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handoutMasterIdLst>
    <p:handoutMasterId r:id="rId16"/>
  </p:handoutMasterIdLst>
  <p:sldIdLst>
    <p:sldId id="256" r:id="rId2"/>
    <p:sldId id="274" r:id="rId3"/>
    <p:sldId id="258" r:id="rId4"/>
    <p:sldId id="259" r:id="rId5"/>
    <p:sldId id="260" r:id="rId6"/>
    <p:sldId id="262" r:id="rId7"/>
    <p:sldId id="261" r:id="rId8"/>
    <p:sldId id="269" r:id="rId9"/>
    <p:sldId id="273" r:id="rId10"/>
    <p:sldId id="265" r:id="rId11"/>
    <p:sldId id="266" r:id="rId12"/>
    <p:sldId id="267" r:id="rId13"/>
    <p:sldId id="268" r:id="rId14"/>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7373"/>
    <a:srgbClr val="FFFFFF"/>
    <a:srgbClr val="BE7F42"/>
    <a:srgbClr val="993300"/>
    <a:srgbClr val="00173A"/>
    <a:srgbClr val="000066"/>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396" autoAdjust="0"/>
    <p:restoredTop sz="94601" autoAdjust="0"/>
  </p:normalViewPr>
  <p:slideViewPr>
    <p:cSldViewPr snapToGrid="0">
      <p:cViewPr varScale="1">
        <p:scale>
          <a:sx n="74" d="100"/>
          <a:sy n="74" d="100"/>
        </p:scale>
        <p:origin x="84" y="876"/>
      </p:cViewPr>
      <p:guideLst/>
    </p:cSldViewPr>
  </p:slideViewPr>
  <p:outlineViewPr>
    <p:cViewPr>
      <p:scale>
        <a:sx n="33" d="100"/>
        <a:sy n="33" d="100"/>
      </p:scale>
      <p:origin x="0" y="0"/>
    </p:cViewPr>
    <p:sldLst>
      <p:sld r:id="rId1" collapse="1"/>
      <p:sld r:id="rId2" collapse="1"/>
      <p:sld r:id="rId3" collapse="1"/>
    </p:sldLst>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4" d="100"/>
          <a:sy n="84" d="100"/>
        </p:scale>
        <p:origin x="3792" y="6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11.xml"/><Relationship Id="rId1"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28FCA9C-FF92-4024-BDEC-A6D3B663DC09}" type="datetimeFigureOut">
              <a:rPr lang="en-US"/>
              <a:t>1/22/2024</a:t>
            </a:fld>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72AB877-E7B1-4681-847E-D0918612832B}" type="datetimeFigureOut">
              <a:rPr lang="en-US"/>
              <a:t>1/22/2024</a:t>
            </a:fld>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3</a:t>
            </a:fld>
            <a:endParaRPr lang="en-US"/>
          </a:p>
        </p:txBody>
      </p:sp>
    </p:spTree>
    <p:extLst>
      <p:ext uri="{BB962C8B-B14F-4D97-AF65-F5344CB8AC3E}">
        <p14:creationId xmlns:p14="http://schemas.microsoft.com/office/powerpoint/2010/main" val="1601622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r>
              <a:rPr lang="en-US"/>
              <a:t>1-13-99</a:t>
            </a:r>
          </a:p>
        </p:txBody>
      </p:sp>
      <p:sp>
        <p:nvSpPr>
          <p:cNvPr id="5" name="Rectangle 6"/>
          <p:cNvSpPr>
            <a:spLocks noGrp="1" noChangeArrowheads="1"/>
          </p:cNvSpPr>
          <p:nvPr>
            <p:ph type="ftr" sz="quarter" idx="4"/>
          </p:nvPr>
        </p:nvSpPr>
        <p:spPr>
          <a:ln/>
        </p:spPr>
        <p:txBody>
          <a:bodyPr/>
          <a:lstStyle/>
          <a:p>
            <a:r>
              <a:rPr lang="en-US"/>
              <a:t>CLA77, Andrew Scholtz</a:t>
            </a:r>
          </a:p>
        </p:txBody>
      </p:sp>
      <p:sp>
        <p:nvSpPr>
          <p:cNvPr id="6" name="Rectangle 7"/>
          <p:cNvSpPr>
            <a:spLocks noGrp="1" noChangeArrowheads="1"/>
          </p:cNvSpPr>
          <p:nvPr>
            <p:ph type="sldNum" sz="quarter" idx="5"/>
          </p:nvPr>
        </p:nvSpPr>
        <p:spPr>
          <a:ln/>
        </p:spPr>
        <p:txBody>
          <a:bodyPr/>
          <a:lstStyle/>
          <a:p>
            <a:fld id="{57CF6D4D-E94F-4704-A9F5-A986CABF0B07}" type="slidenum">
              <a:rPr lang="en-US"/>
              <a:pPr/>
              <a:t>13</a:t>
            </a:fld>
            <a:endParaRPr lang="en-US"/>
          </a:p>
        </p:txBody>
      </p:sp>
      <p:sp>
        <p:nvSpPr>
          <p:cNvPr id="390146" name="Rectangle 2"/>
          <p:cNvSpPr>
            <a:spLocks noGrp="1" noRot="1" noChangeAspect="1" noChangeArrowheads="1" noTextEdit="1"/>
          </p:cNvSpPr>
          <p:nvPr>
            <p:ph type="sldImg"/>
          </p:nvPr>
        </p:nvSpPr>
        <p:spPr>
          <a:ln/>
        </p:spPr>
      </p:sp>
      <p:sp>
        <p:nvSpPr>
          <p:cNvPr id="3901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94172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r>
              <a:rPr lang="en-US" altLang="en-US"/>
              <a:t>1-13-99</a:t>
            </a:r>
          </a:p>
        </p:txBody>
      </p:sp>
      <p:sp>
        <p:nvSpPr>
          <p:cNvPr id="5" name="Rectangle 6"/>
          <p:cNvSpPr>
            <a:spLocks noGrp="1" noChangeArrowheads="1"/>
          </p:cNvSpPr>
          <p:nvPr>
            <p:ph type="ftr" sz="quarter" idx="4"/>
          </p:nvPr>
        </p:nvSpPr>
        <p:spPr>
          <a:ln/>
        </p:spPr>
        <p:txBody>
          <a:bodyPr/>
          <a:lstStyle/>
          <a:p>
            <a:r>
              <a:rPr lang="en-US" altLang="en-US"/>
              <a:t>CLA77, Andrew Scholtz</a:t>
            </a:r>
          </a:p>
        </p:txBody>
      </p:sp>
      <p:sp>
        <p:nvSpPr>
          <p:cNvPr id="6" name="Rectangle 7"/>
          <p:cNvSpPr>
            <a:spLocks noGrp="1" noChangeArrowheads="1"/>
          </p:cNvSpPr>
          <p:nvPr>
            <p:ph type="sldNum" sz="quarter" idx="5"/>
          </p:nvPr>
        </p:nvSpPr>
        <p:spPr>
          <a:ln/>
        </p:spPr>
        <p:txBody>
          <a:bodyPr/>
          <a:lstStyle/>
          <a:p>
            <a:fld id="{CAAB9FEB-741B-47BE-B399-005610FB9A75}" type="slidenum">
              <a:rPr lang="en-US" altLang="en-US"/>
              <a:pPr/>
              <a:t>4</a:t>
            </a:fld>
            <a:endParaRPr lang="en-US" altLang="en-US"/>
          </a:p>
        </p:txBody>
      </p:sp>
      <p:sp>
        <p:nvSpPr>
          <p:cNvPr id="830466" name="Rectangle 2"/>
          <p:cNvSpPr>
            <a:spLocks noGrp="1" noRot="1" noChangeAspect="1" noChangeArrowheads="1" noTextEdit="1"/>
          </p:cNvSpPr>
          <p:nvPr>
            <p:ph type="sldImg"/>
          </p:nvPr>
        </p:nvSpPr>
        <p:spPr bwMode="auto">
          <a:xfrm>
            <a:off x="382588" y="682625"/>
            <a:ext cx="6057900" cy="3409950"/>
          </a:xfrm>
          <a:prstGeom prst="rect">
            <a:avLst/>
          </a:prstGeom>
          <a:solidFill>
            <a:srgbClr val="FFFFFF"/>
          </a:solidFill>
          <a:ln>
            <a:solidFill>
              <a:srgbClr val="000000"/>
            </a:solidFill>
            <a:miter lim="800000"/>
            <a:headEnd/>
            <a:tailEnd/>
          </a:ln>
        </p:spPr>
      </p:sp>
      <p:sp>
        <p:nvSpPr>
          <p:cNvPr id="830467" name="Rectangle 3"/>
          <p:cNvSpPr>
            <a:spLocks noGrp="1" noChangeArrowheads="1"/>
          </p:cNvSpPr>
          <p:nvPr>
            <p:ph type="body" idx="1"/>
          </p:nvPr>
        </p:nvSpPr>
        <p:spPr bwMode="auto">
          <a:xfrm>
            <a:off x="909867" y="4320528"/>
            <a:ext cx="5004269" cy="4093132"/>
          </a:xfrm>
          <a:prstGeom prst="rect">
            <a:avLst/>
          </a:prstGeom>
          <a:solidFill>
            <a:srgbClr val="FFFFFF"/>
          </a:solidFill>
          <a:ln>
            <a:solidFill>
              <a:srgbClr val="000000"/>
            </a:solidFill>
            <a:miter lim="800000"/>
            <a:headEnd/>
            <a:tailEnd/>
          </a:ln>
        </p:spPr>
        <p:txBody>
          <a:bodyPr/>
          <a:lstStyle/>
          <a:p>
            <a:r>
              <a:rPr lang="en-US" altLang="en-US" dirty="0" smtClean="0"/>
              <a:t>This is Michael Cacoyannis’ film version of Euripides’ ancient Athenian</a:t>
            </a:r>
            <a:r>
              <a:rPr lang="en-US" altLang="en-US" baseline="0" dirty="0" smtClean="0"/>
              <a:t> play, </a:t>
            </a:r>
            <a:r>
              <a:rPr lang="en-US" altLang="en-US" i="1" baseline="0" dirty="0" smtClean="0"/>
              <a:t>Iphigenia at Aulis</a:t>
            </a:r>
            <a:r>
              <a:rPr lang="en-US" altLang="en-US" baseline="0" dirty="0" smtClean="0"/>
              <a:t>. The Greek army is waiting to set sail for Troy to conquer it, but they’ve been told the gods won’t let them depart until their leader, Agamemnon, king of Argos, sacrifices his daughter. The girl’s mother and baby brother look on as the girl pleads with her father.</a:t>
            </a:r>
          </a:p>
          <a:p>
            <a:r>
              <a:rPr lang="en-US" altLang="en-US" baseline="0" dirty="0" smtClean="0"/>
              <a:t>(after showing) What I want you to do is to jot down a few notes as to why. why does the girl have to die? then we’ll discuss.</a:t>
            </a:r>
          </a:p>
          <a:p>
            <a:r>
              <a:rPr lang="en-US" altLang="en-US" baseline="0" dirty="0" smtClean="0"/>
              <a:t>what does her dying have to do with </a:t>
            </a:r>
            <a:r>
              <a:rPr lang="en-US" altLang="en-US" i="1" baseline="0" dirty="0" smtClean="0"/>
              <a:t>us?</a:t>
            </a:r>
            <a:endParaRPr lang="en-US" altLang="en-US" baseline="0" dirty="0" smtClean="0"/>
          </a:p>
        </p:txBody>
      </p:sp>
    </p:spTree>
    <p:extLst>
      <p:ext uri="{BB962C8B-B14F-4D97-AF65-F5344CB8AC3E}">
        <p14:creationId xmlns:p14="http://schemas.microsoft.com/office/powerpoint/2010/main" val="2220546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5</a:t>
            </a:fld>
            <a:endParaRPr lang="en-US"/>
          </a:p>
        </p:txBody>
      </p:sp>
    </p:spTree>
    <p:extLst>
      <p:ext uri="{BB962C8B-B14F-4D97-AF65-F5344CB8AC3E}">
        <p14:creationId xmlns:p14="http://schemas.microsoft.com/office/powerpoint/2010/main" val="1316603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when we call an event a “tragedy,” we inevitably mean something like “disastrous,” “very sad or unfortunate” or the like. But</a:t>
            </a:r>
            <a:r>
              <a:rPr lang="en-US" baseline="0" dirty="0" smtClean="0"/>
              <a:t> the truth is that the term does </a:t>
            </a:r>
            <a:r>
              <a:rPr lang="en-US" i="1" baseline="0" dirty="0" smtClean="0"/>
              <a:t>not</a:t>
            </a:r>
            <a:r>
              <a:rPr lang="en-US" baseline="0" dirty="0" smtClean="0"/>
              <a:t> very often, at least where it specifically has to do with </a:t>
            </a:r>
            <a:r>
              <a:rPr lang="en-US" i="1" baseline="0" dirty="0" smtClean="0"/>
              <a:t>events</a:t>
            </a:r>
            <a:r>
              <a:rPr lang="en-US" baseline="0" dirty="0" smtClean="0"/>
              <a:t>, address the matter of human agency. so, for instance, Hurricanes Sandy or Katrina, while clearly tragedies, </a:t>
            </a:r>
            <a:r>
              <a:rPr lang="en-US" i="0" baseline="0" dirty="0" smtClean="0"/>
              <a:t>can’t easily be understood as directly caused by human failures, by sin, or the like.</a:t>
            </a:r>
          </a:p>
          <a:p>
            <a:r>
              <a:rPr lang="en-US" i="0" baseline="0" dirty="0" smtClean="0"/>
              <a:t>Yet curiously, a </a:t>
            </a:r>
            <a:r>
              <a:rPr lang="en-US" i="1" baseline="0" dirty="0" smtClean="0"/>
              <a:t>lot</a:t>
            </a:r>
            <a:r>
              <a:rPr lang="en-US" i="0" baseline="0" dirty="0" smtClean="0"/>
              <a:t> of literary and other, entertainment-related tragedy – tragedy as a </a:t>
            </a:r>
            <a:r>
              <a:rPr lang="en-US" i="1" baseline="0" dirty="0" smtClean="0"/>
              <a:t>genre</a:t>
            </a:r>
            <a:r>
              <a:rPr lang="en-US" i="0" baseline="0" dirty="0" smtClean="0"/>
              <a:t>, and I’m thinking not just of ancient Greek or Roman tragedy, but later manifestations, too – </a:t>
            </a:r>
            <a:r>
              <a:rPr lang="en-US" i="1" baseline="0" dirty="0" smtClean="0"/>
              <a:t>does</a:t>
            </a:r>
            <a:r>
              <a:rPr lang="en-US" i="0" baseline="0" dirty="0" smtClean="0"/>
              <a:t> very often have to do with the bad karma, I’ll call it, of individuals, families, nations.</a:t>
            </a:r>
          </a:p>
          <a:p>
            <a:r>
              <a:rPr lang="en-US" i="0" baseline="0" dirty="0" smtClean="0"/>
              <a:t>Put differently, if this were Athens in the 400s bce, then a play about a Hurricane-Sandy-like event would seek to find meaning in the misfortune.</a:t>
            </a:r>
          </a:p>
          <a:p>
            <a:r>
              <a:rPr lang="en-US" dirty="0" smtClean="0"/>
              <a:t>But do real-life misfortunes have meaning the way they presumably do in drama and literature? Do literature and life really link up in that way?</a:t>
            </a:r>
          </a:p>
          <a:p>
            <a:r>
              <a:rPr lang="en-US" i="0" baseline="0" dirty="0" smtClean="0"/>
              <a:t>And if they don’t, what’s the point? Do we enjoy tragic</a:t>
            </a:r>
            <a:r>
              <a:rPr lang="en-US" i="0" dirty="0" smtClean="0"/>
              <a:t> drama to have a good cry? Because we enjoy watching people suffer?</a:t>
            </a:r>
            <a:endParaRPr lang="en-US" dirty="0" smtClean="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6</a:t>
            </a:fld>
            <a:endParaRPr lang="en-US"/>
          </a:p>
        </p:txBody>
      </p:sp>
    </p:spTree>
    <p:extLst>
      <p:ext uri="{BB962C8B-B14F-4D97-AF65-F5344CB8AC3E}">
        <p14:creationId xmlns:p14="http://schemas.microsoft.com/office/powerpoint/2010/main" val="1052548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r>
              <a:rPr lang="en-US" dirty="0"/>
              <a:t>1-13-99</a:t>
            </a:r>
          </a:p>
        </p:txBody>
      </p:sp>
      <p:sp>
        <p:nvSpPr>
          <p:cNvPr id="5" name="Rectangle 6"/>
          <p:cNvSpPr>
            <a:spLocks noGrp="1" noChangeArrowheads="1"/>
          </p:cNvSpPr>
          <p:nvPr>
            <p:ph type="ftr" sz="quarter" idx="4"/>
          </p:nvPr>
        </p:nvSpPr>
        <p:spPr>
          <a:ln/>
        </p:spPr>
        <p:txBody>
          <a:bodyPr/>
          <a:lstStyle/>
          <a:p>
            <a:r>
              <a:rPr lang="en-US" dirty="0"/>
              <a:t>CLA77, Andrew Scholtz</a:t>
            </a:r>
          </a:p>
        </p:txBody>
      </p:sp>
      <p:sp>
        <p:nvSpPr>
          <p:cNvPr id="6" name="Rectangle 7"/>
          <p:cNvSpPr>
            <a:spLocks noGrp="1" noChangeArrowheads="1"/>
          </p:cNvSpPr>
          <p:nvPr>
            <p:ph type="sldNum" sz="quarter" idx="5"/>
          </p:nvPr>
        </p:nvSpPr>
        <p:spPr>
          <a:ln/>
        </p:spPr>
        <p:txBody>
          <a:bodyPr/>
          <a:lstStyle/>
          <a:p>
            <a:fld id="{809B5D76-8976-4B5E-8178-DB6E10EE067D}" type="slidenum">
              <a:rPr lang="en-US"/>
              <a:pPr/>
              <a:t>8</a:t>
            </a:fld>
            <a:endParaRPr lang="en-US" dirty="0"/>
          </a:p>
        </p:txBody>
      </p:sp>
      <p:sp>
        <p:nvSpPr>
          <p:cNvPr id="441346" name="Rectangle 2"/>
          <p:cNvSpPr>
            <a:spLocks noGrp="1" noRot="1" noChangeAspect="1" noChangeArrowheads="1" noTextEdit="1"/>
          </p:cNvSpPr>
          <p:nvPr>
            <p:ph type="sldImg"/>
          </p:nvPr>
        </p:nvSpPr>
        <p:spPr>
          <a:ln/>
        </p:spPr>
      </p:sp>
      <p:sp>
        <p:nvSpPr>
          <p:cNvPr id="441347" name="Rectangle 3"/>
          <p:cNvSpPr>
            <a:spLocks noGrp="1" noChangeArrowheads="1"/>
          </p:cNvSpPr>
          <p:nvPr>
            <p:ph type="body" idx="1"/>
          </p:nvPr>
        </p:nvSpPr>
        <p:spPr/>
        <p:txBody>
          <a:bodyPr/>
          <a:lstStyle/>
          <a:p>
            <a:pPr lvl="0"/>
            <a:r>
              <a:rPr lang="en-US" sz="1000" dirty="0"/>
              <a:t>ultimately, we are exploring literature as itself a kind of performance, a kind of MASK</a:t>
            </a:r>
          </a:p>
          <a:p>
            <a:pPr lvl="0"/>
            <a:r>
              <a:rPr lang="en-US" sz="1000" dirty="0" smtClean="0"/>
              <a:t>so </a:t>
            </a:r>
            <a:r>
              <a:rPr lang="en-US" sz="1000" dirty="0" err="1"/>
              <a:t>i</a:t>
            </a:r>
            <a:r>
              <a:rPr lang="en-US" sz="1000" dirty="0"/>
              <a:t> don’t think we’re going to be trying to “unmask” drama as much as explore its power to reveal, </a:t>
            </a:r>
            <a:r>
              <a:rPr lang="en-US" sz="1000" dirty="0" smtClean="0"/>
              <a:t>to </a:t>
            </a:r>
            <a:r>
              <a:rPr lang="en-US" sz="1000" dirty="0"/>
              <a:t>clarify, </a:t>
            </a:r>
            <a:r>
              <a:rPr lang="en-US" sz="1000" dirty="0" smtClean="0"/>
              <a:t>and to </a:t>
            </a:r>
            <a:r>
              <a:rPr lang="en-US" sz="1000" dirty="0"/>
              <a:t>distort</a:t>
            </a:r>
            <a:r>
              <a:rPr lang="en-US" sz="1000" dirty="0" smtClean="0"/>
              <a:t>.</a:t>
            </a:r>
          </a:p>
          <a:p>
            <a:pPr lvl="0"/>
            <a:endParaRPr lang="en-US" sz="1000" dirty="0" smtClean="0"/>
          </a:p>
          <a:p>
            <a:pPr lvl="0"/>
            <a:endParaRPr lang="en-US" sz="1000" dirty="0"/>
          </a:p>
        </p:txBody>
      </p:sp>
    </p:spTree>
    <p:extLst>
      <p:ext uri="{BB962C8B-B14F-4D97-AF65-F5344CB8AC3E}">
        <p14:creationId xmlns:p14="http://schemas.microsoft.com/office/powerpoint/2010/main" val="3556259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course project: theories of tragedy</a:t>
            </a:r>
          </a:p>
          <a:p>
            <a:r>
              <a:rPr lang="en-US" sz="1200" b="0" i="0" kern="1200" dirty="0" smtClean="0">
                <a:solidFill>
                  <a:schemeClr val="tx1">
                    <a:lumMod val="50000"/>
                  </a:schemeClr>
                </a:solidFill>
                <a:effectLst/>
                <a:latin typeface="+mn-lt"/>
                <a:ea typeface="+mn-ea"/>
                <a:cs typeface="+mn-cs"/>
              </a:rPr>
              <a:t>What is tragedy? Is there a connection between tragic drama and the tragedies of life? Is tragedy always sad?</a:t>
            </a:r>
            <a:endParaRPr lang="en-US" dirty="0" smtClean="0"/>
          </a:p>
          <a:p>
            <a:r>
              <a:rPr lang="en-US" dirty="0" smtClean="0"/>
              <a:t>Our exploration will at times be broad and open ended. But we'll also be focusing on two, very specific issues, both with relevance to today's world: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Other people's thoughts — </a:t>
            </a:r>
            <a:r>
              <a:rPr lang="en-US" dirty="0" err="1" smtClean="0"/>
              <a:t>Honig's</a:t>
            </a:r>
            <a:r>
              <a:rPr lang="en-US" dirty="0" smtClean="0"/>
              <a:t>, Williams', etc. Do they connect with us?</a:t>
            </a:r>
          </a:p>
          <a:p>
            <a:pPr marL="171450" indent="-171450">
              <a:buFont typeface="Arial" panose="020B0604020202020204" pitchFamily="34" charset="0"/>
              <a:buChar char="•"/>
            </a:pPr>
            <a:r>
              <a:rPr lang="en-US" dirty="0" smtClean="0"/>
              <a:t>Gender — how it is dramatized in the plays we'll read and how that might connect with us</a:t>
            </a:r>
          </a:p>
          <a:p>
            <a:pPr marL="171450" indent="-171450">
              <a:buFont typeface="Arial" panose="020B0604020202020204" pitchFamily="34" charset="0"/>
              <a:buChar char="•"/>
            </a:pPr>
            <a:r>
              <a:rPr lang="en-US" dirty="0" smtClean="0"/>
              <a:t>Performance — what we can learn about the plays by thinking of ways to make them more alive for today's audiences. (This is not a theater class, nor will I assign performances of scenes. What we'll do instead is form discussion groups on the day of class to share thoughts about performance and to demonstrate with reading of lines)</a:t>
            </a:r>
          </a:p>
          <a:p>
            <a:r>
              <a:rPr lang="en-US" dirty="0" smtClean="0"/>
              <a:t>We'll work on the above in our journal entries and in our in-class discussion. It will figure into essay questions on exams.</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9</a:t>
            </a:fld>
            <a:endParaRPr lang="en-US"/>
          </a:p>
        </p:txBody>
      </p:sp>
    </p:spTree>
    <p:extLst>
      <p:ext uri="{BB962C8B-B14F-4D97-AF65-F5344CB8AC3E}">
        <p14:creationId xmlns:p14="http://schemas.microsoft.com/office/powerpoint/2010/main" val="1261884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10</a:t>
            </a:fld>
            <a:endParaRPr lang="en-US"/>
          </a:p>
        </p:txBody>
      </p:sp>
    </p:spTree>
    <p:extLst>
      <p:ext uri="{BB962C8B-B14F-4D97-AF65-F5344CB8AC3E}">
        <p14:creationId xmlns:p14="http://schemas.microsoft.com/office/powerpoint/2010/main" val="3692386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r>
              <a:rPr lang="en-US"/>
              <a:t>1-13-99</a:t>
            </a:r>
          </a:p>
        </p:txBody>
      </p:sp>
      <p:sp>
        <p:nvSpPr>
          <p:cNvPr id="5" name="Rectangle 6"/>
          <p:cNvSpPr>
            <a:spLocks noGrp="1" noChangeArrowheads="1"/>
          </p:cNvSpPr>
          <p:nvPr>
            <p:ph type="ftr" sz="quarter" idx="4"/>
          </p:nvPr>
        </p:nvSpPr>
        <p:spPr>
          <a:ln/>
        </p:spPr>
        <p:txBody>
          <a:bodyPr/>
          <a:lstStyle/>
          <a:p>
            <a:r>
              <a:rPr lang="en-US"/>
              <a:t>CLA77, Andrew Scholtz</a:t>
            </a:r>
          </a:p>
        </p:txBody>
      </p:sp>
      <p:sp>
        <p:nvSpPr>
          <p:cNvPr id="6" name="Rectangle 7"/>
          <p:cNvSpPr>
            <a:spLocks noGrp="1" noChangeArrowheads="1"/>
          </p:cNvSpPr>
          <p:nvPr>
            <p:ph type="sldNum" sz="quarter" idx="5"/>
          </p:nvPr>
        </p:nvSpPr>
        <p:spPr>
          <a:ln/>
        </p:spPr>
        <p:txBody>
          <a:bodyPr/>
          <a:lstStyle/>
          <a:p>
            <a:fld id="{84BABAE9-C605-48FA-9402-EE6C01F27CBC}" type="slidenum">
              <a:rPr lang="en-US"/>
              <a:pPr/>
              <a:t>11</a:t>
            </a:fld>
            <a:endParaRPr lang="en-US"/>
          </a:p>
        </p:txBody>
      </p:sp>
      <p:sp>
        <p:nvSpPr>
          <p:cNvPr id="396290" name="Rectangle 2"/>
          <p:cNvSpPr>
            <a:spLocks noGrp="1" noRot="1" noChangeAspect="1" noChangeArrowheads="1" noTextEdit="1"/>
          </p:cNvSpPr>
          <p:nvPr>
            <p:ph type="sldImg"/>
          </p:nvPr>
        </p:nvSpPr>
        <p:spPr>
          <a:ln/>
        </p:spPr>
      </p:sp>
      <p:sp>
        <p:nvSpPr>
          <p:cNvPr id="396291" name="Rectangle 3"/>
          <p:cNvSpPr>
            <a:spLocks noGrp="1" noChangeArrowheads="1"/>
          </p:cNvSpPr>
          <p:nvPr>
            <p:ph type="body" idx="1"/>
          </p:nvPr>
        </p:nvSpPr>
        <p:spPr/>
        <p:txBody>
          <a:bodyPr/>
          <a:lstStyle/>
          <a:p>
            <a:r>
              <a:rPr lang="en-US" dirty="0" smtClean="0"/>
              <a:t>Where? (Greek &amp; Roman Worlds)</a:t>
            </a:r>
            <a:endParaRPr lang="en-US" dirty="0"/>
          </a:p>
        </p:txBody>
      </p:sp>
    </p:spTree>
    <p:extLst>
      <p:ext uri="{BB962C8B-B14F-4D97-AF65-F5344CB8AC3E}">
        <p14:creationId xmlns:p14="http://schemas.microsoft.com/office/powerpoint/2010/main" val="2783505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r>
              <a:rPr lang="en-US"/>
              <a:t>1-13-99</a:t>
            </a:r>
          </a:p>
        </p:txBody>
      </p:sp>
      <p:sp>
        <p:nvSpPr>
          <p:cNvPr id="5" name="Rectangle 6"/>
          <p:cNvSpPr>
            <a:spLocks noGrp="1" noChangeArrowheads="1"/>
          </p:cNvSpPr>
          <p:nvPr>
            <p:ph type="ftr" sz="quarter" idx="4"/>
          </p:nvPr>
        </p:nvSpPr>
        <p:spPr>
          <a:ln/>
        </p:spPr>
        <p:txBody>
          <a:bodyPr/>
          <a:lstStyle/>
          <a:p>
            <a:r>
              <a:rPr lang="en-US"/>
              <a:t>CLA77, Andrew Scholtz</a:t>
            </a:r>
          </a:p>
        </p:txBody>
      </p:sp>
      <p:sp>
        <p:nvSpPr>
          <p:cNvPr id="6" name="Rectangle 7"/>
          <p:cNvSpPr>
            <a:spLocks noGrp="1" noChangeArrowheads="1"/>
          </p:cNvSpPr>
          <p:nvPr>
            <p:ph type="sldNum" sz="quarter" idx="5"/>
          </p:nvPr>
        </p:nvSpPr>
        <p:spPr>
          <a:ln/>
        </p:spPr>
        <p:txBody>
          <a:bodyPr/>
          <a:lstStyle/>
          <a:p>
            <a:fld id="{FDAF02ED-3008-4711-BEAC-9AC0CEEB15D9}" type="slidenum">
              <a:rPr lang="en-US"/>
              <a:pPr/>
              <a:t>12</a:t>
            </a:fld>
            <a:endParaRPr lang="en-US"/>
          </a:p>
        </p:txBody>
      </p:sp>
      <p:sp>
        <p:nvSpPr>
          <p:cNvPr id="391170" name="Rectangle 2"/>
          <p:cNvSpPr>
            <a:spLocks noGrp="1" noRot="1" noChangeAspect="1" noChangeArrowheads="1" noTextEdit="1"/>
          </p:cNvSpPr>
          <p:nvPr>
            <p:ph type="sldImg"/>
          </p:nvPr>
        </p:nvSpPr>
        <p:spPr>
          <a:ln/>
        </p:spPr>
      </p:sp>
      <p:sp>
        <p:nvSpPr>
          <p:cNvPr id="391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488273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3" y="0"/>
            <a:ext cx="12187532" cy="6858000"/>
          </a:xfrm>
          <a:prstGeom prst="rect">
            <a:avLst/>
          </a:prstGeom>
        </p:spPr>
      </p:pic>
      <p:sp>
        <p:nvSpPr>
          <p:cNvPr id="11" name="Rectangle 10"/>
          <p:cNvSpPr/>
          <p:nvPr userDrawn="1"/>
        </p:nvSpPr>
        <p:spPr>
          <a:xfrm>
            <a:off x="0" y="0"/>
            <a:ext cx="12187532" cy="6858000"/>
          </a:xfrm>
          <a:prstGeom prst="rect">
            <a:avLst/>
          </a:prstGeom>
          <a:solidFill>
            <a:schemeClr val="bg1">
              <a:alpha val="8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6" name="Title 1"/>
          <p:cNvSpPr>
            <a:spLocks noGrp="1"/>
          </p:cNvSpPr>
          <p:nvPr>
            <p:ph type="ctrTitle"/>
          </p:nvPr>
        </p:nvSpPr>
        <p:spPr>
          <a:xfrm>
            <a:off x="435836" y="908717"/>
            <a:ext cx="11320328" cy="2387600"/>
          </a:xfrm>
          <a:noFill/>
        </p:spPr>
        <p:txBody>
          <a:bodyPr anchor="b"/>
          <a:lstStyle>
            <a:lvl1pPr algn="ctr">
              <a:defRPr sz="6000" spc="100" baseline="0">
                <a:solidFill>
                  <a:srgbClr val="993300"/>
                </a:solidFill>
                <a:latin typeface="Candara" panose="020E0502030303020204" pitchFamily="34" charset="0"/>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435836" y="3602038"/>
            <a:ext cx="11320328" cy="1655762"/>
          </a:xfrm>
          <a:prstGeom prst="rect">
            <a:avLst/>
          </a:prstGeom>
        </p:spPr>
        <p:txBody>
          <a:bodyPr>
            <a:normAutofit/>
          </a:bodyPr>
          <a:lstStyle>
            <a:lvl1pPr marL="0" indent="0" algn="ctr">
              <a:buNone/>
              <a:defRPr sz="3600">
                <a:solidFill>
                  <a:srgbClr val="993300"/>
                </a:solidFill>
                <a:latin typeface="Candara" panose="020E05020303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1217614" y="1828800"/>
            <a:ext cx="9753600" cy="4343400"/>
          </a:xfrm>
          <a:prstGeom prst="rect">
            <a:avLst/>
          </a:prstGeom>
        </p:spPr>
        <p:txBody>
          <a:bodyPr vert="eaVert"/>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vl6pPr>
              <a:defRPr/>
            </a:lvl6pPr>
            <a:lvl7pPr>
              <a:defRPr baseline="0"/>
            </a:lvl7pPr>
            <a:lvl8pPr>
              <a:defRPr baseline="0"/>
            </a:lvl8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Footer Placeholder 4"/>
          <p:cNvSpPr>
            <a:spLocks noGrp="1"/>
          </p:cNvSpPr>
          <p:nvPr>
            <p:ph type="ftr" sz="quarter" idx="11"/>
          </p:nvPr>
        </p:nvSpPr>
        <p:spPr/>
        <p:txBody>
          <a:bodyPr/>
          <a:lstStyle/>
          <a:p>
            <a:r>
              <a:rPr lang="en-US" smtClean="0"/>
              <a:t>Tragedy: Introduction</a:t>
            </a:r>
            <a:endParaRPr dirty="0"/>
          </a:p>
        </p:txBody>
      </p:sp>
      <p:sp>
        <p:nvSpPr>
          <p:cNvPr id="4" name="Date Placeholder 3"/>
          <p:cNvSpPr>
            <a:spLocks noGrp="1"/>
          </p:cNvSpPr>
          <p:nvPr>
            <p:ph type="dt" sz="half" idx="10"/>
          </p:nvPr>
        </p:nvSpPr>
        <p:spPr/>
        <p:txBody>
          <a:bodyPr/>
          <a:lstStyle/>
          <a:p>
            <a:r>
              <a:rPr lang="en-US" smtClean="0"/>
              <a:t>21-Jan 2020</a:t>
            </a:r>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7613" y="685800"/>
            <a:ext cx="7416138" cy="5486400"/>
          </a:xfrm>
          <a:prstGeom prst="rect">
            <a:avLst/>
          </a:prstGeom>
        </p:spPr>
        <p:txBody>
          <a:bodyPr vert="eaVert"/>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vl6pPr>
              <a:defRPr/>
            </a:lvl6pPr>
            <a:lvl7pPr>
              <a:defRPr/>
            </a:lvl7pPr>
            <a:lvl8pPr>
              <a:defRPr/>
            </a:lvl8pPr>
            <a:lvl9pPr>
              <a:defRPr/>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Footer Placeholder 4"/>
          <p:cNvSpPr>
            <a:spLocks noGrp="1"/>
          </p:cNvSpPr>
          <p:nvPr>
            <p:ph type="ftr" sz="quarter" idx="11"/>
          </p:nvPr>
        </p:nvSpPr>
        <p:spPr/>
        <p:txBody>
          <a:bodyPr/>
          <a:lstStyle/>
          <a:p>
            <a:r>
              <a:rPr lang="en-US" smtClean="0"/>
              <a:t>Tragedy: Introduction</a:t>
            </a:r>
            <a:endParaRPr dirty="0"/>
          </a:p>
        </p:txBody>
      </p:sp>
      <p:sp>
        <p:nvSpPr>
          <p:cNvPr id="4" name="Date Placeholder 3"/>
          <p:cNvSpPr>
            <a:spLocks noGrp="1"/>
          </p:cNvSpPr>
          <p:nvPr>
            <p:ph type="dt" sz="half" idx="10"/>
          </p:nvPr>
        </p:nvSpPr>
        <p:spPr/>
        <p:txBody>
          <a:bodyPr/>
          <a:lstStyle/>
          <a:p>
            <a:r>
              <a:rPr lang="en-US" smtClean="0"/>
              <a:t>21-Jan 2020</a:t>
            </a:r>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812588" y="117475"/>
            <a:ext cx="10868369"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12588" y="1676400"/>
            <a:ext cx="10868369" cy="2095500"/>
          </a:xfrm>
          <a:prstGeom prst="rect">
            <a:avLst/>
          </a:prstGeom>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812588" y="3924300"/>
            <a:ext cx="10868369" cy="2095500"/>
          </a:xfrm>
          <a:prstGeom prst="rect">
            <a:avLst/>
          </a:prstGeom>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92265751"/>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BE7F42">
                  <a:alpha val="34000"/>
                  <a:lumMod val="75000"/>
                  <a:lumOff val="25000"/>
                </a:srgbClr>
              </a:gs>
              <a:gs pos="100000">
                <a:srgbClr val="FFFFFF">
                  <a:alpha val="0"/>
                </a:srgbClr>
              </a:gs>
            </a:gsLst>
            <a:lin ang="2700000" scaled="0"/>
          </a:gradFill>
        </p:spPr>
        <p:txBody>
          <a:bodyPr/>
          <a:lstStyle/>
          <a:p>
            <a:r>
              <a:rPr lang="en-US" smtClean="0"/>
              <a:t>Click to edit Master title style</a:t>
            </a:r>
            <a:endParaRPr/>
          </a:p>
        </p:txBody>
      </p:sp>
      <p:sp>
        <p:nvSpPr>
          <p:cNvPr id="3" name="Content Placeholder 2"/>
          <p:cNvSpPr>
            <a:spLocks noGrp="1"/>
          </p:cNvSpPr>
          <p:nvPr>
            <p:ph idx="1"/>
          </p:nvPr>
        </p:nvSpPr>
        <p:spPr>
          <a:xfrm>
            <a:off x="1217614" y="1828800"/>
            <a:ext cx="9753600" cy="4343400"/>
          </a:xfrm>
          <a:prstGeom prst="rect">
            <a:avLst/>
          </a:prstGeom>
        </p:spPr>
        <p:txBody>
          <a:bodyPr/>
          <a:lstStyle>
            <a:lvl1pPr>
              <a:lnSpc>
                <a:spcPct val="114000"/>
              </a:lnSpc>
              <a:spcBef>
                <a:spcPts val="900"/>
              </a:spcBef>
              <a:defRPr sz="3600">
                <a:solidFill>
                  <a:schemeClr val="tx1">
                    <a:lumMod val="75000"/>
                  </a:schemeClr>
                </a:solidFill>
              </a:defRPr>
            </a:lvl1pPr>
            <a:lvl2pPr marL="573088" indent="-228600">
              <a:lnSpc>
                <a:spcPct val="114000"/>
              </a:lnSpc>
              <a:spcBef>
                <a:spcPts val="300"/>
              </a:spcBef>
              <a:buFont typeface="Wingdings" panose="05000000000000000000" pitchFamily="2" charset="2"/>
              <a:buChar char="§"/>
              <a:defRPr sz="3000">
                <a:solidFill>
                  <a:schemeClr val="tx1">
                    <a:lumMod val="75000"/>
                  </a:schemeClr>
                </a:solidFill>
              </a:defRPr>
            </a:lvl2pPr>
            <a:lvl3pPr marL="854075" indent="-228600">
              <a:lnSpc>
                <a:spcPct val="114000"/>
              </a:lnSpc>
              <a:spcBef>
                <a:spcPts val="0"/>
              </a:spcBef>
              <a:defRPr sz="2400">
                <a:solidFill>
                  <a:schemeClr val="tx1">
                    <a:lumMod val="75000"/>
                  </a:schemeClr>
                </a:solidFill>
              </a:defRPr>
            </a:lvl3pPr>
            <a:lvl4pPr>
              <a:lnSpc>
                <a:spcPct val="114000"/>
              </a:lnSpc>
              <a:defRPr sz="2000">
                <a:solidFill>
                  <a:schemeClr val="tx1">
                    <a:lumMod val="75000"/>
                  </a:schemeClr>
                </a:solidFill>
              </a:defRPr>
            </a:lvl4pPr>
            <a:lvl5pPr>
              <a:lnSpc>
                <a:spcPct val="114000"/>
              </a:lnSpc>
              <a:defRPr sz="2000">
                <a:solidFill>
                  <a:schemeClr val="tx1">
                    <a:lumMod val="75000"/>
                  </a:schemeClr>
                </a:solidFill>
              </a:defRPr>
            </a:lvl5pPr>
            <a:lvl6pPr>
              <a:defRPr/>
            </a:lvl6pPr>
            <a:lvl7pPr>
              <a:defRPr baseline="0"/>
            </a:lvl7pPr>
            <a:lvl8pPr>
              <a:defRPr baseline="0"/>
            </a:lvl8pPr>
            <a:lvl9pPr>
              <a:defRPr baseline="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Footer Placeholder 4"/>
          <p:cNvSpPr>
            <a:spLocks noGrp="1"/>
          </p:cNvSpPr>
          <p:nvPr>
            <p:ph type="ftr" sz="quarter" idx="11"/>
          </p:nvPr>
        </p:nvSpPr>
        <p:spPr/>
        <p:txBody>
          <a:bodyPr/>
          <a:lstStyle/>
          <a:p>
            <a:r>
              <a:rPr lang="en-US" smtClean="0"/>
              <a:t>Tragedy: Introduction</a:t>
            </a:r>
            <a:endParaRPr dirty="0"/>
          </a:p>
        </p:txBody>
      </p:sp>
      <p:sp>
        <p:nvSpPr>
          <p:cNvPr id="4" name="Date Placeholder 3"/>
          <p:cNvSpPr>
            <a:spLocks noGrp="1"/>
          </p:cNvSpPr>
          <p:nvPr>
            <p:ph type="dt" sz="half" idx="10"/>
          </p:nvPr>
        </p:nvSpPr>
        <p:spPr/>
        <p:txBody>
          <a:bodyPr/>
          <a:lstStyle/>
          <a:p>
            <a:r>
              <a:rPr lang="en-US" smtClean="0"/>
              <a:t>21-Jan 2020</a:t>
            </a:r>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1217614" y="2091267"/>
            <a:ext cx="9753600" cy="1354665"/>
          </a:xfrm>
        </p:spPr>
        <p:txBody>
          <a:bodyPr bIns="137160" anchor="b">
            <a:normAutofit/>
          </a:bodyPr>
          <a:lstStyle>
            <a:lvl1pPr algn="l">
              <a:defRPr sz="4400" b="0" cap="none" baseline="0"/>
            </a:lvl1pPr>
          </a:lstStyle>
          <a:p>
            <a:r>
              <a:rPr lang="en-US" smtClean="0"/>
              <a:t>Click to edit Master title style</a:t>
            </a:r>
            <a:endParaRPr dirty="0"/>
          </a:p>
        </p:txBody>
      </p:sp>
      <p:sp>
        <p:nvSpPr>
          <p:cNvPr id="5" name="Text Placeholder 2"/>
          <p:cNvSpPr>
            <a:spLocks noGrp="1"/>
          </p:cNvSpPr>
          <p:nvPr>
            <p:ph type="body" idx="1"/>
          </p:nvPr>
        </p:nvSpPr>
        <p:spPr>
          <a:xfrm>
            <a:off x="1213150" y="3742277"/>
            <a:ext cx="9758063" cy="1142999"/>
          </a:xfrm>
          <a:prstGeom prst="rect">
            <a:avLst/>
          </a:prstGeom>
        </p:spPr>
        <p:txBody>
          <a:bodyPr anchor="t">
            <a:normAutofit/>
          </a:bodyPr>
          <a:lstStyle>
            <a:lvl1pPr marL="0" indent="0">
              <a:spcBef>
                <a:spcPts val="0"/>
              </a:spcBef>
              <a:buNone/>
              <a:defRPr sz="3600">
                <a:solidFill>
                  <a:schemeClr val="tx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Edit Master text styles</a:t>
            </a: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33279" y="1828800"/>
            <a:ext cx="4708734" cy="4343400"/>
          </a:xfrm>
          <a:prstGeom prst="rect">
            <a:avLst/>
          </a:prstGeom>
        </p:spPr>
        <p:txBody>
          <a:bodyPr>
            <a:normAutofit/>
          </a:bodyPr>
          <a:lstStyle>
            <a:lvl1pPr>
              <a:lnSpc>
                <a:spcPct val="114000"/>
              </a:lnSpc>
              <a:spcBef>
                <a:spcPts val="900"/>
              </a:spcBef>
              <a:defRPr sz="3600">
                <a:solidFill>
                  <a:schemeClr val="tx1">
                    <a:lumMod val="75000"/>
                  </a:schemeClr>
                </a:solidFill>
              </a:defRPr>
            </a:lvl1pPr>
            <a:lvl2pPr>
              <a:defRPr sz="3200">
                <a:solidFill>
                  <a:schemeClr val="tx1">
                    <a:lumMod val="75000"/>
                  </a:schemeClr>
                </a:solidFill>
              </a:defRPr>
            </a:lvl2pPr>
            <a:lvl3pPr>
              <a:defRPr sz="2800">
                <a:solidFill>
                  <a:schemeClr val="tx1">
                    <a:lumMod val="75000"/>
                  </a:schemeClr>
                </a:solidFill>
              </a:defRPr>
            </a:lvl3pPr>
            <a:lvl4pPr>
              <a:defRPr sz="2400">
                <a:solidFill>
                  <a:schemeClr val="tx1">
                    <a:lumMod val="75000"/>
                  </a:schemeClr>
                </a:solidFill>
              </a:defRPr>
            </a:lvl4pPr>
            <a:lvl5pPr>
              <a:defRPr sz="2400">
                <a:solidFill>
                  <a:schemeClr val="tx1">
                    <a:lumMod val="75000"/>
                  </a:schemeClr>
                </a:solidFill>
              </a:defRPr>
            </a:lvl5pPr>
            <a:lvl6pPr>
              <a:defRPr sz="1600"/>
            </a:lvl6pPr>
            <a:lvl7pPr>
              <a:defRPr sz="1600" baseline="0"/>
            </a:lvl7pPr>
            <a:lvl8pPr>
              <a:defRPr sz="1600" baseline="0"/>
            </a:lvl8pPr>
            <a:lvl9pPr>
              <a:defRPr sz="1600" baseline="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6262479" y="1828800"/>
            <a:ext cx="4708734" cy="4343400"/>
          </a:xfrm>
          <a:prstGeom prst="rect">
            <a:avLst/>
          </a:prstGeom>
        </p:spPr>
        <p:txBody>
          <a:bodyPr>
            <a:normAutofit/>
          </a:bodyPr>
          <a:lstStyle>
            <a:lvl1pPr>
              <a:lnSpc>
                <a:spcPct val="113000"/>
              </a:lnSpc>
              <a:spcBef>
                <a:spcPts val="900"/>
              </a:spcBef>
              <a:defRPr sz="3600">
                <a:solidFill>
                  <a:schemeClr val="tx1">
                    <a:lumMod val="75000"/>
                  </a:schemeClr>
                </a:solidFill>
              </a:defRPr>
            </a:lvl1pPr>
            <a:lvl2pPr>
              <a:defRPr sz="3200">
                <a:solidFill>
                  <a:schemeClr val="tx1">
                    <a:lumMod val="75000"/>
                  </a:schemeClr>
                </a:solidFill>
              </a:defRPr>
            </a:lvl2pPr>
            <a:lvl3pPr>
              <a:defRPr sz="2800">
                <a:solidFill>
                  <a:schemeClr val="tx1">
                    <a:lumMod val="75000"/>
                  </a:schemeClr>
                </a:solidFill>
              </a:defRPr>
            </a:lvl3pPr>
            <a:lvl4pPr>
              <a:defRPr sz="2400">
                <a:solidFill>
                  <a:schemeClr val="tx1">
                    <a:lumMod val="75000"/>
                  </a:schemeClr>
                </a:solidFill>
              </a:defRPr>
            </a:lvl4pPr>
            <a:lvl5pPr>
              <a:defRPr sz="2400">
                <a:solidFill>
                  <a:schemeClr val="tx1">
                    <a:lumMod val="75000"/>
                  </a:schemeClr>
                </a:solidFill>
              </a:defRPr>
            </a:lvl5pPr>
            <a:lvl6pPr>
              <a:defRPr sz="1600"/>
            </a:lvl6pPr>
            <a:lvl7pPr>
              <a:defRPr sz="1600"/>
            </a:lvl7pPr>
            <a:lvl8pPr>
              <a:defRPr sz="1600"/>
            </a:lvl8pPr>
            <a:lvl9pPr>
              <a:defRPr sz="16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6" name="Footer Placeholder 5"/>
          <p:cNvSpPr>
            <a:spLocks noGrp="1"/>
          </p:cNvSpPr>
          <p:nvPr>
            <p:ph type="ftr" sz="quarter" idx="11"/>
          </p:nvPr>
        </p:nvSpPr>
        <p:spPr/>
        <p:txBody>
          <a:bodyPr/>
          <a:lstStyle/>
          <a:p>
            <a:r>
              <a:rPr lang="en-US" smtClean="0"/>
              <a:t>Tragedy: Introduction</a:t>
            </a:r>
            <a:endParaRPr dirty="0"/>
          </a:p>
        </p:txBody>
      </p:sp>
      <p:sp>
        <p:nvSpPr>
          <p:cNvPr id="5" name="Date Placeholder 4"/>
          <p:cNvSpPr>
            <a:spLocks noGrp="1"/>
          </p:cNvSpPr>
          <p:nvPr>
            <p:ph type="dt" sz="half" idx="10"/>
          </p:nvPr>
        </p:nvSpPr>
        <p:spPr/>
        <p:txBody>
          <a:bodyPr/>
          <a:lstStyle/>
          <a:p>
            <a:r>
              <a:rPr lang="en-US" smtClean="0"/>
              <a:t>21-Jan 2020</a:t>
            </a:r>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17614" y="1761744"/>
            <a:ext cx="4709160" cy="838201"/>
          </a:xfrm>
          <a:prstGeom prst="rect">
            <a:avLst/>
          </a:prstGeom>
          <a:solidFill>
            <a:schemeClr val="bg2">
              <a:alpha val="15000"/>
            </a:schemeClr>
          </a:solidFill>
        </p:spPr>
        <p:txBody>
          <a:bodyPr anchor="ctr"/>
          <a:lstStyle>
            <a:lvl1pPr marL="0" indent="0">
              <a:spcBef>
                <a:spcPts val="0"/>
              </a:spcBef>
              <a:buNone/>
              <a:defRPr lang="en-US" sz="2800" b="0" kern="1200" cap="none" baseline="0" dirty="0" smtClean="0">
                <a:solidFill>
                  <a:schemeClr val="tx1">
                    <a:lumMod val="50000"/>
                  </a:schemeClr>
                </a:solidFill>
                <a:latin typeface="Calibri" panose="020F0502020204030204" pitchFamily="34" charset="0"/>
                <a:ea typeface="+mn-ea"/>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0"/>
              </a:spcBef>
              <a:buClr>
                <a:schemeClr val="tx1"/>
              </a:buClr>
              <a:buSzPct val="80000"/>
              <a:buFont typeface="Arial" pitchFamily="34" charset="0"/>
              <a:buNone/>
            </a:pPr>
            <a:r>
              <a:rPr lang="en-US" dirty="0" smtClean="0"/>
              <a:t>Edit Master text styles</a:t>
            </a:r>
          </a:p>
        </p:txBody>
      </p:sp>
      <p:sp>
        <p:nvSpPr>
          <p:cNvPr id="4" name="Content Placeholder 3"/>
          <p:cNvSpPr>
            <a:spLocks noGrp="1"/>
          </p:cNvSpPr>
          <p:nvPr>
            <p:ph sz="half" idx="2"/>
          </p:nvPr>
        </p:nvSpPr>
        <p:spPr>
          <a:xfrm>
            <a:off x="1217614" y="2743200"/>
            <a:ext cx="4709160" cy="3428999"/>
          </a:xfrm>
          <a:prstGeom prst="rect">
            <a:avLst/>
          </a:prstGeom>
        </p:spPr>
        <p:txBody>
          <a:bodyPr>
            <a:normAutofit/>
          </a:bodyPr>
          <a:lstStyle>
            <a:lvl1pPr>
              <a:defRPr sz="3200">
                <a:solidFill>
                  <a:schemeClr val="tx1">
                    <a:lumMod val="75000"/>
                  </a:schemeClr>
                </a:solidFill>
              </a:defRPr>
            </a:lvl1pPr>
            <a:lvl2pPr>
              <a:defRPr sz="2800">
                <a:solidFill>
                  <a:schemeClr val="tx1">
                    <a:lumMod val="75000"/>
                  </a:schemeClr>
                </a:solidFill>
              </a:defRPr>
            </a:lvl2pPr>
            <a:lvl3pPr>
              <a:defRPr sz="2400">
                <a:solidFill>
                  <a:schemeClr val="tx1">
                    <a:lumMod val="75000"/>
                  </a:schemeClr>
                </a:solidFill>
              </a:defRPr>
            </a:lvl3pPr>
            <a:lvl4pPr>
              <a:defRPr sz="2000">
                <a:solidFill>
                  <a:schemeClr val="tx1">
                    <a:lumMod val="75000"/>
                  </a:schemeClr>
                </a:solidFill>
              </a:defRPr>
            </a:lvl4pPr>
            <a:lvl5pPr>
              <a:defRPr sz="2000">
                <a:solidFill>
                  <a:schemeClr val="tx1">
                    <a:lumMod val="75000"/>
                  </a:schemeClr>
                </a:solidFill>
              </a:defRPr>
            </a:lvl5pPr>
            <a:lvl6pPr>
              <a:defRPr sz="1400"/>
            </a:lvl6pPr>
            <a:lvl7pPr>
              <a:defRPr sz="1400"/>
            </a:lvl7pPr>
            <a:lvl8pPr>
              <a:defRPr sz="1400"/>
            </a:lvl8pPr>
            <a:lvl9pPr>
              <a:defRPr sz="14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6262054" y="1761744"/>
            <a:ext cx="4709160" cy="838201"/>
          </a:xfrm>
          <a:prstGeom prst="rect">
            <a:avLst/>
          </a:prstGeom>
          <a:solidFill>
            <a:schemeClr val="bg2">
              <a:alpha val="15000"/>
            </a:schemeClr>
          </a:solidFill>
        </p:spPr>
        <p:txBody>
          <a:bodyPr anchor="ctr"/>
          <a:lstStyle>
            <a:lvl1pPr marL="0" indent="0">
              <a:spcBef>
                <a:spcPts val="0"/>
              </a:spcBef>
              <a:buNone/>
              <a:defRPr sz="28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6262054" y="2743200"/>
            <a:ext cx="4709160" cy="3428999"/>
          </a:xfrm>
          <a:prstGeom prst="rect">
            <a:avLst/>
          </a:prstGeom>
        </p:spPr>
        <p:txBody>
          <a:bodyPr>
            <a:normAutofit/>
          </a:bodyPr>
          <a:lstStyle>
            <a:lvl1pPr>
              <a:defRPr sz="3200">
                <a:solidFill>
                  <a:schemeClr val="tx1">
                    <a:lumMod val="75000"/>
                  </a:schemeClr>
                </a:solidFill>
              </a:defRPr>
            </a:lvl1pPr>
            <a:lvl2pPr>
              <a:defRPr sz="2800">
                <a:solidFill>
                  <a:schemeClr val="tx1">
                    <a:lumMod val="75000"/>
                  </a:schemeClr>
                </a:solidFill>
              </a:defRPr>
            </a:lvl2pPr>
            <a:lvl3pPr>
              <a:defRPr sz="2400">
                <a:solidFill>
                  <a:schemeClr val="tx1">
                    <a:lumMod val="75000"/>
                  </a:schemeClr>
                </a:solidFill>
              </a:defRPr>
            </a:lvl3pPr>
            <a:lvl4pPr>
              <a:defRPr sz="2000">
                <a:solidFill>
                  <a:schemeClr val="tx1">
                    <a:lumMod val="75000"/>
                  </a:schemeClr>
                </a:solidFill>
              </a:defRPr>
            </a:lvl4pPr>
            <a:lvl5pPr>
              <a:defRPr sz="2000">
                <a:solidFill>
                  <a:schemeClr val="tx1">
                    <a:lumMod val="75000"/>
                  </a:schemeClr>
                </a:solidFill>
              </a:defRPr>
            </a:lvl5pPr>
            <a:lvl6pPr>
              <a:defRPr sz="1400"/>
            </a:lvl6pPr>
            <a:lvl7pPr>
              <a:defRPr sz="1400"/>
            </a:lvl7pPr>
            <a:lvl8pPr>
              <a:defRPr sz="1400" baseline="0"/>
            </a:lvl8pPr>
            <a:lvl9pPr>
              <a:defRPr sz="1400" baseline="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8" name="Footer Placeholder 7"/>
          <p:cNvSpPr>
            <a:spLocks noGrp="1"/>
          </p:cNvSpPr>
          <p:nvPr>
            <p:ph type="ftr" sz="quarter" idx="11"/>
          </p:nvPr>
        </p:nvSpPr>
        <p:spPr/>
        <p:txBody>
          <a:bodyPr/>
          <a:lstStyle/>
          <a:p>
            <a:r>
              <a:rPr lang="en-US" smtClean="0"/>
              <a:t>Tragedy: Introduction</a:t>
            </a:r>
            <a:endParaRPr dirty="0"/>
          </a:p>
        </p:txBody>
      </p:sp>
      <p:sp>
        <p:nvSpPr>
          <p:cNvPr id="7" name="Date Placeholder 6"/>
          <p:cNvSpPr>
            <a:spLocks noGrp="1"/>
          </p:cNvSpPr>
          <p:nvPr>
            <p:ph type="dt" sz="half" idx="10"/>
          </p:nvPr>
        </p:nvSpPr>
        <p:spPr/>
        <p:txBody>
          <a:bodyPr/>
          <a:lstStyle/>
          <a:p>
            <a:r>
              <a:rPr lang="en-US" smtClean="0"/>
              <a:t>21-Jan 2020</a:t>
            </a:r>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chor="ctr" anchorCtr="0"/>
          <a:lstStyle>
            <a:lvl1pPr algn="ctr">
              <a:defRPr/>
            </a:lvl1pPr>
          </a:lstStyle>
          <a:p>
            <a:r>
              <a:rPr lang="en-US" smtClean="0"/>
              <a:t>Click to edit Master title style</a:t>
            </a:r>
            <a:endParaRPr dirty="0"/>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Content Placeholder 2"/>
          <p:cNvSpPr>
            <a:spLocks noGrp="1"/>
          </p:cNvSpPr>
          <p:nvPr>
            <p:ph idx="1"/>
          </p:nvPr>
        </p:nvSpPr>
        <p:spPr>
          <a:xfrm>
            <a:off x="5865814" y="685800"/>
            <a:ext cx="5638800" cy="5486400"/>
          </a:xfrm>
          <a:prstGeom prst="rect">
            <a:avLst/>
          </a:prstGeom>
        </p:spPr>
        <p:txBody>
          <a:bodyPr>
            <a:normAutofit/>
          </a:bodyPr>
          <a:lstStyle>
            <a:lvl1pPr>
              <a:defRPr sz="2400">
                <a:solidFill>
                  <a:schemeClr val="tx1">
                    <a:lumMod val="75000"/>
                  </a:schemeClr>
                </a:solidFill>
              </a:defRPr>
            </a:lvl1pPr>
            <a:lvl2pPr>
              <a:defRPr sz="2000">
                <a:solidFill>
                  <a:schemeClr val="tx1">
                    <a:lumMod val="75000"/>
                  </a:schemeClr>
                </a:solidFill>
              </a:defRPr>
            </a:lvl2pPr>
            <a:lvl3pPr>
              <a:defRPr sz="1800">
                <a:solidFill>
                  <a:schemeClr val="tx1">
                    <a:lumMod val="75000"/>
                  </a:schemeClr>
                </a:solidFill>
              </a:defRPr>
            </a:lvl3pPr>
            <a:lvl4pPr>
              <a:defRPr sz="1600">
                <a:solidFill>
                  <a:schemeClr val="tx1">
                    <a:lumMod val="75000"/>
                  </a:schemeClr>
                </a:solidFill>
              </a:defRPr>
            </a:lvl4pPr>
            <a:lvl5pPr>
              <a:defRPr sz="1600">
                <a:solidFill>
                  <a:schemeClr val="tx1">
                    <a:lumMod val="75000"/>
                  </a:schemeClr>
                </a:solidFill>
              </a:defRPr>
            </a:lvl5pPr>
            <a:lvl6pPr>
              <a:defRPr sz="1600"/>
            </a:lvl6pPr>
            <a:lvl7pPr>
              <a:defRPr sz="1600"/>
            </a:lvl7pPr>
            <a:lvl8pPr>
              <a:defRPr sz="1600"/>
            </a:lvl8pPr>
            <a:lvl9pPr>
              <a:defRPr sz="16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Text Placeholder 3"/>
          <p:cNvSpPr>
            <a:spLocks noGrp="1"/>
          </p:cNvSpPr>
          <p:nvPr>
            <p:ph type="body" sz="half" idx="2"/>
          </p:nvPr>
        </p:nvSpPr>
        <p:spPr>
          <a:xfrm>
            <a:off x="684213" y="4876800"/>
            <a:ext cx="3886200" cy="1295400"/>
          </a:xfrm>
          <a:prstGeom prst="rect">
            <a:avLst/>
          </a:prstGeo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smtClean="0"/>
              <a:t>Tragedy: Introduction</a:t>
            </a:r>
            <a:endParaRPr dirty="0"/>
          </a:p>
        </p:txBody>
      </p:sp>
      <p:sp>
        <p:nvSpPr>
          <p:cNvPr id="5" name="Date Placeholder 4"/>
          <p:cNvSpPr>
            <a:spLocks noGrp="1"/>
          </p:cNvSpPr>
          <p:nvPr>
            <p:ph type="dt" sz="half" idx="10"/>
          </p:nvPr>
        </p:nvSpPr>
        <p:spPr/>
        <p:txBody>
          <a:bodyPr/>
          <a:lstStyle/>
          <a:p>
            <a:r>
              <a:rPr lang="en-US" smtClean="0"/>
              <a:t>21-Jan 2020</a:t>
            </a:r>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3" y="685800"/>
            <a:ext cx="5638800" cy="5486400"/>
          </a:xfrm>
          <a:prstGeom prst="rect">
            <a:avLst/>
          </a:prstGeo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4213" y="4876800"/>
            <a:ext cx="3886200" cy="1295400"/>
          </a:xfrm>
          <a:prstGeom prst="rect">
            <a:avLst/>
          </a:prstGeo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smtClean="0"/>
              <a:t>Tragedy: Introduction</a:t>
            </a:r>
            <a:endParaRPr dirty="0"/>
          </a:p>
        </p:txBody>
      </p:sp>
      <p:sp>
        <p:nvSpPr>
          <p:cNvPr id="5" name="Date Placeholder 4"/>
          <p:cNvSpPr>
            <a:spLocks noGrp="1"/>
          </p:cNvSpPr>
          <p:nvPr>
            <p:ph type="dt" sz="half" idx="10"/>
          </p:nvPr>
        </p:nvSpPr>
        <p:spPr/>
        <p:txBody>
          <a:bodyPr/>
          <a:lstStyle/>
          <a:p>
            <a:r>
              <a:rPr lang="en-US" smtClean="0"/>
              <a:t>21-Jan 2020</a:t>
            </a:r>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a:gradFill>
            <a:gsLst>
              <a:gs pos="0">
                <a:srgbClr val="BE7F42">
                  <a:alpha val="34000"/>
                  <a:lumMod val="75000"/>
                  <a:lumOff val="25000"/>
                </a:srgbClr>
              </a:gs>
              <a:gs pos="100000">
                <a:srgbClr val="FFFFFF">
                  <a:alpha val="0"/>
                </a:srgbClr>
              </a:gs>
            </a:gsLst>
            <a:lin ang="2700000" scaled="0"/>
          </a:gradFill>
        </p:spPr>
        <p:txBody>
          <a:bodyPr vert="horz" lIns="91440" tIns="45720" rIns="91440" bIns="45720" rtlCol="0" anchor="b">
            <a:normAutofit/>
          </a:bodyPr>
          <a:lstStyle/>
          <a:p>
            <a:r>
              <a:rPr lang="en-US" dirty="0" smtClean="0"/>
              <a:t>Click to edit Master title style</a:t>
            </a:r>
            <a:endParaRPr dirty="0"/>
          </a:p>
        </p:txBody>
      </p:sp>
      <p:sp>
        <p:nvSpPr>
          <p:cNvPr id="5" name="Footer Placeholder 4"/>
          <p:cNvSpPr>
            <a:spLocks noGrp="1"/>
          </p:cNvSpPr>
          <p:nvPr>
            <p:ph type="ftr" sz="quarter" idx="3"/>
          </p:nvPr>
        </p:nvSpPr>
        <p:spPr>
          <a:xfrm>
            <a:off x="1208836" y="6408109"/>
            <a:ext cx="1849324" cy="261610"/>
          </a:xfrm>
          <a:prstGeom prst="rect">
            <a:avLst/>
          </a:prstGeom>
        </p:spPr>
        <p:txBody>
          <a:bodyPr vert="horz" wrap="square" lIns="91440" tIns="45720" rIns="91440" bIns="45720" rtlCol="0" anchor="ctr">
            <a:spAutoFit/>
          </a:bodyPr>
          <a:lstStyle>
            <a:lvl1pPr algn="l">
              <a:defRPr sz="1100" cap="none" baseline="0">
                <a:solidFill>
                  <a:schemeClr val="tx1"/>
                </a:solidFill>
              </a:defRPr>
            </a:lvl1pPr>
          </a:lstStyle>
          <a:p>
            <a:r>
              <a:rPr lang="en-US" smtClean="0"/>
              <a:t>Tragedy: Introduction</a:t>
            </a:r>
            <a:endParaRPr lang="en-US" dirty="0"/>
          </a:p>
        </p:txBody>
      </p:sp>
      <p:sp>
        <p:nvSpPr>
          <p:cNvPr id="4" name="Date Placeholder 3"/>
          <p:cNvSpPr>
            <a:spLocks noGrp="1"/>
          </p:cNvSpPr>
          <p:nvPr>
            <p:ph type="dt" sz="half" idx="2"/>
          </p:nvPr>
        </p:nvSpPr>
        <p:spPr>
          <a:xfrm>
            <a:off x="5606939" y="6408109"/>
            <a:ext cx="974946" cy="261610"/>
          </a:xfrm>
          <a:prstGeom prst="rect">
            <a:avLst/>
          </a:prstGeom>
        </p:spPr>
        <p:txBody>
          <a:bodyPr vert="horz" wrap="none" lIns="91440" tIns="45720" rIns="91440" bIns="45720" rtlCol="0" anchor="ctr">
            <a:spAutoFit/>
          </a:bodyPr>
          <a:lstStyle>
            <a:lvl1pPr algn="ctr">
              <a:defRPr sz="1100">
                <a:solidFill>
                  <a:schemeClr val="tx1"/>
                </a:solidFill>
              </a:defRPr>
            </a:lvl1pPr>
          </a:lstStyle>
          <a:p>
            <a:r>
              <a:rPr lang="en-US" smtClean="0"/>
              <a:t>21-Jan 2020</a:t>
            </a:r>
            <a:endParaRPr lang="en-US"/>
          </a:p>
        </p:txBody>
      </p:sp>
      <p:sp>
        <p:nvSpPr>
          <p:cNvPr id="6" name="Slide Number Placeholder 5"/>
          <p:cNvSpPr>
            <a:spLocks noGrp="1"/>
          </p:cNvSpPr>
          <p:nvPr>
            <p:ph type="sldNum" sz="quarter" idx="4"/>
          </p:nvPr>
        </p:nvSpPr>
        <p:spPr>
          <a:xfrm>
            <a:off x="10615026" y="6408109"/>
            <a:ext cx="356187" cy="261610"/>
          </a:xfrm>
          <a:prstGeom prst="rect">
            <a:avLst/>
          </a:prstGeom>
        </p:spPr>
        <p:txBody>
          <a:bodyPr vert="horz" wrap="none" lIns="91440" tIns="45720" rIns="91440" bIns="45720" rtlCol="0" anchor="ctr">
            <a:spAutoFit/>
          </a:bodyPr>
          <a:lstStyle>
            <a:lvl1pPr algn="r">
              <a:defRPr sz="1100">
                <a:solidFill>
                  <a:schemeClr val="tx1"/>
                </a:solidFill>
              </a:defRPr>
            </a:lvl1pPr>
          </a:lstStyle>
          <a:p>
            <a:fld id="{F36C87F6-986D-49E6-AF40-1B3A1EE8064D}" type="slidenum">
              <a:rPr lang="en-US" smtClean="0"/>
              <a:pPr/>
              <a:t>‹#›</a:t>
            </a:fld>
            <a:endParaRPr lang="en-US"/>
          </a:p>
        </p:txBody>
      </p:sp>
      <p:sp>
        <p:nvSpPr>
          <p:cNvPr id="7" name="Content Placeholder 2"/>
          <p:cNvSpPr txBox="1">
            <a:spLocks/>
          </p:cNvSpPr>
          <p:nvPr userDrawn="1"/>
        </p:nvSpPr>
        <p:spPr>
          <a:xfrm>
            <a:off x="1217614" y="1828800"/>
            <a:ext cx="9753600" cy="4343400"/>
          </a:xfrm>
          <a:prstGeom prst="rect">
            <a:avLst/>
          </a:prstGeom>
        </p:spPr>
        <p:txBody>
          <a:bodyPr/>
          <a:lstStyle>
            <a:lvl1pPr marL="274320" indent="-228600" algn="l" defTabSz="914400" rtl="0" eaLnBrk="1" latinLnBrk="0" hangingPunct="1">
              <a:lnSpc>
                <a:spcPct val="114000"/>
              </a:lnSpc>
              <a:spcBef>
                <a:spcPts val="1800"/>
              </a:spcBef>
              <a:buClr>
                <a:schemeClr val="tx1"/>
              </a:buClr>
              <a:buSzPct val="80000"/>
              <a:buFont typeface="Arial" pitchFamily="34" charset="0"/>
              <a:buChar char="•"/>
              <a:defRPr sz="3200" kern="1200">
                <a:solidFill>
                  <a:schemeClr val="tx1"/>
                </a:solidFill>
                <a:latin typeface="Calibri" panose="020F0502020204030204" pitchFamily="34" charset="0"/>
                <a:ea typeface="+mn-ea"/>
                <a:cs typeface="Calibri" panose="020F0502020204030204" pitchFamily="34" charset="0"/>
              </a:defRPr>
            </a:lvl1pPr>
            <a:lvl2pPr marL="502920" indent="-228600" algn="l" defTabSz="914400" rtl="0" eaLnBrk="1" latinLnBrk="0" hangingPunct="1">
              <a:lnSpc>
                <a:spcPct val="114000"/>
              </a:lnSpc>
              <a:spcBef>
                <a:spcPts val="1200"/>
              </a:spcBef>
              <a:buClr>
                <a:schemeClr val="tx1"/>
              </a:buClr>
              <a:buSzPct val="80000"/>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31520" indent="-228600" algn="l" defTabSz="914400" rtl="0" eaLnBrk="1" latinLnBrk="0" hangingPunct="1">
              <a:lnSpc>
                <a:spcPct val="114000"/>
              </a:lnSpc>
              <a:spcBef>
                <a:spcPts val="80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960120" indent="-228600" algn="l" defTabSz="914400" rtl="0" eaLnBrk="1" latinLnBrk="0" hangingPunct="1">
              <a:lnSpc>
                <a:spcPct val="114000"/>
              </a:lnSpc>
              <a:spcBef>
                <a:spcPts val="600"/>
              </a:spcBef>
              <a:buClr>
                <a:schemeClr val="tx1"/>
              </a:buClr>
              <a:buSzPct val="80000"/>
              <a:buFont typeface="Arial"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88720" indent="-228600" algn="l" defTabSz="914400" rtl="0" eaLnBrk="1" latinLnBrk="0" hangingPunct="1">
              <a:lnSpc>
                <a:spcPct val="114000"/>
              </a:lnSpc>
              <a:spcBef>
                <a:spcPts val="600"/>
              </a:spcBef>
              <a:buClr>
                <a:schemeClr val="tx1"/>
              </a:buClr>
              <a:buSzPct val="80000"/>
              <a:buFont typeface="Arial"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pPr>
              <a:spcBef>
                <a:spcPts val="900"/>
              </a:spcBef>
            </a:pPr>
            <a:r>
              <a:rPr lang="en-US" sz="3600" dirty="0" smtClean="0">
                <a:solidFill>
                  <a:schemeClr val="tx1">
                    <a:lumMod val="75000"/>
                  </a:schemeClr>
                </a:solidFill>
              </a:rPr>
              <a:t>Edit Master text styles</a:t>
            </a:r>
          </a:p>
          <a:p>
            <a:pPr lvl="1">
              <a:spcBef>
                <a:spcPts val="900"/>
              </a:spcBef>
            </a:pPr>
            <a:r>
              <a:rPr lang="en-US" sz="3200" dirty="0" smtClean="0">
                <a:solidFill>
                  <a:schemeClr val="tx1">
                    <a:lumMod val="75000"/>
                  </a:schemeClr>
                </a:solidFill>
              </a:rPr>
              <a:t>Second level</a:t>
            </a:r>
          </a:p>
          <a:p>
            <a:pPr lvl="2"/>
            <a:r>
              <a:rPr lang="en-US" sz="2800" dirty="0" smtClean="0">
                <a:solidFill>
                  <a:schemeClr val="tx1">
                    <a:lumMod val="75000"/>
                  </a:schemeClr>
                </a:solidFill>
              </a:rPr>
              <a:t>Third level</a:t>
            </a:r>
          </a:p>
          <a:p>
            <a:pPr lvl="3"/>
            <a:r>
              <a:rPr lang="en-US" sz="2400" dirty="0" smtClean="0">
                <a:solidFill>
                  <a:schemeClr val="tx1">
                    <a:lumMod val="75000"/>
                  </a:schemeClr>
                </a:solidFill>
              </a:rPr>
              <a:t>Fourth level</a:t>
            </a:r>
          </a:p>
          <a:p>
            <a:pPr lvl="4"/>
            <a:r>
              <a:rPr lang="en-US" sz="2400" dirty="0" smtClean="0">
                <a:solidFill>
                  <a:schemeClr val="tx1">
                    <a:lumMod val="75000"/>
                  </a:schemeClr>
                </a:solidFill>
              </a:rPr>
              <a:t>Fifth level</a:t>
            </a:r>
            <a:endParaRPr lang="en-US" sz="2400" dirty="0">
              <a:solidFill>
                <a:schemeClr val="tx1">
                  <a:lumMod val="75000"/>
                </a:schemeClr>
              </a:solidFill>
            </a:endParaRPr>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cap="none"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3200" kern="1200">
          <a:solidFill>
            <a:schemeClr val="tx1"/>
          </a:solidFill>
          <a:latin typeface="Calibri" panose="020F0502020204030204" pitchFamily="34" charset="0"/>
          <a:ea typeface="+mn-ea"/>
          <a:cs typeface="Calibri" panose="020F0502020204030204" pitchFamily="34" charset="0"/>
        </a:defRPr>
      </a:lvl1pPr>
      <a:lvl2pPr marL="502920" indent="-228600" algn="l" defTabSz="914400" rtl="0" eaLnBrk="1" latinLnBrk="0" hangingPunct="1">
        <a:lnSpc>
          <a:spcPct val="90000"/>
        </a:lnSpc>
        <a:spcBef>
          <a:spcPts val="1200"/>
        </a:spcBef>
        <a:buClr>
          <a:schemeClr val="tx1"/>
        </a:buClr>
        <a:buSzPct val="80000"/>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731520" indent="-228600" algn="l" defTabSz="914400" rtl="0" eaLnBrk="1" latinLnBrk="0" hangingPunct="1">
        <a:lnSpc>
          <a:spcPct val="90000"/>
        </a:lnSpc>
        <a:spcBef>
          <a:spcPts val="800"/>
        </a:spcBef>
        <a:buClr>
          <a:schemeClr val="tx1"/>
        </a:buClr>
        <a:buSzPct val="80000"/>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mailto:ascholtz@Binghamton.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5jD-IuhwLmk?si=A0AnAS4zvBeOdMqF&amp;t=4895"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latin typeface="Candara" panose="020E0502030303020204" pitchFamily="34" charset="0"/>
              </a:rPr>
              <a:t>Ancient Tragedy, Greece &amp; Rome</a:t>
            </a:r>
            <a:endParaRPr lang="en-US" dirty="0">
              <a:latin typeface="Candara" panose="020E0502030303020204" pitchFamily="34" charset="0"/>
            </a:endParaRPr>
          </a:p>
        </p:txBody>
      </p:sp>
      <p:sp>
        <p:nvSpPr>
          <p:cNvPr id="3" name="Subtitle 2"/>
          <p:cNvSpPr>
            <a:spLocks noGrp="1"/>
          </p:cNvSpPr>
          <p:nvPr>
            <p:ph type="subTitle" idx="1"/>
          </p:nvPr>
        </p:nvSpPr>
        <p:spPr/>
        <p:txBody>
          <a:bodyPr/>
          <a:lstStyle/>
          <a:p>
            <a:r>
              <a:rPr lang="en-US" dirty="0" smtClean="0"/>
              <a:t>Andrew Scholtz, Instructor</a:t>
            </a:r>
          </a:p>
          <a:p>
            <a:r>
              <a:rPr lang="en-US" dirty="0"/>
              <a:t>LT </a:t>
            </a:r>
            <a:r>
              <a:rPr lang="en-US" dirty="0" smtClean="0"/>
              <a:t>507 </a:t>
            </a:r>
            <a:r>
              <a:rPr lang="en-US" dirty="0" smtClean="0">
                <a:hlinkClick r:id="rId2"/>
              </a:rPr>
              <a:t>ascholtz@Binghamton.edu</a:t>
            </a:r>
            <a:endParaRPr lang="en-US" dirty="0"/>
          </a:p>
        </p:txBody>
      </p:sp>
    </p:spTree>
    <p:extLst>
      <p:ext uri="{BB962C8B-B14F-4D97-AF65-F5344CB8AC3E}">
        <p14:creationId xmlns:p14="http://schemas.microsoft.com/office/powerpoint/2010/main" val="314681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Time and Place</a:t>
            </a:r>
            <a:endParaRPr lang="en-US" dirty="0"/>
          </a:p>
        </p:txBody>
      </p:sp>
      <p:sp>
        <p:nvSpPr>
          <p:cNvPr id="6" name="Subtitle 5"/>
          <p:cNvSpPr>
            <a:spLocks noGrp="1"/>
          </p:cNvSpPr>
          <p:nvPr>
            <p:ph type="body" idx="1"/>
          </p:nvPr>
        </p:nvSpPr>
        <p:spPr>
          <a:xfrm>
            <a:off x="1212850" y="3741738"/>
            <a:ext cx="9758363" cy="1143000"/>
          </a:xfrm>
        </p:spPr>
        <p:txBody>
          <a:bodyPr/>
          <a:lstStyle/>
          <a:p>
            <a:r>
              <a:rPr lang="en-US" smtClean="0"/>
              <a:t>The Ancient Mediterranean Context</a:t>
            </a:r>
            <a:endParaRPr lang="en-US" dirty="0"/>
          </a:p>
        </p:txBody>
      </p:sp>
    </p:spTree>
    <p:extLst>
      <p:ext uri="{BB962C8B-B14F-4D97-AF65-F5344CB8AC3E}">
        <p14:creationId xmlns:p14="http://schemas.microsoft.com/office/powerpoint/2010/main" val="108838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9430" y="383025"/>
            <a:ext cx="8269966" cy="6101512"/>
          </a:xfrm>
          <a:prstGeom prst="rect">
            <a:avLst/>
          </a:prstGeom>
          <a:ln>
            <a:solidFill>
              <a:schemeClr val="dk1">
                <a:shade val="50000"/>
              </a:schemeClr>
            </a:solidFill>
          </a:ln>
        </p:spPr>
      </p:pic>
    </p:spTree>
    <p:extLst>
      <p:ext uri="{BB962C8B-B14F-4D97-AF65-F5344CB8AC3E}">
        <p14:creationId xmlns:p14="http://schemas.microsoft.com/office/powerpoint/2010/main" val="252435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2273" y="1600200"/>
            <a:ext cx="3687155" cy="3820886"/>
          </a:xfrm>
          <a:prstGeom prst="rect">
            <a:avLst/>
          </a:prstGeom>
        </p:spPr>
      </p:pic>
      <p:sp>
        <p:nvSpPr>
          <p:cNvPr id="385035" name="Rectangle 11"/>
          <p:cNvSpPr>
            <a:spLocks noGrp="1" noChangeArrowheads="1"/>
          </p:cNvSpPr>
          <p:nvPr>
            <p:ph type="title"/>
          </p:nvPr>
        </p:nvSpPr>
        <p:spPr/>
        <p:txBody>
          <a:bodyPr/>
          <a:lstStyle/>
          <a:p>
            <a:r>
              <a:rPr lang="en-US"/>
              <a:t>When</a:t>
            </a:r>
          </a:p>
        </p:txBody>
      </p:sp>
      <p:sp>
        <p:nvSpPr>
          <p:cNvPr id="385036" name="Rectangle 12"/>
          <p:cNvSpPr>
            <a:spLocks noGrp="1" noChangeArrowheads="1"/>
          </p:cNvSpPr>
          <p:nvPr>
            <p:ph type="body" idx="1"/>
          </p:nvPr>
        </p:nvSpPr>
        <p:spPr/>
        <p:txBody>
          <a:bodyPr/>
          <a:lstStyle/>
          <a:p>
            <a:r>
              <a:rPr lang="en-US" dirty="0" smtClean="0"/>
              <a:t>Greek Bronze</a:t>
            </a:r>
            <a:r>
              <a:rPr lang="en-US" dirty="0"/>
              <a:t>/“Heroic” </a:t>
            </a:r>
            <a:r>
              <a:rPr lang="en-US" dirty="0" smtClean="0"/>
              <a:t>Age</a:t>
            </a:r>
          </a:p>
          <a:p>
            <a:pPr lvl="1"/>
            <a:r>
              <a:rPr lang="en-US" dirty="0" smtClean="0"/>
              <a:t>pre-1000 BCE</a:t>
            </a:r>
            <a:endParaRPr lang="en-US" dirty="0"/>
          </a:p>
          <a:p>
            <a:r>
              <a:rPr lang="en-US" dirty="0" smtClean="0"/>
              <a:t>Greek Classical period</a:t>
            </a:r>
          </a:p>
          <a:p>
            <a:pPr lvl="1"/>
            <a:r>
              <a:rPr lang="en-US" dirty="0" smtClean="0"/>
              <a:t>471-323 BCE</a:t>
            </a:r>
          </a:p>
          <a:p>
            <a:r>
              <a:rPr lang="en-US" dirty="0" smtClean="0"/>
              <a:t>Roman Principate (earlier empire)</a:t>
            </a:r>
          </a:p>
          <a:p>
            <a:pPr lvl="1"/>
            <a:r>
              <a:rPr lang="en-US" dirty="0" smtClean="0"/>
              <a:t>Nero &amp; Seneca, 50s-60s CE</a:t>
            </a:r>
            <a:endParaRPr lang="en-US" dirty="0"/>
          </a:p>
        </p:txBody>
      </p:sp>
      <p:sp>
        <p:nvSpPr>
          <p:cNvPr id="2" name="Date Placeholder 1"/>
          <p:cNvSpPr>
            <a:spLocks noGrp="1"/>
          </p:cNvSpPr>
          <p:nvPr>
            <p:ph type="dt" sz="half" idx="10"/>
          </p:nvPr>
        </p:nvSpPr>
        <p:spPr/>
        <p:txBody>
          <a:bodyPr/>
          <a:lstStyle/>
          <a:p>
            <a:r>
              <a:rPr lang="en-US" smtClean="0"/>
              <a:t>21-Jan 2020</a:t>
            </a:r>
            <a:endParaRPr lang="en-US"/>
          </a:p>
        </p:txBody>
      </p:sp>
      <p:sp>
        <p:nvSpPr>
          <p:cNvPr id="3" name="Footer Placeholder 2"/>
          <p:cNvSpPr>
            <a:spLocks noGrp="1"/>
          </p:cNvSpPr>
          <p:nvPr>
            <p:ph type="ftr" sz="quarter" idx="11"/>
          </p:nvPr>
        </p:nvSpPr>
        <p:spPr/>
        <p:txBody>
          <a:bodyPr/>
          <a:lstStyle/>
          <a:p>
            <a:r>
              <a:rPr lang="en-US" smtClean="0"/>
              <a:t>Tragedy: Introduction</a:t>
            </a:r>
            <a:endParaRPr lang="en-US" dirty="0"/>
          </a:p>
        </p:txBody>
      </p:sp>
      <p:sp>
        <p:nvSpPr>
          <p:cNvPr id="7" name="Slide Number Placeholder 6"/>
          <p:cNvSpPr>
            <a:spLocks noGrp="1"/>
          </p:cNvSpPr>
          <p:nvPr>
            <p:ph type="sldNum" sz="quarter" idx="12"/>
          </p:nvPr>
        </p:nvSpPr>
        <p:spPr/>
        <p:txBody>
          <a:bodyPr/>
          <a:lstStyle/>
          <a:p>
            <a:fld id="{F36C87F6-986D-49E6-AF40-1B3A1EE8064D}" type="slidenum">
              <a:rPr lang="en-US" smtClean="0"/>
              <a:t>12</a:t>
            </a:fld>
            <a:endParaRPr lang="en-US"/>
          </a:p>
        </p:txBody>
      </p:sp>
    </p:spTree>
    <p:extLst>
      <p:ext uri="{BB962C8B-B14F-4D97-AF65-F5344CB8AC3E}">
        <p14:creationId xmlns:p14="http://schemas.microsoft.com/office/powerpoint/2010/main" val="1966892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5036">
                                            <p:txEl>
                                              <p:pRg st="0" end="0"/>
                                            </p:txEl>
                                          </p:spTgt>
                                        </p:tgtEl>
                                        <p:attrNameLst>
                                          <p:attrName>style.visibility</p:attrName>
                                        </p:attrNameLst>
                                      </p:cBhvr>
                                      <p:to>
                                        <p:strVal val="visible"/>
                                      </p:to>
                                    </p:set>
                                    <p:animEffect transition="in" filter="fade">
                                      <p:cBhvr>
                                        <p:cTn id="7" dur="500"/>
                                        <p:tgtEl>
                                          <p:spTgt spid="38503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5036">
                                            <p:txEl>
                                              <p:pRg st="1" end="1"/>
                                            </p:txEl>
                                          </p:spTgt>
                                        </p:tgtEl>
                                        <p:attrNameLst>
                                          <p:attrName>style.visibility</p:attrName>
                                        </p:attrNameLst>
                                      </p:cBhvr>
                                      <p:to>
                                        <p:strVal val="visible"/>
                                      </p:to>
                                    </p:set>
                                    <p:animEffect transition="in" filter="fade">
                                      <p:cBhvr>
                                        <p:cTn id="10" dur="500"/>
                                        <p:tgtEl>
                                          <p:spTgt spid="38503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85036">
                                            <p:txEl>
                                              <p:pRg st="2" end="2"/>
                                            </p:txEl>
                                          </p:spTgt>
                                        </p:tgtEl>
                                        <p:attrNameLst>
                                          <p:attrName>style.visibility</p:attrName>
                                        </p:attrNameLst>
                                      </p:cBhvr>
                                      <p:to>
                                        <p:strVal val="visible"/>
                                      </p:to>
                                    </p:set>
                                    <p:animEffect transition="in" filter="fade">
                                      <p:cBhvr>
                                        <p:cTn id="15" dur="500"/>
                                        <p:tgtEl>
                                          <p:spTgt spid="385036">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85036">
                                            <p:txEl>
                                              <p:pRg st="3" end="3"/>
                                            </p:txEl>
                                          </p:spTgt>
                                        </p:tgtEl>
                                        <p:attrNameLst>
                                          <p:attrName>style.visibility</p:attrName>
                                        </p:attrNameLst>
                                      </p:cBhvr>
                                      <p:to>
                                        <p:strVal val="visible"/>
                                      </p:to>
                                    </p:set>
                                    <p:animEffect transition="in" filter="fade">
                                      <p:cBhvr>
                                        <p:cTn id="18" dur="500"/>
                                        <p:tgtEl>
                                          <p:spTgt spid="38503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85036">
                                            <p:txEl>
                                              <p:pRg st="4" end="4"/>
                                            </p:txEl>
                                          </p:spTgt>
                                        </p:tgtEl>
                                        <p:attrNameLst>
                                          <p:attrName>style.visibility</p:attrName>
                                        </p:attrNameLst>
                                      </p:cBhvr>
                                      <p:to>
                                        <p:strVal val="visible"/>
                                      </p:to>
                                    </p:set>
                                    <p:animEffect transition="in" filter="fade">
                                      <p:cBhvr>
                                        <p:cTn id="23" dur="500"/>
                                        <p:tgtEl>
                                          <p:spTgt spid="385036">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85036">
                                            <p:txEl>
                                              <p:pRg st="5" end="5"/>
                                            </p:txEl>
                                          </p:spTgt>
                                        </p:tgtEl>
                                        <p:attrNameLst>
                                          <p:attrName>style.visibility</p:attrName>
                                        </p:attrNameLst>
                                      </p:cBhvr>
                                      <p:to>
                                        <p:strVal val="visible"/>
                                      </p:to>
                                    </p:set>
                                    <p:animEffect transition="in" filter="fade">
                                      <p:cBhvr>
                                        <p:cTn id="26" dur="500"/>
                                        <p:tgtEl>
                                          <p:spTgt spid="38503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3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p:txBody>
          <a:bodyPr/>
          <a:lstStyle/>
          <a:p>
            <a:r>
              <a:rPr lang="en-US" smtClean="0"/>
              <a:t>Who, What</a:t>
            </a:r>
            <a:endParaRPr lang="en-US" dirty="0"/>
          </a:p>
        </p:txBody>
      </p:sp>
      <p:sp>
        <p:nvSpPr>
          <p:cNvPr id="10" name="Content Placeholder 9"/>
          <p:cNvSpPr>
            <a:spLocks noGrp="1"/>
          </p:cNvSpPr>
          <p:nvPr>
            <p:ph sz="half" idx="1"/>
          </p:nvPr>
        </p:nvSpPr>
        <p:spPr/>
        <p:txBody>
          <a:bodyPr>
            <a:normAutofit fontScale="92500" lnSpcReduction="20000"/>
          </a:bodyPr>
          <a:lstStyle/>
          <a:p>
            <a:r>
              <a:rPr lang="en-US" dirty="0" smtClean="0"/>
              <a:t>Ancient Tragedy</a:t>
            </a:r>
            <a:endParaRPr lang="en-US" dirty="0"/>
          </a:p>
          <a:p>
            <a:pPr lvl="1"/>
            <a:r>
              <a:rPr lang="en-US" dirty="0" smtClean="0"/>
              <a:t>Aeschylus</a:t>
            </a:r>
          </a:p>
          <a:p>
            <a:pPr lvl="2"/>
            <a:r>
              <a:rPr lang="en-US" dirty="0" smtClean="0"/>
              <a:t>525-455 </a:t>
            </a:r>
            <a:r>
              <a:rPr lang="en-US" dirty="0"/>
              <a:t>BCE</a:t>
            </a:r>
          </a:p>
          <a:p>
            <a:pPr lvl="1"/>
            <a:r>
              <a:rPr lang="en-US" dirty="0" smtClean="0"/>
              <a:t>Sophocles</a:t>
            </a:r>
          </a:p>
          <a:p>
            <a:pPr lvl="2"/>
            <a:r>
              <a:rPr lang="en-US" dirty="0" smtClean="0"/>
              <a:t>ca</a:t>
            </a:r>
            <a:r>
              <a:rPr lang="en-US" dirty="0"/>
              <a:t>. 496-ca. 406</a:t>
            </a:r>
          </a:p>
          <a:p>
            <a:pPr lvl="1"/>
            <a:r>
              <a:rPr lang="en-US" dirty="0" smtClean="0"/>
              <a:t>Euripides</a:t>
            </a:r>
          </a:p>
          <a:p>
            <a:pPr lvl="2"/>
            <a:r>
              <a:rPr lang="en-US" dirty="0" smtClean="0"/>
              <a:t>484</a:t>
            </a:r>
            <a:r>
              <a:rPr lang="en-US" dirty="0"/>
              <a:t>?-406 </a:t>
            </a:r>
            <a:r>
              <a:rPr lang="en-US" dirty="0" smtClean="0"/>
              <a:t>BCE</a:t>
            </a:r>
          </a:p>
          <a:p>
            <a:pPr lvl="1"/>
            <a:r>
              <a:rPr lang="en-US" dirty="0" smtClean="0"/>
              <a:t>Seneca</a:t>
            </a:r>
          </a:p>
          <a:p>
            <a:pPr lvl="2"/>
            <a:r>
              <a:rPr lang="it-IT" dirty="0" err="1" smtClean="0"/>
              <a:t>ca</a:t>
            </a:r>
            <a:r>
              <a:rPr lang="it-IT" dirty="0" smtClean="0"/>
              <a:t>.</a:t>
            </a:r>
            <a:r>
              <a:rPr lang="it-IT" dirty="0"/>
              <a:t> 4 </a:t>
            </a:r>
            <a:r>
              <a:rPr lang="it-IT" dirty="0" smtClean="0"/>
              <a:t>BCE-65 CE</a:t>
            </a:r>
            <a:endParaRPr lang="en-US" dirty="0"/>
          </a:p>
        </p:txBody>
      </p:sp>
      <p:sp>
        <p:nvSpPr>
          <p:cNvPr id="5" name="Content Placeholder 4"/>
          <p:cNvSpPr>
            <a:spLocks noGrp="1"/>
          </p:cNvSpPr>
          <p:nvPr>
            <p:ph sz="half" idx="2"/>
          </p:nvPr>
        </p:nvSpPr>
        <p:spPr/>
        <p:txBody>
          <a:bodyPr>
            <a:normAutofit fontScale="92500" lnSpcReduction="20000"/>
          </a:bodyPr>
          <a:lstStyle/>
          <a:p>
            <a:r>
              <a:rPr lang="en-US" dirty="0" smtClean="0"/>
              <a:t>Ancient Comedy</a:t>
            </a:r>
            <a:endParaRPr lang="en-US" dirty="0"/>
          </a:p>
          <a:p>
            <a:pPr lvl="1"/>
            <a:r>
              <a:rPr lang="en-US" dirty="0" smtClean="0"/>
              <a:t>Aristophanes</a:t>
            </a:r>
          </a:p>
          <a:p>
            <a:pPr lvl="2"/>
            <a:r>
              <a:rPr lang="en-US" dirty="0" smtClean="0"/>
              <a:t>448</a:t>
            </a:r>
            <a:r>
              <a:rPr lang="en-US" dirty="0"/>
              <a:t>?–385?</a:t>
            </a:r>
          </a:p>
          <a:p>
            <a:r>
              <a:rPr lang="en-US" dirty="0" smtClean="0"/>
              <a:t>Modern drama</a:t>
            </a:r>
          </a:p>
          <a:p>
            <a:pPr lvl="1"/>
            <a:r>
              <a:rPr lang="en-US" dirty="0" smtClean="0"/>
              <a:t>Anouilh</a:t>
            </a:r>
          </a:p>
          <a:p>
            <a:pPr lvl="2"/>
            <a:r>
              <a:rPr lang="en-US" dirty="0" smtClean="0"/>
              <a:t>1910-1987 CE</a:t>
            </a:r>
            <a:endParaRPr lang="en-US" dirty="0"/>
          </a:p>
        </p:txBody>
      </p:sp>
      <p:sp>
        <p:nvSpPr>
          <p:cNvPr id="3" name="Footer Placeholder 2"/>
          <p:cNvSpPr>
            <a:spLocks noGrp="1"/>
          </p:cNvSpPr>
          <p:nvPr>
            <p:ph type="ftr" sz="quarter" idx="11"/>
          </p:nvPr>
        </p:nvSpPr>
        <p:spPr/>
        <p:txBody>
          <a:bodyPr/>
          <a:lstStyle/>
          <a:p>
            <a:r>
              <a:rPr lang="en-US" smtClean="0"/>
              <a:t>Tragedy: Introduction</a:t>
            </a:r>
            <a:endParaRPr lang="en-US" dirty="0"/>
          </a:p>
        </p:txBody>
      </p:sp>
      <p:sp>
        <p:nvSpPr>
          <p:cNvPr id="2" name="Date Placeholder 1"/>
          <p:cNvSpPr>
            <a:spLocks noGrp="1"/>
          </p:cNvSpPr>
          <p:nvPr>
            <p:ph type="dt" sz="half" idx="10"/>
          </p:nvPr>
        </p:nvSpPr>
        <p:spPr/>
        <p:txBody>
          <a:bodyPr/>
          <a:lstStyle/>
          <a:p>
            <a:r>
              <a:rPr lang="en-US" smtClean="0"/>
              <a:t>21-Jan 2020</a:t>
            </a:r>
            <a:endParaRPr lang="en-US"/>
          </a:p>
        </p:txBody>
      </p:sp>
      <p:sp>
        <p:nvSpPr>
          <p:cNvPr id="4" name="Slide Number Placeholder 3"/>
          <p:cNvSpPr>
            <a:spLocks noGrp="1"/>
          </p:cNvSpPr>
          <p:nvPr>
            <p:ph type="sldNum" sz="quarter" idx="12"/>
          </p:nvPr>
        </p:nvSpPr>
        <p:spPr/>
        <p:txBody>
          <a:bodyPr/>
          <a:lstStyle/>
          <a:p>
            <a:fld id="{F36C87F6-986D-49E6-AF40-1B3A1EE8064D}" type="slidenum">
              <a:rPr lang="en-US" smtClean="0"/>
              <a:pPr/>
              <a:t>13</a:t>
            </a:fld>
            <a:endParaRPr lang="en-US"/>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7697" t="8854" r="7697" b="6541"/>
          <a:stretch/>
        </p:blipFill>
        <p:spPr>
          <a:xfrm>
            <a:off x="4548113" y="3450286"/>
            <a:ext cx="1546299" cy="231944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82960" y="1836109"/>
            <a:ext cx="1557764" cy="2336646"/>
          </a:xfrm>
          <a:prstGeom prst="rect">
            <a:avLst/>
          </a:prstGeom>
        </p:spPr>
      </p:pic>
    </p:spTree>
    <p:extLst>
      <p:ext uri="{BB962C8B-B14F-4D97-AF65-F5344CB8AC3E}">
        <p14:creationId xmlns:p14="http://schemas.microsoft.com/office/powerpoint/2010/main" val="2559941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fade">
                                      <p:cBhvr>
                                        <p:cTn id="13" dur="500"/>
                                        <p:tgtEl>
                                          <p:spTgt spid="10">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xEl>
                                              <p:pRg st="3" end="3"/>
                                            </p:txEl>
                                          </p:spTgt>
                                        </p:tgtEl>
                                        <p:attrNameLst>
                                          <p:attrName>style.visibility</p:attrName>
                                        </p:attrNameLst>
                                      </p:cBhvr>
                                      <p:to>
                                        <p:strVal val="visible"/>
                                      </p:to>
                                    </p:set>
                                    <p:animEffect transition="in" filter="fade">
                                      <p:cBhvr>
                                        <p:cTn id="16" dur="500"/>
                                        <p:tgtEl>
                                          <p:spTgt spid="10">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fade">
                                      <p:cBhvr>
                                        <p:cTn id="19" dur="500"/>
                                        <p:tgtEl>
                                          <p:spTgt spid="10">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xEl>
                                              <p:pRg st="5" end="5"/>
                                            </p:txEl>
                                          </p:spTgt>
                                        </p:tgtEl>
                                        <p:attrNameLst>
                                          <p:attrName>style.visibility</p:attrName>
                                        </p:attrNameLst>
                                      </p:cBhvr>
                                      <p:to>
                                        <p:strVal val="visible"/>
                                      </p:to>
                                    </p:set>
                                    <p:animEffect transition="in" filter="fade">
                                      <p:cBhvr>
                                        <p:cTn id="22" dur="500"/>
                                        <p:tgtEl>
                                          <p:spTgt spid="10">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xEl>
                                              <p:pRg st="6" end="6"/>
                                            </p:txEl>
                                          </p:spTgt>
                                        </p:tgtEl>
                                        <p:attrNameLst>
                                          <p:attrName>style.visibility</p:attrName>
                                        </p:attrNameLst>
                                      </p:cBhvr>
                                      <p:to>
                                        <p:strVal val="visible"/>
                                      </p:to>
                                    </p:set>
                                    <p:animEffect transition="in" filter="fade">
                                      <p:cBhvr>
                                        <p:cTn id="25" dur="500"/>
                                        <p:tgtEl>
                                          <p:spTgt spid="10">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xEl>
                                              <p:pRg st="7" end="7"/>
                                            </p:txEl>
                                          </p:spTgt>
                                        </p:tgtEl>
                                        <p:attrNameLst>
                                          <p:attrName>style.visibility</p:attrName>
                                        </p:attrNameLst>
                                      </p:cBhvr>
                                      <p:to>
                                        <p:strVal val="visible"/>
                                      </p:to>
                                    </p:set>
                                    <p:animEffect transition="in" filter="fade">
                                      <p:cBhvr>
                                        <p:cTn id="28" dur="500"/>
                                        <p:tgtEl>
                                          <p:spTgt spid="10">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xEl>
                                              <p:pRg st="8" end="8"/>
                                            </p:txEl>
                                          </p:spTgt>
                                        </p:tgtEl>
                                        <p:attrNameLst>
                                          <p:attrName>style.visibility</p:attrName>
                                        </p:attrNameLst>
                                      </p:cBhvr>
                                      <p:to>
                                        <p:strVal val="visible"/>
                                      </p:to>
                                    </p:set>
                                    <p:animEffect transition="in" filter="fade">
                                      <p:cBhvr>
                                        <p:cTn id="31" dur="500"/>
                                        <p:tgtEl>
                                          <p:spTgt spid="10">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animEffect transition="in" filter="fade">
                                      <p:cBhvr>
                                        <p:cTn id="39" dur="500"/>
                                        <p:tgtEl>
                                          <p:spTgt spid="5">
                                            <p:txEl>
                                              <p:pRg st="0" end="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
                                            <p:txEl>
                                              <p:pRg st="1" end="1"/>
                                            </p:txEl>
                                          </p:spTgt>
                                        </p:tgtEl>
                                        <p:attrNameLst>
                                          <p:attrName>style.visibility</p:attrName>
                                        </p:attrNameLst>
                                      </p:cBhvr>
                                      <p:to>
                                        <p:strVal val="visible"/>
                                      </p:to>
                                    </p:set>
                                    <p:animEffect transition="in" filter="fade">
                                      <p:cBhvr>
                                        <p:cTn id="42" dur="500"/>
                                        <p:tgtEl>
                                          <p:spTgt spid="5">
                                            <p:txEl>
                                              <p:pRg st="1" end="1"/>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
                                            <p:txEl>
                                              <p:pRg st="2" end="2"/>
                                            </p:txEl>
                                          </p:spTgt>
                                        </p:tgtEl>
                                        <p:attrNameLst>
                                          <p:attrName>style.visibility</p:attrName>
                                        </p:attrNameLst>
                                      </p:cBhvr>
                                      <p:to>
                                        <p:strVal val="visible"/>
                                      </p:to>
                                    </p:set>
                                    <p:animEffect transition="in" filter="fade">
                                      <p:cBhvr>
                                        <p:cTn id="45" dur="500"/>
                                        <p:tgtEl>
                                          <p:spTgt spid="5">
                                            <p:txEl>
                                              <p:pRg st="2" end="2"/>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
                                            <p:txEl>
                                              <p:pRg st="3" end="3"/>
                                            </p:txEl>
                                          </p:spTgt>
                                        </p:tgtEl>
                                        <p:attrNameLst>
                                          <p:attrName>style.visibility</p:attrName>
                                        </p:attrNameLst>
                                      </p:cBhvr>
                                      <p:to>
                                        <p:strVal val="visible"/>
                                      </p:to>
                                    </p:set>
                                    <p:animEffect transition="in" filter="fade">
                                      <p:cBhvr>
                                        <p:cTn id="53" dur="500"/>
                                        <p:tgtEl>
                                          <p:spTgt spid="5">
                                            <p:txEl>
                                              <p:pRg st="3" end="3"/>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
                                            <p:txEl>
                                              <p:pRg st="4" end="4"/>
                                            </p:txEl>
                                          </p:spTgt>
                                        </p:tgtEl>
                                        <p:attrNameLst>
                                          <p:attrName>style.visibility</p:attrName>
                                        </p:attrNameLst>
                                      </p:cBhvr>
                                      <p:to>
                                        <p:strVal val="visible"/>
                                      </p:to>
                                    </p:set>
                                    <p:animEffect transition="in" filter="fade">
                                      <p:cBhvr>
                                        <p:cTn id="56" dur="500"/>
                                        <p:tgtEl>
                                          <p:spTgt spid="5">
                                            <p:txEl>
                                              <p:pRg st="4" end="4"/>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
                                            <p:txEl>
                                              <p:pRg st="5" end="5"/>
                                            </p:txEl>
                                          </p:spTgt>
                                        </p:tgtEl>
                                        <p:attrNameLst>
                                          <p:attrName>style.visibility</p:attrName>
                                        </p:attrNameLst>
                                      </p:cBhvr>
                                      <p:to>
                                        <p:strVal val="visible"/>
                                      </p:to>
                                    </p:set>
                                    <p:animEffect transition="in" filter="fade">
                                      <p:cBhvr>
                                        <p:cTn id="59"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5"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455879" y="647894"/>
            <a:ext cx="3569675" cy="5711482"/>
          </a:xfrm>
          <a:prstGeom prst="rect">
            <a:avLst/>
          </a:prstGeom>
        </p:spPr>
      </p:pic>
      <p:sp>
        <p:nvSpPr>
          <p:cNvPr id="4" name="Title 1"/>
          <p:cNvSpPr txBox="1">
            <a:spLocks/>
          </p:cNvSpPr>
          <p:nvPr/>
        </p:nvSpPr>
        <p:spPr>
          <a:xfrm>
            <a:off x="374754" y="3558609"/>
            <a:ext cx="6895476" cy="2800767"/>
          </a:xfrm>
          <a:prstGeom prst="rect">
            <a:avLst/>
          </a:prstGeom>
          <a:noFill/>
        </p:spPr>
        <p:txBody>
          <a:bodyPr vert="horz" wrap="square" lIns="91440" tIns="45720" rIns="91440" bIns="45720" rtlCol="0" anchor="b" anchorCtr="0">
            <a:spAutoFit/>
          </a:bodyPr>
          <a:lstStyle>
            <a:lvl1pPr algn="ctr" defTabSz="914400" rtl="0" eaLnBrk="1" latinLnBrk="0" hangingPunct="1">
              <a:lnSpc>
                <a:spcPct val="90000"/>
              </a:lnSpc>
              <a:spcBef>
                <a:spcPct val="0"/>
              </a:spcBef>
              <a:buNone/>
              <a:defRPr sz="4400" kern="1200" cap="none" baseline="0">
                <a:solidFill>
                  <a:schemeClr val="tx1">
                    <a:lumMod val="50000"/>
                  </a:schemeClr>
                </a:solidFill>
                <a:latin typeface="+mj-lt"/>
                <a:ea typeface="+mj-ea"/>
                <a:cs typeface="+mj-cs"/>
              </a:defRPr>
            </a:lvl1pPr>
          </a:lstStyle>
          <a:p>
            <a:pPr algn="l">
              <a:lnSpc>
                <a:spcPct val="110000"/>
              </a:lnSpc>
            </a:pPr>
            <a:r>
              <a:rPr lang="en-US" sz="4000" dirty="0" smtClean="0"/>
              <a:t>For Thursday, 18-Jan: </a:t>
            </a:r>
            <a:r>
              <a:rPr lang="en-US" sz="4000" dirty="0"/>
              <a:t>Read </a:t>
            </a:r>
            <a:r>
              <a:rPr lang="fr-FR" sz="4000" dirty="0" err="1"/>
              <a:t>Sophocles</a:t>
            </a:r>
            <a:r>
              <a:rPr lang="fr-FR" sz="4000" dirty="0"/>
              <a:t> </a:t>
            </a:r>
            <a:r>
              <a:rPr lang="fr-FR" sz="4000" i="1" dirty="0"/>
              <a:t>Antigone</a:t>
            </a:r>
            <a:r>
              <a:rPr lang="fr-FR" sz="4000" dirty="0"/>
              <a:t> pt 1 (</a:t>
            </a:r>
            <a:r>
              <a:rPr lang="fr-FR" sz="4000" dirty="0" smtClean="0"/>
              <a:t>Penguin </a:t>
            </a:r>
            <a:r>
              <a:rPr lang="fr-FR" sz="4000" dirty="0"/>
              <a:t>pp. 59-107</a:t>
            </a:r>
            <a:r>
              <a:rPr lang="fr-FR" sz="4000" dirty="0" smtClean="0"/>
              <a:t>). This time no journal entry</a:t>
            </a:r>
            <a:endParaRPr lang="en-US" sz="4000" dirty="0"/>
          </a:p>
        </p:txBody>
      </p:sp>
    </p:spTree>
    <p:extLst>
      <p:ext uri="{BB962C8B-B14F-4D97-AF65-F5344CB8AC3E}">
        <p14:creationId xmlns:p14="http://schemas.microsoft.com/office/powerpoint/2010/main" val="1619500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Why?</a:t>
            </a:r>
            <a:endParaRPr lang="en-US" dirty="0"/>
          </a:p>
        </p:txBody>
      </p:sp>
      <p:sp>
        <p:nvSpPr>
          <p:cNvPr id="6" name="Text Placeholder 5"/>
          <p:cNvSpPr>
            <a:spLocks noGrp="1"/>
          </p:cNvSpPr>
          <p:nvPr>
            <p:ph type="body" idx="1"/>
          </p:nvPr>
        </p:nvSpPr>
        <p:spPr>
          <a:xfrm>
            <a:off x="1212850" y="3741738"/>
            <a:ext cx="9758363" cy="1143000"/>
          </a:xfrm>
        </p:spPr>
        <p:txBody>
          <a:bodyPr/>
          <a:lstStyle/>
          <a:p>
            <a:r>
              <a:rPr lang="en-US" i="1" dirty="0" smtClean="0"/>
              <a:t>Iphigenia at Aulis</a:t>
            </a:r>
            <a:endParaRPr lang="en-US" i="1" dirty="0"/>
          </a:p>
        </p:txBody>
      </p:sp>
    </p:spTree>
    <p:extLst>
      <p:ext uri="{BB962C8B-B14F-4D97-AF65-F5344CB8AC3E}">
        <p14:creationId xmlns:p14="http://schemas.microsoft.com/office/powerpoint/2010/main" val="286404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00319" y="5928975"/>
            <a:ext cx="7188186" cy="369332"/>
          </a:xfrm>
          <a:prstGeom prst="rect">
            <a:avLst/>
          </a:prstGeom>
          <a:noFill/>
        </p:spPr>
        <p:txBody>
          <a:bodyPr wrap="none" rtlCol="0">
            <a:spAutoFit/>
          </a:bodyPr>
          <a:lstStyle/>
          <a:p>
            <a:pPr algn="ctr"/>
            <a:r>
              <a:rPr lang="en-US" dirty="0" smtClean="0">
                <a:hlinkClick r:id="rId3" tooltip="Iphigenia clip"/>
              </a:rPr>
              <a:t>https://youtu.be/5jD-IuhwLmk?si=A0AnAS4zvBeOdMqF&amp;t=4895</a:t>
            </a:r>
            <a:endParaRPr lang="en-US" dirty="0"/>
          </a:p>
        </p:txBody>
      </p:sp>
      <p:sp>
        <p:nvSpPr>
          <p:cNvPr id="14" name="TextBox 13"/>
          <p:cNvSpPr txBox="1"/>
          <p:nvPr/>
        </p:nvSpPr>
        <p:spPr>
          <a:xfrm>
            <a:off x="1044892" y="2190200"/>
            <a:ext cx="10099040" cy="2477601"/>
          </a:xfrm>
          <a:prstGeom prst="rect">
            <a:avLst/>
          </a:prstGeom>
          <a:noFill/>
        </p:spPr>
        <p:txBody>
          <a:bodyPr wrap="square" rtlCol="0">
            <a:spAutoFit/>
          </a:bodyPr>
          <a:lstStyle/>
          <a:p>
            <a:pPr algn="ctr">
              <a:lnSpc>
                <a:spcPct val="125000"/>
              </a:lnSpc>
            </a:pPr>
            <a:r>
              <a:rPr lang="en-US" sz="4800" dirty="0" smtClean="0">
                <a:solidFill>
                  <a:schemeClr val="tx1">
                    <a:lumMod val="75000"/>
                  </a:schemeClr>
                </a:solidFill>
                <a:latin typeface="Calibri" panose="020F0502020204030204" pitchFamily="34" charset="0"/>
                <a:cs typeface="Calibri" panose="020F0502020204030204" pitchFamily="34" charset="0"/>
              </a:rPr>
              <a:t>“If </a:t>
            </a:r>
            <a:r>
              <a:rPr lang="en-US" sz="4800" dirty="0">
                <a:solidFill>
                  <a:schemeClr val="tx1">
                    <a:lumMod val="75000"/>
                  </a:schemeClr>
                </a:solidFill>
                <a:latin typeface="Calibri" panose="020F0502020204030204" pitchFamily="34" charset="0"/>
                <a:cs typeface="Calibri" panose="020F0502020204030204" pitchFamily="34" charset="0"/>
              </a:rPr>
              <a:t>asked why, why do you want to kill her, </a:t>
            </a:r>
            <a:r>
              <a:rPr lang="en-US" sz="4800" dirty="0" smtClean="0">
                <a:solidFill>
                  <a:schemeClr val="tx1">
                    <a:lumMod val="75000"/>
                  </a:schemeClr>
                </a:solidFill>
                <a:latin typeface="Calibri" panose="020F0502020204030204" pitchFamily="34" charset="0"/>
                <a:cs typeface="Calibri" panose="020F0502020204030204" pitchFamily="34" charset="0"/>
              </a:rPr>
              <a:t>/ what</a:t>
            </a:r>
            <a:r>
              <a:rPr lang="en-US" sz="4800" dirty="0">
                <a:solidFill>
                  <a:schemeClr val="tx1">
                    <a:lumMod val="75000"/>
                  </a:schemeClr>
                </a:solidFill>
                <a:latin typeface="Calibri" panose="020F0502020204030204" pitchFamily="34" charset="0"/>
                <a:cs typeface="Calibri" panose="020F0502020204030204" pitchFamily="34" charset="0"/>
              </a:rPr>
              <a:t>, pray, will your answer be</a:t>
            </a:r>
            <a:r>
              <a:rPr lang="en-US" sz="4800" dirty="0" smtClean="0">
                <a:solidFill>
                  <a:schemeClr val="tx1">
                    <a:lumMod val="75000"/>
                  </a:schemeClr>
                </a:solidFill>
                <a:latin typeface="Calibri" panose="020F0502020204030204" pitchFamily="34" charset="0"/>
                <a:cs typeface="Calibri" panose="020F0502020204030204" pitchFamily="34" charset="0"/>
              </a:rPr>
              <a:t>?”</a:t>
            </a:r>
            <a:br>
              <a:rPr lang="en-US" sz="4800" dirty="0" smtClean="0">
                <a:solidFill>
                  <a:schemeClr val="tx1">
                    <a:lumMod val="75000"/>
                  </a:schemeClr>
                </a:solidFill>
                <a:latin typeface="Calibri" panose="020F0502020204030204" pitchFamily="34" charset="0"/>
                <a:cs typeface="Calibri" panose="020F0502020204030204" pitchFamily="34" charset="0"/>
              </a:rPr>
            </a:br>
            <a:r>
              <a:rPr lang="en-US" sz="2800" dirty="0" smtClean="0">
                <a:solidFill>
                  <a:schemeClr val="tx1">
                    <a:lumMod val="75000"/>
                  </a:schemeClr>
                </a:solidFill>
                <a:latin typeface="Calibri" panose="020F0502020204030204" pitchFamily="34" charset="0"/>
                <a:cs typeface="Calibri" panose="020F0502020204030204" pitchFamily="34" charset="0"/>
              </a:rPr>
              <a:t>(Clytemnestra to Agamemnon</a:t>
            </a:r>
            <a:r>
              <a:rPr lang="en-US" altLang="en-US" sz="2800" dirty="0" smtClean="0">
                <a:solidFill>
                  <a:schemeClr val="tx1">
                    <a:lumMod val="75000"/>
                  </a:schemeClr>
                </a:solidFill>
              </a:rPr>
              <a:t>)</a:t>
            </a:r>
            <a:endParaRPr lang="en-US" sz="4800" dirty="0">
              <a:solidFill>
                <a:schemeClr val="tx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510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Another Question</a:t>
            </a:r>
            <a:endParaRPr lang="en-US" dirty="0"/>
          </a:p>
        </p:txBody>
      </p:sp>
      <p:sp>
        <p:nvSpPr>
          <p:cNvPr id="5" name="Subtitle 4"/>
          <p:cNvSpPr>
            <a:spLocks noGrp="1"/>
          </p:cNvSpPr>
          <p:nvPr>
            <p:ph type="body" idx="1"/>
          </p:nvPr>
        </p:nvSpPr>
        <p:spPr/>
        <p:txBody>
          <a:bodyPr/>
          <a:lstStyle/>
          <a:p>
            <a:r>
              <a:rPr lang="en-US" smtClean="0"/>
              <a:t>What is Tragedy?</a:t>
            </a:r>
            <a:endParaRPr lang="en-US" dirty="0"/>
          </a:p>
        </p:txBody>
      </p:sp>
    </p:spTree>
    <p:extLst>
      <p:ext uri="{BB962C8B-B14F-4D97-AF65-F5344CB8AC3E}">
        <p14:creationId xmlns:p14="http://schemas.microsoft.com/office/powerpoint/2010/main" val="81541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Tragedy is </a:t>
            </a:r>
            <a:r>
              <a:rPr lang="en-US" sz="4000" dirty="0" smtClean="0"/>
              <a:t>(</a:t>
            </a:r>
            <a:r>
              <a:rPr lang="en-US" sz="4000" i="1" dirty="0" smtClean="0"/>
              <a:t>Oxford English Dictionary</a:t>
            </a:r>
            <a:r>
              <a:rPr lang="en-US" sz="4000" dirty="0" smtClean="0"/>
              <a:t>)</a:t>
            </a:r>
            <a:endParaRPr lang="en-US" dirty="0"/>
          </a:p>
        </p:txBody>
      </p:sp>
      <p:sp>
        <p:nvSpPr>
          <p:cNvPr id="5" name="Text Placeholder 4"/>
          <p:cNvSpPr>
            <a:spLocks noGrp="1"/>
          </p:cNvSpPr>
          <p:nvPr>
            <p:ph idx="1"/>
          </p:nvPr>
        </p:nvSpPr>
        <p:spPr/>
        <p:txBody>
          <a:bodyPr/>
          <a:lstStyle/>
          <a:p>
            <a:r>
              <a:rPr lang="en-US" sz="3200" dirty="0" smtClean="0"/>
              <a:t>“A play or other literary work of a serious or sorrowful character, with a fatal or disastrous conclusion”</a:t>
            </a:r>
          </a:p>
          <a:p>
            <a:r>
              <a:rPr lang="en-US" sz="3200" dirty="0" smtClean="0"/>
              <a:t>“An event, series of events, or situation causing great suffering, destruction, or distress, and typically involving death”</a:t>
            </a:r>
            <a:endParaRPr lang="en-US" sz="3200" dirty="0"/>
          </a:p>
        </p:txBody>
      </p:sp>
      <p:sp>
        <p:nvSpPr>
          <p:cNvPr id="7" name="Footer Placeholder 6"/>
          <p:cNvSpPr>
            <a:spLocks noGrp="1"/>
          </p:cNvSpPr>
          <p:nvPr>
            <p:ph type="ftr" sz="quarter" idx="11"/>
          </p:nvPr>
        </p:nvSpPr>
        <p:spPr/>
        <p:txBody>
          <a:bodyPr/>
          <a:lstStyle/>
          <a:p>
            <a:r>
              <a:rPr lang="en-US" smtClean="0"/>
              <a:t>Tragedy: Introduction</a:t>
            </a:r>
            <a:endParaRPr lang="en-US" dirty="0"/>
          </a:p>
        </p:txBody>
      </p:sp>
      <p:sp>
        <p:nvSpPr>
          <p:cNvPr id="3" name="Date Placeholder 2"/>
          <p:cNvSpPr>
            <a:spLocks noGrp="1"/>
          </p:cNvSpPr>
          <p:nvPr>
            <p:ph type="dt" sz="half" idx="10"/>
          </p:nvPr>
        </p:nvSpPr>
        <p:spPr/>
        <p:txBody>
          <a:bodyPr/>
          <a:lstStyle/>
          <a:p>
            <a:r>
              <a:rPr lang="en-US" smtClean="0"/>
              <a:t>21-Jan 2020</a:t>
            </a:r>
            <a:endParaRPr lang="en-US"/>
          </a:p>
        </p:txBody>
      </p:sp>
      <p:sp>
        <p:nvSpPr>
          <p:cNvPr id="8" name="Slide Number Placeholder 7"/>
          <p:cNvSpPr>
            <a:spLocks noGrp="1"/>
          </p:cNvSpPr>
          <p:nvPr>
            <p:ph type="sldNum" sz="quarter" idx="12"/>
          </p:nvPr>
        </p:nvSpPr>
        <p:spPr/>
        <p:txBody>
          <a:bodyPr/>
          <a:lstStyle/>
          <a:p>
            <a:fld id="{F36C87F6-986D-49E6-AF40-1B3A1EE8064D}" type="slidenum">
              <a:rPr lang="en-US" smtClean="0"/>
              <a:pPr/>
              <a:t>6</a:t>
            </a:fld>
            <a:endParaRPr lang="en-US"/>
          </a:p>
        </p:txBody>
      </p:sp>
    </p:spTree>
    <p:extLst>
      <p:ext uri="{BB962C8B-B14F-4D97-AF65-F5344CB8AC3E}">
        <p14:creationId xmlns:p14="http://schemas.microsoft.com/office/powerpoint/2010/main" val="3194495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a:t>
            </a:r>
            <a:r>
              <a:rPr lang="en-US" i="1" dirty="0" smtClean="0"/>
              <a:t>you</a:t>
            </a:r>
            <a:r>
              <a:rPr lang="en-US" dirty="0" smtClean="0"/>
              <a:t> think Tragedy is?</a:t>
            </a:r>
            <a:endParaRPr lang="en-US" dirty="0"/>
          </a:p>
        </p:txBody>
      </p:sp>
      <p:sp>
        <p:nvSpPr>
          <p:cNvPr id="6" name="Content Placeholder 5"/>
          <p:cNvSpPr>
            <a:spLocks noGrp="1"/>
          </p:cNvSpPr>
          <p:nvPr>
            <p:ph idx="1"/>
          </p:nvPr>
        </p:nvSpPr>
        <p:spPr/>
        <p:txBody>
          <a:bodyPr/>
          <a:lstStyle/>
          <a:p>
            <a:r>
              <a:rPr lang="en-US" dirty="0" smtClean="0"/>
              <a:t>Breakout groups of 4/5</a:t>
            </a:r>
          </a:p>
          <a:p>
            <a:r>
              <a:rPr lang="en-US" dirty="0" smtClean="0"/>
              <a:t>Choose scribe</a:t>
            </a:r>
          </a:p>
          <a:p>
            <a:r>
              <a:rPr lang="en-US" dirty="0" smtClean="0"/>
              <a:t>Discuss five minutes</a:t>
            </a:r>
          </a:p>
          <a:p>
            <a:r>
              <a:rPr lang="en-US" dirty="0" smtClean="0"/>
              <a:t>Scribes report back</a:t>
            </a:r>
          </a:p>
          <a:p>
            <a:r>
              <a:rPr lang="en-US" i="1" dirty="0" smtClean="0"/>
              <a:t>Put questions to other groups</a:t>
            </a:r>
          </a:p>
        </p:txBody>
      </p:sp>
      <p:sp>
        <p:nvSpPr>
          <p:cNvPr id="8" name="Footer Placeholder 7"/>
          <p:cNvSpPr>
            <a:spLocks noGrp="1"/>
          </p:cNvSpPr>
          <p:nvPr>
            <p:ph type="ftr" sz="quarter" idx="11"/>
          </p:nvPr>
        </p:nvSpPr>
        <p:spPr/>
        <p:txBody>
          <a:bodyPr/>
          <a:lstStyle/>
          <a:p>
            <a:r>
              <a:rPr lang="en-US" smtClean="0"/>
              <a:t>Tragedy: Introduction</a:t>
            </a:r>
            <a:endParaRPr lang="en-US" dirty="0"/>
          </a:p>
        </p:txBody>
      </p:sp>
      <p:sp>
        <p:nvSpPr>
          <p:cNvPr id="7" name="Date Placeholder 6"/>
          <p:cNvSpPr>
            <a:spLocks noGrp="1"/>
          </p:cNvSpPr>
          <p:nvPr>
            <p:ph type="dt" sz="half" idx="10"/>
          </p:nvPr>
        </p:nvSpPr>
        <p:spPr/>
        <p:txBody>
          <a:bodyPr/>
          <a:lstStyle/>
          <a:p>
            <a:r>
              <a:rPr lang="en-US" smtClean="0"/>
              <a:t>21-Jan 2020</a:t>
            </a:r>
            <a:endParaRPr lang="en-US"/>
          </a:p>
        </p:txBody>
      </p:sp>
      <p:sp>
        <p:nvSpPr>
          <p:cNvPr id="9" name="Slide Number Placeholder 8"/>
          <p:cNvSpPr>
            <a:spLocks noGrp="1"/>
          </p:cNvSpPr>
          <p:nvPr>
            <p:ph type="sldNum" sz="quarter" idx="12"/>
          </p:nvPr>
        </p:nvSpPr>
        <p:spPr/>
        <p:txBody>
          <a:bodyPr/>
          <a:lstStyle/>
          <a:p>
            <a:fld id="{F36C87F6-986D-49E6-AF40-1B3A1EE8064D}" type="slidenum">
              <a:rPr lang="en-US" smtClean="0"/>
              <a:pPr/>
              <a:t>7</a:t>
            </a:fld>
            <a:endParaRPr lang="en-US"/>
          </a:p>
        </p:txBody>
      </p:sp>
    </p:spTree>
    <p:extLst>
      <p:ext uri="{BB962C8B-B14F-4D97-AF65-F5344CB8AC3E}">
        <p14:creationId xmlns:p14="http://schemas.microsoft.com/office/powerpoint/2010/main" val="715757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Text Box 2"/>
          <p:cNvSpPr txBox="1">
            <a:spLocks noChangeArrowheads="1"/>
          </p:cNvSpPr>
          <p:nvPr/>
        </p:nvSpPr>
        <p:spPr bwMode="auto">
          <a:xfrm>
            <a:off x="4970636" y="6102351"/>
            <a:ext cx="2255489" cy="461665"/>
          </a:xfrm>
          <a:prstGeom prst="rect">
            <a:avLst/>
          </a:prstGeom>
          <a:noFill/>
          <a:ln w="9525">
            <a:noFill/>
            <a:miter lim="800000"/>
            <a:headEnd/>
            <a:tailEnd/>
          </a:ln>
          <a:effectLst/>
        </p:spPr>
        <p:txBody>
          <a:bodyPr wrap="none">
            <a:spAutoFit/>
          </a:bodyPr>
          <a:lstStyle/>
          <a:p>
            <a:pPr algn="ctr"/>
            <a:r>
              <a:rPr lang="en-US" sz="2400" dirty="0" smtClean="0">
                <a:latin typeface="Calibri" panose="020F0502020204030204" pitchFamily="34" charset="0"/>
                <a:cs typeface="Calibri" panose="020F0502020204030204" pitchFamily="34" charset="0"/>
              </a:rPr>
              <a:t>Dionysian </a:t>
            </a:r>
            <a:r>
              <a:rPr lang="en-US" sz="2400" dirty="0">
                <a:latin typeface="Calibri" panose="020F0502020204030204" pitchFamily="34" charset="0"/>
                <a:cs typeface="Calibri" panose="020F0502020204030204" pitchFamily="34" charset="0"/>
              </a:rPr>
              <a:t>Masks</a:t>
            </a:r>
          </a:p>
        </p:txBody>
      </p:sp>
      <p:pic>
        <p:nvPicPr>
          <p:cNvPr id="440324" name="Picture 4" descr="Untitled"/>
          <p:cNvPicPr>
            <a:picLocks noChangeAspect="1" noChangeArrowheads="1"/>
          </p:cNvPicPr>
          <p:nvPr/>
        </p:nvPicPr>
        <p:blipFill>
          <a:blip r:embed="rId3" cstate="print"/>
          <a:srcRect/>
          <a:stretch>
            <a:fillRect/>
          </a:stretch>
        </p:blipFill>
        <p:spPr bwMode="auto">
          <a:xfrm>
            <a:off x="1352718" y="839789"/>
            <a:ext cx="3476625" cy="5178425"/>
          </a:xfrm>
          <a:prstGeom prst="rect">
            <a:avLst/>
          </a:prstGeom>
          <a:noFill/>
        </p:spPr>
      </p:pic>
      <p:pic>
        <p:nvPicPr>
          <p:cNvPr id="6" name="Picture 2" descr="Iphigenia (film) movie pos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0535" y="834920"/>
            <a:ext cx="3568047" cy="5183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064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Theories of Tragedy</a:t>
            </a:r>
            <a:endParaRPr lang="en-US" dirty="0"/>
          </a:p>
        </p:txBody>
      </p:sp>
      <p:sp>
        <p:nvSpPr>
          <p:cNvPr id="3" name="Content Placeholder 2"/>
          <p:cNvSpPr>
            <a:spLocks noGrp="1"/>
          </p:cNvSpPr>
          <p:nvPr>
            <p:ph idx="1"/>
          </p:nvPr>
        </p:nvSpPr>
        <p:spPr/>
        <p:txBody>
          <a:bodyPr/>
          <a:lstStyle/>
          <a:p>
            <a:r>
              <a:rPr lang="en-US" dirty="0" smtClean="0"/>
              <a:t>Yours, others’</a:t>
            </a:r>
          </a:p>
          <a:p>
            <a:r>
              <a:rPr lang="en-US" dirty="0" smtClean="0"/>
              <a:t>Gender</a:t>
            </a:r>
          </a:p>
          <a:p>
            <a:r>
              <a:rPr lang="en-US" dirty="0" smtClean="0"/>
              <a:t>Performance</a:t>
            </a:r>
          </a:p>
          <a:p>
            <a:endParaRPr lang="en-US" dirty="0" smtClean="0"/>
          </a:p>
        </p:txBody>
      </p:sp>
      <p:sp>
        <p:nvSpPr>
          <p:cNvPr id="4" name="Footer Placeholder 3"/>
          <p:cNvSpPr>
            <a:spLocks noGrp="1"/>
          </p:cNvSpPr>
          <p:nvPr>
            <p:ph type="ftr" sz="quarter" idx="11"/>
          </p:nvPr>
        </p:nvSpPr>
        <p:spPr/>
        <p:txBody>
          <a:bodyPr/>
          <a:lstStyle/>
          <a:p>
            <a:r>
              <a:rPr lang="en-US" smtClean="0"/>
              <a:t>Tragedy: Introduction</a:t>
            </a:r>
            <a:endParaRPr lang="en-US" dirty="0"/>
          </a:p>
        </p:txBody>
      </p:sp>
      <p:sp>
        <p:nvSpPr>
          <p:cNvPr id="5" name="Date Placeholder 4"/>
          <p:cNvSpPr>
            <a:spLocks noGrp="1"/>
          </p:cNvSpPr>
          <p:nvPr>
            <p:ph type="dt" sz="half" idx="10"/>
          </p:nvPr>
        </p:nvSpPr>
        <p:spPr/>
        <p:txBody>
          <a:bodyPr/>
          <a:lstStyle/>
          <a:p>
            <a:r>
              <a:rPr lang="en-US" smtClean="0"/>
              <a:t>21-Jan 2020</a:t>
            </a:r>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pPr/>
              <a:t>9</a:t>
            </a:fld>
            <a:endParaRPr lang="en-US"/>
          </a:p>
        </p:txBody>
      </p:sp>
      <p:pic>
        <p:nvPicPr>
          <p:cNvPr id="7" name="Picture 6" descr="pe02441_"/>
          <p:cNvPicPr>
            <a:picLocks noChangeAspect="1" noChangeArrowheads="1"/>
          </p:cNvPicPr>
          <p:nvPr/>
        </p:nvPicPr>
        <p:blipFill>
          <a:blip r:embed="rId3" cstate="print"/>
          <a:srcRect/>
          <a:stretch>
            <a:fillRect/>
          </a:stretch>
        </p:blipFill>
        <p:spPr bwMode="auto">
          <a:xfrm>
            <a:off x="7851775" y="1828800"/>
            <a:ext cx="3119438" cy="3059113"/>
          </a:xfrm>
          <a:prstGeom prst="rect">
            <a:avLst/>
          </a:prstGeom>
          <a:noFill/>
        </p:spPr>
      </p:pic>
    </p:spTree>
    <p:extLst>
      <p:ext uri="{BB962C8B-B14F-4D97-AF65-F5344CB8AC3E}">
        <p14:creationId xmlns:p14="http://schemas.microsoft.com/office/powerpoint/2010/main" val="34940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World Presentation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lnSpc>
            <a:spcPct val="125000"/>
          </a:lnSpc>
          <a:defRPr sz="3200" dirty="0" smtClean="0">
            <a:solidFill>
              <a:srgbClr val="737373"/>
            </a:solidFill>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16_ekphrasis.pptx" id="{60472C05-101B-4429-ABF1-302DEA8A0FF4}" vid="{ACEDA9A4-98F8-4F20-81AD-482BD6886DF1}"/>
    </a:ext>
  </a:ext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464</TotalTime>
  <Words>883</Words>
  <Application>Microsoft Office PowerPoint</Application>
  <PresentationFormat>Custom</PresentationFormat>
  <Paragraphs>102</Paragraphs>
  <Slides>13</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Candara</vt:lpstr>
      <vt:lpstr>Century Gothic</vt:lpstr>
      <vt:lpstr>Wingdings</vt:lpstr>
      <vt:lpstr>World Presentation 16x9</vt:lpstr>
      <vt:lpstr>Ancient Tragedy, Greece &amp; Rome</vt:lpstr>
      <vt:lpstr>PowerPoint Presentation</vt:lpstr>
      <vt:lpstr>Why?</vt:lpstr>
      <vt:lpstr>PowerPoint Presentation</vt:lpstr>
      <vt:lpstr>Another Question</vt:lpstr>
      <vt:lpstr>Tragedy is (Oxford English Dictionary)</vt:lpstr>
      <vt:lpstr>What do you think Tragedy is?</vt:lpstr>
      <vt:lpstr>PowerPoint Presentation</vt:lpstr>
      <vt:lpstr>Project: Theories of Tragedy</vt:lpstr>
      <vt:lpstr>Time and Place</vt:lpstr>
      <vt:lpstr>PowerPoint Presentation</vt:lpstr>
      <vt:lpstr>When</vt:lpstr>
      <vt:lpstr>Who, What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Ancient Tragedy, Greece &amp; Rome</dc:title>
  <dc:creator>Scholtz, Andrew</dc:creator>
  <cp:lastModifiedBy>Scholtz, Andrew</cp:lastModifiedBy>
  <cp:revision>32</cp:revision>
  <cp:lastPrinted>2018-04-17T13:56:56Z</cp:lastPrinted>
  <dcterms:created xsi:type="dcterms:W3CDTF">2020-01-21T03:04:10Z</dcterms:created>
  <dcterms:modified xsi:type="dcterms:W3CDTF">2024-01-22T20:03:47Z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