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7" r:id="rId2"/>
    <p:sldId id="297" r:id="rId3"/>
    <p:sldId id="258" r:id="rId4"/>
    <p:sldId id="268" r:id="rId5"/>
    <p:sldId id="269" r:id="rId6"/>
    <p:sldId id="290" r:id="rId7"/>
    <p:sldId id="270" r:id="rId8"/>
    <p:sldId id="271" r:id="rId9"/>
    <p:sldId id="288" r:id="rId10"/>
    <p:sldId id="301" r:id="rId11"/>
    <p:sldId id="302" r:id="rId12"/>
    <p:sldId id="291" r:id="rId13"/>
    <p:sldId id="283" r:id="rId14"/>
    <p:sldId id="284" r:id="rId15"/>
    <p:sldId id="282" r:id="rId16"/>
    <p:sldId id="303" r:id="rId17"/>
    <p:sldId id="275" r:id="rId18"/>
    <p:sldId id="276" r:id="rId19"/>
    <p:sldId id="277" r:id="rId20"/>
    <p:sldId id="278" r:id="rId21"/>
    <p:sldId id="279" r:id="rId22"/>
    <p:sldId id="280" r:id="rId23"/>
    <p:sldId id="281" r:id="rId24"/>
    <p:sldId id="289" r:id="rId25"/>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 userDrawn="1">
          <p15:clr>
            <a:srgbClr val="A4A3A4"/>
          </p15:clr>
        </p15:guide>
        <p15:guide id="2" pos="7295"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FFFFFF"/>
    <a:srgbClr val="BE7F42"/>
    <a:srgbClr val="993300"/>
    <a:srgbClr val="00173A"/>
    <a:srgbClr val="00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5274" autoAdjust="0"/>
  </p:normalViewPr>
  <p:slideViewPr>
    <p:cSldViewPr snapToGrid="0">
      <p:cViewPr varScale="1">
        <p:scale>
          <a:sx n="110" d="100"/>
          <a:sy n="110" d="100"/>
        </p:scale>
        <p:origin x="1170" y="114"/>
      </p:cViewPr>
      <p:guideLst>
        <p:guide pos="383"/>
        <p:guide pos="7295"/>
        <p:guide orient="horz" pos="216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 d="1"/>
        <a:sy n="1" d="1"/>
      </p:scale>
      <p:origin x="0" y="-4589"/>
    </p:cViewPr>
  </p:sorterViewPr>
  <p:notesViewPr>
    <p:cSldViewPr snapToGrid="0">
      <p:cViewPr varScale="1">
        <p:scale>
          <a:sx n="84" d="100"/>
          <a:sy n="84" d="100"/>
        </p:scale>
        <p:origin x="379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1/22/2024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1/22/2024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a:p>
        </p:txBody>
      </p:sp>
      <p:sp>
        <p:nvSpPr>
          <p:cNvPr id="9" name="Slide Image Placeholder 8"/>
          <p:cNvSpPr>
            <a:spLocks noGrp="1" noRot="1" noChangeAspect="1"/>
          </p:cNvSpPr>
          <p:nvPr>
            <p:ph type="sldImg"/>
          </p:nvPr>
        </p:nvSpPr>
        <p:spPr>
          <a:xfrm>
            <a:off x="2036763" y="477838"/>
            <a:ext cx="2936875" cy="1654175"/>
          </a:xfrm>
        </p:spPr>
      </p:sp>
    </p:spTree>
    <p:extLst>
      <p:ext uri="{BB962C8B-B14F-4D97-AF65-F5344CB8AC3E}">
        <p14:creationId xmlns:p14="http://schemas.microsoft.com/office/powerpoint/2010/main" val="145856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F1647428-056F-4A7A-8180-6247E3CF1B5C}" type="slidenum">
              <a:rPr lang="en-US"/>
              <a:pPr/>
              <a:t>10</a:t>
            </a:fld>
            <a:endParaRPr lang="en-US"/>
          </a:p>
        </p:txBody>
      </p:sp>
      <p:sp>
        <p:nvSpPr>
          <p:cNvPr id="1187842" name="Rectangle 2"/>
          <p:cNvSpPr>
            <a:spLocks noGrp="1" noRot="1" noChangeAspect="1" noChangeArrowheads="1" noTextEdit="1"/>
          </p:cNvSpPr>
          <p:nvPr>
            <p:ph type="sldImg"/>
          </p:nvPr>
        </p:nvSpPr>
        <p:spPr>
          <a:xfrm>
            <a:off x="1797050" y="455613"/>
            <a:ext cx="3419475" cy="1925637"/>
          </a:xfrm>
          <a:ln/>
        </p:spPr>
      </p:sp>
      <p:sp>
        <p:nvSpPr>
          <p:cNvPr id="1187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7412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F1647428-056F-4A7A-8180-6247E3CF1B5C}" type="slidenum">
              <a:rPr lang="en-US"/>
              <a:pPr/>
              <a:t>11</a:t>
            </a:fld>
            <a:endParaRPr lang="en-US"/>
          </a:p>
        </p:txBody>
      </p:sp>
      <p:sp>
        <p:nvSpPr>
          <p:cNvPr id="1187842" name="Rectangle 2"/>
          <p:cNvSpPr>
            <a:spLocks noGrp="1" noRot="1" noChangeAspect="1" noChangeArrowheads="1" noTextEdit="1"/>
          </p:cNvSpPr>
          <p:nvPr>
            <p:ph type="sldImg"/>
          </p:nvPr>
        </p:nvSpPr>
        <p:spPr>
          <a:xfrm>
            <a:off x="1797050" y="455613"/>
            <a:ext cx="3419475" cy="1925637"/>
          </a:xfrm>
          <a:ln/>
        </p:spPr>
      </p:sp>
      <p:sp>
        <p:nvSpPr>
          <p:cNvPr id="1187843" name="Rectangle 3"/>
          <p:cNvSpPr>
            <a:spLocks noGrp="1" noChangeArrowheads="1"/>
          </p:cNvSpPr>
          <p:nvPr>
            <p:ph type="body" idx="1"/>
          </p:nvPr>
        </p:nvSpPr>
        <p:spPr/>
        <p:txBody>
          <a:bodyPr/>
          <a:lstStyle/>
          <a:p>
            <a:r>
              <a:rPr lang="en-US" dirty="0" smtClean="0"/>
              <a:t>think about it, what is at stake for each of these antagonists?</a:t>
            </a:r>
          </a:p>
          <a:p>
            <a:r>
              <a:rPr lang="en-US" dirty="0" smtClean="0"/>
              <a:t>for </a:t>
            </a:r>
            <a:r>
              <a:rPr lang="en-US" dirty="0" err="1" smtClean="0"/>
              <a:t>antigone</a:t>
            </a:r>
            <a:r>
              <a:rPr lang="en-US" dirty="0" smtClean="0"/>
              <a:t>, </a:t>
            </a:r>
            <a:r>
              <a:rPr lang="en-US" dirty="0" err="1" smtClean="0"/>
              <a:t>fivine</a:t>
            </a:r>
            <a:r>
              <a:rPr lang="en-US" dirty="0" smtClean="0"/>
              <a:t> law and loyalty to family:</a:t>
            </a:r>
          </a:p>
          <a:p>
            <a:pPr lvl="1"/>
            <a:r>
              <a:rPr lang="en-US" dirty="0" smtClean="0"/>
              <a:t>Give me glory! What greater glory could I win </a:t>
            </a:r>
          </a:p>
          <a:p>
            <a:pPr lvl="1"/>
            <a:r>
              <a:rPr lang="en-US" dirty="0" smtClean="0"/>
              <a:t>than to give my own brother decent burial? </a:t>
            </a:r>
          </a:p>
          <a:p>
            <a:pPr lvl="1"/>
            <a:r>
              <a:rPr lang="en-US" dirty="0" smtClean="0"/>
              <a:t>These citizens here would all agree, (84)</a:t>
            </a:r>
          </a:p>
          <a:p>
            <a:r>
              <a:rPr lang="en-US" dirty="0" smtClean="0"/>
              <a:t>for </a:t>
            </a:r>
            <a:r>
              <a:rPr lang="en-US" dirty="0" err="1" smtClean="0"/>
              <a:t>creon</a:t>
            </a:r>
            <a:r>
              <a:rPr lang="en-US" dirty="0" smtClean="0"/>
              <a:t>, his manhood = power. maybe even patriarchy itself</a:t>
            </a:r>
          </a:p>
          <a:p>
            <a:pPr lvl="1"/>
            <a:r>
              <a:rPr lang="en-US" dirty="0" smtClean="0"/>
              <a:t>CREON: [To the guards] Stop wasting time. Take them in. </a:t>
            </a:r>
          </a:p>
          <a:p>
            <a:pPr lvl="1"/>
            <a:r>
              <a:rPr lang="en-US" dirty="0" smtClean="0"/>
              <a:t>From now on they’ll act like women.</a:t>
            </a:r>
          </a:p>
          <a:p>
            <a:r>
              <a:rPr lang="en-US" dirty="0" err="1" smtClean="0"/>
              <a:t>creon</a:t>
            </a:r>
            <a:r>
              <a:rPr lang="en-US" dirty="0" smtClean="0"/>
              <a:t>: “Wasn’t Eteocles a brother too—cut down, facing him? (p. 84)</a:t>
            </a:r>
          </a:p>
          <a:p>
            <a:r>
              <a:rPr lang="en-US" dirty="0" smtClean="0"/>
              <a:t>is there a way out? can “tragedy” be avoided?</a:t>
            </a:r>
            <a:endParaRPr lang="en-US" dirty="0"/>
          </a:p>
        </p:txBody>
      </p:sp>
    </p:spTree>
    <p:extLst>
      <p:ext uri="{BB962C8B-B14F-4D97-AF65-F5344CB8AC3E}">
        <p14:creationId xmlns:p14="http://schemas.microsoft.com/office/powerpoint/2010/main" val="142245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F1647428-056F-4A7A-8180-6247E3CF1B5C}" type="slidenum">
              <a:rPr lang="en-US"/>
              <a:pPr/>
              <a:t>12</a:t>
            </a:fld>
            <a:endParaRPr lang="en-US"/>
          </a:p>
        </p:txBody>
      </p:sp>
      <p:sp>
        <p:nvSpPr>
          <p:cNvPr id="1187842" name="Rectangle 2"/>
          <p:cNvSpPr>
            <a:spLocks noGrp="1" noRot="1" noChangeAspect="1" noChangeArrowheads="1" noTextEdit="1"/>
          </p:cNvSpPr>
          <p:nvPr>
            <p:ph type="sldImg"/>
          </p:nvPr>
        </p:nvSpPr>
        <p:spPr>
          <a:xfrm>
            <a:off x="1797050" y="455613"/>
            <a:ext cx="3419475" cy="1925637"/>
          </a:xfrm>
          <a:ln/>
        </p:spPr>
      </p:sp>
      <p:sp>
        <p:nvSpPr>
          <p:cNvPr id="1187843" name="Rectangle 3"/>
          <p:cNvSpPr>
            <a:spLocks noGrp="1" noChangeArrowheads="1"/>
          </p:cNvSpPr>
          <p:nvPr>
            <p:ph type="body" idx="1"/>
          </p:nvPr>
        </p:nvSpPr>
        <p:spPr/>
        <p:txBody>
          <a:bodyPr/>
          <a:lstStyle/>
          <a:p>
            <a:r>
              <a:rPr lang="en-US" dirty="0" smtClean="0"/>
              <a:t>Butler’s </a:t>
            </a:r>
            <a:r>
              <a:rPr lang="en-US" sz="1200" b="0" i="1" kern="1200" dirty="0" smtClean="0">
                <a:solidFill>
                  <a:schemeClr val="tx1">
                    <a:lumMod val="50000"/>
                  </a:schemeClr>
                </a:solidFill>
                <a:effectLst/>
                <a:latin typeface="+mn-lt"/>
                <a:ea typeface="+mn-ea"/>
                <a:cs typeface="+mn-cs"/>
              </a:rPr>
              <a:t>Antigone's Claim</a:t>
            </a:r>
            <a:r>
              <a:rPr lang="en-US" sz="1200" b="0" i="0" kern="1200" dirty="0" smtClean="0">
                <a:solidFill>
                  <a:schemeClr val="tx1">
                    <a:lumMod val="50000"/>
                  </a:schemeClr>
                </a:solidFill>
                <a:effectLst/>
                <a:latin typeface="+mn-lt"/>
                <a:ea typeface="+mn-ea"/>
                <a:cs typeface="+mn-cs"/>
              </a:rPr>
              <a:t> seeks to do two things:</a:t>
            </a:r>
          </a:p>
          <a:p>
            <a:r>
              <a:rPr lang="en-US" sz="1200" b="0" i="0" kern="1200" dirty="0" smtClean="0">
                <a:solidFill>
                  <a:schemeClr val="tx1">
                    <a:lumMod val="50000"/>
                  </a:schemeClr>
                </a:solidFill>
                <a:effectLst/>
                <a:latin typeface="+mn-lt"/>
                <a:ea typeface="+mn-ea"/>
                <a:cs typeface="+mn-cs"/>
              </a:rPr>
              <a:t>To interrogate past interpretations of Sophocles' </a:t>
            </a:r>
            <a:r>
              <a:rPr lang="en-US" sz="1200" b="0" i="1" kern="1200" dirty="0" smtClean="0">
                <a:solidFill>
                  <a:schemeClr val="tx1">
                    <a:lumMod val="50000"/>
                  </a:schemeClr>
                </a:solidFill>
                <a:effectLst/>
                <a:latin typeface="+mn-lt"/>
                <a:ea typeface="+mn-ea"/>
                <a:cs typeface="+mn-cs"/>
              </a:rPr>
              <a:t>Antigone</a:t>
            </a:r>
            <a:r>
              <a:rPr lang="en-US" sz="1200" b="0" i="0" kern="1200" dirty="0" smtClean="0">
                <a:solidFill>
                  <a:schemeClr val="tx1">
                    <a:lumMod val="50000"/>
                  </a:schemeClr>
                </a:solidFill>
                <a:effectLst/>
                <a:latin typeface="+mn-lt"/>
                <a:ea typeface="+mn-ea"/>
                <a:cs typeface="+mn-cs"/>
              </a:rPr>
              <a:t> — to ask whether, in trying to theorize the defiance Antigone shows in the play, certain thinkers, Hegel (late 18th-early 19th cent.) and Lacan (20th cent.) in particular, do not end up validating the "take" of Creon and the power structures he stands for.</a:t>
            </a:r>
          </a:p>
          <a:p>
            <a:pPr lvl="1"/>
            <a:r>
              <a:rPr lang="en-US" sz="1200" b="0" i="0" kern="1200" dirty="0" smtClean="0">
                <a:solidFill>
                  <a:schemeClr val="tx1">
                    <a:lumMod val="50000"/>
                  </a:schemeClr>
                </a:solidFill>
                <a:effectLst/>
                <a:latin typeface="+mn-lt"/>
                <a:ea typeface="+mn-ea"/>
                <a:cs typeface="+mn-cs"/>
              </a:rPr>
              <a:t>In the case of Hegel, the position of Creon as exponent of public, political law against the private, divine law impelling Antigone to defy Creon</a:t>
            </a:r>
          </a:p>
          <a:p>
            <a:pPr lvl="1"/>
            <a:r>
              <a:rPr lang="en-US" sz="1200" b="0" i="0" kern="1200" dirty="0" smtClean="0">
                <a:solidFill>
                  <a:schemeClr val="tx1">
                    <a:lumMod val="50000"/>
                  </a:schemeClr>
                </a:solidFill>
                <a:effectLst/>
                <a:latin typeface="+mn-lt"/>
                <a:ea typeface="+mn-ea"/>
                <a:cs typeface="+mn-cs"/>
              </a:rPr>
              <a:t>In the case of Lacan, the position of Creon as exponent of the "symbolic order," the "word of the father," that which orders human life as if from the outside, though it is very much internal to human and social existence</a:t>
            </a:r>
          </a:p>
          <a:p>
            <a:r>
              <a:rPr lang="en-US" sz="1200" b="0" i="0" kern="1200" dirty="0" smtClean="0">
                <a:solidFill>
                  <a:schemeClr val="tx1">
                    <a:lumMod val="50000"/>
                  </a:schemeClr>
                </a:solidFill>
                <a:effectLst/>
                <a:latin typeface="+mn-lt"/>
                <a:ea typeface="+mn-ea"/>
                <a:cs typeface="+mn-cs"/>
              </a:rPr>
              <a:t>and,</a:t>
            </a:r>
          </a:p>
          <a:p>
            <a:r>
              <a:rPr lang="en-US" sz="1200" b="0" i="0" kern="1200" dirty="0" smtClean="0">
                <a:solidFill>
                  <a:schemeClr val="tx1">
                    <a:lumMod val="50000"/>
                  </a:schemeClr>
                </a:solidFill>
                <a:effectLst/>
                <a:latin typeface="+mn-lt"/>
                <a:ea typeface="+mn-ea"/>
                <a:cs typeface="+mn-cs"/>
              </a:rPr>
              <a:t>To see if Antigone's defiance and "crime," not to mention the incest that runs through it all, can't be understood in more positive terms, which is to say, as pointing toward acceptance, even embrace, of the unconventional.</a:t>
            </a:r>
            <a:endParaRPr lang="en-US" dirty="0"/>
          </a:p>
        </p:txBody>
      </p:sp>
    </p:spTree>
    <p:extLst>
      <p:ext uri="{BB962C8B-B14F-4D97-AF65-F5344CB8AC3E}">
        <p14:creationId xmlns:p14="http://schemas.microsoft.com/office/powerpoint/2010/main" val="164072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course project: theories of tragedy</a:t>
            </a:r>
          </a:p>
          <a:p>
            <a:r>
              <a:rPr lang="en-US" sz="1200" b="0" i="0" kern="1200" dirty="0" smtClean="0">
                <a:solidFill>
                  <a:schemeClr val="tx1">
                    <a:lumMod val="50000"/>
                  </a:schemeClr>
                </a:solidFill>
                <a:effectLst/>
                <a:latin typeface="+mn-lt"/>
                <a:ea typeface="+mn-ea"/>
                <a:cs typeface="+mn-cs"/>
              </a:rPr>
              <a:t>What is tragedy? Is there a connection between tragic drama and the tragedies of life? Is tragedy always sad?</a:t>
            </a:r>
            <a:endParaRPr lang="en-US" dirty="0" smtClean="0"/>
          </a:p>
          <a:p>
            <a:r>
              <a:rPr lang="en-US" dirty="0" smtClean="0"/>
              <a:t>Our exploration will at times be broad and open ended. But we'll also be focusing on two, very specific issues, both with relevance to today's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Other people's thoughts — </a:t>
            </a:r>
            <a:r>
              <a:rPr lang="en-US" dirty="0" err="1" smtClean="0"/>
              <a:t>Honig's</a:t>
            </a:r>
            <a:r>
              <a:rPr lang="en-US" dirty="0" smtClean="0"/>
              <a:t>, Williams', etc. Do they connect with us?</a:t>
            </a:r>
          </a:p>
          <a:p>
            <a:pPr marL="171450" indent="-171450">
              <a:buFont typeface="Arial" panose="020B0604020202020204" pitchFamily="34" charset="0"/>
              <a:buChar char="•"/>
            </a:pPr>
            <a:r>
              <a:rPr lang="en-US" dirty="0" smtClean="0"/>
              <a:t>Gender — how it is dramatized in the plays we'll read and how that might connect with us</a:t>
            </a:r>
          </a:p>
          <a:p>
            <a:pPr marL="171450" indent="-171450">
              <a:buFont typeface="Arial" panose="020B0604020202020204" pitchFamily="34" charset="0"/>
              <a:buChar char="•"/>
            </a:pPr>
            <a:r>
              <a:rPr lang="en-US" dirty="0" smtClean="0"/>
              <a:t>Performance — what we can learn about the plays by thinking of ways to make them more alive for today's audiences. (This is not a theater class, nor will I assign performances of scenes. What we'll do instead is form discussion groups on the day of class to share thoughts about performance and to demonstrate with reading of lines)</a:t>
            </a:r>
          </a:p>
          <a:p>
            <a:r>
              <a:rPr lang="en-US" dirty="0" smtClean="0"/>
              <a:t>We'll work on the above in our journal entries and in our in-class discussion. It will figure into essay questions on exams.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836173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Journal posts, performance ideas</a:t>
            </a:r>
          </a:p>
          <a:p>
            <a:r>
              <a:rPr lang="en-US" dirty="0" smtClean="0"/>
              <a:t>Group work, table reads</a:t>
            </a:r>
          </a:p>
          <a:p>
            <a:r>
              <a:rPr lang="en-US" dirty="0" smtClean="0"/>
              <a:t>Impromptu performance as a window into meaning beyond the text</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62477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ancient Athenian tragedy is noteworthy for, among other things, the prominence of the </a:t>
            </a:r>
            <a:r>
              <a:rPr lang="en-US" i="1" dirty="0" smtClean="0"/>
              <a:t>chorus</a:t>
            </a:r>
            <a:r>
              <a:rPr lang="en-US" i="0" dirty="0" smtClean="0"/>
              <a:t>.</a:t>
            </a:r>
          </a:p>
          <a:p>
            <a:r>
              <a:rPr lang="en-US" i="0" dirty="0" smtClean="0"/>
              <a:t>in some surviving tragedies, the chorus plays a key role in the drama; it’s an actor, in effect.</a:t>
            </a:r>
          </a:p>
          <a:p>
            <a:r>
              <a:rPr lang="en-US" i="0" dirty="0" smtClean="0"/>
              <a:t>in others, it’s role, dramatically at least, seems to be to comment on the action. in yet other plays, the choruses appear almost parachuted in. is this chorus dispensable? and if not, what does it add dramatically? that’s the topic for the journal entries for next class.</a:t>
            </a:r>
          </a:p>
          <a:p>
            <a:r>
              <a:rPr lang="en-US" i="0" dirty="0" smtClean="0"/>
              <a:t>here,</a:t>
            </a:r>
            <a:r>
              <a:rPr lang="en-US" i="0" baseline="0" dirty="0" smtClean="0"/>
              <a:t> </a:t>
            </a:r>
            <a:r>
              <a:rPr lang="en-US" i="0" baseline="0" dirty="0" err="1" smtClean="0"/>
              <a:t>i</a:t>
            </a:r>
            <a:r>
              <a:rPr lang="en-US" i="0" baseline="0" dirty="0" smtClean="0"/>
              <a:t> wanted just to introduce you to it, to </a:t>
            </a:r>
            <a:r>
              <a:rPr lang="en-US" i="0" baseline="0" dirty="0" err="1" smtClean="0"/>
              <a:t>digure</a:t>
            </a:r>
            <a:r>
              <a:rPr lang="en-US" i="0" baseline="0" dirty="0" smtClean="0"/>
              <a:t> out what the chorus is singing about.....</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361651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4425DBC2-1872-453D-BCDF-FF75521EFC8A}" type="slidenum">
              <a:rPr lang="en-US"/>
              <a:pPr/>
              <a:t>16</a:t>
            </a:fld>
            <a:endParaRPr lang="en-US"/>
          </a:p>
        </p:txBody>
      </p:sp>
      <p:sp>
        <p:nvSpPr>
          <p:cNvPr id="1289218" name="Rectangle 2"/>
          <p:cNvSpPr>
            <a:spLocks noGrp="1" noRot="1" noChangeAspect="1" noChangeArrowheads="1" noTextEdit="1"/>
          </p:cNvSpPr>
          <p:nvPr>
            <p:ph type="sldImg"/>
          </p:nvPr>
        </p:nvSpPr>
        <p:spPr>
          <a:xfrm>
            <a:off x="1639888" y="544513"/>
            <a:ext cx="3730625" cy="2100262"/>
          </a:xfrm>
          <a:ln/>
        </p:spPr>
      </p:sp>
      <p:sp>
        <p:nvSpPr>
          <p:cNvPr id="1289219" name="Rectangle 3"/>
          <p:cNvSpPr>
            <a:spLocks noGrp="1" noChangeArrowheads="1"/>
          </p:cNvSpPr>
          <p:nvPr>
            <p:ph type="body" idx="1"/>
          </p:nvPr>
        </p:nvSpPr>
        <p:spPr>
          <a:xfrm>
            <a:off x="467360" y="2877882"/>
            <a:ext cx="6075680" cy="5721734"/>
          </a:xfrm>
        </p:spPr>
        <p:txBody>
          <a:bodyPr/>
          <a:lstStyle/>
          <a:p>
            <a:pPr lvl="0"/>
            <a:endParaRPr lang="en-US" dirty="0"/>
          </a:p>
        </p:txBody>
      </p:sp>
    </p:spTree>
    <p:extLst>
      <p:ext uri="{BB962C8B-B14F-4D97-AF65-F5344CB8AC3E}">
        <p14:creationId xmlns:p14="http://schemas.microsoft.com/office/powerpoint/2010/main" val="2481807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125269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1880037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30474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1238924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2283335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767045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1018227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23</a:t>
            </a:fld>
            <a:endParaRPr lang="en-US"/>
          </a:p>
        </p:txBody>
      </p:sp>
    </p:spTree>
    <p:extLst>
      <p:ext uri="{BB962C8B-B14F-4D97-AF65-F5344CB8AC3E}">
        <p14:creationId xmlns:p14="http://schemas.microsoft.com/office/powerpoint/2010/main" val="2597116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24</a:t>
            </a:fld>
            <a:endParaRPr lang="en-US"/>
          </a:p>
        </p:txBody>
      </p:sp>
    </p:spTree>
    <p:extLst>
      <p:ext uri="{BB962C8B-B14F-4D97-AF65-F5344CB8AC3E}">
        <p14:creationId xmlns:p14="http://schemas.microsoft.com/office/powerpoint/2010/main" val="189966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1888" y="477838"/>
            <a:ext cx="2206625" cy="1654175"/>
          </a:xfrm>
        </p:spPr>
      </p:sp>
      <p:sp>
        <p:nvSpPr>
          <p:cNvPr id="3" name="Notes Placeholder 2"/>
          <p:cNvSpPr>
            <a:spLocks noGrp="1"/>
          </p:cNvSpPr>
          <p:nvPr>
            <p:ph type="body" idx="1"/>
          </p:nvPr>
        </p:nvSpPr>
        <p:spPr/>
        <p:txBody>
          <a:bodyPr/>
          <a:lstStyle/>
          <a:p>
            <a:r>
              <a:rPr lang="en-US" dirty="0" smtClean="0"/>
              <a:t>why, in </a:t>
            </a:r>
            <a:r>
              <a:rPr lang="en-US" dirty="0" err="1" smtClean="0"/>
              <a:t>soph’s</a:t>
            </a:r>
            <a:r>
              <a:rPr lang="en-US" dirty="0" smtClean="0"/>
              <a:t> ant, does the title character</a:t>
            </a:r>
            <a:r>
              <a:rPr lang="en-US" baseline="0" dirty="0" smtClean="0"/>
              <a:t> </a:t>
            </a:r>
            <a:r>
              <a:rPr lang="en-US" dirty="0" smtClean="0"/>
              <a:t>have to die? yes, because of </a:t>
            </a:r>
            <a:r>
              <a:rPr lang="en-US" dirty="0" err="1" smtClean="0"/>
              <a:t>creon’s</a:t>
            </a:r>
            <a:r>
              <a:rPr lang="en-US" dirty="0" smtClean="0"/>
              <a:t> decree. but is that avoidable?</a:t>
            </a:r>
          </a:p>
          <a:p>
            <a:pPr lvl="0"/>
            <a:r>
              <a:rPr lang="en-US" dirty="0" smtClean="0"/>
              <a:t>fate?</a:t>
            </a:r>
            <a:r>
              <a:rPr lang="en-US" baseline="0" dirty="0" smtClean="0"/>
              <a:t> a family’s bad karma?</a:t>
            </a:r>
          </a:p>
          <a:p>
            <a:pPr lvl="1"/>
            <a:r>
              <a:rPr lang="en-US" dirty="0" smtClean="0"/>
              <a:t>... once </a:t>
            </a:r>
          </a:p>
          <a:p>
            <a:pPr lvl="1"/>
            <a:r>
              <a:rPr lang="en-US" dirty="0" smtClean="0"/>
              <a:t>the gods have rocked a house to its foundations </a:t>
            </a:r>
          </a:p>
          <a:p>
            <a:pPr lvl="1"/>
            <a:r>
              <a:rPr lang="en-US" dirty="0" smtClean="0"/>
              <a:t>the ruin will never cease, cresting on and on </a:t>
            </a:r>
          </a:p>
          <a:p>
            <a:pPr lvl="1"/>
            <a:r>
              <a:rPr lang="en-US" dirty="0" smtClean="0"/>
              <a:t>from one generation on throughout the race—</a:t>
            </a:r>
          </a:p>
          <a:p>
            <a:pPr lvl="1"/>
            <a:r>
              <a:rPr lang="en-US" dirty="0" smtClean="0"/>
              <a:t>like a great mounting tide </a:t>
            </a:r>
          </a:p>
          <a:p>
            <a:pPr lvl="1"/>
            <a:r>
              <a:rPr lang="en-US" dirty="0" smtClean="0"/>
              <a:t>driven on by savage northern gales....</a:t>
            </a:r>
            <a:r>
              <a:rPr lang="en-US" baseline="0" dirty="0" smtClean="0"/>
              <a:t> (2</a:t>
            </a:r>
            <a:r>
              <a:rPr lang="en-US" baseline="30000" dirty="0" smtClean="0"/>
              <a:t>nd</a:t>
            </a:r>
            <a:r>
              <a:rPr lang="en-US" baseline="0" dirty="0" smtClean="0"/>
              <a:t> stasimon p. 91)</a:t>
            </a:r>
          </a:p>
          <a:p>
            <a:pPr lvl="0"/>
            <a:r>
              <a:rPr lang="en-US" baseline="0" dirty="0" smtClean="0"/>
              <a:t>does </a:t>
            </a:r>
            <a:r>
              <a:rPr lang="en-US" baseline="0" dirty="0" err="1" smtClean="0"/>
              <a:t>creon</a:t>
            </a:r>
            <a:r>
              <a:rPr lang="en-US" baseline="0" dirty="0" smtClean="0"/>
              <a:t> suffer from bad judgment? (</a:t>
            </a:r>
            <a:r>
              <a:rPr lang="en-US" baseline="0" dirty="0" err="1" smtClean="0"/>
              <a:t>haemon</a:t>
            </a:r>
            <a:r>
              <a:rPr lang="en-US" baseline="0" dirty="0" smtClean="0"/>
              <a:t>) </a:t>
            </a:r>
            <a:r>
              <a:rPr lang="en-US" baseline="0" dirty="0" err="1" smtClean="0"/>
              <a:t>antigone</a:t>
            </a:r>
            <a:r>
              <a:rPr lang="en-US" baseline="0" dirty="0" smtClean="0"/>
              <a:t>, from obstinate pride? (Ismene)</a:t>
            </a:r>
          </a:p>
          <a:p>
            <a:pPr lvl="0"/>
            <a:r>
              <a:rPr lang="en-US" baseline="0" dirty="0" smtClean="0"/>
              <a:t>is compromise possible, </a:t>
            </a:r>
            <a:r>
              <a:rPr lang="en-US" baseline="0" dirty="0" err="1" smtClean="0"/>
              <a:t>antigone-creon</a:t>
            </a:r>
            <a:r>
              <a:rPr lang="en-US" baseline="0" dirty="0" smtClean="0"/>
              <a:t>?</a:t>
            </a:r>
          </a:p>
          <a:p>
            <a:pPr lvl="0"/>
            <a:r>
              <a:rPr lang="en-US" baseline="0" dirty="0" smtClean="0"/>
              <a:t>what went wrong?</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421463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r>
              <a:rPr lang="en-US" smtClean="0"/>
              <a:t>1-13-99</a:t>
            </a:r>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C43D00FF-FCF0-49BA-8773-7C3411575E5E}" type="slidenum">
              <a:rPr lang="en-US" smtClean="0"/>
              <a:pPr/>
              <a:t>4</a:t>
            </a:fld>
            <a:endParaRPr lang="en-US"/>
          </a:p>
        </p:txBody>
      </p:sp>
      <p:sp>
        <p:nvSpPr>
          <p:cNvPr id="1049603" name="Rectangle 3"/>
          <p:cNvSpPr>
            <a:spLocks noGrp="1" noChangeArrowheads="1"/>
          </p:cNvSpPr>
          <p:nvPr>
            <p:ph type="body" idx="1"/>
          </p:nvPr>
        </p:nvSpPr>
        <p:spPr/>
        <p:txBody>
          <a:bodyPr/>
          <a:lstStyle/>
          <a:p>
            <a:r>
              <a:rPr lang="en-US" smtClean="0"/>
              <a:t>More on that soon. Right now,</a:t>
            </a:r>
            <a:endParaRPr lang="en-US" dirty="0" smtClean="0"/>
          </a:p>
        </p:txBody>
      </p:sp>
      <p:sp>
        <p:nvSpPr>
          <p:cNvPr id="9" name="Slide Image Placeholder 8"/>
          <p:cNvSpPr>
            <a:spLocks noGrp="1" noRot="1" noChangeAspect="1"/>
          </p:cNvSpPr>
          <p:nvPr>
            <p:ph type="sldImg"/>
          </p:nvPr>
        </p:nvSpPr>
        <p:spPr>
          <a:xfrm>
            <a:off x="2036763" y="477838"/>
            <a:ext cx="2936875" cy="1654175"/>
          </a:xfrm>
        </p:spPr>
      </p:sp>
    </p:spTree>
    <p:extLst>
      <p:ext uri="{BB962C8B-B14F-4D97-AF65-F5344CB8AC3E}">
        <p14:creationId xmlns:p14="http://schemas.microsoft.com/office/powerpoint/2010/main" val="98300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r>
              <a:rPr lang="en-US" smtClean="0"/>
              <a:t>1-13-99</a:t>
            </a:r>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B6FF0630-27E1-4616-984D-E98B26C2C94F}" type="slidenum">
              <a:rPr lang="en-US" smtClean="0"/>
              <a:pPr/>
              <a:t>5</a:t>
            </a:fld>
            <a:endParaRPr lang="en-US"/>
          </a:p>
        </p:txBody>
      </p:sp>
      <p:sp>
        <p:nvSpPr>
          <p:cNvPr id="1144835" name="Rectangle 3"/>
          <p:cNvSpPr>
            <a:spLocks noGrp="1" noChangeArrowheads="1"/>
          </p:cNvSpPr>
          <p:nvPr>
            <p:ph type="body" idx="1"/>
          </p:nvPr>
        </p:nvSpPr>
        <p:spPr/>
        <p:txBody>
          <a:bodyPr/>
          <a:lstStyle/>
          <a:p>
            <a:r>
              <a:rPr lang="en-US" smtClean="0"/>
              <a:t>Sophocles</a:t>
            </a:r>
          </a:p>
          <a:p>
            <a:pPr lvl="1"/>
            <a:r>
              <a:rPr lang="en-US" smtClean="0"/>
              <a:t>ca. 496-ca. 406 BCE</a:t>
            </a:r>
          </a:p>
          <a:p>
            <a:pPr lvl="1"/>
            <a:r>
              <a:rPr lang="en-US" smtClean="0"/>
              <a:t>first victory 468</a:t>
            </a:r>
          </a:p>
          <a:p>
            <a:r>
              <a:rPr lang="en-US" smtClean="0"/>
              <a:t>“Theban Plays”</a:t>
            </a:r>
          </a:p>
          <a:p>
            <a:pPr lvl="1"/>
            <a:r>
              <a:rPr lang="en-US" smtClean="0"/>
              <a:t>D</a:t>
            </a:r>
            <a:r>
              <a:rPr lang="el-GR" smtClean="0"/>
              <a:t>ate</a:t>
            </a:r>
            <a:r>
              <a:rPr lang="en-US" smtClean="0"/>
              <a:t>s</a:t>
            </a:r>
          </a:p>
          <a:p>
            <a:pPr lvl="2"/>
            <a:r>
              <a:rPr lang="en-US" smtClean="0"/>
              <a:t>Antigone</a:t>
            </a:r>
          </a:p>
          <a:p>
            <a:pPr lvl="3"/>
            <a:r>
              <a:rPr lang="el-GR" smtClean="0"/>
              <a:t>ca.</a:t>
            </a:r>
            <a:r>
              <a:rPr lang="en-US" smtClean="0"/>
              <a:t> 441</a:t>
            </a:r>
          </a:p>
          <a:p>
            <a:pPr lvl="2"/>
            <a:r>
              <a:rPr lang="en-US" smtClean="0"/>
              <a:t>Oedipus the King</a:t>
            </a:r>
          </a:p>
          <a:p>
            <a:pPr lvl="3"/>
            <a:r>
              <a:rPr lang="el-GR" smtClean="0"/>
              <a:t>ca.</a:t>
            </a:r>
            <a:r>
              <a:rPr lang="en-US" smtClean="0"/>
              <a:t> 429</a:t>
            </a:r>
          </a:p>
          <a:p>
            <a:pPr lvl="2"/>
            <a:r>
              <a:rPr lang="en-US" smtClean="0"/>
              <a:t>Oedipus at Colonus</a:t>
            </a:r>
          </a:p>
          <a:p>
            <a:pPr lvl="3"/>
            <a:r>
              <a:rPr lang="el-GR" smtClean="0"/>
              <a:t>ca.</a:t>
            </a:r>
            <a:r>
              <a:rPr lang="en-US" smtClean="0"/>
              <a:t> 406</a:t>
            </a:r>
          </a:p>
          <a:p>
            <a:r>
              <a:rPr lang="en-US" smtClean="0"/>
              <a:t>(“Theban Plays,” cont.)</a:t>
            </a:r>
          </a:p>
          <a:p>
            <a:pPr lvl="1"/>
            <a:r>
              <a:rPr lang="en-US" smtClean="0"/>
              <a:t>Story order</a:t>
            </a:r>
          </a:p>
          <a:p>
            <a:pPr lvl="2"/>
            <a:r>
              <a:rPr lang="en-US" smtClean="0"/>
              <a:t>Oedipus the King</a:t>
            </a:r>
          </a:p>
          <a:p>
            <a:pPr lvl="2"/>
            <a:r>
              <a:rPr lang="en-US" smtClean="0"/>
              <a:t>Oedipus at Colonus</a:t>
            </a:r>
          </a:p>
          <a:p>
            <a:pPr lvl="2"/>
            <a:r>
              <a:rPr lang="en-US" smtClean="0"/>
              <a:t>Antigone</a:t>
            </a:r>
          </a:p>
          <a:p>
            <a:endParaRPr lang="en-US" dirty="0"/>
          </a:p>
        </p:txBody>
      </p:sp>
      <p:sp>
        <p:nvSpPr>
          <p:cNvPr id="9" name="Slide Image Placeholder 8"/>
          <p:cNvSpPr>
            <a:spLocks noGrp="1" noRot="1" noChangeAspect="1"/>
          </p:cNvSpPr>
          <p:nvPr>
            <p:ph type="sldImg"/>
          </p:nvPr>
        </p:nvSpPr>
        <p:spPr>
          <a:xfrm>
            <a:off x="2036763" y="477838"/>
            <a:ext cx="2936875" cy="1654175"/>
          </a:xfrm>
        </p:spPr>
      </p:sp>
    </p:spTree>
    <p:extLst>
      <p:ext uri="{BB962C8B-B14F-4D97-AF65-F5344CB8AC3E}">
        <p14:creationId xmlns:p14="http://schemas.microsoft.com/office/powerpoint/2010/main" val="191990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44248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r>
              <a:rPr lang="en-US" smtClean="0"/>
              <a:t>1-13-99</a:t>
            </a:r>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709DCD6A-137F-4E9A-9E1E-93F7283041A5}" type="slidenum">
              <a:rPr lang="en-US" smtClean="0"/>
              <a:pPr/>
              <a:t>7</a:t>
            </a:fld>
            <a:endParaRPr lang="en-US"/>
          </a:p>
        </p:txBody>
      </p:sp>
      <p:sp>
        <p:nvSpPr>
          <p:cNvPr id="1073155" name="Rectangle 3"/>
          <p:cNvSpPr>
            <a:spLocks noGrp="1" noChangeArrowheads="1"/>
          </p:cNvSpPr>
          <p:nvPr>
            <p:ph type="body" idx="1"/>
          </p:nvPr>
        </p:nvSpPr>
        <p:spPr/>
        <p:txBody>
          <a:bodyPr/>
          <a:lstStyle/>
          <a:p>
            <a:r>
              <a:rPr lang="en-US" dirty="0" smtClean="0"/>
              <a:t>something a bit off here? (</a:t>
            </a:r>
            <a:r>
              <a:rPr lang="en-US" dirty="0" err="1" smtClean="0"/>
              <a:t>oed</a:t>
            </a:r>
            <a:r>
              <a:rPr lang="en-US" dirty="0" smtClean="0"/>
              <a:t>-Jocasta-</a:t>
            </a:r>
            <a:r>
              <a:rPr lang="en-US" dirty="0" err="1" smtClean="0"/>
              <a:t>laius</a:t>
            </a:r>
            <a:r>
              <a:rPr lang="en-US" dirty="0" smtClean="0"/>
              <a:t>)</a:t>
            </a:r>
          </a:p>
          <a:p>
            <a:r>
              <a:rPr lang="en-US" dirty="0" smtClean="0"/>
              <a:t>further family issues? (</a:t>
            </a:r>
            <a:r>
              <a:rPr lang="en-US" dirty="0" err="1" smtClean="0"/>
              <a:t>polynices</a:t>
            </a:r>
            <a:r>
              <a:rPr lang="en-US" dirty="0" smtClean="0"/>
              <a:t> v Eteocles)</a:t>
            </a:r>
          </a:p>
          <a:p>
            <a:r>
              <a:rPr lang="en-US" dirty="0" smtClean="0"/>
              <a:t>DISTURBED GENEALOGY, HOUSE OUT OF BALANCE</a:t>
            </a:r>
          </a:p>
          <a:p>
            <a:r>
              <a:rPr lang="en-US" dirty="0" smtClean="0"/>
              <a:t>7 Against Thebes (ANT PARODOS – “Glory – great beam of the sun, brightest of</a:t>
            </a:r>
            <a:r>
              <a:rPr lang="en-US" baseline="0" dirty="0" smtClean="0"/>
              <a:t> all / that ever rose on the seven gates of Thebes, … you throw him back - / the enemy out of </a:t>
            </a:r>
            <a:r>
              <a:rPr lang="en-US" baseline="0" dirty="0" err="1" smtClean="0"/>
              <a:t>argos</a:t>
            </a:r>
            <a:r>
              <a:rPr lang="en-US" baseline="0" dirty="0" smtClean="0"/>
              <a:t>.” victory song.)</a:t>
            </a:r>
            <a:endParaRPr lang="en-US" dirty="0" smtClean="0"/>
          </a:p>
          <a:p>
            <a:pPr lvl="1"/>
            <a:r>
              <a:rPr lang="en-US" dirty="0" smtClean="0"/>
              <a:t>deposed king Polynices + 6 allies versus …</a:t>
            </a:r>
          </a:p>
          <a:p>
            <a:pPr lvl="1"/>
            <a:r>
              <a:rPr lang="en-US" dirty="0" smtClean="0"/>
              <a:t>brother Eteocles</a:t>
            </a:r>
          </a:p>
          <a:p>
            <a:pPr lvl="1"/>
            <a:r>
              <a:rPr lang="en-US" dirty="0" smtClean="0"/>
              <a:t>important point - </a:t>
            </a:r>
            <a:r>
              <a:rPr lang="en-US" dirty="0" err="1" smtClean="0"/>
              <a:t>polynices</a:t>
            </a:r>
            <a:r>
              <a:rPr lang="en-US" dirty="0" smtClean="0"/>
              <a:t> treachery truly awful: risked terrible destruction for his city had he won, terrible losses for it even if he hadn’t</a:t>
            </a:r>
          </a:p>
          <a:p>
            <a:pPr lvl="2"/>
            <a:r>
              <a:rPr lang="en-US" dirty="0" smtClean="0"/>
              <a:t>his victory probably would have involved serious bloodletting once the victorious army entered the gates</a:t>
            </a:r>
          </a:p>
          <a:p>
            <a:pPr lvl="2"/>
            <a:r>
              <a:rPr lang="en-US" dirty="0" smtClean="0"/>
              <a:t>a combination on violent conquest and civil strife, the two worst nightmares for an ancient </a:t>
            </a:r>
            <a:r>
              <a:rPr lang="en-US" dirty="0" err="1" smtClean="0"/>
              <a:t>greek</a:t>
            </a:r>
            <a:r>
              <a:rPr lang="en-US" dirty="0" smtClean="0"/>
              <a:t> city</a:t>
            </a:r>
          </a:p>
          <a:p>
            <a:pPr lvl="1"/>
            <a:r>
              <a:rPr lang="en-US" dirty="0" smtClean="0"/>
              <a:t>so we can sympathize with </a:t>
            </a:r>
            <a:r>
              <a:rPr lang="en-US" dirty="0" err="1" smtClean="0"/>
              <a:t>creon’s</a:t>
            </a:r>
            <a:r>
              <a:rPr lang="en-US" dirty="0" smtClean="0"/>
              <a:t> measures: to punish the wicked and make an object lesson of them, to stabilize the state. yet to leave the body unburied represents not just an extreme and unusual punishment for a traitor; it subjects the land to ritual pollution</a:t>
            </a:r>
          </a:p>
          <a:p>
            <a:pPr lvl="1"/>
            <a:r>
              <a:rPr lang="en-US" dirty="0" smtClean="0"/>
              <a:t>but we can also sympathize with Antigone: the duties of family to the dead, the impiety of leaving the dead unburied, unable, therefore, to complete the passage to the other world</a:t>
            </a:r>
          </a:p>
        </p:txBody>
      </p:sp>
      <p:sp>
        <p:nvSpPr>
          <p:cNvPr id="9" name="Slide Image Placeholder 8"/>
          <p:cNvSpPr>
            <a:spLocks noGrp="1" noRot="1" noChangeAspect="1"/>
          </p:cNvSpPr>
          <p:nvPr>
            <p:ph type="sldImg"/>
          </p:nvPr>
        </p:nvSpPr>
        <p:spPr>
          <a:xfrm>
            <a:off x="2036763" y="477838"/>
            <a:ext cx="2936875" cy="1654175"/>
          </a:xfrm>
        </p:spPr>
      </p:sp>
    </p:spTree>
    <p:extLst>
      <p:ext uri="{BB962C8B-B14F-4D97-AF65-F5344CB8AC3E}">
        <p14:creationId xmlns:p14="http://schemas.microsoft.com/office/powerpoint/2010/main" val="339984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4425DBC2-1872-453D-BCDF-FF75521EFC8A}" type="slidenum">
              <a:rPr lang="en-US"/>
              <a:pPr/>
              <a:t>8</a:t>
            </a:fld>
            <a:endParaRPr lang="en-US"/>
          </a:p>
        </p:txBody>
      </p:sp>
      <p:sp>
        <p:nvSpPr>
          <p:cNvPr id="1289218" name="Rectangle 2"/>
          <p:cNvSpPr>
            <a:spLocks noGrp="1" noRot="1" noChangeAspect="1" noChangeArrowheads="1" noTextEdit="1"/>
          </p:cNvSpPr>
          <p:nvPr>
            <p:ph type="sldImg"/>
          </p:nvPr>
        </p:nvSpPr>
        <p:spPr>
          <a:xfrm>
            <a:off x="1639888" y="544513"/>
            <a:ext cx="3730625" cy="2100262"/>
          </a:xfrm>
          <a:ln/>
        </p:spPr>
      </p:sp>
      <p:sp>
        <p:nvSpPr>
          <p:cNvPr id="1289219" name="Rectangle 3"/>
          <p:cNvSpPr>
            <a:spLocks noGrp="1" noChangeArrowheads="1"/>
          </p:cNvSpPr>
          <p:nvPr>
            <p:ph type="body" idx="1"/>
          </p:nvPr>
        </p:nvSpPr>
        <p:spPr>
          <a:xfrm>
            <a:off x="467360" y="2877882"/>
            <a:ext cx="6075680" cy="5721734"/>
          </a:xfrm>
        </p:spPr>
        <p:txBody>
          <a:bodyPr/>
          <a:lstStyle/>
          <a:p>
            <a:pPr lvl="0"/>
            <a:r>
              <a:rPr lang="en-US" dirty="0"/>
              <a:t>parodos</a:t>
            </a:r>
          </a:p>
          <a:p>
            <a:pPr lvl="0"/>
            <a:r>
              <a:rPr lang="en-US" dirty="0"/>
              <a:t>stasimon</a:t>
            </a:r>
          </a:p>
          <a:p>
            <a:pPr lvl="0"/>
            <a:r>
              <a:rPr lang="en-US" dirty="0"/>
              <a:t>koruphaios</a:t>
            </a:r>
          </a:p>
        </p:txBody>
      </p:sp>
    </p:spTree>
    <p:extLst>
      <p:ext uri="{BB962C8B-B14F-4D97-AF65-F5344CB8AC3E}">
        <p14:creationId xmlns:p14="http://schemas.microsoft.com/office/powerpoint/2010/main" val="227518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F1647428-056F-4A7A-8180-6247E3CF1B5C}" type="slidenum">
              <a:rPr lang="en-US"/>
              <a:pPr/>
              <a:t>9</a:t>
            </a:fld>
            <a:endParaRPr lang="en-US"/>
          </a:p>
        </p:txBody>
      </p:sp>
      <p:sp>
        <p:nvSpPr>
          <p:cNvPr id="1187842" name="Rectangle 2"/>
          <p:cNvSpPr>
            <a:spLocks noGrp="1" noRot="1" noChangeAspect="1" noChangeArrowheads="1" noTextEdit="1"/>
          </p:cNvSpPr>
          <p:nvPr>
            <p:ph type="sldImg"/>
          </p:nvPr>
        </p:nvSpPr>
        <p:spPr>
          <a:xfrm>
            <a:off x="1797050" y="455613"/>
            <a:ext cx="3419475" cy="1925637"/>
          </a:xfrm>
          <a:ln/>
        </p:spPr>
      </p:sp>
      <p:sp>
        <p:nvSpPr>
          <p:cNvPr id="1187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78910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 y="0"/>
            <a:ext cx="12187532" cy="6858000"/>
          </a:xfrm>
          <a:prstGeom prst="rect">
            <a:avLst/>
          </a:prstGeom>
        </p:spPr>
      </p:pic>
      <p:sp>
        <p:nvSpPr>
          <p:cNvPr id="11" name="Rectangle 10"/>
          <p:cNvSpPr/>
          <p:nvPr userDrawn="1"/>
        </p:nvSpPr>
        <p:spPr>
          <a:xfrm>
            <a:off x="0" y="0"/>
            <a:ext cx="12187532"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836" y="908717"/>
            <a:ext cx="11320328"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836" y="3602038"/>
            <a:ext cx="11320328"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614" y="1828800"/>
            <a:ext cx="9753600"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Antigone 1</a:t>
            </a:r>
            <a:endParaRPr dirty="0"/>
          </a:p>
        </p:txBody>
      </p:sp>
      <p:sp>
        <p:nvSpPr>
          <p:cNvPr id="4" name="Date Placeholder 3"/>
          <p:cNvSpPr>
            <a:spLocks noGrp="1"/>
          </p:cNvSpPr>
          <p:nvPr>
            <p:ph type="dt" sz="half" idx="10"/>
          </p:nvPr>
        </p:nvSpPr>
        <p:spPr/>
        <p:txBody>
          <a:bodyPr/>
          <a:lstStyle/>
          <a:p>
            <a:r>
              <a:rPr lang="en-US" smtClean="0"/>
              <a:t>23-Jan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Antigone 1</a:t>
            </a:r>
            <a:endParaRPr dirty="0"/>
          </a:p>
        </p:txBody>
      </p:sp>
      <p:sp>
        <p:nvSpPr>
          <p:cNvPr id="4" name="Date Placeholder 3"/>
          <p:cNvSpPr>
            <a:spLocks noGrp="1"/>
          </p:cNvSpPr>
          <p:nvPr>
            <p:ph type="dt" sz="half" idx="10"/>
          </p:nvPr>
        </p:nvSpPr>
        <p:spPr/>
        <p:txBody>
          <a:bodyPr/>
          <a:lstStyle/>
          <a:p>
            <a:r>
              <a:rPr lang="en-US" smtClean="0"/>
              <a:t>23-Jan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588" y="117475"/>
            <a:ext cx="1086836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588" y="16764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588" y="39243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226575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614" y="1828800"/>
            <a:ext cx="9753600"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Antigone 1</a:t>
            </a:r>
            <a:endParaRPr dirty="0"/>
          </a:p>
        </p:txBody>
      </p:sp>
      <p:sp>
        <p:nvSpPr>
          <p:cNvPr id="4" name="Date Placeholder 3"/>
          <p:cNvSpPr>
            <a:spLocks noGrp="1"/>
          </p:cNvSpPr>
          <p:nvPr>
            <p:ph type="dt" sz="half" idx="10"/>
          </p:nvPr>
        </p:nvSpPr>
        <p:spPr/>
        <p:txBody>
          <a:bodyPr/>
          <a:lstStyle/>
          <a:p>
            <a:r>
              <a:rPr lang="en-US" smtClean="0"/>
              <a:t>23-Jan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150" y="3742277"/>
            <a:ext cx="9758063"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2479" y="1828800"/>
            <a:ext cx="4708734"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r>
              <a:rPr lang="en-US" smtClean="0"/>
              <a:t>Antigone 1</a:t>
            </a:r>
            <a:endParaRPr dirty="0"/>
          </a:p>
        </p:txBody>
      </p:sp>
      <p:sp>
        <p:nvSpPr>
          <p:cNvPr id="5" name="Date Placeholder 4"/>
          <p:cNvSpPr>
            <a:spLocks noGrp="1"/>
          </p:cNvSpPr>
          <p:nvPr>
            <p:ph type="dt" sz="half" idx="10"/>
          </p:nvPr>
        </p:nvSpPr>
        <p:spPr/>
        <p:txBody>
          <a:bodyPr/>
          <a:lstStyle/>
          <a:p>
            <a:r>
              <a:rPr lang="en-US" smtClean="0"/>
              <a:t>23-Jan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61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262054" y="1761744"/>
            <a:ext cx="4709160"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Footer Placeholder 7"/>
          <p:cNvSpPr>
            <a:spLocks noGrp="1"/>
          </p:cNvSpPr>
          <p:nvPr>
            <p:ph type="ftr" sz="quarter" idx="11"/>
          </p:nvPr>
        </p:nvSpPr>
        <p:spPr/>
        <p:txBody>
          <a:bodyPr/>
          <a:lstStyle/>
          <a:p>
            <a:r>
              <a:rPr lang="en-US" smtClean="0"/>
              <a:t>Antigone 1</a:t>
            </a:r>
            <a:endParaRPr dirty="0"/>
          </a:p>
        </p:txBody>
      </p:sp>
      <p:sp>
        <p:nvSpPr>
          <p:cNvPr id="7" name="Date Placeholder 6"/>
          <p:cNvSpPr>
            <a:spLocks noGrp="1"/>
          </p:cNvSpPr>
          <p:nvPr>
            <p:ph type="dt" sz="half" idx="10"/>
          </p:nvPr>
        </p:nvSpPr>
        <p:spPr/>
        <p:txBody>
          <a:bodyPr/>
          <a:lstStyle/>
          <a:p>
            <a:r>
              <a:rPr lang="en-US" smtClean="0"/>
              <a:t>23-Jan 2020</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Antigone 1</a:t>
            </a:r>
            <a:endParaRPr dirty="0"/>
          </a:p>
        </p:txBody>
      </p:sp>
      <p:sp>
        <p:nvSpPr>
          <p:cNvPr id="5" name="Date Placeholder 4"/>
          <p:cNvSpPr>
            <a:spLocks noGrp="1"/>
          </p:cNvSpPr>
          <p:nvPr>
            <p:ph type="dt" sz="half" idx="10"/>
          </p:nvPr>
        </p:nvSpPr>
        <p:spPr/>
        <p:txBody>
          <a:bodyPr/>
          <a:lstStyle/>
          <a:p>
            <a:r>
              <a:rPr lang="en-US" smtClean="0"/>
              <a:t>23-Jan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Antigone 1</a:t>
            </a:r>
            <a:endParaRPr dirty="0"/>
          </a:p>
        </p:txBody>
      </p:sp>
      <p:sp>
        <p:nvSpPr>
          <p:cNvPr id="5" name="Date Placeholder 4"/>
          <p:cNvSpPr>
            <a:spLocks noGrp="1"/>
          </p:cNvSpPr>
          <p:nvPr>
            <p:ph type="dt" sz="half" idx="10"/>
          </p:nvPr>
        </p:nvSpPr>
        <p:spPr/>
        <p:txBody>
          <a:bodyPr/>
          <a:lstStyle/>
          <a:p>
            <a:r>
              <a:rPr lang="en-US" smtClean="0"/>
              <a:t>23-Jan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8836" y="6408109"/>
            <a:ext cx="1849324"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r>
              <a:rPr lang="en-US" smtClean="0"/>
              <a:t>Antigone 1</a:t>
            </a:r>
            <a:endParaRPr lang="en-US" dirty="0"/>
          </a:p>
        </p:txBody>
      </p:sp>
      <p:sp>
        <p:nvSpPr>
          <p:cNvPr id="4" name="Date Placeholder 3"/>
          <p:cNvSpPr>
            <a:spLocks noGrp="1"/>
          </p:cNvSpPr>
          <p:nvPr>
            <p:ph type="dt" sz="half" idx="2"/>
          </p:nvPr>
        </p:nvSpPr>
        <p:spPr>
          <a:xfrm>
            <a:off x="5606939" y="6408109"/>
            <a:ext cx="974946"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r>
              <a:rPr lang="en-US" smtClean="0"/>
              <a:t>23-Jan 2020</a:t>
            </a:r>
            <a:endParaRPr lang="en-US"/>
          </a:p>
        </p:txBody>
      </p:sp>
      <p:sp>
        <p:nvSpPr>
          <p:cNvPr id="6" name="Slide Number Placeholder 5"/>
          <p:cNvSpPr>
            <a:spLocks noGrp="1"/>
          </p:cNvSpPr>
          <p:nvPr>
            <p:ph type="sldNum" sz="quarter" idx="4"/>
          </p:nvPr>
        </p:nvSpPr>
        <p:spPr>
          <a:xfrm>
            <a:off x="10615026" y="6408109"/>
            <a:ext cx="356187"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F36C87F6-986D-49E6-AF40-1B3A1EE8064D}" type="slidenum">
              <a:rPr lang="en-US" smtClean="0"/>
              <a:pPr/>
              <a:t>‹#›</a:t>
            </a:fld>
            <a:endParaRPr lang="en-US"/>
          </a:p>
        </p:txBody>
      </p:sp>
      <p:sp>
        <p:nvSpPr>
          <p:cNvPr id="7" name="Content Placeholder 2"/>
          <p:cNvSpPr txBox="1">
            <a:spLocks/>
          </p:cNvSpPr>
          <p:nvPr userDrawn="1"/>
        </p:nvSpPr>
        <p:spPr>
          <a:xfrm>
            <a:off x="1217614" y="1828800"/>
            <a:ext cx="9753600"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spcBef>
                <a:spcPts val="900"/>
              </a:spcBef>
            </a:pPr>
            <a:r>
              <a:rPr lang="en-US" sz="3600" dirty="0" smtClean="0">
                <a:solidFill>
                  <a:schemeClr val="tx1">
                    <a:lumMod val="75000"/>
                  </a:schemeClr>
                </a:solidFill>
              </a:rPr>
              <a:t>Edit Master text styles</a:t>
            </a:r>
          </a:p>
          <a:p>
            <a:pPr lvl="1">
              <a:spcBef>
                <a:spcPts val="900"/>
              </a:spcBef>
            </a:pPr>
            <a:r>
              <a:rPr lang="en-US" sz="3200" dirty="0" smtClean="0">
                <a:solidFill>
                  <a:schemeClr val="tx1">
                    <a:lumMod val="75000"/>
                  </a:schemeClr>
                </a:solidFill>
              </a:rPr>
              <a:t>Second level</a:t>
            </a:r>
          </a:p>
          <a:p>
            <a:pPr lvl="2"/>
            <a:r>
              <a:rPr lang="en-US" sz="2800" dirty="0" smtClean="0">
                <a:solidFill>
                  <a:schemeClr val="tx1">
                    <a:lumMod val="75000"/>
                  </a:schemeClr>
                </a:solidFill>
              </a:rPr>
              <a:t>Third level</a:t>
            </a:r>
          </a:p>
          <a:p>
            <a:pPr lvl="3"/>
            <a:r>
              <a:rPr lang="en-US" sz="2400" dirty="0" smtClean="0">
                <a:solidFill>
                  <a:schemeClr val="tx1">
                    <a:lumMod val="75000"/>
                  </a:schemeClr>
                </a:solidFill>
              </a:rPr>
              <a:t>Fourth level</a:t>
            </a:r>
          </a:p>
          <a:p>
            <a:pPr lvl="4"/>
            <a:r>
              <a:rPr lang="en-US" sz="2400" dirty="0" smtClean="0">
                <a:solidFill>
                  <a:schemeClr val="tx1">
                    <a:lumMod val="75000"/>
                  </a:schemeClr>
                </a:solidFill>
              </a:rPr>
              <a:t>Fifth level</a:t>
            </a:r>
            <a:endParaRPr lang="en-US" sz="2400" dirty="0">
              <a:solidFill>
                <a:schemeClr val="tx1">
                  <a:lumMod val="75000"/>
                </a:schemeClr>
              </a:solidFill>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Good, the Bad, and the — What?</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Sophocles’ </a:t>
            </a:r>
            <a:r>
              <a:rPr lang="en-US" i="1" dirty="0" smtClean="0"/>
              <a:t>Antigone</a:t>
            </a:r>
            <a:r>
              <a:rPr lang="en-US" dirty="0" smtClean="0"/>
              <a:t> 1</a:t>
            </a:r>
          </a:p>
          <a:p>
            <a:r>
              <a:rPr lang="en-US" dirty="0" smtClean="0"/>
              <a:t>Ancient Tragedy, Greece and Rome</a:t>
            </a:r>
          </a:p>
          <a:p>
            <a:r>
              <a:rPr lang="en-US" dirty="0" smtClean="0"/>
              <a:t>Randy Scholtz ascholtz@Binghamton.edu</a:t>
            </a:r>
            <a:endParaRPr lang="en-US" dirty="0"/>
          </a:p>
        </p:txBody>
      </p:sp>
    </p:spTree>
    <p:extLst>
      <p:ext uri="{BB962C8B-B14F-4D97-AF65-F5344CB8AC3E}">
        <p14:creationId xmlns:p14="http://schemas.microsoft.com/office/powerpoint/2010/main" val="397623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5" name="Rectangle 7"/>
          <p:cNvSpPr>
            <a:spLocks noGrp="1" noChangeArrowheads="1"/>
          </p:cNvSpPr>
          <p:nvPr>
            <p:ph type="title"/>
          </p:nvPr>
        </p:nvSpPr>
        <p:spPr/>
        <p:txBody>
          <a:bodyPr>
            <a:normAutofit/>
          </a:bodyPr>
          <a:lstStyle/>
          <a:p>
            <a:r>
              <a:rPr lang="en-US" dirty="0" smtClean="0"/>
              <a:t>Cultural/Thematic Oppositions</a:t>
            </a:r>
            <a:endParaRPr lang="en-US" dirty="0"/>
          </a:p>
        </p:txBody>
      </p:sp>
      <p:sp>
        <p:nvSpPr>
          <p:cNvPr id="1184776" name="Rectangle 8"/>
          <p:cNvSpPr>
            <a:spLocks noGrp="1" noChangeArrowheads="1"/>
          </p:cNvSpPr>
          <p:nvPr>
            <p:ph type="body" sz="half" idx="4294967295"/>
          </p:nvPr>
        </p:nvSpPr>
        <p:spPr>
          <a:xfrm>
            <a:off x="503505" y="1494438"/>
            <a:ext cx="5350791" cy="3687163"/>
          </a:xfrm>
        </p:spPr>
        <p:txBody>
          <a:bodyPr wrap="square">
            <a:spAutoFit/>
          </a:bodyPr>
          <a:lstStyle/>
          <a:p>
            <a:pPr algn="r">
              <a:lnSpc>
                <a:spcPct val="100000"/>
              </a:lnSpc>
              <a:spcBef>
                <a:spcPts val="0"/>
              </a:spcBef>
              <a:buNone/>
            </a:pPr>
            <a:r>
              <a:rPr lang="en-US" dirty="0"/>
              <a:t>Antigone</a:t>
            </a:r>
          </a:p>
          <a:p>
            <a:pPr marL="0" indent="0" algn="r">
              <a:lnSpc>
                <a:spcPct val="150000"/>
              </a:lnSpc>
              <a:spcBef>
                <a:spcPts val="0"/>
              </a:spcBef>
              <a:buNone/>
            </a:pPr>
            <a:r>
              <a:rPr lang="en-US" sz="2800" dirty="0"/>
              <a:t>“Nor did I think your edict had such force / that you, a mere mortal, could override the </a:t>
            </a:r>
            <a:r>
              <a:rPr lang="en-US" sz="2800" dirty="0" smtClean="0"/>
              <a:t>gods.... These </a:t>
            </a:r>
            <a:r>
              <a:rPr lang="en-US" sz="2800" dirty="0"/>
              <a:t>laws—I was not about </a:t>
            </a:r>
            <a:r>
              <a:rPr lang="en-US" sz="2800" dirty="0" smtClean="0"/>
              <a:t>to break </a:t>
            </a:r>
            <a:r>
              <a:rPr lang="en-US" sz="2800" dirty="0"/>
              <a:t>them, </a:t>
            </a:r>
            <a:r>
              <a:rPr lang="en-US" sz="2800" dirty="0" smtClean="0"/>
              <a:t>/ not </a:t>
            </a:r>
            <a:r>
              <a:rPr lang="en-US" sz="2800" dirty="0"/>
              <a:t>out of fear </a:t>
            </a:r>
            <a:r>
              <a:rPr lang="en-US" sz="2800" dirty="0" smtClean="0"/>
              <a:t>of some </a:t>
            </a:r>
            <a:r>
              <a:rPr lang="en-US" sz="2800" dirty="0"/>
              <a:t>man’s wounded </a:t>
            </a:r>
            <a:r>
              <a:rPr lang="en-US" sz="2800" dirty="0" smtClean="0"/>
              <a:t>pride....”</a:t>
            </a:r>
            <a:endParaRPr lang="en-US" sz="2800" dirty="0"/>
          </a:p>
        </p:txBody>
      </p:sp>
      <p:sp>
        <p:nvSpPr>
          <p:cNvPr id="1184777" name="Rectangle 9"/>
          <p:cNvSpPr>
            <a:spLocks noGrp="1" noChangeArrowheads="1"/>
          </p:cNvSpPr>
          <p:nvPr>
            <p:ph type="body" sz="half" idx="4294967295"/>
          </p:nvPr>
        </p:nvSpPr>
        <p:spPr>
          <a:xfrm>
            <a:off x="6373073" y="1494090"/>
            <a:ext cx="5312248" cy="3687163"/>
          </a:xfrm>
        </p:spPr>
        <p:txBody>
          <a:bodyPr wrap="square">
            <a:spAutoFit/>
          </a:bodyPr>
          <a:lstStyle/>
          <a:p>
            <a:pPr>
              <a:lnSpc>
                <a:spcPct val="100000"/>
              </a:lnSpc>
              <a:spcBef>
                <a:spcPts val="0"/>
              </a:spcBef>
              <a:buNone/>
            </a:pPr>
            <a:r>
              <a:rPr lang="en-US" dirty="0"/>
              <a:t>Creon</a:t>
            </a:r>
          </a:p>
          <a:p>
            <a:pPr marL="0" indent="0">
              <a:lnSpc>
                <a:spcPct val="150000"/>
              </a:lnSpc>
              <a:spcBef>
                <a:spcPts val="0"/>
              </a:spcBef>
              <a:buNone/>
            </a:pPr>
            <a:r>
              <a:rPr lang="en-US" sz="2800" dirty="0" smtClean="0"/>
              <a:t>“And </a:t>
            </a:r>
            <a:r>
              <a:rPr lang="en-US" sz="2800" dirty="0"/>
              <a:t>whoever places a friend / above the good of his own country, he is </a:t>
            </a:r>
            <a:r>
              <a:rPr lang="en-US" sz="2800" dirty="0" smtClean="0"/>
              <a:t>nothing.... Whoever </a:t>
            </a:r>
            <a:r>
              <a:rPr lang="en-US" sz="2800" dirty="0"/>
              <a:t>prizes his loyalty to the state </a:t>
            </a:r>
            <a:r>
              <a:rPr lang="en-US" sz="2800" dirty="0" smtClean="0"/>
              <a:t>— </a:t>
            </a:r>
            <a:r>
              <a:rPr lang="en-US" sz="2800" dirty="0"/>
              <a:t>/ </a:t>
            </a:r>
            <a:r>
              <a:rPr lang="en-US" sz="2800" dirty="0" smtClean="0"/>
              <a:t>I’ll </a:t>
            </a:r>
            <a:r>
              <a:rPr lang="en-US" sz="2800" dirty="0"/>
              <a:t>prize that man in death as well as in life."</a:t>
            </a:r>
          </a:p>
        </p:txBody>
      </p:sp>
    </p:spTree>
    <p:extLst>
      <p:ext uri="{BB962C8B-B14F-4D97-AF65-F5344CB8AC3E}">
        <p14:creationId xmlns:p14="http://schemas.microsoft.com/office/powerpoint/2010/main" val="43771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5" name="Rectangle 7"/>
          <p:cNvSpPr>
            <a:spLocks noGrp="1" noChangeArrowheads="1"/>
          </p:cNvSpPr>
          <p:nvPr>
            <p:ph type="title"/>
          </p:nvPr>
        </p:nvSpPr>
        <p:spPr/>
        <p:txBody>
          <a:bodyPr>
            <a:normAutofit/>
          </a:bodyPr>
          <a:lstStyle/>
          <a:p>
            <a:r>
              <a:rPr lang="en-US" dirty="0" smtClean="0"/>
              <a:t>Cultural/Thematic Oppositions</a:t>
            </a:r>
            <a:endParaRPr lang="en-US" dirty="0"/>
          </a:p>
        </p:txBody>
      </p:sp>
      <p:sp>
        <p:nvSpPr>
          <p:cNvPr id="1184776" name="Rectangle 8"/>
          <p:cNvSpPr>
            <a:spLocks noGrp="1" noChangeArrowheads="1"/>
          </p:cNvSpPr>
          <p:nvPr>
            <p:ph type="body" sz="half" idx="4294967295"/>
          </p:nvPr>
        </p:nvSpPr>
        <p:spPr>
          <a:xfrm>
            <a:off x="503505" y="1494438"/>
            <a:ext cx="5350791" cy="3687163"/>
          </a:xfrm>
        </p:spPr>
        <p:txBody>
          <a:bodyPr wrap="square">
            <a:spAutoFit/>
          </a:bodyPr>
          <a:lstStyle/>
          <a:p>
            <a:pPr algn="r">
              <a:lnSpc>
                <a:spcPct val="100000"/>
              </a:lnSpc>
              <a:spcBef>
                <a:spcPts val="0"/>
              </a:spcBef>
              <a:buNone/>
            </a:pPr>
            <a:r>
              <a:rPr lang="en-US" dirty="0"/>
              <a:t>Antigone</a:t>
            </a:r>
          </a:p>
          <a:p>
            <a:pPr algn="r">
              <a:lnSpc>
                <a:spcPct val="100000"/>
              </a:lnSpc>
              <a:spcBef>
                <a:spcPts val="0"/>
              </a:spcBef>
              <a:buFontTx/>
              <a:buNone/>
            </a:pPr>
            <a:r>
              <a:rPr lang="en-US" dirty="0" smtClean="0"/>
              <a:t>female</a:t>
            </a:r>
            <a:endParaRPr lang="en-US" dirty="0"/>
          </a:p>
          <a:p>
            <a:pPr algn="r">
              <a:lnSpc>
                <a:spcPct val="100000"/>
              </a:lnSpc>
              <a:spcBef>
                <a:spcPts val="0"/>
              </a:spcBef>
              <a:buFontTx/>
              <a:buNone/>
            </a:pPr>
            <a:r>
              <a:rPr lang="en-US" dirty="0"/>
              <a:t>private</a:t>
            </a:r>
          </a:p>
          <a:p>
            <a:pPr algn="r">
              <a:lnSpc>
                <a:spcPct val="100000"/>
              </a:lnSpc>
              <a:spcBef>
                <a:spcPts val="0"/>
              </a:spcBef>
              <a:buNone/>
            </a:pPr>
            <a:r>
              <a:rPr lang="en-US" sz="2600" dirty="0"/>
              <a:t>inside</a:t>
            </a:r>
          </a:p>
          <a:p>
            <a:pPr algn="r">
              <a:lnSpc>
                <a:spcPct val="100000"/>
              </a:lnSpc>
              <a:spcBef>
                <a:spcPts val="0"/>
              </a:spcBef>
              <a:buNone/>
            </a:pPr>
            <a:r>
              <a:rPr lang="en-US" sz="2600" dirty="0" smtClean="0"/>
              <a:t>(</a:t>
            </a:r>
            <a:r>
              <a:rPr lang="en-US" sz="2600" dirty="0"/>
              <a:t>family, household)</a:t>
            </a:r>
          </a:p>
          <a:p>
            <a:pPr algn="r">
              <a:lnSpc>
                <a:spcPct val="100000"/>
              </a:lnSpc>
              <a:spcBef>
                <a:spcPts val="0"/>
              </a:spcBef>
              <a:buFontTx/>
              <a:buNone/>
            </a:pPr>
            <a:r>
              <a:rPr lang="en-US" dirty="0"/>
              <a:t>lamentation</a:t>
            </a:r>
          </a:p>
          <a:p>
            <a:pPr algn="r">
              <a:lnSpc>
                <a:spcPct val="100000"/>
              </a:lnSpc>
              <a:spcBef>
                <a:spcPts val="0"/>
              </a:spcBef>
              <a:buFontTx/>
              <a:buNone/>
            </a:pPr>
            <a:r>
              <a:rPr lang="en-US" dirty="0"/>
              <a:t>divine </a:t>
            </a:r>
            <a:r>
              <a:rPr lang="en-US" dirty="0" smtClean="0"/>
              <a:t>law</a:t>
            </a:r>
            <a:endParaRPr lang="en-US" dirty="0"/>
          </a:p>
        </p:txBody>
      </p:sp>
      <p:sp>
        <p:nvSpPr>
          <p:cNvPr id="1184777" name="Rectangle 9"/>
          <p:cNvSpPr>
            <a:spLocks noGrp="1" noChangeArrowheads="1"/>
          </p:cNvSpPr>
          <p:nvPr>
            <p:ph type="body" sz="half" idx="4294967295"/>
          </p:nvPr>
        </p:nvSpPr>
        <p:spPr>
          <a:xfrm>
            <a:off x="6373073" y="1494090"/>
            <a:ext cx="5312248" cy="3687163"/>
          </a:xfrm>
        </p:spPr>
        <p:txBody>
          <a:bodyPr wrap="square">
            <a:spAutoFit/>
          </a:bodyPr>
          <a:lstStyle/>
          <a:p>
            <a:pPr>
              <a:lnSpc>
                <a:spcPct val="100000"/>
              </a:lnSpc>
              <a:spcBef>
                <a:spcPts val="0"/>
              </a:spcBef>
              <a:buNone/>
            </a:pPr>
            <a:r>
              <a:rPr lang="en-US" dirty="0" smtClean="0"/>
              <a:t>Creon</a:t>
            </a:r>
          </a:p>
          <a:p>
            <a:pPr>
              <a:lnSpc>
                <a:spcPct val="100000"/>
              </a:lnSpc>
              <a:spcBef>
                <a:spcPts val="0"/>
              </a:spcBef>
              <a:buFontTx/>
              <a:buNone/>
            </a:pPr>
            <a:r>
              <a:rPr lang="en-US" dirty="0" smtClean="0"/>
              <a:t>male</a:t>
            </a:r>
            <a:endParaRPr lang="en-US" dirty="0"/>
          </a:p>
          <a:p>
            <a:pPr>
              <a:lnSpc>
                <a:spcPct val="100000"/>
              </a:lnSpc>
              <a:spcBef>
                <a:spcPts val="0"/>
              </a:spcBef>
              <a:buFontTx/>
              <a:buNone/>
            </a:pPr>
            <a:r>
              <a:rPr lang="en-US" dirty="0"/>
              <a:t>public</a:t>
            </a:r>
          </a:p>
          <a:p>
            <a:pPr>
              <a:lnSpc>
                <a:spcPct val="100000"/>
              </a:lnSpc>
              <a:spcBef>
                <a:spcPts val="0"/>
              </a:spcBef>
              <a:buNone/>
            </a:pPr>
            <a:r>
              <a:rPr lang="en-US" sz="2600" dirty="0"/>
              <a:t>outside</a:t>
            </a:r>
          </a:p>
          <a:p>
            <a:pPr>
              <a:lnSpc>
                <a:spcPct val="100000"/>
              </a:lnSpc>
              <a:spcBef>
                <a:spcPts val="0"/>
              </a:spcBef>
              <a:buNone/>
            </a:pPr>
            <a:r>
              <a:rPr lang="en-US" sz="2600" dirty="0" smtClean="0"/>
              <a:t>(</a:t>
            </a:r>
            <a:r>
              <a:rPr lang="en-US" sz="2600" dirty="0"/>
              <a:t>politics, city)</a:t>
            </a:r>
          </a:p>
          <a:p>
            <a:pPr>
              <a:lnSpc>
                <a:spcPct val="100000"/>
              </a:lnSpc>
              <a:spcBef>
                <a:spcPts val="0"/>
              </a:spcBef>
              <a:buFontTx/>
              <a:buNone/>
            </a:pPr>
            <a:r>
              <a:rPr lang="en-US" dirty="0"/>
              <a:t>retribution</a:t>
            </a:r>
          </a:p>
          <a:p>
            <a:pPr>
              <a:lnSpc>
                <a:spcPct val="100000"/>
              </a:lnSpc>
              <a:spcBef>
                <a:spcPts val="0"/>
              </a:spcBef>
              <a:buFontTx/>
              <a:buNone/>
            </a:pPr>
            <a:r>
              <a:rPr lang="en-US" dirty="0"/>
              <a:t>human </a:t>
            </a:r>
            <a:r>
              <a:rPr lang="en-US" dirty="0" smtClean="0"/>
              <a:t>law</a:t>
            </a:r>
            <a:endParaRPr lang="en-US" dirty="0"/>
          </a:p>
        </p:txBody>
      </p:sp>
      <p:sp>
        <p:nvSpPr>
          <p:cNvPr id="1184780" name="Text Box 12"/>
          <p:cNvSpPr txBox="1">
            <a:spLocks noChangeArrowheads="1"/>
          </p:cNvSpPr>
          <p:nvPr/>
        </p:nvSpPr>
        <p:spPr bwMode="auto">
          <a:xfrm>
            <a:off x="2519529" y="5075211"/>
            <a:ext cx="7149766" cy="1123712"/>
          </a:xfrm>
          <a:prstGeom prst="roundRect">
            <a:avLst/>
          </a:prstGeom>
          <a:solidFill>
            <a:schemeClr val="bg1"/>
          </a:solidFill>
          <a:ln w="9525">
            <a:solidFill>
              <a:schemeClr val="tx2">
                <a:lumMod val="40000"/>
                <a:lumOff val="60000"/>
              </a:schemeClr>
            </a:solidFill>
            <a:miter lim="800000"/>
            <a:headEnd/>
            <a:tailEnd/>
          </a:ln>
          <a:effectLst>
            <a:outerShdw blurRad="50800" dist="127000" dir="2700000" algn="tl" rotWithShape="0">
              <a:prstClr val="black">
                <a:alpha val="40000"/>
              </a:prstClr>
            </a:outerShdw>
          </a:effectLst>
        </p:spPr>
        <p:txBody>
          <a:bodyPr wrap="square">
            <a:spAutoFit/>
          </a:bodyPr>
          <a:lstStyle/>
          <a:p>
            <a:pPr algn="ctr"/>
            <a:r>
              <a:rPr lang="en-US" sz="2000" dirty="0" smtClean="0"/>
              <a:t>CREON</a:t>
            </a:r>
            <a:r>
              <a:rPr lang="en-US" sz="2000" dirty="0"/>
              <a:t/>
            </a:r>
            <a:br>
              <a:rPr lang="en-US" sz="2000" dirty="0"/>
            </a:br>
            <a:r>
              <a:rPr lang="en-US" sz="2000" dirty="0"/>
              <a:t>“I am not the man, not now: she is the man / if this victory goes to her and she goes free” (p. 83)</a:t>
            </a:r>
          </a:p>
        </p:txBody>
      </p:sp>
    </p:spTree>
    <p:extLst>
      <p:ext uri="{BB962C8B-B14F-4D97-AF65-F5344CB8AC3E}">
        <p14:creationId xmlns:p14="http://schemas.microsoft.com/office/powerpoint/2010/main" val="9744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5" name="Rectangle 7"/>
          <p:cNvSpPr>
            <a:spLocks noGrp="1" noChangeArrowheads="1"/>
          </p:cNvSpPr>
          <p:nvPr>
            <p:ph type="title"/>
          </p:nvPr>
        </p:nvSpPr>
        <p:spPr/>
        <p:txBody>
          <a:bodyPr>
            <a:normAutofit/>
          </a:bodyPr>
          <a:lstStyle/>
          <a:p>
            <a:r>
              <a:rPr lang="en-US" dirty="0" smtClean="0"/>
              <a:t>Modern Interpretations</a:t>
            </a:r>
            <a:endParaRPr lang="en-US" dirty="0"/>
          </a:p>
        </p:txBody>
      </p:sp>
      <p:grpSp>
        <p:nvGrpSpPr>
          <p:cNvPr id="8" name="Group 7"/>
          <p:cNvGrpSpPr/>
          <p:nvPr/>
        </p:nvGrpSpPr>
        <p:grpSpPr>
          <a:xfrm>
            <a:off x="1239690" y="2359324"/>
            <a:ext cx="4854724" cy="2989573"/>
            <a:chOff x="1239690" y="2359324"/>
            <a:chExt cx="4854724" cy="2989573"/>
          </a:xfrm>
        </p:grpSpPr>
        <p:grpSp>
          <p:nvGrpSpPr>
            <p:cNvPr id="3" name="Group 2"/>
            <p:cNvGrpSpPr/>
            <p:nvPr/>
          </p:nvGrpSpPr>
          <p:grpSpPr>
            <a:xfrm>
              <a:off x="1239690" y="2359324"/>
              <a:ext cx="3714991" cy="2989573"/>
              <a:chOff x="1239690" y="2359324"/>
              <a:chExt cx="3714991" cy="2989573"/>
            </a:xfrm>
          </p:grpSpPr>
          <p:pic>
            <p:nvPicPr>
              <p:cNvPr id="2050" name="Picture 2" descr="Judith But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670" y="2359324"/>
                <a:ext cx="3209027" cy="2139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39690" y="4641011"/>
                <a:ext cx="3714991" cy="707886"/>
              </a:xfrm>
              <a:prstGeom prst="rect">
                <a:avLst/>
              </a:prstGeom>
              <a:noFill/>
            </p:spPr>
            <p:txBody>
              <a:bodyPr wrap="none" rtlCol="0">
                <a:spAutoFit/>
              </a:bodyPr>
              <a:lstStyle/>
              <a:p>
                <a:pPr algn="ctr"/>
                <a:r>
                  <a:rPr lang="en-US" sz="2000" dirty="0" smtClean="0">
                    <a:solidFill>
                      <a:srgbClr val="737373"/>
                    </a:solidFill>
                    <a:latin typeface="Calibri" panose="020F0502020204030204" pitchFamily="34" charset="0"/>
                    <a:cs typeface="Calibri" panose="020F0502020204030204" pitchFamily="34" charset="0"/>
                  </a:rPr>
                  <a:t>Judith Butler (b. 1956),</a:t>
                </a:r>
                <a:br>
                  <a:rPr lang="en-US" sz="2000" dirty="0" smtClean="0">
                    <a:solidFill>
                      <a:srgbClr val="737373"/>
                    </a:solidFill>
                    <a:latin typeface="Calibri" panose="020F0502020204030204" pitchFamily="34" charset="0"/>
                    <a:cs typeface="Calibri" panose="020F0502020204030204" pitchFamily="34" charset="0"/>
                  </a:rPr>
                </a:br>
                <a:r>
                  <a:rPr lang="en-US" sz="2000" dirty="0" smtClean="0">
                    <a:solidFill>
                      <a:srgbClr val="737373"/>
                    </a:solidFill>
                    <a:latin typeface="Calibri" panose="020F0502020204030204" pitchFamily="34" charset="0"/>
                    <a:cs typeface="Calibri" panose="020F0502020204030204" pitchFamily="34" charset="0"/>
                  </a:rPr>
                  <a:t>acceptance of the unconventional</a:t>
                </a:r>
              </a:p>
            </p:txBody>
          </p:sp>
        </p:grpSp>
        <p:cxnSp>
          <p:nvCxnSpPr>
            <p:cNvPr id="5" name="Straight Arrow Connector 4"/>
            <p:cNvCxnSpPr/>
            <p:nvPr/>
          </p:nvCxnSpPr>
          <p:spPr>
            <a:xfrm>
              <a:off x="5046453" y="3429000"/>
              <a:ext cx="104796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6305909" y="1652363"/>
            <a:ext cx="3994042" cy="2336766"/>
            <a:chOff x="6305909" y="1652363"/>
            <a:chExt cx="3994042" cy="2336766"/>
          </a:xfrm>
        </p:grpSpPr>
        <p:grpSp>
          <p:nvGrpSpPr>
            <p:cNvPr id="10" name="Group 9"/>
            <p:cNvGrpSpPr/>
            <p:nvPr/>
          </p:nvGrpSpPr>
          <p:grpSpPr>
            <a:xfrm>
              <a:off x="7293743" y="1652363"/>
              <a:ext cx="3006208" cy="2336766"/>
              <a:chOff x="7293743" y="1868021"/>
              <a:chExt cx="3006208" cy="2336766"/>
            </a:xfrm>
          </p:grpSpPr>
          <p:pic>
            <p:nvPicPr>
              <p:cNvPr id="2056" name="Picture 8" descr="https://upload.wikimedia.org/wikipedia/commons/thumb/c/ce/Hegel_by_Schlesinger.jpg/379px-Hegel_by_Schlesing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6393" y="1868021"/>
                <a:ext cx="1280906" cy="16222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293743" y="3496901"/>
                <a:ext cx="3006208" cy="707886"/>
              </a:xfrm>
              <a:prstGeom prst="rect">
                <a:avLst/>
              </a:prstGeom>
              <a:noFill/>
            </p:spPr>
            <p:txBody>
              <a:bodyPr wrap="none" rtlCol="0">
                <a:spAutoFit/>
              </a:bodyPr>
              <a:lstStyle/>
              <a:p>
                <a:pPr algn="ctr"/>
                <a:r>
                  <a:rPr lang="en-US" sz="2000" dirty="0" smtClean="0">
                    <a:solidFill>
                      <a:srgbClr val="737373"/>
                    </a:solidFill>
                    <a:latin typeface="Calibri" panose="020F0502020204030204" pitchFamily="34" charset="0"/>
                    <a:cs typeface="Calibri" panose="020F0502020204030204" pitchFamily="34" charset="0"/>
                  </a:rPr>
                  <a:t>G.W.F. Hegel (1770–1831),</a:t>
                </a:r>
                <a:br>
                  <a:rPr lang="en-US" sz="2000" dirty="0" smtClean="0">
                    <a:solidFill>
                      <a:srgbClr val="737373"/>
                    </a:solidFill>
                    <a:latin typeface="Calibri" panose="020F0502020204030204" pitchFamily="34" charset="0"/>
                    <a:cs typeface="Calibri" panose="020F0502020204030204" pitchFamily="34" charset="0"/>
                  </a:rPr>
                </a:br>
                <a:r>
                  <a:rPr lang="en-US" sz="2000" dirty="0" smtClean="0">
                    <a:solidFill>
                      <a:srgbClr val="737373"/>
                    </a:solidFill>
                    <a:latin typeface="Calibri" panose="020F0502020204030204" pitchFamily="34" charset="0"/>
                    <a:cs typeface="Calibri" panose="020F0502020204030204" pitchFamily="34" charset="0"/>
                  </a:rPr>
                  <a:t>thesis, antithesis, synthesis</a:t>
                </a:r>
              </a:p>
            </p:txBody>
          </p:sp>
        </p:grpSp>
        <p:cxnSp>
          <p:nvCxnSpPr>
            <p:cNvPr id="7" name="Straight Arrow Connector 6"/>
            <p:cNvCxnSpPr/>
            <p:nvPr/>
          </p:nvCxnSpPr>
          <p:spPr>
            <a:xfrm flipH="1">
              <a:off x="6305909" y="2359324"/>
              <a:ext cx="1319842" cy="96184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305909" y="3755688"/>
            <a:ext cx="4428133" cy="2932966"/>
            <a:chOff x="6305909" y="3755688"/>
            <a:chExt cx="4428133" cy="2932966"/>
          </a:xfrm>
        </p:grpSpPr>
        <p:grpSp>
          <p:nvGrpSpPr>
            <p:cNvPr id="11" name="Group 10"/>
            <p:cNvGrpSpPr/>
            <p:nvPr/>
          </p:nvGrpSpPr>
          <p:grpSpPr>
            <a:xfrm>
              <a:off x="7066691" y="4218411"/>
              <a:ext cx="3667351" cy="2470243"/>
              <a:chOff x="7066691" y="4572091"/>
              <a:chExt cx="3667351" cy="2470243"/>
            </a:xfrm>
          </p:grpSpPr>
          <p:pic>
            <p:nvPicPr>
              <p:cNvPr id="2058" name="Picture 10" descr="https://upload.wikimedia.org/wikipedia/en/e/e1/Laca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536" y="4572091"/>
                <a:ext cx="2435081" cy="177695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066691" y="6334448"/>
                <a:ext cx="3667351" cy="707886"/>
              </a:xfrm>
              <a:prstGeom prst="rect">
                <a:avLst/>
              </a:prstGeom>
              <a:noFill/>
            </p:spPr>
            <p:txBody>
              <a:bodyPr wrap="none" rtlCol="0">
                <a:spAutoFit/>
              </a:bodyPr>
              <a:lstStyle/>
              <a:p>
                <a:pPr algn="ctr"/>
                <a:r>
                  <a:rPr lang="en-US" sz="2000" dirty="0">
                    <a:solidFill>
                      <a:srgbClr val="737373"/>
                    </a:solidFill>
                    <a:latin typeface="Calibri" panose="020F0502020204030204" pitchFamily="34" charset="0"/>
                    <a:cs typeface="Calibri" panose="020F0502020204030204" pitchFamily="34" charset="0"/>
                  </a:rPr>
                  <a:t>Jacques </a:t>
                </a:r>
                <a:r>
                  <a:rPr lang="en-US" sz="2000" dirty="0" smtClean="0">
                    <a:solidFill>
                      <a:srgbClr val="737373"/>
                    </a:solidFill>
                    <a:latin typeface="Calibri" panose="020F0502020204030204" pitchFamily="34" charset="0"/>
                    <a:cs typeface="Calibri" panose="020F0502020204030204" pitchFamily="34" charset="0"/>
                  </a:rPr>
                  <a:t>Lacan (1901–1981),</a:t>
                </a:r>
                <a:br>
                  <a:rPr lang="en-US" sz="2000" dirty="0" smtClean="0">
                    <a:solidFill>
                      <a:srgbClr val="737373"/>
                    </a:solidFill>
                    <a:latin typeface="Calibri" panose="020F0502020204030204" pitchFamily="34" charset="0"/>
                    <a:cs typeface="Calibri" panose="020F0502020204030204" pitchFamily="34" charset="0"/>
                  </a:rPr>
                </a:br>
                <a:r>
                  <a:rPr lang="en-US" sz="2000" dirty="0" smtClean="0">
                    <a:solidFill>
                      <a:srgbClr val="737373"/>
                    </a:solidFill>
                    <a:latin typeface="Calibri" panose="020F0502020204030204" pitchFamily="34" charset="0"/>
                    <a:cs typeface="Calibri" panose="020F0502020204030204" pitchFamily="34" charset="0"/>
                  </a:rPr>
                  <a:t>Creon as “the word of the father”</a:t>
                </a:r>
              </a:p>
            </p:txBody>
          </p:sp>
        </p:grpSp>
        <p:cxnSp>
          <p:nvCxnSpPr>
            <p:cNvPr id="9" name="Straight Arrow Connector 8"/>
            <p:cNvCxnSpPr/>
            <p:nvPr/>
          </p:nvCxnSpPr>
          <p:spPr>
            <a:xfrm flipH="1" flipV="1">
              <a:off x="6305909" y="3755688"/>
              <a:ext cx="819509" cy="159024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913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Theories of Tragedy</a:t>
            </a:r>
            <a:endParaRPr lang="en-US" dirty="0"/>
          </a:p>
        </p:txBody>
      </p:sp>
      <p:sp>
        <p:nvSpPr>
          <p:cNvPr id="3" name="Content Placeholder 2"/>
          <p:cNvSpPr>
            <a:spLocks noGrp="1"/>
          </p:cNvSpPr>
          <p:nvPr>
            <p:ph idx="1"/>
          </p:nvPr>
        </p:nvSpPr>
        <p:spPr/>
        <p:txBody>
          <a:bodyPr/>
          <a:lstStyle/>
          <a:p>
            <a:r>
              <a:rPr lang="en-US" dirty="0" smtClean="0"/>
              <a:t>Yours, others’</a:t>
            </a:r>
          </a:p>
          <a:p>
            <a:r>
              <a:rPr lang="en-US" dirty="0" smtClean="0"/>
              <a:t>Gender dimension</a:t>
            </a:r>
          </a:p>
          <a:p>
            <a:r>
              <a:rPr lang="en-US" dirty="0" smtClean="0"/>
              <a:t>Performance as lens...</a:t>
            </a:r>
          </a:p>
          <a:p>
            <a:endParaRPr lang="en-US" dirty="0" smtClean="0"/>
          </a:p>
        </p:txBody>
      </p:sp>
      <p:sp>
        <p:nvSpPr>
          <p:cNvPr id="4" name="Footer Placeholder 3"/>
          <p:cNvSpPr>
            <a:spLocks noGrp="1"/>
          </p:cNvSpPr>
          <p:nvPr>
            <p:ph type="ftr" sz="quarter" idx="11"/>
          </p:nvPr>
        </p:nvSpPr>
        <p:spPr/>
        <p:txBody>
          <a:bodyPr/>
          <a:lstStyle/>
          <a:p>
            <a:r>
              <a:rPr lang="en-US" smtClean="0"/>
              <a:t>Antigone 1</a:t>
            </a:r>
            <a:endParaRPr lang="en-US" dirty="0"/>
          </a:p>
        </p:txBody>
      </p:sp>
      <p:sp>
        <p:nvSpPr>
          <p:cNvPr id="5" name="Date Placeholder 4"/>
          <p:cNvSpPr>
            <a:spLocks noGrp="1"/>
          </p:cNvSpPr>
          <p:nvPr>
            <p:ph type="dt" sz="half" idx="10"/>
          </p:nvPr>
        </p:nvSpPr>
        <p:spPr/>
        <p:txBody>
          <a:bodyPr/>
          <a:lstStyle/>
          <a:p>
            <a:r>
              <a:rPr lang="en-US" smtClean="0"/>
              <a:t>23-Jan 2020</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pPr/>
              <a:t>13</a:t>
            </a:fld>
            <a:endParaRPr lang="en-US"/>
          </a:p>
        </p:txBody>
      </p:sp>
      <p:pic>
        <p:nvPicPr>
          <p:cNvPr id="7" name="Picture 6" descr="pe02441_"/>
          <p:cNvPicPr>
            <a:picLocks noChangeAspect="1" noChangeArrowheads="1"/>
          </p:cNvPicPr>
          <p:nvPr/>
        </p:nvPicPr>
        <p:blipFill>
          <a:blip r:embed="rId3" cstate="print"/>
          <a:srcRect/>
          <a:stretch>
            <a:fillRect/>
          </a:stretch>
        </p:blipFill>
        <p:spPr bwMode="auto">
          <a:xfrm>
            <a:off x="7851775" y="1828800"/>
            <a:ext cx="3119438" cy="3059113"/>
          </a:xfrm>
          <a:prstGeom prst="rect">
            <a:avLst/>
          </a:prstGeom>
          <a:noFill/>
        </p:spPr>
      </p:pic>
    </p:spTree>
    <p:extLst>
      <p:ext uri="{BB962C8B-B14F-4D97-AF65-F5344CB8AC3E}">
        <p14:creationId xmlns:p14="http://schemas.microsoft.com/office/powerpoint/2010/main" val="2547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as Lens</a:t>
            </a:r>
            <a:endParaRPr lang="en-US" dirty="0"/>
          </a:p>
        </p:txBody>
      </p:sp>
      <p:sp>
        <p:nvSpPr>
          <p:cNvPr id="3" name="Content Placeholder 2"/>
          <p:cNvSpPr>
            <a:spLocks noGrp="1"/>
          </p:cNvSpPr>
          <p:nvPr>
            <p:ph idx="1"/>
          </p:nvPr>
        </p:nvSpPr>
        <p:spPr>
          <a:xfrm>
            <a:off x="1217613" y="1828800"/>
            <a:ext cx="6276167" cy="4343400"/>
          </a:xfrm>
        </p:spPr>
        <p:txBody>
          <a:bodyPr/>
          <a:lstStyle/>
          <a:p>
            <a:r>
              <a:rPr lang="en-US" dirty="0" smtClean="0"/>
              <a:t>Journal posts, performance ideas</a:t>
            </a:r>
          </a:p>
          <a:p>
            <a:r>
              <a:rPr lang="en-US" dirty="0" smtClean="0"/>
              <a:t>Group work, table reads</a:t>
            </a:r>
          </a:p>
          <a:p>
            <a:r>
              <a:rPr lang="en-US" dirty="0" smtClean="0"/>
              <a:t>Textual meaning, dramatic meaning</a:t>
            </a:r>
            <a:endParaRPr lang="en-US" dirty="0"/>
          </a:p>
        </p:txBody>
      </p:sp>
      <p:pic>
        <p:nvPicPr>
          <p:cNvPr id="1026" name="Picture 2" descr="Kit Harington and Lena Headey at the season o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780" y="1828800"/>
            <a:ext cx="3477433" cy="260517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23-Jan 2020</a:t>
            </a:r>
            <a:endParaRPr lang="en-US"/>
          </a:p>
        </p:txBody>
      </p:sp>
      <p:sp>
        <p:nvSpPr>
          <p:cNvPr id="5" name="Footer Placeholder 4"/>
          <p:cNvSpPr>
            <a:spLocks noGrp="1"/>
          </p:cNvSpPr>
          <p:nvPr>
            <p:ph type="ftr" sz="quarter" idx="11"/>
          </p:nvPr>
        </p:nvSpPr>
        <p:spPr/>
        <p:txBody>
          <a:bodyPr/>
          <a:lstStyle/>
          <a:p>
            <a:r>
              <a:rPr lang="en-US" smtClean="0"/>
              <a:t>Antigone 1</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14</a:t>
            </a:fld>
            <a:endParaRPr lang="en-US"/>
          </a:p>
        </p:txBody>
      </p:sp>
    </p:spTree>
    <p:extLst>
      <p:ext uri="{BB962C8B-B14F-4D97-AF65-F5344CB8AC3E}">
        <p14:creationId xmlns:p14="http://schemas.microsoft.com/office/powerpoint/2010/main" val="148424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Polla</a:t>
            </a:r>
            <a:r>
              <a:rPr lang="en-US" i="1" dirty="0" smtClean="0"/>
              <a:t> ta </a:t>
            </a:r>
            <a:r>
              <a:rPr lang="en-US" i="1" dirty="0" err="1" smtClean="0"/>
              <a:t>deina</a:t>
            </a:r>
            <a:r>
              <a:rPr lang="en-US" dirty="0" smtClean="0"/>
              <a:t> Chorus (</a:t>
            </a:r>
            <a:r>
              <a:rPr lang="en-US" dirty="0"/>
              <a:t>pp. </a:t>
            </a:r>
            <a:r>
              <a:rPr lang="en-US" dirty="0" smtClean="0"/>
              <a:t>76–77)</a:t>
            </a:r>
            <a:endParaRPr lang="en-US" i="1" dirty="0"/>
          </a:p>
        </p:txBody>
      </p:sp>
      <p:sp>
        <p:nvSpPr>
          <p:cNvPr id="3" name="Text Placeholder 2"/>
          <p:cNvSpPr>
            <a:spLocks noGrp="1"/>
          </p:cNvSpPr>
          <p:nvPr>
            <p:ph type="body" idx="1"/>
          </p:nvPr>
        </p:nvSpPr>
        <p:spPr/>
        <p:txBody>
          <a:bodyPr/>
          <a:lstStyle/>
          <a:p>
            <a:r>
              <a:rPr lang="en-US" dirty="0"/>
              <a:t>“Numberless wonders, terrible wonders”</a:t>
            </a:r>
            <a:endParaRPr lang="en-US" dirty="0"/>
          </a:p>
        </p:txBody>
      </p:sp>
    </p:spTree>
    <p:extLst>
      <p:ext uri="{BB962C8B-B14F-4D97-AF65-F5344CB8AC3E}">
        <p14:creationId xmlns:p14="http://schemas.microsoft.com/office/powerpoint/2010/main" val="21593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8" name="Rectangle 6"/>
          <p:cNvSpPr>
            <a:spLocks noGrp="1" noChangeArrowheads="1"/>
          </p:cNvSpPr>
          <p:nvPr>
            <p:ph type="title"/>
          </p:nvPr>
        </p:nvSpPr>
        <p:spPr>
          <a:xfrm>
            <a:off x="4453577" y="436710"/>
            <a:ext cx="3281668" cy="646331"/>
          </a:xfrm>
          <a:noFill/>
        </p:spPr>
        <p:txBody>
          <a:bodyPr wrap="none">
            <a:spAutoFit/>
          </a:bodyPr>
          <a:lstStyle/>
          <a:p>
            <a:r>
              <a:rPr lang="en-US" sz="4000" dirty="0"/>
              <a:t>Play </a:t>
            </a:r>
            <a:r>
              <a:rPr lang="en-US" sz="4000" dirty="0" smtClean="0"/>
              <a:t>Analysis</a:t>
            </a:r>
            <a:endParaRPr lang="en-US" sz="2000" dirty="0"/>
          </a:p>
        </p:txBody>
      </p:sp>
      <p:sp>
        <p:nvSpPr>
          <p:cNvPr id="1288199" name="Rectangle 7"/>
          <p:cNvSpPr>
            <a:spLocks noGrp="1" noChangeArrowheads="1"/>
          </p:cNvSpPr>
          <p:nvPr>
            <p:ph type="body" sz="half" idx="4294967295"/>
          </p:nvPr>
        </p:nvSpPr>
        <p:spPr>
          <a:xfrm>
            <a:off x="608013" y="1486167"/>
            <a:ext cx="5461347" cy="4931883"/>
          </a:xfrm>
        </p:spPr>
        <p:txBody>
          <a:bodyPr/>
          <a:lstStyle/>
          <a:p>
            <a:pPr marL="0" indent="0">
              <a:lnSpc>
                <a:spcPct val="50000"/>
              </a:lnSpc>
              <a:buNone/>
            </a:pPr>
            <a:r>
              <a:rPr lang="en-US" sz="1800" b="1" dirty="0"/>
              <a:t>Prologue (59 ff.)</a:t>
            </a:r>
          </a:p>
          <a:p>
            <a:pPr marL="463550" lvl="1" indent="-6350">
              <a:lnSpc>
                <a:spcPct val="100000"/>
              </a:lnSpc>
              <a:buNone/>
            </a:pPr>
            <a:r>
              <a:rPr lang="en-US" sz="1600" dirty="0"/>
              <a:t>Antigone, Ismene (burial)</a:t>
            </a:r>
          </a:p>
          <a:p>
            <a:pPr marL="0" indent="0">
              <a:lnSpc>
                <a:spcPct val="50000"/>
              </a:lnSpc>
              <a:buNone/>
            </a:pPr>
            <a:r>
              <a:rPr lang="en-US" sz="1800" b="1" i="1" dirty="0"/>
              <a:t>Parodos</a:t>
            </a:r>
            <a:r>
              <a:rPr lang="en-US" sz="1800" b="1" dirty="0"/>
              <a:t> (choral entry ode, 65 f.)</a:t>
            </a:r>
          </a:p>
          <a:p>
            <a:pPr marL="463550" lvl="1" indent="-6350">
              <a:lnSpc>
                <a:spcPct val="50000"/>
              </a:lnSpc>
              <a:buNone/>
            </a:pPr>
            <a:r>
              <a:rPr lang="en-US" sz="1600" dirty="0" smtClean="0"/>
              <a:t>Victory </a:t>
            </a:r>
            <a:r>
              <a:rPr lang="en-US" sz="1600" dirty="0"/>
              <a:t>song</a:t>
            </a:r>
          </a:p>
          <a:p>
            <a:pPr marL="0" indent="0">
              <a:lnSpc>
                <a:spcPct val="50000"/>
              </a:lnSpc>
              <a:buNone/>
            </a:pPr>
            <a:r>
              <a:rPr lang="en-US" sz="1800" b="1" dirty="0"/>
              <a:t>1st episode</a:t>
            </a:r>
          </a:p>
          <a:p>
            <a:pPr marL="463550" lvl="1" indent="-6350">
              <a:lnSpc>
                <a:spcPct val="50000"/>
              </a:lnSpc>
              <a:buNone/>
            </a:pPr>
            <a:r>
              <a:rPr lang="en-US" sz="1600" dirty="0"/>
              <a:t>Creon, Sentry (Polynices’ burial)</a:t>
            </a:r>
          </a:p>
          <a:p>
            <a:pPr marL="0" indent="0">
              <a:lnSpc>
                <a:spcPct val="50000"/>
              </a:lnSpc>
              <a:buNone/>
            </a:pPr>
            <a:r>
              <a:rPr lang="en-US" sz="1800" b="1" dirty="0"/>
              <a:t>1st </a:t>
            </a:r>
            <a:r>
              <a:rPr lang="en-US" sz="1800" b="1" i="1" dirty="0"/>
              <a:t>stasimon</a:t>
            </a:r>
            <a:r>
              <a:rPr lang="en-US" sz="1800" b="1" dirty="0"/>
              <a:t> (choral ode, 76 f.)</a:t>
            </a:r>
          </a:p>
          <a:p>
            <a:pPr marL="463550" lvl="1" indent="-6350">
              <a:lnSpc>
                <a:spcPct val="50000"/>
              </a:lnSpc>
              <a:buNone/>
            </a:pPr>
            <a:r>
              <a:rPr lang="en-US" sz="1600" dirty="0"/>
              <a:t>“Numberless wonders, terrible wonders”</a:t>
            </a:r>
            <a:endParaRPr lang="en-US" sz="1600" dirty="0"/>
          </a:p>
          <a:p>
            <a:pPr marL="0" indent="0">
              <a:lnSpc>
                <a:spcPct val="50000"/>
              </a:lnSpc>
              <a:buNone/>
            </a:pPr>
            <a:r>
              <a:rPr lang="en-US" sz="1800" b="1" dirty="0"/>
              <a:t>2nd episode</a:t>
            </a:r>
          </a:p>
          <a:p>
            <a:pPr marL="463550" lvl="1" indent="-6350">
              <a:lnSpc>
                <a:spcPct val="100000"/>
              </a:lnSpc>
              <a:buNone/>
            </a:pPr>
            <a:r>
              <a:rPr lang="en-US" sz="1600" dirty="0"/>
              <a:t>Sentry, Creon; Creon, Antigone, Ismene (Creon-Antigone </a:t>
            </a:r>
            <a:r>
              <a:rPr lang="en-US" sz="1600" i="1" dirty="0"/>
              <a:t>agōn</a:t>
            </a:r>
            <a:r>
              <a:rPr lang="en-US" sz="1600" dirty="0"/>
              <a:t>)</a:t>
            </a:r>
          </a:p>
          <a:p>
            <a:pPr marL="0" indent="0">
              <a:lnSpc>
                <a:spcPct val="50000"/>
              </a:lnSpc>
              <a:buNone/>
            </a:pPr>
            <a:r>
              <a:rPr lang="en-US" sz="1800" b="1" dirty="0"/>
              <a:t>2nd </a:t>
            </a:r>
            <a:r>
              <a:rPr lang="en-US" sz="1800" b="1" i="1" dirty="0"/>
              <a:t>stasimon</a:t>
            </a:r>
            <a:r>
              <a:rPr lang="en-US" sz="1800" b="1" dirty="0"/>
              <a:t> (91 f.)</a:t>
            </a:r>
          </a:p>
          <a:p>
            <a:pPr marL="463550" lvl="1" indent="-6350">
              <a:lnSpc>
                <a:spcPct val="50000"/>
              </a:lnSpc>
              <a:buNone/>
            </a:pPr>
            <a:r>
              <a:rPr lang="en-US" sz="1600" dirty="0"/>
              <a:t>“Blest they who escape misfortune”</a:t>
            </a:r>
          </a:p>
          <a:p>
            <a:pPr marL="0" indent="0">
              <a:lnSpc>
                <a:spcPct val="50000"/>
              </a:lnSpc>
              <a:buNone/>
            </a:pPr>
            <a:r>
              <a:rPr lang="en-US" sz="1800" b="1" dirty="0"/>
              <a:t>3rd episode (92 ff.)</a:t>
            </a:r>
          </a:p>
          <a:p>
            <a:pPr marL="463550" lvl="1" indent="-6350">
              <a:lnSpc>
                <a:spcPct val="50000"/>
              </a:lnSpc>
              <a:buNone/>
            </a:pPr>
            <a:r>
              <a:rPr lang="en-US" sz="1600" dirty="0"/>
              <a:t>Creon, Haemon (</a:t>
            </a:r>
            <a:r>
              <a:rPr lang="en-US" sz="1600" i="1" dirty="0"/>
              <a:t>agōn</a:t>
            </a:r>
            <a:r>
              <a:rPr lang="en-US" sz="1600" dirty="0"/>
              <a:t>)</a:t>
            </a:r>
          </a:p>
        </p:txBody>
      </p:sp>
      <p:sp>
        <p:nvSpPr>
          <p:cNvPr id="1288200" name="Rectangle 8"/>
          <p:cNvSpPr>
            <a:spLocks noGrp="1" noChangeArrowheads="1"/>
          </p:cNvSpPr>
          <p:nvPr>
            <p:ph type="body" sz="half" idx="4294967295"/>
          </p:nvPr>
        </p:nvSpPr>
        <p:spPr>
          <a:xfrm>
            <a:off x="6081885" y="1486167"/>
            <a:ext cx="5498927" cy="4931883"/>
          </a:xfrm>
        </p:spPr>
        <p:txBody>
          <a:bodyPr/>
          <a:lstStyle/>
          <a:p>
            <a:pPr marL="0" indent="0">
              <a:lnSpc>
                <a:spcPct val="50000"/>
              </a:lnSpc>
              <a:buNone/>
            </a:pPr>
            <a:r>
              <a:rPr lang="en-US" sz="1800" b="1" dirty="0"/>
              <a:t>3rd </a:t>
            </a:r>
            <a:r>
              <a:rPr lang="en-US" sz="1800" b="1" i="1" dirty="0"/>
              <a:t>stasimon</a:t>
            </a:r>
            <a:r>
              <a:rPr lang="en-US" sz="1800" b="1" dirty="0"/>
              <a:t> (101)</a:t>
            </a:r>
          </a:p>
          <a:p>
            <a:pPr marL="463550" lvl="1" indent="-6350">
              <a:lnSpc>
                <a:spcPct val="50000"/>
              </a:lnSpc>
              <a:buNone/>
            </a:pPr>
            <a:r>
              <a:rPr lang="en-US" sz="1600" dirty="0"/>
              <a:t>madness of </a:t>
            </a:r>
            <a:r>
              <a:rPr lang="en-US" sz="1600" i="1" dirty="0"/>
              <a:t>erōs</a:t>
            </a:r>
            <a:endParaRPr lang="en-US" sz="1600" dirty="0"/>
          </a:p>
          <a:p>
            <a:pPr marL="0" indent="0">
              <a:lnSpc>
                <a:spcPct val="50000"/>
              </a:lnSpc>
              <a:buNone/>
            </a:pPr>
            <a:r>
              <a:rPr lang="en-US" sz="1800" b="1" dirty="0"/>
              <a:t>4th episode (101 ff.)</a:t>
            </a:r>
          </a:p>
          <a:p>
            <a:pPr marL="463550" lvl="1" indent="-6350">
              <a:lnSpc>
                <a:spcPct val="100000"/>
              </a:lnSpc>
              <a:buNone/>
            </a:pPr>
            <a:r>
              <a:rPr lang="en-US" sz="1600" dirty="0"/>
              <a:t>Choral dialogue (</a:t>
            </a:r>
            <a:r>
              <a:rPr lang="en-US" sz="1600" i="1" dirty="0"/>
              <a:t>kommos</a:t>
            </a:r>
            <a:r>
              <a:rPr lang="en-US" sz="1600" dirty="0"/>
              <a:t>) w/ Antigone (bride of death); Antigone, Creon</a:t>
            </a:r>
          </a:p>
          <a:p>
            <a:pPr marL="0" indent="0">
              <a:lnSpc>
                <a:spcPct val="50000"/>
              </a:lnSpc>
              <a:buNone/>
            </a:pPr>
            <a:r>
              <a:rPr lang="en-US" sz="1800" b="1" dirty="0">
                <a:solidFill>
                  <a:schemeClr val="bg1">
                    <a:lumMod val="75000"/>
                  </a:schemeClr>
                </a:solidFill>
              </a:rPr>
              <a:t>4th </a:t>
            </a:r>
            <a:r>
              <a:rPr lang="en-US" sz="1800" b="1" i="1" dirty="0">
                <a:solidFill>
                  <a:schemeClr val="bg1">
                    <a:lumMod val="75000"/>
                  </a:schemeClr>
                </a:solidFill>
              </a:rPr>
              <a:t>stasimon</a:t>
            </a:r>
            <a:r>
              <a:rPr lang="en-US" sz="1800" b="1" dirty="0">
                <a:solidFill>
                  <a:schemeClr val="bg1">
                    <a:lumMod val="75000"/>
                  </a:schemeClr>
                </a:solidFill>
              </a:rPr>
              <a:t> (108 f.)</a:t>
            </a:r>
          </a:p>
          <a:p>
            <a:pPr marL="463550" lvl="1" indent="-6350">
              <a:lnSpc>
                <a:spcPct val="100000"/>
              </a:lnSpc>
              <a:buNone/>
            </a:pPr>
            <a:r>
              <a:rPr lang="en-US" sz="1600" dirty="0">
                <a:solidFill>
                  <a:schemeClr val="bg1">
                    <a:lumMod val="75000"/>
                  </a:schemeClr>
                </a:solidFill>
              </a:rPr>
              <a:t>myth parallels to Antigone</a:t>
            </a:r>
          </a:p>
          <a:p>
            <a:pPr marL="0" indent="0">
              <a:lnSpc>
                <a:spcPct val="50000"/>
              </a:lnSpc>
              <a:buNone/>
            </a:pPr>
            <a:r>
              <a:rPr lang="en-US" sz="1800" b="1" dirty="0">
                <a:solidFill>
                  <a:schemeClr val="bg1">
                    <a:lumMod val="75000"/>
                  </a:schemeClr>
                </a:solidFill>
              </a:rPr>
              <a:t>5th episode (110 ff.)</a:t>
            </a:r>
          </a:p>
          <a:p>
            <a:pPr marL="463550" lvl="1" indent="-6350">
              <a:lnSpc>
                <a:spcPct val="50000"/>
              </a:lnSpc>
              <a:buNone/>
            </a:pPr>
            <a:r>
              <a:rPr lang="en-US" sz="1600" dirty="0">
                <a:solidFill>
                  <a:schemeClr val="bg1">
                    <a:lumMod val="75000"/>
                  </a:schemeClr>
                </a:solidFill>
              </a:rPr>
              <a:t>Tiresias, Creon (prophecy, warning, </a:t>
            </a:r>
            <a:r>
              <a:rPr lang="en-US" sz="1600" i="1" dirty="0">
                <a:solidFill>
                  <a:schemeClr val="bg1">
                    <a:lumMod val="75000"/>
                  </a:schemeClr>
                </a:solidFill>
              </a:rPr>
              <a:t>agōn</a:t>
            </a:r>
            <a:r>
              <a:rPr lang="en-US" sz="1600" dirty="0">
                <a:solidFill>
                  <a:schemeClr val="bg1">
                    <a:lumMod val="75000"/>
                  </a:schemeClr>
                </a:solidFill>
              </a:rPr>
              <a:t>)</a:t>
            </a:r>
          </a:p>
          <a:p>
            <a:pPr marL="0" indent="0">
              <a:lnSpc>
                <a:spcPct val="50000"/>
              </a:lnSpc>
              <a:buNone/>
            </a:pPr>
            <a:r>
              <a:rPr lang="en-US" sz="1800" b="1" smtClean="0">
                <a:solidFill>
                  <a:schemeClr val="bg1">
                    <a:lumMod val="75000"/>
                  </a:schemeClr>
                </a:solidFill>
              </a:rPr>
              <a:t>5</a:t>
            </a:r>
            <a:r>
              <a:rPr lang="en-US" sz="1800" b="1" baseline="30000" smtClean="0">
                <a:solidFill>
                  <a:schemeClr val="bg1">
                    <a:lumMod val="75000"/>
                  </a:schemeClr>
                </a:solidFill>
              </a:rPr>
              <a:t>th</a:t>
            </a:r>
            <a:r>
              <a:rPr lang="en-US" sz="1800" b="1" smtClean="0">
                <a:solidFill>
                  <a:schemeClr val="bg1">
                    <a:lumMod val="75000"/>
                  </a:schemeClr>
                </a:solidFill>
              </a:rPr>
              <a:t> stasimon </a:t>
            </a:r>
            <a:r>
              <a:rPr lang="en-US" sz="1800" b="1" dirty="0">
                <a:solidFill>
                  <a:schemeClr val="bg1">
                    <a:lumMod val="75000"/>
                  </a:schemeClr>
                </a:solidFill>
              </a:rPr>
              <a:t>(choral ode, 118 f.)</a:t>
            </a:r>
          </a:p>
          <a:p>
            <a:pPr marL="463550" lvl="1" indent="-6350">
              <a:lnSpc>
                <a:spcPct val="100000"/>
              </a:lnSpc>
              <a:buNone/>
            </a:pPr>
            <a:r>
              <a:rPr lang="en-US" sz="1600" dirty="0">
                <a:solidFill>
                  <a:schemeClr val="bg1">
                    <a:lumMod val="75000"/>
                  </a:schemeClr>
                </a:solidFill>
              </a:rPr>
              <a:t>Dionysus save the day!</a:t>
            </a:r>
          </a:p>
          <a:p>
            <a:pPr marL="0" indent="0">
              <a:lnSpc>
                <a:spcPct val="50000"/>
              </a:lnSpc>
              <a:buNone/>
            </a:pPr>
            <a:r>
              <a:rPr lang="en-US" sz="1800" b="1" i="1" dirty="0">
                <a:solidFill>
                  <a:schemeClr val="bg1">
                    <a:lumMod val="75000"/>
                  </a:schemeClr>
                </a:solidFill>
              </a:rPr>
              <a:t>Exodos</a:t>
            </a:r>
            <a:r>
              <a:rPr lang="en-US" sz="1800" b="1" dirty="0">
                <a:solidFill>
                  <a:schemeClr val="bg1">
                    <a:lumMod val="75000"/>
                  </a:schemeClr>
                </a:solidFill>
              </a:rPr>
              <a:t> (119 ff.)</a:t>
            </a:r>
          </a:p>
          <a:p>
            <a:pPr marL="463550" lvl="1" indent="-6350">
              <a:lnSpc>
                <a:spcPct val="100000"/>
              </a:lnSpc>
              <a:buNone/>
            </a:pPr>
            <a:r>
              <a:rPr lang="en-US" sz="1600" dirty="0">
                <a:solidFill>
                  <a:schemeClr val="bg1">
                    <a:lumMod val="75000"/>
                  </a:schemeClr>
                </a:solidFill>
              </a:rPr>
              <a:t>Messenger, Eurydice; Choral dialogue (</a:t>
            </a:r>
            <a:r>
              <a:rPr lang="en-US" sz="1600" i="1" dirty="0">
                <a:solidFill>
                  <a:schemeClr val="bg1">
                    <a:lumMod val="75000"/>
                  </a:schemeClr>
                </a:solidFill>
              </a:rPr>
              <a:t>kommos</a:t>
            </a:r>
            <a:r>
              <a:rPr lang="en-US" sz="1600" dirty="0">
                <a:solidFill>
                  <a:schemeClr val="bg1">
                    <a:lumMod val="75000"/>
                  </a:schemeClr>
                </a:solidFill>
              </a:rPr>
              <a:t>) w/ Creon</a:t>
            </a:r>
          </a:p>
        </p:txBody>
      </p:sp>
      <p:sp>
        <p:nvSpPr>
          <p:cNvPr id="5" name="Text Box 12"/>
          <p:cNvSpPr txBox="1">
            <a:spLocks noChangeArrowheads="1"/>
          </p:cNvSpPr>
          <p:nvPr/>
        </p:nvSpPr>
        <p:spPr bwMode="auto">
          <a:xfrm>
            <a:off x="4395627" y="6144886"/>
            <a:ext cx="3397568" cy="374571"/>
          </a:xfrm>
          <a:prstGeom prst="roundRect">
            <a:avLst/>
          </a:prstGeom>
          <a:solidFill>
            <a:schemeClr val="bg1"/>
          </a:solidFill>
          <a:ln w="9525">
            <a:solidFill>
              <a:schemeClr val="tx2">
                <a:lumMod val="40000"/>
                <a:lumOff val="60000"/>
              </a:schemeClr>
            </a:solidFill>
            <a:miter lim="800000"/>
            <a:headEnd/>
            <a:tailEnd/>
          </a:ln>
          <a:effectLst>
            <a:outerShdw blurRad="50800" dist="127000" dir="2700000" algn="tl" rotWithShape="0">
              <a:prstClr val="black">
                <a:alpha val="40000"/>
              </a:prstClr>
            </a:outerShdw>
          </a:effectLst>
        </p:spPr>
        <p:txBody>
          <a:bodyPr wrap="none">
            <a:spAutoFit/>
          </a:bodyPr>
          <a:lstStyle/>
          <a:p>
            <a:pPr algn="ctr"/>
            <a:r>
              <a:rPr lang="en-US" sz="1600" dirty="0" smtClean="0"/>
              <a:t>numbers refer to Penguin pages</a:t>
            </a:r>
            <a:endParaRPr lang="en-US" sz="1600" dirty="0"/>
          </a:p>
        </p:txBody>
      </p:sp>
      <p:sp>
        <p:nvSpPr>
          <p:cNvPr id="2" name="Oval 1"/>
          <p:cNvSpPr/>
          <p:nvPr/>
        </p:nvSpPr>
        <p:spPr>
          <a:xfrm>
            <a:off x="374754" y="2893102"/>
            <a:ext cx="4258206" cy="1663908"/>
          </a:xfrm>
          <a:prstGeom prst="ellipse">
            <a:avLst/>
          </a:prstGeom>
          <a:noFill/>
          <a:ln w="254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Right Arrow 2"/>
          <p:cNvSpPr/>
          <p:nvPr/>
        </p:nvSpPr>
        <p:spPr>
          <a:xfrm rot="8135964">
            <a:off x="4355619" y="2737953"/>
            <a:ext cx="794479" cy="209862"/>
          </a:xfrm>
          <a:prstGeom prst="rightArrow">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6077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3" y="-1399"/>
            <a:ext cx="9753600" cy="1325562"/>
          </a:xfrm>
        </p:spPr>
        <p:txBody>
          <a:bodyPr>
            <a:normAutofit/>
          </a:bodyPr>
          <a:lstStyle/>
          <a:p>
            <a:pPr algn="l"/>
            <a:r>
              <a:rPr lang="en-US" sz="3200" i="1" dirty="0" err="1" smtClean="0">
                <a:solidFill>
                  <a:srgbClr val="737373"/>
                </a:solidFill>
              </a:rPr>
              <a:t>Polla</a:t>
            </a:r>
            <a:r>
              <a:rPr lang="en-US" sz="3200" i="1" dirty="0" smtClean="0">
                <a:solidFill>
                  <a:srgbClr val="737373"/>
                </a:solidFill>
              </a:rPr>
              <a:t> ta </a:t>
            </a:r>
            <a:r>
              <a:rPr lang="en-US" sz="3200" i="1" dirty="0" err="1" smtClean="0">
                <a:solidFill>
                  <a:srgbClr val="737373"/>
                </a:solidFill>
              </a:rPr>
              <a:t>deina</a:t>
            </a:r>
            <a:r>
              <a:rPr lang="en-US" sz="3200" dirty="0" smtClean="0">
                <a:solidFill>
                  <a:srgbClr val="737373"/>
                </a:solidFill>
              </a:rPr>
              <a:t> chorus, pp. 76–77 (slide 1)</a:t>
            </a:r>
            <a:endParaRPr lang="en-US" sz="3200" dirty="0">
              <a:solidFill>
                <a:srgbClr val="737373"/>
              </a:solidFill>
            </a:endParaRPr>
          </a:p>
        </p:txBody>
      </p:sp>
      <p:sp>
        <p:nvSpPr>
          <p:cNvPr id="3" name="TextBox 2"/>
          <p:cNvSpPr txBox="1"/>
          <p:nvPr/>
        </p:nvSpPr>
        <p:spPr>
          <a:xfrm>
            <a:off x="690113" y="1716657"/>
            <a:ext cx="10463842" cy="662361"/>
          </a:xfrm>
          <a:prstGeom prst="rect">
            <a:avLst/>
          </a:prstGeom>
          <a:noFill/>
        </p:spPr>
        <p:txBody>
          <a:bodyPr wrap="square" rtlCol="0">
            <a:spAutoFit/>
          </a:bodyPr>
          <a:lstStyle/>
          <a:p>
            <a:pPr>
              <a:lnSpc>
                <a:spcPct val="125000"/>
              </a:lnSpc>
            </a:pPr>
            <a:endParaRPr lang="en-US" sz="3200" dirty="0" smtClean="0">
              <a:solidFill>
                <a:srgbClr val="737373"/>
              </a:solidFill>
              <a:latin typeface="Calibri" panose="020F0502020204030204" pitchFamily="34" charset="0"/>
              <a:cs typeface="Calibri" panose="020F0502020204030204" pitchFamily="34" charset="0"/>
            </a:endParaRPr>
          </a:p>
        </p:txBody>
      </p:sp>
      <p:sp>
        <p:nvSpPr>
          <p:cNvPr id="4" name="TextBox 3"/>
          <p:cNvSpPr txBox="1"/>
          <p:nvPr/>
        </p:nvSpPr>
        <p:spPr>
          <a:xfrm>
            <a:off x="595218" y="1324163"/>
            <a:ext cx="10998679" cy="4401205"/>
          </a:xfrm>
          <a:prstGeom prst="rect">
            <a:avLst/>
          </a:prstGeom>
          <a:noFill/>
        </p:spPr>
        <p:txBody>
          <a:bodyPr wrap="square" rtlCol="0">
            <a:spAutoFit/>
          </a:bodyPr>
          <a:lstStyle/>
          <a:p>
            <a:pPr>
              <a:lnSpc>
                <a:spcPct val="125000"/>
              </a:lnSpc>
            </a:pPr>
            <a:r>
              <a:rPr lang="en-US" sz="3200" dirty="0">
                <a:solidFill>
                  <a:srgbClr val="737373"/>
                </a:solidFill>
                <a:latin typeface="Calibri" panose="020F0502020204030204" pitchFamily="34" charset="0"/>
                <a:cs typeface="Calibri" panose="020F0502020204030204" pitchFamily="34" charset="0"/>
              </a:rPr>
              <a:t>Numberless wonders </a:t>
            </a:r>
          </a:p>
          <a:p>
            <a:pPr>
              <a:lnSpc>
                <a:spcPct val="125000"/>
              </a:lnSpc>
            </a:pPr>
            <a:r>
              <a:rPr lang="en-US" sz="3200" dirty="0">
                <a:solidFill>
                  <a:srgbClr val="737373"/>
                </a:solidFill>
                <a:latin typeface="Calibri" panose="020F0502020204030204" pitchFamily="34" charset="0"/>
                <a:cs typeface="Calibri" panose="020F0502020204030204" pitchFamily="34" charset="0"/>
              </a:rPr>
              <a:t>terrible wonders walk the world but none the match for </a:t>
            </a:r>
            <a:r>
              <a:rPr lang="en-US" sz="3200" dirty="0" smtClean="0">
                <a:solidFill>
                  <a:srgbClr val="737373"/>
                </a:solidFill>
                <a:latin typeface="Calibri" panose="020F0502020204030204" pitchFamily="34" charset="0"/>
                <a:cs typeface="Calibri" panose="020F0502020204030204" pitchFamily="34" charset="0"/>
              </a:rPr>
              <a:t>man—</a:t>
            </a:r>
            <a:endParaRPr lang="en-US" sz="3200" dirty="0">
              <a:solidFill>
                <a:srgbClr val="737373"/>
              </a:solidFill>
              <a:latin typeface="Calibri" panose="020F0502020204030204" pitchFamily="34" charset="0"/>
              <a:cs typeface="Calibri" panose="020F0502020204030204" pitchFamily="34" charset="0"/>
            </a:endParaRPr>
          </a:p>
          <a:p>
            <a:pPr>
              <a:lnSpc>
                <a:spcPct val="125000"/>
              </a:lnSpc>
            </a:pPr>
            <a:r>
              <a:rPr lang="en-US" sz="3200" dirty="0">
                <a:solidFill>
                  <a:srgbClr val="737373"/>
                </a:solidFill>
                <a:latin typeface="Calibri" panose="020F0502020204030204" pitchFamily="34" charset="0"/>
                <a:cs typeface="Calibri" panose="020F0502020204030204" pitchFamily="34" charset="0"/>
              </a:rPr>
              <a:t>that great wonder crossing the heaving gray sea, </a:t>
            </a:r>
          </a:p>
          <a:p>
            <a:pPr>
              <a:lnSpc>
                <a:spcPct val="125000"/>
              </a:lnSpc>
            </a:pPr>
            <a:r>
              <a:rPr lang="en-US" sz="3200" dirty="0">
                <a:solidFill>
                  <a:srgbClr val="737373"/>
                </a:solidFill>
                <a:latin typeface="Calibri" panose="020F0502020204030204" pitchFamily="34" charset="0"/>
                <a:cs typeface="Calibri" panose="020F0502020204030204" pitchFamily="34" charset="0"/>
              </a:rPr>
              <a:t>driven on by the blasts of winter </a:t>
            </a:r>
          </a:p>
          <a:p>
            <a:pPr>
              <a:lnSpc>
                <a:spcPct val="125000"/>
              </a:lnSpc>
            </a:pPr>
            <a:r>
              <a:rPr lang="en-US" sz="3200" dirty="0">
                <a:solidFill>
                  <a:srgbClr val="737373"/>
                </a:solidFill>
                <a:latin typeface="Calibri" panose="020F0502020204030204" pitchFamily="34" charset="0"/>
                <a:cs typeface="Calibri" panose="020F0502020204030204" pitchFamily="34" charset="0"/>
              </a:rPr>
              <a:t>on through breakers crashing left and right, </a:t>
            </a:r>
          </a:p>
          <a:p>
            <a:pPr>
              <a:lnSpc>
                <a:spcPct val="125000"/>
              </a:lnSpc>
            </a:pPr>
            <a:r>
              <a:rPr lang="en-US" sz="3200" dirty="0">
                <a:solidFill>
                  <a:srgbClr val="737373"/>
                </a:solidFill>
                <a:latin typeface="Calibri" panose="020F0502020204030204" pitchFamily="34" charset="0"/>
                <a:cs typeface="Calibri" panose="020F0502020204030204" pitchFamily="34" charset="0"/>
              </a:rPr>
              <a:t>holds his steady course </a:t>
            </a:r>
          </a:p>
          <a:p>
            <a:pPr>
              <a:lnSpc>
                <a:spcPct val="125000"/>
              </a:lnSpc>
            </a:pPr>
            <a:r>
              <a:rPr lang="en-US" sz="3200" dirty="0">
                <a:solidFill>
                  <a:srgbClr val="737373"/>
                </a:solidFill>
                <a:latin typeface="Calibri" panose="020F0502020204030204" pitchFamily="34" charset="0"/>
                <a:cs typeface="Calibri" panose="020F0502020204030204" pitchFamily="34" charset="0"/>
              </a:rPr>
              <a:t>and the oldest of the gods he wears away</a:t>
            </a:r>
            <a:r>
              <a:rPr lang="en-US" sz="3200" dirty="0" smtClean="0">
                <a:solidFill>
                  <a:srgbClr val="737373"/>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6297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3" y="12948"/>
            <a:ext cx="9753600" cy="1325562"/>
          </a:xfrm>
        </p:spPr>
        <p:txBody>
          <a:bodyPr>
            <a:normAutofit/>
          </a:bodyPr>
          <a:lstStyle/>
          <a:p>
            <a:pPr algn="l"/>
            <a:r>
              <a:rPr lang="en-US" sz="3200" i="1" dirty="0" err="1" smtClean="0">
                <a:solidFill>
                  <a:srgbClr val="737373"/>
                </a:solidFill>
              </a:rPr>
              <a:t>Polla</a:t>
            </a:r>
            <a:r>
              <a:rPr lang="en-US" sz="3200" i="1" dirty="0" smtClean="0">
                <a:solidFill>
                  <a:srgbClr val="737373"/>
                </a:solidFill>
              </a:rPr>
              <a:t> ta </a:t>
            </a:r>
            <a:r>
              <a:rPr lang="en-US" sz="3200" i="1" dirty="0" err="1" smtClean="0">
                <a:solidFill>
                  <a:srgbClr val="737373"/>
                </a:solidFill>
              </a:rPr>
              <a:t>deina</a:t>
            </a:r>
            <a:r>
              <a:rPr lang="en-US" sz="3200" dirty="0" smtClean="0">
                <a:solidFill>
                  <a:srgbClr val="737373"/>
                </a:solidFill>
              </a:rPr>
              <a:t> (slide 2)</a:t>
            </a:r>
            <a:endParaRPr lang="en-US" sz="3200" dirty="0">
              <a:solidFill>
                <a:srgbClr val="737373"/>
              </a:solidFill>
            </a:endParaRPr>
          </a:p>
        </p:txBody>
      </p:sp>
      <p:sp>
        <p:nvSpPr>
          <p:cNvPr id="3" name="TextBox 2"/>
          <p:cNvSpPr txBox="1"/>
          <p:nvPr/>
        </p:nvSpPr>
        <p:spPr>
          <a:xfrm>
            <a:off x="690113" y="1716657"/>
            <a:ext cx="10463842" cy="662361"/>
          </a:xfrm>
          <a:prstGeom prst="rect">
            <a:avLst/>
          </a:prstGeom>
          <a:noFill/>
        </p:spPr>
        <p:txBody>
          <a:bodyPr wrap="square" rtlCol="0">
            <a:spAutoFit/>
          </a:bodyPr>
          <a:lstStyle/>
          <a:p>
            <a:pPr>
              <a:lnSpc>
                <a:spcPct val="125000"/>
              </a:lnSpc>
            </a:pPr>
            <a:endParaRPr lang="en-US" sz="3200" dirty="0" smtClean="0">
              <a:solidFill>
                <a:srgbClr val="737373"/>
              </a:solidFill>
              <a:latin typeface="Calibri" panose="020F0502020204030204" pitchFamily="34" charset="0"/>
              <a:cs typeface="Calibri" panose="020F0502020204030204" pitchFamily="34" charset="0"/>
            </a:endParaRPr>
          </a:p>
        </p:txBody>
      </p:sp>
      <p:sp>
        <p:nvSpPr>
          <p:cNvPr id="4" name="TextBox 3"/>
          <p:cNvSpPr txBox="1"/>
          <p:nvPr/>
        </p:nvSpPr>
        <p:spPr>
          <a:xfrm>
            <a:off x="595218" y="1324163"/>
            <a:ext cx="10998679" cy="3580467"/>
          </a:xfrm>
          <a:prstGeom prst="rect">
            <a:avLst/>
          </a:prstGeom>
          <a:noFill/>
        </p:spPr>
        <p:txBody>
          <a:bodyPr wrap="square" rtlCol="0">
            <a:spAutoFit/>
          </a:bodyPr>
          <a:lstStyle/>
          <a:p>
            <a:pPr>
              <a:lnSpc>
                <a:spcPct val="125000"/>
              </a:lnSpc>
            </a:pPr>
            <a:r>
              <a:rPr lang="en-US" sz="3200" dirty="0">
                <a:solidFill>
                  <a:srgbClr val="737373"/>
                </a:solidFill>
                <a:latin typeface="Calibri" panose="020F0502020204030204" pitchFamily="34" charset="0"/>
                <a:cs typeface="Calibri" panose="020F0502020204030204" pitchFamily="34" charset="0"/>
              </a:rPr>
              <a:t>the Earth, the immortal, the inexhaustible—</a:t>
            </a:r>
          </a:p>
          <a:p>
            <a:pPr>
              <a:lnSpc>
                <a:spcPct val="125000"/>
              </a:lnSpc>
            </a:pPr>
            <a:r>
              <a:rPr lang="en-US" sz="3200" dirty="0">
                <a:solidFill>
                  <a:srgbClr val="737373"/>
                </a:solidFill>
                <a:latin typeface="Calibri" panose="020F0502020204030204" pitchFamily="34" charset="0"/>
                <a:cs typeface="Calibri" panose="020F0502020204030204" pitchFamily="34" charset="0"/>
              </a:rPr>
              <a:t>as his plows go back and forth, year in, year out </a:t>
            </a:r>
          </a:p>
          <a:p>
            <a:pPr>
              <a:lnSpc>
                <a:spcPct val="125000"/>
              </a:lnSpc>
              <a:spcAft>
                <a:spcPts val="3200"/>
              </a:spcAft>
            </a:pPr>
            <a:r>
              <a:rPr lang="en-US" sz="3200" dirty="0">
                <a:solidFill>
                  <a:srgbClr val="737373"/>
                </a:solidFill>
                <a:latin typeface="Calibri" panose="020F0502020204030204" pitchFamily="34" charset="0"/>
                <a:cs typeface="Calibri" panose="020F0502020204030204" pitchFamily="34" charset="0"/>
              </a:rPr>
              <a:t>with the breed of stallions turning up the furrows</a:t>
            </a:r>
            <a:r>
              <a:rPr lang="en-US" sz="3200" dirty="0" smtClean="0">
                <a:solidFill>
                  <a:srgbClr val="737373"/>
                </a:solidFill>
                <a:latin typeface="Calibri" panose="020F0502020204030204" pitchFamily="34" charset="0"/>
                <a:cs typeface="Calibri" panose="020F0502020204030204" pitchFamily="34" charset="0"/>
              </a:rPr>
              <a:t>.</a:t>
            </a:r>
            <a:endParaRPr lang="en-US" sz="3200" dirty="0">
              <a:solidFill>
                <a:srgbClr val="737373"/>
              </a:solidFill>
              <a:latin typeface="Calibri" panose="020F0502020204030204" pitchFamily="34" charset="0"/>
              <a:cs typeface="Calibri" panose="020F0502020204030204" pitchFamily="34" charset="0"/>
            </a:endParaRPr>
          </a:p>
          <a:p>
            <a:pPr>
              <a:lnSpc>
                <a:spcPct val="125000"/>
              </a:lnSpc>
            </a:pPr>
            <a:r>
              <a:rPr lang="en-US" sz="3200" dirty="0">
                <a:solidFill>
                  <a:srgbClr val="737373"/>
                </a:solidFill>
                <a:latin typeface="Calibri" panose="020F0502020204030204" pitchFamily="34" charset="0"/>
                <a:cs typeface="Calibri" panose="020F0502020204030204" pitchFamily="34" charset="0"/>
              </a:rPr>
              <a:t>And the blithe, lightheaded race of birds he snares, </a:t>
            </a:r>
          </a:p>
          <a:p>
            <a:pPr>
              <a:lnSpc>
                <a:spcPct val="125000"/>
              </a:lnSpc>
            </a:pPr>
            <a:r>
              <a:rPr lang="en-US" sz="3200" dirty="0">
                <a:solidFill>
                  <a:srgbClr val="737373"/>
                </a:solidFill>
                <a:latin typeface="Calibri" panose="020F0502020204030204" pitchFamily="34" charset="0"/>
                <a:cs typeface="Calibri" panose="020F0502020204030204" pitchFamily="34" charset="0"/>
              </a:rPr>
              <a:t>the tribes of savage beasts, the life that swarms the depths</a:t>
            </a:r>
            <a:r>
              <a:rPr lang="en-US" sz="3200" dirty="0" smtClean="0">
                <a:solidFill>
                  <a:srgbClr val="737373"/>
                </a:solidFill>
                <a:latin typeface="Calibri" panose="020F0502020204030204" pitchFamily="34" charset="0"/>
                <a:cs typeface="Calibri" panose="020F0502020204030204" pitchFamily="34" charset="0"/>
              </a:rPr>
              <a:t>—</a:t>
            </a:r>
            <a:endParaRPr lang="en-US" sz="3200" dirty="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375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3" y="4321"/>
            <a:ext cx="9753600" cy="1325562"/>
          </a:xfrm>
        </p:spPr>
        <p:txBody>
          <a:bodyPr>
            <a:normAutofit/>
          </a:bodyPr>
          <a:lstStyle/>
          <a:p>
            <a:pPr algn="l"/>
            <a:r>
              <a:rPr lang="en-US" sz="3200" i="1" dirty="0" err="1" smtClean="0">
                <a:solidFill>
                  <a:srgbClr val="737373"/>
                </a:solidFill>
              </a:rPr>
              <a:t>Polla</a:t>
            </a:r>
            <a:r>
              <a:rPr lang="en-US" sz="3200" i="1" dirty="0" smtClean="0">
                <a:solidFill>
                  <a:srgbClr val="737373"/>
                </a:solidFill>
              </a:rPr>
              <a:t> ta </a:t>
            </a:r>
            <a:r>
              <a:rPr lang="en-US" sz="3200" i="1" dirty="0" err="1" smtClean="0">
                <a:solidFill>
                  <a:srgbClr val="737373"/>
                </a:solidFill>
              </a:rPr>
              <a:t>deina</a:t>
            </a:r>
            <a:r>
              <a:rPr lang="en-US" sz="3200" dirty="0" smtClean="0">
                <a:solidFill>
                  <a:srgbClr val="737373"/>
                </a:solidFill>
              </a:rPr>
              <a:t> (slide 3)</a:t>
            </a:r>
            <a:endParaRPr lang="en-US" sz="3200" dirty="0">
              <a:solidFill>
                <a:srgbClr val="737373"/>
              </a:solidFill>
            </a:endParaRPr>
          </a:p>
        </p:txBody>
      </p:sp>
      <p:sp>
        <p:nvSpPr>
          <p:cNvPr id="3" name="TextBox 2"/>
          <p:cNvSpPr txBox="1"/>
          <p:nvPr/>
        </p:nvSpPr>
        <p:spPr>
          <a:xfrm>
            <a:off x="690113" y="1716657"/>
            <a:ext cx="10463842" cy="662361"/>
          </a:xfrm>
          <a:prstGeom prst="rect">
            <a:avLst/>
          </a:prstGeom>
          <a:noFill/>
        </p:spPr>
        <p:txBody>
          <a:bodyPr wrap="square" rtlCol="0">
            <a:spAutoFit/>
          </a:bodyPr>
          <a:lstStyle/>
          <a:p>
            <a:pPr>
              <a:lnSpc>
                <a:spcPct val="125000"/>
              </a:lnSpc>
            </a:pPr>
            <a:endParaRPr lang="en-US" sz="3200" dirty="0" smtClean="0">
              <a:solidFill>
                <a:srgbClr val="737373"/>
              </a:solidFill>
              <a:latin typeface="Calibri" panose="020F0502020204030204" pitchFamily="34" charset="0"/>
              <a:cs typeface="Calibri" panose="020F0502020204030204" pitchFamily="34" charset="0"/>
            </a:endParaRPr>
          </a:p>
        </p:txBody>
      </p:sp>
      <p:sp>
        <p:nvSpPr>
          <p:cNvPr id="4" name="TextBox 3"/>
          <p:cNvSpPr txBox="1"/>
          <p:nvPr/>
        </p:nvSpPr>
        <p:spPr>
          <a:xfrm>
            <a:off x="595218" y="1324163"/>
            <a:ext cx="10998679" cy="4401205"/>
          </a:xfrm>
          <a:prstGeom prst="rect">
            <a:avLst/>
          </a:prstGeom>
          <a:noFill/>
        </p:spPr>
        <p:txBody>
          <a:bodyPr wrap="square" rtlCol="0">
            <a:spAutoFit/>
          </a:bodyPr>
          <a:lstStyle/>
          <a:p>
            <a:pPr>
              <a:lnSpc>
                <a:spcPct val="125000"/>
              </a:lnSpc>
            </a:pPr>
            <a:r>
              <a:rPr lang="en-US" sz="3200" dirty="0">
                <a:solidFill>
                  <a:srgbClr val="737373"/>
                </a:solidFill>
                <a:latin typeface="Calibri" panose="020F0502020204030204" pitchFamily="34" charset="0"/>
                <a:cs typeface="Calibri" panose="020F0502020204030204" pitchFamily="34" charset="0"/>
              </a:rPr>
              <a:t>with one fling of his nets </a:t>
            </a:r>
          </a:p>
          <a:p>
            <a:pPr>
              <a:lnSpc>
                <a:spcPct val="125000"/>
              </a:lnSpc>
            </a:pPr>
            <a:r>
              <a:rPr lang="en-US" sz="3200" dirty="0">
                <a:solidFill>
                  <a:srgbClr val="737373"/>
                </a:solidFill>
                <a:latin typeface="Calibri" panose="020F0502020204030204" pitchFamily="34" charset="0"/>
                <a:cs typeface="Calibri" panose="020F0502020204030204" pitchFamily="34" charset="0"/>
              </a:rPr>
              <a:t>woven and coiled tight, he takes them all, </a:t>
            </a:r>
          </a:p>
          <a:p>
            <a:pPr>
              <a:lnSpc>
                <a:spcPct val="125000"/>
              </a:lnSpc>
            </a:pPr>
            <a:r>
              <a:rPr lang="en-US" sz="3200" dirty="0">
                <a:solidFill>
                  <a:srgbClr val="737373"/>
                </a:solidFill>
                <a:latin typeface="Calibri" panose="020F0502020204030204" pitchFamily="34" charset="0"/>
                <a:cs typeface="Calibri" panose="020F0502020204030204" pitchFamily="34" charset="0"/>
              </a:rPr>
              <a:t>man the skilled, the brilliant!</a:t>
            </a:r>
          </a:p>
          <a:p>
            <a:pPr>
              <a:lnSpc>
                <a:spcPct val="125000"/>
              </a:lnSpc>
            </a:pPr>
            <a:r>
              <a:rPr lang="en-US" sz="3200" dirty="0" smtClean="0">
                <a:solidFill>
                  <a:srgbClr val="737373"/>
                </a:solidFill>
                <a:latin typeface="Calibri" panose="020F0502020204030204" pitchFamily="34" charset="0"/>
                <a:cs typeface="Calibri" panose="020F0502020204030204" pitchFamily="34" charset="0"/>
              </a:rPr>
              <a:t>He </a:t>
            </a:r>
            <a:r>
              <a:rPr lang="en-US" sz="3200" dirty="0">
                <a:solidFill>
                  <a:srgbClr val="737373"/>
                </a:solidFill>
                <a:latin typeface="Calibri" panose="020F0502020204030204" pitchFamily="34" charset="0"/>
                <a:cs typeface="Calibri" panose="020F0502020204030204" pitchFamily="34" charset="0"/>
              </a:rPr>
              <a:t>conquers all, taming with his techniques </a:t>
            </a:r>
          </a:p>
          <a:p>
            <a:pPr>
              <a:lnSpc>
                <a:spcPct val="125000"/>
              </a:lnSpc>
            </a:pPr>
            <a:r>
              <a:rPr lang="en-US" sz="3200" dirty="0">
                <a:solidFill>
                  <a:srgbClr val="737373"/>
                </a:solidFill>
                <a:latin typeface="Calibri" panose="020F0502020204030204" pitchFamily="34" charset="0"/>
                <a:cs typeface="Calibri" panose="020F0502020204030204" pitchFamily="34" charset="0"/>
              </a:rPr>
              <a:t>the prey that roams the cliffs and wild lairs</a:t>
            </a:r>
            <a:r>
              <a:rPr lang="en-US" sz="3200" dirty="0" smtClean="0">
                <a:solidFill>
                  <a:srgbClr val="737373"/>
                </a:solidFill>
                <a:latin typeface="Calibri" panose="020F0502020204030204" pitchFamily="34" charset="0"/>
                <a:cs typeface="Calibri" panose="020F0502020204030204" pitchFamily="34" charset="0"/>
              </a:rPr>
              <a:t>,</a:t>
            </a:r>
          </a:p>
          <a:p>
            <a:pPr>
              <a:lnSpc>
                <a:spcPct val="125000"/>
              </a:lnSpc>
            </a:pPr>
            <a:r>
              <a:rPr lang="en-US" sz="3200" dirty="0">
                <a:solidFill>
                  <a:srgbClr val="737373"/>
                </a:solidFill>
                <a:latin typeface="Calibri" panose="020F0502020204030204" pitchFamily="34" charset="0"/>
                <a:cs typeface="Calibri" panose="020F0502020204030204" pitchFamily="34" charset="0"/>
              </a:rPr>
              <a:t>training the stallion, clamping the yoke across </a:t>
            </a:r>
          </a:p>
          <a:p>
            <a:pPr>
              <a:lnSpc>
                <a:spcPct val="125000"/>
              </a:lnSpc>
            </a:pPr>
            <a:r>
              <a:rPr lang="en-US" sz="3200" dirty="0">
                <a:solidFill>
                  <a:srgbClr val="737373"/>
                </a:solidFill>
                <a:latin typeface="Calibri" panose="020F0502020204030204" pitchFamily="34" charset="0"/>
                <a:cs typeface="Calibri" panose="020F0502020204030204" pitchFamily="34" charset="0"/>
              </a:rPr>
              <a:t>his shaggy neck, and the tireless mountain bull</a:t>
            </a:r>
            <a:r>
              <a:rPr lang="en-US" sz="3200" dirty="0" smtClean="0">
                <a:solidFill>
                  <a:srgbClr val="737373"/>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338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lvl="0"/>
            <a:r>
              <a:rPr lang="en-US" dirty="0" smtClean="0"/>
              <a:t>Preliminary Considerations…</a:t>
            </a:r>
          </a:p>
          <a:p>
            <a:pPr lvl="1"/>
            <a:r>
              <a:rPr lang="en-US" dirty="0" smtClean="0"/>
              <a:t>Why?</a:t>
            </a:r>
          </a:p>
          <a:p>
            <a:pPr lvl="0"/>
            <a:r>
              <a:rPr lang="en-US" i="1" dirty="0" smtClean="0"/>
              <a:t>Antigone</a:t>
            </a:r>
            <a:r>
              <a:rPr lang="en-US" dirty="0" smtClean="0"/>
              <a:t>: Play Intro</a:t>
            </a:r>
          </a:p>
          <a:p>
            <a:r>
              <a:rPr lang="en-US" dirty="0" smtClean="0"/>
              <a:t>Play facts, Play Themes</a:t>
            </a:r>
          </a:p>
          <a:p>
            <a:pPr lvl="0"/>
            <a:r>
              <a:rPr lang="en-US" i="1" dirty="0" err="1" smtClean="0"/>
              <a:t>Polla</a:t>
            </a:r>
            <a:r>
              <a:rPr lang="en-US" i="1" dirty="0" smtClean="0"/>
              <a:t> ta </a:t>
            </a:r>
            <a:r>
              <a:rPr lang="en-US" i="1" dirty="0" err="1" smtClean="0"/>
              <a:t>deina</a:t>
            </a:r>
            <a:r>
              <a:rPr lang="en-US" dirty="0" smtClean="0"/>
              <a:t> Chorus (pp. 76–77)</a:t>
            </a:r>
          </a:p>
          <a:p>
            <a:pPr lvl="1"/>
            <a:r>
              <a:rPr lang="en-US" dirty="0"/>
              <a:t>“Numberless wonders, terrible wonders”</a:t>
            </a:r>
            <a:endParaRPr lang="en-US" sz="2800" dirty="0" smtClean="0"/>
          </a:p>
        </p:txBody>
      </p:sp>
      <p:sp>
        <p:nvSpPr>
          <p:cNvPr id="4" name="Footer Placeholder 3"/>
          <p:cNvSpPr>
            <a:spLocks noGrp="1"/>
          </p:cNvSpPr>
          <p:nvPr>
            <p:ph type="ftr" sz="quarter" idx="11"/>
          </p:nvPr>
        </p:nvSpPr>
        <p:spPr/>
        <p:txBody>
          <a:bodyPr/>
          <a:lstStyle/>
          <a:p>
            <a:r>
              <a:rPr lang="en-US" smtClean="0"/>
              <a:t>Antigone 1</a:t>
            </a:r>
            <a:endParaRPr lang="en-US" dirty="0"/>
          </a:p>
        </p:txBody>
      </p:sp>
      <p:sp>
        <p:nvSpPr>
          <p:cNvPr id="5" name="Date Placeholder 4"/>
          <p:cNvSpPr>
            <a:spLocks noGrp="1"/>
          </p:cNvSpPr>
          <p:nvPr>
            <p:ph type="dt" sz="half" idx="10"/>
          </p:nvPr>
        </p:nvSpPr>
        <p:spPr/>
        <p:txBody>
          <a:bodyPr/>
          <a:lstStyle/>
          <a:p>
            <a:r>
              <a:rPr lang="en-US" smtClean="0"/>
              <a:t>23-Jan 2020</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2</a:t>
            </a:fld>
            <a:endParaRPr lang="en-US"/>
          </a:p>
        </p:txBody>
      </p:sp>
    </p:spTree>
    <p:extLst>
      <p:ext uri="{BB962C8B-B14F-4D97-AF65-F5344CB8AC3E}">
        <p14:creationId xmlns:p14="http://schemas.microsoft.com/office/powerpoint/2010/main" val="189338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3" y="0"/>
            <a:ext cx="9753600" cy="1325562"/>
          </a:xfrm>
        </p:spPr>
        <p:txBody>
          <a:bodyPr>
            <a:normAutofit/>
          </a:bodyPr>
          <a:lstStyle/>
          <a:p>
            <a:pPr algn="l"/>
            <a:r>
              <a:rPr lang="en-US" sz="3200" i="1" dirty="0" err="1" smtClean="0">
                <a:solidFill>
                  <a:srgbClr val="737373"/>
                </a:solidFill>
              </a:rPr>
              <a:t>Polla</a:t>
            </a:r>
            <a:r>
              <a:rPr lang="en-US" sz="3200" i="1" dirty="0" smtClean="0">
                <a:solidFill>
                  <a:srgbClr val="737373"/>
                </a:solidFill>
              </a:rPr>
              <a:t> ta </a:t>
            </a:r>
            <a:r>
              <a:rPr lang="en-US" sz="3200" i="1" dirty="0" err="1" smtClean="0">
                <a:solidFill>
                  <a:srgbClr val="737373"/>
                </a:solidFill>
              </a:rPr>
              <a:t>deina</a:t>
            </a:r>
            <a:r>
              <a:rPr lang="en-US" sz="3200" dirty="0" smtClean="0">
                <a:solidFill>
                  <a:srgbClr val="737373"/>
                </a:solidFill>
              </a:rPr>
              <a:t> (slide 4)</a:t>
            </a:r>
            <a:endParaRPr lang="en-US" sz="3200" dirty="0">
              <a:solidFill>
                <a:srgbClr val="737373"/>
              </a:solidFill>
            </a:endParaRPr>
          </a:p>
        </p:txBody>
      </p:sp>
      <p:sp>
        <p:nvSpPr>
          <p:cNvPr id="3" name="TextBox 2"/>
          <p:cNvSpPr txBox="1"/>
          <p:nvPr/>
        </p:nvSpPr>
        <p:spPr>
          <a:xfrm>
            <a:off x="690113" y="1716657"/>
            <a:ext cx="10463842" cy="662361"/>
          </a:xfrm>
          <a:prstGeom prst="rect">
            <a:avLst/>
          </a:prstGeom>
          <a:noFill/>
        </p:spPr>
        <p:txBody>
          <a:bodyPr wrap="square" rtlCol="0">
            <a:spAutoFit/>
          </a:bodyPr>
          <a:lstStyle/>
          <a:p>
            <a:pPr>
              <a:lnSpc>
                <a:spcPct val="125000"/>
              </a:lnSpc>
            </a:pPr>
            <a:endParaRPr lang="en-US" sz="3200" dirty="0" smtClean="0">
              <a:solidFill>
                <a:srgbClr val="737373"/>
              </a:solidFill>
              <a:latin typeface="Calibri" panose="020F0502020204030204" pitchFamily="34" charset="0"/>
              <a:cs typeface="Calibri" panose="020F0502020204030204" pitchFamily="34" charset="0"/>
            </a:endParaRPr>
          </a:p>
        </p:txBody>
      </p:sp>
      <p:sp>
        <p:nvSpPr>
          <p:cNvPr id="4" name="TextBox 3"/>
          <p:cNvSpPr txBox="1"/>
          <p:nvPr/>
        </p:nvSpPr>
        <p:spPr>
          <a:xfrm>
            <a:off x="595218" y="1324163"/>
            <a:ext cx="10998679" cy="4355680"/>
          </a:xfrm>
          <a:prstGeom prst="rect">
            <a:avLst/>
          </a:prstGeom>
          <a:noFill/>
        </p:spPr>
        <p:txBody>
          <a:bodyPr wrap="square" rtlCol="0">
            <a:spAutoFit/>
          </a:bodyPr>
          <a:lstStyle/>
          <a:p>
            <a:pPr>
              <a:lnSpc>
                <a:spcPct val="125000"/>
              </a:lnSpc>
            </a:pPr>
            <a:r>
              <a:rPr lang="en-US" sz="3200" dirty="0">
                <a:solidFill>
                  <a:srgbClr val="737373"/>
                </a:solidFill>
                <a:latin typeface="Calibri" panose="020F0502020204030204" pitchFamily="34" charset="0"/>
                <a:cs typeface="Calibri" panose="020F0502020204030204" pitchFamily="34" charset="0"/>
              </a:rPr>
              <a:t>And speech and thought, quick as the wind </a:t>
            </a:r>
          </a:p>
          <a:p>
            <a:pPr>
              <a:lnSpc>
                <a:spcPct val="125000"/>
              </a:lnSpc>
            </a:pPr>
            <a:r>
              <a:rPr lang="en-US" sz="3200" dirty="0">
                <a:solidFill>
                  <a:srgbClr val="737373"/>
                </a:solidFill>
                <a:latin typeface="Calibri" panose="020F0502020204030204" pitchFamily="34" charset="0"/>
                <a:cs typeface="Calibri" panose="020F0502020204030204" pitchFamily="34" charset="0"/>
              </a:rPr>
              <a:t>and the mood and mind for law that rules the city—</a:t>
            </a:r>
          </a:p>
          <a:p>
            <a:pPr>
              <a:lnSpc>
                <a:spcPct val="125000"/>
              </a:lnSpc>
            </a:pPr>
            <a:r>
              <a:rPr lang="en-US" sz="3200" dirty="0">
                <a:solidFill>
                  <a:srgbClr val="737373"/>
                </a:solidFill>
                <a:latin typeface="Calibri" panose="020F0502020204030204" pitchFamily="34" charset="0"/>
                <a:cs typeface="Calibri" panose="020F0502020204030204" pitchFamily="34" charset="0"/>
              </a:rPr>
              <a:t>all these he has taught himself </a:t>
            </a:r>
          </a:p>
          <a:p>
            <a:pPr>
              <a:lnSpc>
                <a:spcPct val="125000"/>
              </a:lnSpc>
            </a:pPr>
            <a:r>
              <a:rPr lang="en-US" sz="3200" dirty="0">
                <a:solidFill>
                  <a:srgbClr val="737373"/>
                </a:solidFill>
                <a:latin typeface="Calibri" panose="020F0502020204030204" pitchFamily="34" charset="0"/>
                <a:cs typeface="Calibri" panose="020F0502020204030204" pitchFamily="34" charset="0"/>
              </a:rPr>
              <a:t>and shelter from the arrows of the frost </a:t>
            </a:r>
          </a:p>
          <a:p>
            <a:pPr>
              <a:lnSpc>
                <a:spcPct val="125000"/>
              </a:lnSpc>
            </a:pPr>
            <a:r>
              <a:rPr lang="en-US" sz="3200" dirty="0">
                <a:solidFill>
                  <a:srgbClr val="737373"/>
                </a:solidFill>
                <a:latin typeface="Calibri" panose="020F0502020204030204" pitchFamily="34" charset="0"/>
                <a:cs typeface="Calibri" panose="020F0502020204030204" pitchFamily="34" charset="0"/>
              </a:rPr>
              <a:t>when there’s rough lodging under the cold clear sky </a:t>
            </a:r>
          </a:p>
          <a:p>
            <a:pPr>
              <a:lnSpc>
                <a:spcPct val="125000"/>
              </a:lnSpc>
            </a:pPr>
            <a:r>
              <a:rPr lang="en-US" sz="3200" dirty="0">
                <a:solidFill>
                  <a:srgbClr val="737373"/>
                </a:solidFill>
                <a:latin typeface="Calibri" panose="020F0502020204030204" pitchFamily="34" charset="0"/>
                <a:cs typeface="Calibri" panose="020F0502020204030204" pitchFamily="34" charset="0"/>
              </a:rPr>
              <a:t>and the shafts of lashing rain—</a:t>
            </a:r>
          </a:p>
          <a:p>
            <a:pPr>
              <a:lnSpc>
                <a:spcPct val="125000"/>
              </a:lnSpc>
            </a:pPr>
            <a:r>
              <a:rPr lang="en-US" sz="3200" dirty="0">
                <a:solidFill>
                  <a:srgbClr val="737373"/>
                </a:solidFill>
                <a:latin typeface="Calibri" panose="020F0502020204030204" pitchFamily="34" charset="0"/>
                <a:cs typeface="Calibri" panose="020F0502020204030204" pitchFamily="34" charset="0"/>
              </a:rPr>
              <a:t>ready, resourceful man!</a:t>
            </a:r>
          </a:p>
        </p:txBody>
      </p:sp>
    </p:spTree>
    <p:extLst>
      <p:ext uri="{BB962C8B-B14F-4D97-AF65-F5344CB8AC3E}">
        <p14:creationId xmlns:p14="http://schemas.microsoft.com/office/powerpoint/2010/main" val="17904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3" y="-1399"/>
            <a:ext cx="9753600" cy="1325562"/>
          </a:xfrm>
        </p:spPr>
        <p:txBody>
          <a:bodyPr>
            <a:normAutofit/>
          </a:bodyPr>
          <a:lstStyle/>
          <a:p>
            <a:pPr algn="l"/>
            <a:r>
              <a:rPr lang="en-US" sz="3200" i="1" dirty="0" err="1" smtClean="0">
                <a:solidFill>
                  <a:srgbClr val="737373"/>
                </a:solidFill>
              </a:rPr>
              <a:t>Polla</a:t>
            </a:r>
            <a:r>
              <a:rPr lang="en-US" sz="3200" i="1" dirty="0" smtClean="0">
                <a:solidFill>
                  <a:srgbClr val="737373"/>
                </a:solidFill>
              </a:rPr>
              <a:t> ta </a:t>
            </a:r>
            <a:r>
              <a:rPr lang="en-US" sz="3200" i="1" dirty="0" err="1" smtClean="0">
                <a:solidFill>
                  <a:srgbClr val="737373"/>
                </a:solidFill>
              </a:rPr>
              <a:t>deina</a:t>
            </a:r>
            <a:r>
              <a:rPr lang="en-US" sz="3200" dirty="0" smtClean="0">
                <a:solidFill>
                  <a:srgbClr val="737373"/>
                </a:solidFill>
              </a:rPr>
              <a:t> (slide 5)</a:t>
            </a:r>
            <a:endParaRPr lang="en-US" sz="3200" dirty="0">
              <a:solidFill>
                <a:srgbClr val="737373"/>
              </a:solidFill>
            </a:endParaRPr>
          </a:p>
        </p:txBody>
      </p:sp>
      <p:sp>
        <p:nvSpPr>
          <p:cNvPr id="3" name="TextBox 2"/>
          <p:cNvSpPr txBox="1"/>
          <p:nvPr/>
        </p:nvSpPr>
        <p:spPr>
          <a:xfrm>
            <a:off x="690113" y="1716657"/>
            <a:ext cx="10463842" cy="662361"/>
          </a:xfrm>
          <a:prstGeom prst="rect">
            <a:avLst/>
          </a:prstGeom>
          <a:noFill/>
        </p:spPr>
        <p:txBody>
          <a:bodyPr wrap="square" rtlCol="0">
            <a:spAutoFit/>
          </a:bodyPr>
          <a:lstStyle/>
          <a:p>
            <a:pPr>
              <a:lnSpc>
                <a:spcPct val="125000"/>
              </a:lnSpc>
            </a:pPr>
            <a:endParaRPr lang="en-US" sz="3200" dirty="0" smtClean="0">
              <a:solidFill>
                <a:srgbClr val="737373"/>
              </a:solidFill>
              <a:latin typeface="Calibri" panose="020F0502020204030204" pitchFamily="34" charset="0"/>
              <a:cs typeface="Calibri" panose="020F0502020204030204" pitchFamily="34" charset="0"/>
            </a:endParaRPr>
          </a:p>
        </p:txBody>
      </p:sp>
      <p:sp>
        <p:nvSpPr>
          <p:cNvPr id="4" name="TextBox 3"/>
          <p:cNvSpPr txBox="1"/>
          <p:nvPr/>
        </p:nvSpPr>
        <p:spPr>
          <a:xfrm>
            <a:off x="595218" y="1324163"/>
            <a:ext cx="10998679" cy="3785652"/>
          </a:xfrm>
          <a:prstGeom prst="rect">
            <a:avLst/>
          </a:prstGeom>
          <a:noFill/>
        </p:spPr>
        <p:txBody>
          <a:bodyPr wrap="square" rtlCol="0">
            <a:spAutoFit/>
          </a:bodyPr>
          <a:lstStyle/>
          <a:p>
            <a:pPr>
              <a:lnSpc>
                <a:spcPct val="125000"/>
              </a:lnSpc>
            </a:pPr>
            <a:r>
              <a:rPr lang="en-US" sz="3200" dirty="0">
                <a:solidFill>
                  <a:srgbClr val="737373"/>
                </a:solidFill>
                <a:latin typeface="Calibri" panose="020F0502020204030204" pitchFamily="34" charset="0"/>
                <a:cs typeface="Calibri" panose="020F0502020204030204" pitchFamily="34" charset="0"/>
              </a:rPr>
              <a:t>Never without resources </a:t>
            </a:r>
          </a:p>
          <a:p>
            <a:pPr>
              <a:lnSpc>
                <a:spcPct val="125000"/>
              </a:lnSpc>
            </a:pPr>
            <a:r>
              <a:rPr lang="en-US" sz="3200" dirty="0">
                <a:solidFill>
                  <a:srgbClr val="737373"/>
                </a:solidFill>
                <a:latin typeface="Calibri" panose="020F0502020204030204" pitchFamily="34" charset="0"/>
                <a:cs typeface="Calibri" panose="020F0502020204030204" pitchFamily="34" charset="0"/>
              </a:rPr>
              <a:t>never an impasse as he marches on the future—</a:t>
            </a:r>
          </a:p>
          <a:p>
            <a:pPr>
              <a:lnSpc>
                <a:spcPct val="125000"/>
              </a:lnSpc>
            </a:pPr>
            <a:r>
              <a:rPr lang="en-US" sz="3200" dirty="0">
                <a:solidFill>
                  <a:srgbClr val="737373"/>
                </a:solidFill>
                <a:latin typeface="Calibri" panose="020F0502020204030204" pitchFamily="34" charset="0"/>
                <a:cs typeface="Calibri" panose="020F0502020204030204" pitchFamily="34" charset="0"/>
              </a:rPr>
              <a:t>only Death, from Death alone he will find no rescue </a:t>
            </a:r>
          </a:p>
          <a:p>
            <a:pPr>
              <a:lnSpc>
                <a:spcPct val="125000"/>
              </a:lnSpc>
            </a:pPr>
            <a:r>
              <a:rPr lang="en-US" sz="3200" dirty="0">
                <a:solidFill>
                  <a:srgbClr val="737373"/>
                </a:solidFill>
                <a:latin typeface="Calibri" panose="020F0502020204030204" pitchFamily="34" charset="0"/>
                <a:cs typeface="Calibri" panose="020F0502020204030204" pitchFamily="34" charset="0"/>
              </a:rPr>
              <a:t>but from desperate plagues he has plotted his escapes</a:t>
            </a:r>
            <a:r>
              <a:rPr lang="en-US" sz="3200" dirty="0" smtClean="0">
                <a:solidFill>
                  <a:srgbClr val="737373"/>
                </a:solidFill>
                <a:latin typeface="Calibri" panose="020F0502020204030204" pitchFamily="34" charset="0"/>
                <a:cs typeface="Calibri" panose="020F0502020204030204" pitchFamily="34" charset="0"/>
              </a:rPr>
              <a:t>.</a:t>
            </a:r>
          </a:p>
          <a:p>
            <a:pPr>
              <a:lnSpc>
                <a:spcPct val="125000"/>
              </a:lnSpc>
            </a:pPr>
            <a:r>
              <a:rPr lang="en-US" sz="3200" dirty="0">
                <a:solidFill>
                  <a:srgbClr val="737373"/>
                </a:solidFill>
                <a:latin typeface="Calibri" panose="020F0502020204030204" pitchFamily="34" charset="0"/>
                <a:cs typeface="Calibri" panose="020F0502020204030204" pitchFamily="34" charset="0"/>
              </a:rPr>
              <a:t>Man the master, ingenious past all measure </a:t>
            </a:r>
          </a:p>
          <a:p>
            <a:pPr>
              <a:lnSpc>
                <a:spcPct val="125000"/>
              </a:lnSpc>
            </a:pPr>
            <a:r>
              <a:rPr lang="en-US" sz="3200" dirty="0">
                <a:solidFill>
                  <a:srgbClr val="737373"/>
                </a:solidFill>
                <a:latin typeface="Calibri" panose="020F0502020204030204" pitchFamily="34" charset="0"/>
                <a:cs typeface="Calibri" panose="020F0502020204030204" pitchFamily="34" charset="0"/>
              </a:rPr>
              <a:t>past all dreams, the skills within his grasp</a:t>
            </a:r>
            <a:r>
              <a:rPr lang="en-US" sz="3200" dirty="0" smtClean="0">
                <a:solidFill>
                  <a:srgbClr val="737373"/>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3324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3" y="-1399"/>
            <a:ext cx="9753600" cy="1325562"/>
          </a:xfrm>
        </p:spPr>
        <p:txBody>
          <a:bodyPr>
            <a:normAutofit/>
          </a:bodyPr>
          <a:lstStyle/>
          <a:p>
            <a:pPr algn="l"/>
            <a:r>
              <a:rPr lang="en-US" sz="3200" i="1" dirty="0" err="1" smtClean="0">
                <a:solidFill>
                  <a:srgbClr val="737373"/>
                </a:solidFill>
              </a:rPr>
              <a:t>Polla</a:t>
            </a:r>
            <a:r>
              <a:rPr lang="en-US" sz="3200" i="1" dirty="0" smtClean="0">
                <a:solidFill>
                  <a:srgbClr val="737373"/>
                </a:solidFill>
              </a:rPr>
              <a:t> ta </a:t>
            </a:r>
            <a:r>
              <a:rPr lang="en-US" sz="3200" i="1" dirty="0" err="1" smtClean="0">
                <a:solidFill>
                  <a:srgbClr val="737373"/>
                </a:solidFill>
              </a:rPr>
              <a:t>deina</a:t>
            </a:r>
            <a:r>
              <a:rPr lang="en-US" sz="3200" dirty="0" smtClean="0">
                <a:solidFill>
                  <a:srgbClr val="737373"/>
                </a:solidFill>
              </a:rPr>
              <a:t> (slide 6)</a:t>
            </a:r>
            <a:endParaRPr lang="en-US" sz="3200" dirty="0">
              <a:solidFill>
                <a:srgbClr val="737373"/>
              </a:solidFill>
            </a:endParaRPr>
          </a:p>
        </p:txBody>
      </p:sp>
      <p:sp>
        <p:nvSpPr>
          <p:cNvPr id="3" name="TextBox 2"/>
          <p:cNvSpPr txBox="1"/>
          <p:nvPr/>
        </p:nvSpPr>
        <p:spPr>
          <a:xfrm>
            <a:off x="690113" y="1716657"/>
            <a:ext cx="10463842" cy="662361"/>
          </a:xfrm>
          <a:prstGeom prst="rect">
            <a:avLst/>
          </a:prstGeom>
          <a:noFill/>
        </p:spPr>
        <p:txBody>
          <a:bodyPr wrap="square" rtlCol="0">
            <a:spAutoFit/>
          </a:bodyPr>
          <a:lstStyle/>
          <a:p>
            <a:pPr>
              <a:lnSpc>
                <a:spcPct val="125000"/>
              </a:lnSpc>
            </a:pPr>
            <a:endParaRPr lang="en-US" sz="3200" dirty="0" smtClean="0">
              <a:solidFill>
                <a:srgbClr val="737373"/>
              </a:solidFill>
              <a:latin typeface="Calibri" panose="020F0502020204030204" pitchFamily="34" charset="0"/>
              <a:cs typeface="Calibri" panose="020F0502020204030204" pitchFamily="34" charset="0"/>
            </a:endParaRPr>
          </a:p>
        </p:txBody>
      </p:sp>
      <p:sp>
        <p:nvSpPr>
          <p:cNvPr id="4" name="TextBox 3"/>
          <p:cNvSpPr txBox="1"/>
          <p:nvPr/>
        </p:nvSpPr>
        <p:spPr>
          <a:xfrm>
            <a:off x="595218" y="1324163"/>
            <a:ext cx="10998679" cy="3170099"/>
          </a:xfrm>
          <a:prstGeom prst="rect">
            <a:avLst/>
          </a:prstGeom>
          <a:noFill/>
        </p:spPr>
        <p:txBody>
          <a:bodyPr wrap="square" rtlCol="0">
            <a:spAutoFit/>
          </a:bodyPr>
          <a:lstStyle/>
          <a:p>
            <a:pPr>
              <a:lnSpc>
                <a:spcPct val="125000"/>
              </a:lnSpc>
            </a:pPr>
            <a:r>
              <a:rPr lang="en-US" sz="3200" dirty="0" smtClean="0">
                <a:solidFill>
                  <a:srgbClr val="737373"/>
                </a:solidFill>
                <a:latin typeface="Calibri" panose="020F0502020204030204" pitchFamily="34" charset="0"/>
                <a:cs typeface="Calibri" panose="020F0502020204030204" pitchFamily="34" charset="0"/>
              </a:rPr>
              <a:t>he </a:t>
            </a:r>
            <a:r>
              <a:rPr lang="en-US" sz="3200" dirty="0">
                <a:solidFill>
                  <a:srgbClr val="737373"/>
                </a:solidFill>
                <a:latin typeface="Calibri" panose="020F0502020204030204" pitchFamily="34" charset="0"/>
                <a:cs typeface="Calibri" panose="020F0502020204030204" pitchFamily="34" charset="0"/>
              </a:rPr>
              <a:t>forges on, now to destruction </a:t>
            </a:r>
          </a:p>
          <a:p>
            <a:pPr>
              <a:lnSpc>
                <a:spcPct val="125000"/>
              </a:lnSpc>
            </a:pPr>
            <a:r>
              <a:rPr lang="en-US" sz="3200" dirty="0">
                <a:solidFill>
                  <a:srgbClr val="737373"/>
                </a:solidFill>
                <a:latin typeface="Calibri" panose="020F0502020204030204" pitchFamily="34" charset="0"/>
                <a:cs typeface="Calibri" panose="020F0502020204030204" pitchFamily="34" charset="0"/>
              </a:rPr>
              <a:t>now again to greatness. When he weaves in </a:t>
            </a:r>
          </a:p>
          <a:p>
            <a:pPr>
              <a:lnSpc>
                <a:spcPct val="125000"/>
              </a:lnSpc>
            </a:pPr>
            <a:r>
              <a:rPr lang="en-US" sz="3200" dirty="0">
                <a:solidFill>
                  <a:srgbClr val="737373"/>
                </a:solidFill>
                <a:latin typeface="Calibri" panose="020F0502020204030204" pitchFamily="34" charset="0"/>
                <a:cs typeface="Calibri" panose="020F0502020204030204" pitchFamily="34" charset="0"/>
              </a:rPr>
              <a:t>the laws of the land, and the justice of the </a:t>
            </a:r>
            <a:r>
              <a:rPr lang="en-US" sz="3200" dirty="0" smtClean="0">
                <a:solidFill>
                  <a:srgbClr val="737373"/>
                </a:solidFill>
                <a:latin typeface="Calibri" panose="020F0502020204030204" pitchFamily="34" charset="0"/>
                <a:cs typeface="Calibri" panose="020F0502020204030204" pitchFamily="34" charset="0"/>
              </a:rPr>
              <a:t>god</a:t>
            </a:r>
          </a:p>
          <a:p>
            <a:pPr>
              <a:lnSpc>
                <a:spcPct val="125000"/>
              </a:lnSpc>
            </a:pPr>
            <a:r>
              <a:rPr lang="en-US" sz="3200" dirty="0">
                <a:solidFill>
                  <a:srgbClr val="737373"/>
                </a:solidFill>
                <a:latin typeface="Calibri" panose="020F0502020204030204" pitchFamily="34" charset="0"/>
                <a:cs typeface="Calibri" panose="020F0502020204030204" pitchFamily="34" charset="0"/>
              </a:rPr>
              <a:t>that binds his oaths together </a:t>
            </a:r>
          </a:p>
          <a:p>
            <a:pPr>
              <a:lnSpc>
                <a:spcPct val="125000"/>
              </a:lnSpc>
            </a:pPr>
            <a:r>
              <a:rPr lang="en-US" sz="3200" dirty="0">
                <a:solidFill>
                  <a:srgbClr val="737373"/>
                </a:solidFill>
                <a:latin typeface="Calibri" panose="020F0502020204030204" pitchFamily="34" charset="0"/>
                <a:cs typeface="Calibri" panose="020F0502020204030204" pitchFamily="34" charset="0"/>
              </a:rPr>
              <a:t>he and his city rise high</a:t>
            </a:r>
            <a:r>
              <a:rPr lang="en-US" sz="3200" dirty="0" smtClean="0">
                <a:solidFill>
                  <a:srgbClr val="737373"/>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2323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3" y="-1399"/>
            <a:ext cx="9753600" cy="1325562"/>
          </a:xfrm>
        </p:spPr>
        <p:txBody>
          <a:bodyPr>
            <a:normAutofit/>
          </a:bodyPr>
          <a:lstStyle/>
          <a:p>
            <a:pPr algn="l"/>
            <a:r>
              <a:rPr lang="en-US" sz="3200" i="1" dirty="0" err="1" smtClean="0">
                <a:solidFill>
                  <a:srgbClr val="737373"/>
                </a:solidFill>
              </a:rPr>
              <a:t>Polla</a:t>
            </a:r>
            <a:r>
              <a:rPr lang="en-US" sz="3200" i="1" dirty="0" smtClean="0">
                <a:solidFill>
                  <a:srgbClr val="737373"/>
                </a:solidFill>
              </a:rPr>
              <a:t> ta </a:t>
            </a:r>
            <a:r>
              <a:rPr lang="en-US" sz="3200" i="1" dirty="0" err="1" smtClean="0">
                <a:solidFill>
                  <a:srgbClr val="737373"/>
                </a:solidFill>
              </a:rPr>
              <a:t>deina</a:t>
            </a:r>
            <a:r>
              <a:rPr lang="en-US" sz="3200" dirty="0" smtClean="0">
                <a:solidFill>
                  <a:srgbClr val="737373"/>
                </a:solidFill>
              </a:rPr>
              <a:t> (slide 7)</a:t>
            </a:r>
            <a:endParaRPr lang="en-US" sz="3200" dirty="0">
              <a:solidFill>
                <a:srgbClr val="737373"/>
              </a:solidFill>
            </a:endParaRPr>
          </a:p>
        </p:txBody>
      </p:sp>
      <p:sp>
        <p:nvSpPr>
          <p:cNvPr id="3" name="TextBox 2"/>
          <p:cNvSpPr txBox="1"/>
          <p:nvPr/>
        </p:nvSpPr>
        <p:spPr>
          <a:xfrm>
            <a:off x="690113" y="1716657"/>
            <a:ext cx="10463842" cy="662361"/>
          </a:xfrm>
          <a:prstGeom prst="rect">
            <a:avLst/>
          </a:prstGeom>
          <a:noFill/>
        </p:spPr>
        <p:txBody>
          <a:bodyPr wrap="square" rtlCol="0">
            <a:spAutoFit/>
          </a:bodyPr>
          <a:lstStyle/>
          <a:p>
            <a:pPr>
              <a:lnSpc>
                <a:spcPct val="125000"/>
              </a:lnSpc>
            </a:pPr>
            <a:endParaRPr lang="en-US" sz="3200" dirty="0" smtClean="0">
              <a:solidFill>
                <a:srgbClr val="737373"/>
              </a:solidFill>
              <a:latin typeface="Calibri" panose="020F0502020204030204" pitchFamily="34" charset="0"/>
              <a:cs typeface="Calibri" panose="020F0502020204030204" pitchFamily="34" charset="0"/>
            </a:endParaRPr>
          </a:p>
        </p:txBody>
      </p:sp>
      <p:sp>
        <p:nvSpPr>
          <p:cNvPr id="4" name="TextBox 3"/>
          <p:cNvSpPr txBox="1"/>
          <p:nvPr/>
        </p:nvSpPr>
        <p:spPr>
          <a:xfrm>
            <a:off x="595218" y="1324163"/>
            <a:ext cx="10998679" cy="2509020"/>
          </a:xfrm>
          <a:prstGeom prst="rect">
            <a:avLst/>
          </a:prstGeom>
          <a:noFill/>
        </p:spPr>
        <p:txBody>
          <a:bodyPr wrap="square" rtlCol="0">
            <a:spAutoFit/>
          </a:bodyPr>
          <a:lstStyle/>
          <a:p>
            <a:pPr>
              <a:lnSpc>
                <a:spcPct val="125000"/>
              </a:lnSpc>
            </a:pPr>
            <a:r>
              <a:rPr lang="en-US" sz="3200" dirty="0">
                <a:solidFill>
                  <a:srgbClr val="737373"/>
                </a:solidFill>
                <a:latin typeface="Calibri" panose="020F0502020204030204" pitchFamily="34" charset="0"/>
                <a:cs typeface="Calibri" panose="020F0502020204030204" pitchFamily="34" charset="0"/>
              </a:rPr>
              <a:t>but the city casts out </a:t>
            </a:r>
          </a:p>
          <a:p>
            <a:pPr>
              <a:lnSpc>
                <a:spcPct val="125000"/>
              </a:lnSpc>
            </a:pPr>
            <a:r>
              <a:rPr lang="en-US" sz="3200" dirty="0">
                <a:solidFill>
                  <a:srgbClr val="737373"/>
                </a:solidFill>
                <a:latin typeface="Calibri" panose="020F0502020204030204" pitchFamily="34" charset="0"/>
                <a:cs typeface="Calibri" panose="020F0502020204030204" pitchFamily="34" charset="0"/>
              </a:rPr>
              <a:t>that man who weds himself to inhumanity </a:t>
            </a:r>
          </a:p>
          <a:p>
            <a:pPr>
              <a:lnSpc>
                <a:spcPct val="125000"/>
              </a:lnSpc>
            </a:pPr>
            <a:r>
              <a:rPr lang="en-US" sz="3200" dirty="0">
                <a:solidFill>
                  <a:srgbClr val="737373"/>
                </a:solidFill>
                <a:latin typeface="Calibri" panose="020F0502020204030204" pitchFamily="34" charset="0"/>
                <a:cs typeface="Calibri" panose="020F0502020204030204" pitchFamily="34" charset="0"/>
              </a:rPr>
              <a:t>thanks to reckless daring. Never share my hearth </a:t>
            </a:r>
          </a:p>
          <a:p>
            <a:pPr>
              <a:lnSpc>
                <a:spcPct val="125000"/>
              </a:lnSpc>
            </a:pPr>
            <a:r>
              <a:rPr lang="en-US" sz="3200" dirty="0">
                <a:solidFill>
                  <a:srgbClr val="737373"/>
                </a:solidFill>
                <a:latin typeface="Calibri" panose="020F0502020204030204" pitchFamily="34" charset="0"/>
                <a:cs typeface="Calibri" panose="020F0502020204030204" pitchFamily="34" charset="0"/>
              </a:rPr>
              <a:t>never think my thoughts, whoever does such things</a:t>
            </a:r>
            <a:r>
              <a:rPr lang="en-US" sz="3200" dirty="0" smtClean="0">
                <a:solidFill>
                  <a:srgbClr val="737373"/>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2541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deina</a:t>
            </a:r>
            <a:r>
              <a:rPr lang="en-US" dirty="0" smtClean="0"/>
              <a:t> means...</a:t>
            </a:r>
            <a:endParaRPr lang="en-US" i="1" dirty="0"/>
          </a:p>
        </p:txBody>
      </p:sp>
      <p:sp>
        <p:nvSpPr>
          <p:cNvPr id="3" name="Content Placeholder 2"/>
          <p:cNvSpPr>
            <a:spLocks noGrp="1"/>
          </p:cNvSpPr>
          <p:nvPr>
            <p:ph sz="half" idx="1"/>
          </p:nvPr>
        </p:nvSpPr>
        <p:spPr/>
        <p:txBody>
          <a:bodyPr/>
          <a:lstStyle/>
          <a:p>
            <a:r>
              <a:rPr lang="en-US" dirty="0" smtClean="0"/>
              <a:t>“Terrible things”</a:t>
            </a:r>
          </a:p>
          <a:p>
            <a:r>
              <a:rPr lang="en-US" dirty="0" smtClean="0"/>
              <a:t>“Terrific things”</a:t>
            </a:r>
          </a:p>
          <a:p>
            <a:r>
              <a:rPr lang="en-US" dirty="0" smtClean="0"/>
              <a:t>“Awful things”</a:t>
            </a:r>
          </a:p>
          <a:p>
            <a:r>
              <a:rPr lang="en-US" dirty="0" smtClean="0"/>
              <a:t>“Awesome things”</a:t>
            </a:r>
            <a:endParaRPr lang="en-US" dirty="0"/>
          </a:p>
        </p:txBody>
      </p:sp>
      <p:sp>
        <p:nvSpPr>
          <p:cNvPr id="4" name="Content Placeholder 3"/>
          <p:cNvSpPr>
            <a:spLocks noGrp="1"/>
          </p:cNvSpPr>
          <p:nvPr>
            <p:ph sz="half" idx="2"/>
          </p:nvPr>
        </p:nvSpPr>
        <p:spPr/>
        <p:txBody>
          <a:bodyPr/>
          <a:lstStyle/>
          <a:p>
            <a:r>
              <a:rPr lang="en-US" dirty="0" smtClean="0"/>
              <a:t>Humanity as...</a:t>
            </a:r>
          </a:p>
          <a:p>
            <a:pPr lvl="1"/>
            <a:r>
              <a:rPr lang="en-US" dirty="0" smtClean="0"/>
              <a:t>Terrible?</a:t>
            </a:r>
          </a:p>
          <a:p>
            <a:pPr lvl="1"/>
            <a:r>
              <a:rPr lang="en-US" dirty="0" smtClean="0"/>
              <a:t>Terrific?</a:t>
            </a:r>
          </a:p>
          <a:p>
            <a:pPr lvl="1"/>
            <a:r>
              <a:rPr lang="en-US" dirty="0" smtClean="0"/>
              <a:t>?</a:t>
            </a:r>
            <a:endParaRPr lang="en-US" dirty="0"/>
          </a:p>
        </p:txBody>
      </p:sp>
      <p:sp>
        <p:nvSpPr>
          <p:cNvPr id="5" name="Date Placeholder 4"/>
          <p:cNvSpPr>
            <a:spLocks noGrp="1"/>
          </p:cNvSpPr>
          <p:nvPr>
            <p:ph type="dt" sz="half" idx="10"/>
          </p:nvPr>
        </p:nvSpPr>
        <p:spPr/>
        <p:txBody>
          <a:bodyPr/>
          <a:lstStyle/>
          <a:p>
            <a:r>
              <a:rPr lang="en-US" smtClean="0"/>
              <a:t>23-Jan 2020</a:t>
            </a:r>
            <a:endParaRPr lang="en-US"/>
          </a:p>
        </p:txBody>
      </p:sp>
      <p:sp>
        <p:nvSpPr>
          <p:cNvPr id="6" name="Footer Placeholder 5"/>
          <p:cNvSpPr>
            <a:spLocks noGrp="1"/>
          </p:cNvSpPr>
          <p:nvPr>
            <p:ph type="ftr" sz="quarter" idx="11"/>
          </p:nvPr>
        </p:nvSpPr>
        <p:spPr/>
        <p:txBody>
          <a:bodyPr/>
          <a:lstStyle/>
          <a:p>
            <a:r>
              <a:rPr lang="en-US" smtClean="0"/>
              <a:t>Antigone 1</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24</a:t>
            </a:fld>
            <a:endParaRPr lang="en-US"/>
          </a:p>
        </p:txBody>
      </p:sp>
    </p:spTree>
    <p:extLst>
      <p:ext uri="{BB962C8B-B14F-4D97-AF65-F5344CB8AC3E}">
        <p14:creationId xmlns:p14="http://schemas.microsoft.com/office/powerpoint/2010/main" val="311696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Considerations…</a:t>
            </a:r>
            <a:endParaRPr lang="en-US" dirty="0"/>
          </a:p>
        </p:txBody>
      </p:sp>
      <p:sp>
        <p:nvSpPr>
          <p:cNvPr id="6" name="Text Placeholder 5"/>
          <p:cNvSpPr>
            <a:spLocks noGrp="1"/>
          </p:cNvSpPr>
          <p:nvPr>
            <p:ph type="body" idx="1"/>
          </p:nvPr>
        </p:nvSpPr>
        <p:spPr/>
        <p:txBody>
          <a:bodyPr/>
          <a:lstStyle/>
          <a:p>
            <a:r>
              <a:rPr lang="en-US" dirty="0" smtClean="0"/>
              <a:t>Why?</a:t>
            </a:r>
            <a:endParaRPr lang="en-US" dirty="0"/>
          </a:p>
        </p:txBody>
      </p:sp>
    </p:spTree>
    <p:extLst>
      <p:ext uri="{BB962C8B-B14F-4D97-AF65-F5344CB8AC3E}">
        <p14:creationId xmlns:p14="http://schemas.microsoft.com/office/powerpoint/2010/main" val="48329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11" name="Rectangle 7"/>
          <p:cNvSpPr>
            <a:spLocks noGrp="1" noChangeArrowheads="1"/>
          </p:cNvSpPr>
          <p:nvPr>
            <p:ph type="title"/>
          </p:nvPr>
        </p:nvSpPr>
        <p:spPr/>
        <p:txBody>
          <a:bodyPr/>
          <a:lstStyle/>
          <a:p>
            <a:r>
              <a:rPr lang="en-US" i="1" dirty="0" smtClean="0"/>
              <a:t>Antigone</a:t>
            </a:r>
            <a:r>
              <a:rPr lang="en-US" dirty="0" smtClean="0"/>
              <a:t>: Play Intro</a:t>
            </a:r>
            <a:endParaRPr lang="en-US" dirty="0"/>
          </a:p>
        </p:txBody>
      </p:sp>
      <p:sp>
        <p:nvSpPr>
          <p:cNvPr id="1045512" name="Rectangle 8"/>
          <p:cNvSpPr>
            <a:spLocks noGrp="1" noChangeArrowheads="1"/>
          </p:cNvSpPr>
          <p:nvPr>
            <p:ph type="body" idx="1"/>
          </p:nvPr>
        </p:nvSpPr>
        <p:spPr/>
        <p:txBody>
          <a:bodyPr/>
          <a:lstStyle/>
          <a:p>
            <a:r>
              <a:rPr lang="en-US" dirty="0" smtClean="0"/>
              <a:t>Play facts, Play Themes</a:t>
            </a:r>
            <a:endParaRPr lang="en-US" dirty="0"/>
          </a:p>
        </p:txBody>
      </p:sp>
    </p:spTree>
    <p:extLst>
      <p:ext uri="{BB962C8B-B14F-4D97-AF65-F5344CB8AC3E}">
        <p14:creationId xmlns:p14="http://schemas.microsoft.com/office/powerpoint/2010/main" val="424609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smtClean="0"/>
              <a:t>Play Facts</a:t>
            </a:r>
            <a:endParaRPr lang="en-US" dirty="0"/>
          </a:p>
        </p:txBody>
      </p:sp>
      <p:sp>
        <p:nvSpPr>
          <p:cNvPr id="23" name="Text Placeholder 22"/>
          <p:cNvSpPr>
            <a:spLocks noGrp="1"/>
          </p:cNvSpPr>
          <p:nvPr>
            <p:ph type="body" idx="1"/>
          </p:nvPr>
        </p:nvSpPr>
        <p:spPr/>
        <p:txBody>
          <a:bodyPr/>
          <a:lstStyle/>
          <a:p>
            <a:r>
              <a:rPr lang="en-US" dirty="0" smtClean="0"/>
              <a:t>Sophocles</a:t>
            </a:r>
          </a:p>
        </p:txBody>
      </p:sp>
      <p:sp>
        <p:nvSpPr>
          <p:cNvPr id="6" name="Content Placeholder 5"/>
          <p:cNvSpPr>
            <a:spLocks noGrp="1"/>
          </p:cNvSpPr>
          <p:nvPr>
            <p:ph sz="half" idx="2"/>
          </p:nvPr>
        </p:nvSpPr>
        <p:spPr>
          <a:xfrm>
            <a:off x="1217614" y="2743201"/>
            <a:ext cx="4709160" cy="1173192"/>
          </a:xfrm>
        </p:spPr>
        <p:txBody>
          <a:bodyPr>
            <a:normAutofit/>
          </a:bodyPr>
          <a:lstStyle/>
          <a:p>
            <a:r>
              <a:rPr lang="en-US" sz="2400" dirty="0" smtClean="0"/>
              <a:t>ca. 496 – ca. 406 BCE</a:t>
            </a:r>
          </a:p>
          <a:p>
            <a:r>
              <a:rPr lang="en-US" sz="2400" dirty="0" smtClean="0"/>
              <a:t>First victory 468</a:t>
            </a:r>
            <a:endParaRPr lang="en-US" sz="2400" dirty="0"/>
          </a:p>
        </p:txBody>
      </p:sp>
      <p:sp>
        <p:nvSpPr>
          <p:cNvPr id="24" name="Text Placeholder 23"/>
          <p:cNvSpPr>
            <a:spLocks noGrp="1"/>
          </p:cNvSpPr>
          <p:nvPr>
            <p:ph type="body" sz="quarter" idx="3"/>
          </p:nvPr>
        </p:nvSpPr>
        <p:spPr/>
        <p:txBody>
          <a:bodyPr/>
          <a:lstStyle/>
          <a:p>
            <a:r>
              <a:rPr lang="en-US" dirty="0" smtClean="0"/>
              <a:t>“Theban Cycle”</a:t>
            </a:r>
            <a:endParaRPr lang="en-US" dirty="0"/>
          </a:p>
        </p:txBody>
      </p:sp>
      <p:sp>
        <p:nvSpPr>
          <p:cNvPr id="13" name="Content Placeholder 12"/>
          <p:cNvSpPr>
            <a:spLocks noGrp="1"/>
          </p:cNvSpPr>
          <p:nvPr>
            <p:ph sz="quarter" idx="4"/>
          </p:nvPr>
        </p:nvSpPr>
        <p:spPr/>
        <p:txBody>
          <a:bodyPr>
            <a:normAutofit fontScale="85000" lnSpcReduction="20000"/>
          </a:bodyPr>
          <a:lstStyle/>
          <a:p>
            <a:r>
              <a:rPr lang="en-US" dirty="0" smtClean="0"/>
              <a:t>Compositional order</a:t>
            </a:r>
          </a:p>
          <a:p>
            <a:pPr lvl="1"/>
            <a:r>
              <a:rPr lang="en-US" dirty="0" smtClean="0"/>
              <a:t>Antigone (</a:t>
            </a:r>
            <a:r>
              <a:rPr lang="el-GR" dirty="0" smtClean="0"/>
              <a:t>ca.</a:t>
            </a:r>
            <a:r>
              <a:rPr lang="en-US" dirty="0" smtClean="0"/>
              <a:t> 441)</a:t>
            </a:r>
          </a:p>
          <a:p>
            <a:pPr lvl="1"/>
            <a:r>
              <a:rPr lang="en-US" dirty="0" smtClean="0"/>
              <a:t>Oedipus the King (</a:t>
            </a:r>
            <a:r>
              <a:rPr lang="el-GR" dirty="0" smtClean="0"/>
              <a:t>ca.</a:t>
            </a:r>
            <a:r>
              <a:rPr lang="en-US" dirty="0" smtClean="0"/>
              <a:t> 429)</a:t>
            </a:r>
          </a:p>
          <a:p>
            <a:pPr lvl="1"/>
            <a:r>
              <a:rPr lang="en-US" dirty="0" smtClean="0"/>
              <a:t>Oedipus at Colonus (</a:t>
            </a:r>
            <a:r>
              <a:rPr lang="el-GR" dirty="0" smtClean="0"/>
              <a:t>ca.</a:t>
            </a:r>
            <a:r>
              <a:rPr lang="en-US" dirty="0" smtClean="0"/>
              <a:t> 406)</a:t>
            </a:r>
          </a:p>
          <a:p>
            <a:r>
              <a:rPr lang="en-US" dirty="0" smtClean="0"/>
              <a:t>Story order</a:t>
            </a:r>
          </a:p>
          <a:p>
            <a:pPr lvl="1"/>
            <a:r>
              <a:rPr lang="en-US" dirty="0" smtClean="0"/>
              <a:t>Oedipus the King</a:t>
            </a:r>
          </a:p>
          <a:p>
            <a:pPr lvl="1"/>
            <a:r>
              <a:rPr lang="en-US" dirty="0" smtClean="0"/>
              <a:t>Oedipus at Colonus</a:t>
            </a:r>
          </a:p>
          <a:p>
            <a:pPr lvl="1"/>
            <a:r>
              <a:rPr lang="en-US" dirty="0" smtClean="0"/>
              <a:t>Antigone</a:t>
            </a:r>
          </a:p>
        </p:txBody>
      </p:sp>
      <p:grpSp>
        <p:nvGrpSpPr>
          <p:cNvPr id="16" name="Group 15"/>
          <p:cNvGrpSpPr/>
          <p:nvPr/>
        </p:nvGrpSpPr>
        <p:grpSpPr>
          <a:xfrm>
            <a:off x="1561231" y="3982100"/>
            <a:ext cx="3200400" cy="1954213"/>
            <a:chOff x="762000" y="3886200"/>
            <a:chExt cx="3200400" cy="1954213"/>
          </a:xfrm>
        </p:grpSpPr>
        <p:pic>
          <p:nvPicPr>
            <p:cNvPr id="1063944" name="Picture 8" descr="C:\Documents and Settings\Andrew Scholtz\Desktop\thebes.gif"/>
            <p:cNvPicPr>
              <a:picLocks noChangeAspect="1" noChangeArrowheads="1"/>
            </p:cNvPicPr>
            <p:nvPr/>
          </p:nvPicPr>
          <p:blipFill>
            <a:blip r:embed="rId3" cstate="print"/>
            <a:srcRect l="28978" t="46214" r="38127" b="26793"/>
            <a:stretch>
              <a:fillRect/>
            </a:stretch>
          </p:blipFill>
          <p:spPr bwMode="auto">
            <a:xfrm>
              <a:off x="762000" y="3886200"/>
              <a:ext cx="3200400" cy="1954213"/>
            </a:xfrm>
            <a:prstGeom prst="rect">
              <a:avLst/>
            </a:prstGeom>
            <a:noFill/>
            <a:effectLst>
              <a:outerShdw blurRad="50800" dist="152400" dir="2700000" algn="tl" rotWithShape="0">
                <a:prstClr val="black">
                  <a:alpha val="40000"/>
                </a:prstClr>
              </a:outerShdw>
            </a:effectLst>
          </p:spPr>
        </p:pic>
        <p:sp>
          <p:nvSpPr>
            <p:cNvPr id="14" name="TextBox 13"/>
            <p:cNvSpPr txBox="1"/>
            <p:nvPr/>
          </p:nvSpPr>
          <p:spPr>
            <a:xfrm>
              <a:off x="1993726" y="3895749"/>
              <a:ext cx="809837" cy="307777"/>
            </a:xfrm>
            <a:prstGeom prst="rect">
              <a:avLst/>
            </a:prstGeom>
            <a:solidFill>
              <a:srgbClr val="E1DCD1"/>
            </a:solidFill>
          </p:spPr>
          <p:txBody>
            <a:bodyPr wrap="none" rtlCol="0">
              <a:spAutoFit/>
            </a:bodyPr>
            <a:lstStyle/>
            <a:p>
              <a:r>
                <a:rPr lang="en-US" sz="1400" b="1" dirty="0"/>
                <a:t>Thebes</a:t>
              </a:r>
            </a:p>
          </p:txBody>
        </p:sp>
        <p:sp>
          <p:nvSpPr>
            <p:cNvPr id="15" name="Oval 14"/>
            <p:cNvSpPr/>
            <p:nvPr/>
          </p:nvSpPr>
          <p:spPr>
            <a:xfrm>
              <a:off x="2704578" y="405112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smtClean="0"/>
              <a:t>23-Jan 2020</a:t>
            </a:r>
            <a:endParaRPr lang="en-US"/>
          </a:p>
        </p:txBody>
      </p:sp>
      <p:sp>
        <p:nvSpPr>
          <p:cNvPr id="3" name="Footer Placeholder 2"/>
          <p:cNvSpPr>
            <a:spLocks noGrp="1"/>
          </p:cNvSpPr>
          <p:nvPr>
            <p:ph type="ftr" sz="quarter" idx="11"/>
          </p:nvPr>
        </p:nvSpPr>
        <p:spPr/>
        <p:txBody>
          <a:bodyPr/>
          <a:lstStyle/>
          <a:p>
            <a:r>
              <a:rPr lang="en-US" smtClean="0"/>
              <a:t>Antigone 1</a:t>
            </a:r>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5</a:t>
            </a:fld>
            <a:endParaRPr lang="en-US"/>
          </a:p>
        </p:txBody>
      </p:sp>
    </p:spTree>
    <p:extLst>
      <p:ext uri="{BB962C8B-B14F-4D97-AF65-F5344CB8AC3E}">
        <p14:creationId xmlns:p14="http://schemas.microsoft.com/office/powerpoint/2010/main" val="612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bg/>
                                          </p:spTgt>
                                        </p:tgtEl>
                                        <p:attrNameLst>
                                          <p:attrName>style.visibility</p:attrName>
                                        </p:attrNameLst>
                                      </p:cBhvr>
                                      <p:to>
                                        <p:strVal val="visible"/>
                                      </p:to>
                                    </p:set>
                                    <p:animEffect transition="in" filter="fade">
                                      <p:cBhvr>
                                        <p:cTn id="7" dur="500"/>
                                        <p:tgtEl>
                                          <p:spTgt spid="2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bg/>
                                          </p:spTgt>
                                        </p:tgtEl>
                                        <p:attrNameLst>
                                          <p:attrName>style.visibility</p:attrName>
                                        </p:attrNameLst>
                                      </p:cBhvr>
                                      <p:to>
                                        <p:strVal val="visible"/>
                                      </p:to>
                                    </p:set>
                                    <p:animEffect transition="in" filter="fade">
                                      <p:cBhvr>
                                        <p:cTn id="23" dur="500"/>
                                        <p:tgtEl>
                                          <p:spTgt spid="2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fade">
                                      <p:cBhvr>
                                        <p:cTn id="26" dur="500"/>
                                        <p:tgtEl>
                                          <p:spTgt spid="2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500"/>
                                        <p:tgtEl>
                                          <p:spTgt spid="13">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500"/>
                                        <p:tgtEl>
                                          <p:spTgt spid="13">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xEl>
                                              <p:pRg st="3" end="3"/>
                                            </p:txEl>
                                          </p:spTgt>
                                        </p:tgtEl>
                                        <p:attrNameLst>
                                          <p:attrName>style.visibility</p:attrName>
                                        </p:attrNameLst>
                                      </p:cBhvr>
                                      <p:to>
                                        <p:strVal val="visible"/>
                                      </p:to>
                                    </p:set>
                                    <p:animEffect transition="in" filter="fade">
                                      <p:cBhvr>
                                        <p:cTn id="40" dur="500"/>
                                        <p:tgtEl>
                                          <p:spTgt spid="1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fade">
                                      <p:cBhvr>
                                        <p:cTn id="45" dur="500"/>
                                        <p:tgtEl>
                                          <p:spTgt spid="13">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xEl>
                                              <p:pRg st="5" end="5"/>
                                            </p:txEl>
                                          </p:spTgt>
                                        </p:tgtEl>
                                        <p:attrNameLst>
                                          <p:attrName>style.visibility</p:attrName>
                                        </p:attrNameLst>
                                      </p:cBhvr>
                                      <p:to>
                                        <p:strVal val="visible"/>
                                      </p:to>
                                    </p:set>
                                    <p:animEffect transition="in" filter="fade">
                                      <p:cBhvr>
                                        <p:cTn id="48" dur="500"/>
                                        <p:tgtEl>
                                          <p:spTgt spid="13">
                                            <p:txEl>
                                              <p:pRg st="5" end="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xEl>
                                              <p:pRg st="6" end="6"/>
                                            </p:txEl>
                                          </p:spTgt>
                                        </p:tgtEl>
                                        <p:attrNameLst>
                                          <p:attrName>style.visibility</p:attrName>
                                        </p:attrNameLst>
                                      </p:cBhvr>
                                      <p:to>
                                        <p:strVal val="visible"/>
                                      </p:to>
                                    </p:set>
                                    <p:animEffect transition="in" filter="fade">
                                      <p:cBhvr>
                                        <p:cTn id="51" dur="500"/>
                                        <p:tgtEl>
                                          <p:spTgt spid="13">
                                            <p:txEl>
                                              <p:pRg st="6" end="6"/>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xEl>
                                              <p:pRg st="7" end="7"/>
                                            </p:txEl>
                                          </p:spTgt>
                                        </p:tgtEl>
                                        <p:attrNameLst>
                                          <p:attrName>style.visibility</p:attrName>
                                        </p:attrNameLst>
                                      </p:cBhvr>
                                      <p:to>
                                        <p:strVal val="visible"/>
                                      </p:to>
                                    </p:set>
                                    <p:animEffect transition="in" filter="fade">
                                      <p:cBhvr>
                                        <p:cTn id="54"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animBg="1"/>
      <p:bldP spid="6" grpId="0" uiExpand="1" build="p"/>
      <p:bldP spid="24" grpId="0" uiExpand="1" build="p" animBg="1"/>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Context</a:t>
            </a:r>
            <a:endParaRPr lang="en-US" dirty="0"/>
          </a:p>
        </p:txBody>
      </p:sp>
      <p:sp>
        <p:nvSpPr>
          <p:cNvPr id="3" name="Content Placeholder 2"/>
          <p:cNvSpPr>
            <a:spLocks noGrp="1"/>
          </p:cNvSpPr>
          <p:nvPr>
            <p:ph idx="1"/>
          </p:nvPr>
        </p:nvSpPr>
        <p:spPr>
          <a:xfrm>
            <a:off x="1217614" y="1828800"/>
            <a:ext cx="7011608" cy="4343400"/>
          </a:xfrm>
        </p:spPr>
        <p:txBody>
          <a:bodyPr/>
          <a:lstStyle/>
          <a:p>
            <a:r>
              <a:rPr lang="en-US" dirty="0"/>
              <a:t>Athens, 560–510 </a:t>
            </a:r>
            <a:r>
              <a:rPr lang="en-US" dirty="0" smtClean="0"/>
              <a:t>BCE</a:t>
            </a:r>
          </a:p>
          <a:p>
            <a:pPr lvl="1"/>
            <a:r>
              <a:rPr lang="en-US" dirty="0" smtClean="0"/>
              <a:t>Tyranny </a:t>
            </a:r>
            <a:r>
              <a:rPr lang="en-US" sz="2400" dirty="0" smtClean="0"/>
              <a:t>(Peisistratus &amp; sons)</a:t>
            </a:r>
            <a:endParaRPr lang="en-US" dirty="0"/>
          </a:p>
          <a:p>
            <a:r>
              <a:rPr lang="en-US" dirty="0" smtClean="0"/>
              <a:t>Athens, 441 BCE</a:t>
            </a:r>
          </a:p>
          <a:p>
            <a:pPr lvl="1"/>
            <a:r>
              <a:rPr lang="en-US" dirty="0" smtClean="0"/>
              <a:t>Democracy</a:t>
            </a:r>
          </a:p>
          <a:p>
            <a:pPr lvl="2"/>
            <a:r>
              <a:rPr lang="en-US" dirty="0" smtClean="0"/>
              <a:t>Democracy = “people power”</a:t>
            </a:r>
          </a:p>
          <a:p>
            <a:pPr lvl="2"/>
            <a:r>
              <a:rPr lang="en-US" dirty="0" smtClean="0"/>
              <a:t>Oligarchy = rule by the few</a:t>
            </a:r>
          </a:p>
        </p:txBody>
      </p:sp>
      <p:sp>
        <p:nvSpPr>
          <p:cNvPr id="4" name="Footer Placeholder 3"/>
          <p:cNvSpPr>
            <a:spLocks noGrp="1"/>
          </p:cNvSpPr>
          <p:nvPr>
            <p:ph type="ftr" sz="quarter" idx="11"/>
          </p:nvPr>
        </p:nvSpPr>
        <p:spPr/>
        <p:txBody>
          <a:bodyPr/>
          <a:lstStyle/>
          <a:p>
            <a:r>
              <a:rPr lang="en-US" smtClean="0"/>
              <a:t>Antigone 1</a:t>
            </a:r>
            <a:endParaRPr lang="en-US" dirty="0"/>
          </a:p>
        </p:txBody>
      </p:sp>
      <p:sp>
        <p:nvSpPr>
          <p:cNvPr id="5" name="Date Placeholder 4"/>
          <p:cNvSpPr>
            <a:spLocks noGrp="1"/>
          </p:cNvSpPr>
          <p:nvPr>
            <p:ph type="dt" sz="half" idx="10"/>
          </p:nvPr>
        </p:nvSpPr>
        <p:spPr/>
        <p:txBody>
          <a:bodyPr/>
          <a:lstStyle/>
          <a:p>
            <a:r>
              <a:rPr lang="en-US" smtClean="0"/>
              <a:t>23-Jan 2020</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6</a:t>
            </a:fld>
            <a:endParaRPr lang="en-US"/>
          </a:p>
        </p:txBody>
      </p:sp>
      <p:grpSp>
        <p:nvGrpSpPr>
          <p:cNvPr id="11" name="Group 10"/>
          <p:cNvGrpSpPr/>
          <p:nvPr/>
        </p:nvGrpSpPr>
        <p:grpSpPr>
          <a:xfrm>
            <a:off x="8235166" y="962854"/>
            <a:ext cx="2736047" cy="2477343"/>
            <a:chOff x="8235166" y="962854"/>
            <a:chExt cx="2736047" cy="2477343"/>
          </a:xfrm>
        </p:grpSpPr>
        <p:pic>
          <p:nvPicPr>
            <p:cNvPr id="12" name="Picture 4" descr="https://upload.wikimedia.org/wikipedia/commons/d/d0/Return_of_Peisistratus_to_Athens_with_the_false_Minerv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5166" y="962854"/>
              <a:ext cx="2736047" cy="20621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980070" y="3027263"/>
              <a:ext cx="1246239" cy="412934"/>
            </a:xfrm>
            <a:prstGeom prst="rect">
              <a:avLst/>
            </a:prstGeom>
            <a:noFill/>
          </p:spPr>
          <p:txBody>
            <a:bodyPr wrap="none" rtlCol="0">
              <a:spAutoFit/>
            </a:bodyPr>
            <a:lstStyle/>
            <a:p>
              <a:pPr algn="ctr">
                <a:lnSpc>
                  <a:spcPct val="125000"/>
                </a:lnSpc>
              </a:pPr>
              <a:r>
                <a:rPr lang="en-US" dirty="0" smtClean="0">
                  <a:solidFill>
                    <a:srgbClr val="737373"/>
                  </a:solidFill>
                  <a:latin typeface="Calibri" panose="020F0502020204030204" pitchFamily="34" charset="0"/>
                  <a:cs typeface="Calibri" panose="020F0502020204030204" pitchFamily="34" charset="0"/>
                </a:rPr>
                <a:t>Peisistratus</a:t>
              </a:r>
            </a:p>
          </p:txBody>
        </p:sp>
      </p:grpSp>
      <p:grpSp>
        <p:nvGrpSpPr>
          <p:cNvPr id="13" name="Group 12"/>
          <p:cNvGrpSpPr/>
          <p:nvPr/>
        </p:nvGrpSpPr>
        <p:grpSpPr>
          <a:xfrm>
            <a:off x="8229223" y="3621690"/>
            <a:ext cx="2747932" cy="2703742"/>
            <a:chOff x="8229223" y="3621690"/>
            <a:chExt cx="2747932" cy="2703742"/>
          </a:xfrm>
        </p:grpSpPr>
        <p:pic>
          <p:nvPicPr>
            <p:cNvPr id="1026" name="Picture 2" descr="Pnyx, Ath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166" y="3621690"/>
              <a:ext cx="2736047" cy="20598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29223" y="5886850"/>
              <a:ext cx="2747932" cy="438582"/>
            </a:xfrm>
            <a:prstGeom prst="rect">
              <a:avLst/>
            </a:prstGeom>
            <a:noFill/>
          </p:spPr>
          <p:txBody>
            <a:bodyPr wrap="none" rtlCol="0">
              <a:spAutoFit/>
            </a:bodyPr>
            <a:lstStyle/>
            <a:p>
              <a:pPr algn="ctr">
                <a:lnSpc>
                  <a:spcPct val="125000"/>
                </a:lnSpc>
              </a:pPr>
              <a:r>
                <a:rPr lang="en-US" dirty="0" smtClean="0">
                  <a:solidFill>
                    <a:srgbClr val="737373"/>
                  </a:solidFill>
                  <a:latin typeface="Calibri" panose="020F0502020204030204" pitchFamily="34" charset="0"/>
                  <a:cs typeface="Calibri" panose="020F0502020204030204" pitchFamily="34" charset="0"/>
                </a:rPr>
                <a:t>Ancient Athenian Assembly</a:t>
              </a:r>
            </a:p>
          </p:txBody>
        </p:sp>
      </p:grpSp>
    </p:spTree>
    <p:extLst>
      <p:ext uri="{BB962C8B-B14F-4D97-AF65-F5344CB8AC3E}">
        <p14:creationId xmlns:p14="http://schemas.microsoft.com/office/powerpoint/2010/main" val="383561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5" name="Rectangle 5"/>
          <p:cNvSpPr>
            <a:spLocks noGrp="1" noChangeArrowheads="1"/>
          </p:cNvSpPr>
          <p:nvPr>
            <p:ph type="title" idx="4294967295"/>
          </p:nvPr>
        </p:nvSpPr>
        <p:spPr>
          <a:xfrm>
            <a:off x="586596" y="117475"/>
            <a:ext cx="11015632" cy="1143000"/>
          </a:xfrm>
          <a:noFill/>
        </p:spPr>
        <p:txBody>
          <a:bodyPr>
            <a:normAutofit/>
          </a:bodyPr>
          <a:lstStyle/>
          <a:p>
            <a:pPr algn="ctr"/>
            <a:r>
              <a:rPr lang="en-US"/>
              <a:t>Myth Background: House of Thebes</a:t>
            </a:r>
          </a:p>
        </p:txBody>
      </p:sp>
      <p:grpSp>
        <p:nvGrpSpPr>
          <p:cNvPr id="2" name="Group 1"/>
          <p:cNvGrpSpPr/>
          <p:nvPr/>
        </p:nvGrpSpPr>
        <p:grpSpPr>
          <a:xfrm>
            <a:off x="1585913" y="1676401"/>
            <a:ext cx="8822781" cy="3163689"/>
            <a:chOff x="63500" y="2284413"/>
            <a:chExt cx="8822781" cy="3163689"/>
          </a:xfrm>
        </p:grpSpPr>
        <p:sp>
          <p:nvSpPr>
            <p:cNvPr id="1070086" name="Text Box 6"/>
            <p:cNvSpPr txBox="1">
              <a:spLocks noChangeArrowheads="1"/>
            </p:cNvSpPr>
            <p:nvPr/>
          </p:nvSpPr>
          <p:spPr bwMode="auto">
            <a:xfrm>
              <a:off x="2500313" y="2284413"/>
              <a:ext cx="1053494" cy="307777"/>
            </a:xfrm>
            <a:prstGeom prst="rect">
              <a:avLst/>
            </a:prstGeom>
            <a:noFill/>
            <a:ln w="9525">
              <a:noFill/>
              <a:miter lim="800000"/>
              <a:headEnd/>
              <a:tailEnd/>
            </a:ln>
            <a:effectLst/>
          </p:spPr>
          <p:txBody>
            <a:bodyPr wrap="none">
              <a:spAutoFit/>
            </a:bodyPr>
            <a:lstStyle/>
            <a:p>
              <a:r>
                <a:rPr lang="en-US" sz="1400"/>
                <a:t>Labdacus</a:t>
              </a:r>
            </a:p>
          </p:txBody>
        </p:sp>
        <p:sp>
          <p:nvSpPr>
            <p:cNvPr id="1070087" name="Line 7"/>
            <p:cNvSpPr>
              <a:spLocks noChangeShapeType="1"/>
            </p:cNvSpPr>
            <p:nvPr/>
          </p:nvSpPr>
          <p:spPr bwMode="auto">
            <a:xfrm>
              <a:off x="2971800" y="2654300"/>
              <a:ext cx="0" cy="381000"/>
            </a:xfrm>
            <a:prstGeom prst="line">
              <a:avLst/>
            </a:prstGeom>
            <a:noFill/>
            <a:ln w="9525">
              <a:solidFill>
                <a:schemeClr val="tx1"/>
              </a:solidFill>
              <a:round/>
              <a:headEnd/>
              <a:tailEnd/>
            </a:ln>
            <a:effectLst/>
          </p:spPr>
          <p:txBody>
            <a:bodyPr wrap="none"/>
            <a:lstStyle/>
            <a:p>
              <a:endParaRPr lang="en-US"/>
            </a:p>
          </p:txBody>
        </p:sp>
        <p:sp>
          <p:nvSpPr>
            <p:cNvPr id="1070091" name="Line 11"/>
            <p:cNvSpPr>
              <a:spLocks noChangeShapeType="1"/>
            </p:cNvSpPr>
            <p:nvPr/>
          </p:nvSpPr>
          <p:spPr bwMode="auto">
            <a:xfrm flipH="1">
              <a:off x="2374900" y="3268663"/>
              <a:ext cx="1106488" cy="681037"/>
            </a:xfrm>
            <a:prstGeom prst="line">
              <a:avLst/>
            </a:prstGeom>
            <a:noFill/>
            <a:ln w="9525">
              <a:solidFill>
                <a:schemeClr val="tx1"/>
              </a:solidFill>
              <a:round/>
              <a:headEnd/>
              <a:tailEnd/>
            </a:ln>
            <a:effectLst/>
          </p:spPr>
          <p:txBody>
            <a:bodyPr wrap="none"/>
            <a:lstStyle/>
            <a:p>
              <a:endParaRPr lang="en-US"/>
            </a:p>
          </p:txBody>
        </p:sp>
        <p:sp>
          <p:nvSpPr>
            <p:cNvPr id="1070092" name="Text Box 12"/>
            <p:cNvSpPr txBox="1">
              <a:spLocks noChangeArrowheads="1"/>
            </p:cNvSpPr>
            <p:nvPr/>
          </p:nvSpPr>
          <p:spPr bwMode="auto">
            <a:xfrm>
              <a:off x="1566863" y="3873500"/>
              <a:ext cx="1128835" cy="369332"/>
            </a:xfrm>
            <a:prstGeom prst="rect">
              <a:avLst/>
            </a:prstGeom>
            <a:noFill/>
            <a:ln w="9525">
              <a:noFill/>
              <a:miter lim="800000"/>
              <a:headEnd/>
              <a:tailEnd/>
            </a:ln>
            <a:effectLst/>
          </p:spPr>
          <p:txBody>
            <a:bodyPr wrap="none">
              <a:spAutoFit/>
            </a:bodyPr>
            <a:lstStyle/>
            <a:p>
              <a:r>
                <a:rPr lang="en-US"/>
                <a:t>Oedipus</a:t>
              </a:r>
            </a:p>
          </p:txBody>
        </p:sp>
        <p:sp>
          <p:nvSpPr>
            <p:cNvPr id="1070093" name="Line 13"/>
            <p:cNvSpPr>
              <a:spLocks noChangeShapeType="1"/>
            </p:cNvSpPr>
            <p:nvPr/>
          </p:nvSpPr>
          <p:spPr bwMode="auto">
            <a:xfrm>
              <a:off x="2908300" y="4102100"/>
              <a:ext cx="228600" cy="0"/>
            </a:xfrm>
            <a:prstGeom prst="line">
              <a:avLst/>
            </a:prstGeom>
            <a:noFill/>
            <a:ln w="38100" cmpd="dbl">
              <a:solidFill>
                <a:schemeClr val="tx1"/>
              </a:solidFill>
              <a:round/>
              <a:headEnd/>
              <a:tailEnd/>
            </a:ln>
            <a:effectLst/>
          </p:spPr>
          <p:txBody>
            <a:bodyPr wrap="none"/>
            <a:lstStyle/>
            <a:p>
              <a:endParaRPr lang="en-US"/>
            </a:p>
          </p:txBody>
        </p:sp>
        <p:sp>
          <p:nvSpPr>
            <p:cNvPr id="1070094" name="Text Box 14"/>
            <p:cNvSpPr txBox="1">
              <a:spLocks noChangeArrowheads="1"/>
            </p:cNvSpPr>
            <p:nvPr/>
          </p:nvSpPr>
          <p:spPr bwMode="auto">
            <a:xfrm>
              <a:off x="3136900" y="3873500"/>
              <a:ext cx="1077539" cy="369332"/>
            </a:xfrm>
            <a:prstGeom prst="rect">
              <a:avLst/>
            </a:prstGeom>
            <a:noFill/>
            <a:ln w="9525">
              <a:noFill/>
              <a:miter lim="800000"/>
              <a:headEnd/>
              <a:tailEnd/>
            </a:ln>
            <a:effectLst/>
          </p:spPr>
          <p:txBody>
            <a:bodyPr wrap="none">
              <a:spAutoFit/>
            </a:bodyPr>
            <a:lstStyle/>
            <a:p>
              <a:pPr algn="l"/>
              <a:r>
                <a:rPr lang="en-US"/>
                <a:t>Jocasta</a:t>
              </a:r>
            </a:p>
          </p:txBody>
        </p:sp>
        <p:sp>
          <p:nvSpPr>
            <p:cNvPr id="1070095" name="Line 15"/>
            <p:cNvSpPr>
              <a:spLocks noChangeShapeType="1"/>
            </p:cNvSpPr>
            <p:nvPr/>
          </p:nvSpPr>
          <p:spPr bwMode="auto">
            <a:xfrm>
              <a:off x="3013075" y="4203700"/>
              <a:ext cx="0" cy="381000"/>
            </a:xfrm>
            <a:prstGeom prst="line">
              <a:avLst/>
            </a:prstGeom>
            <a:noFill/>
            <a:ln w="9525">
              <a:solidFill>
                <a:schemeClr val="tx1"/>
              </a:solidFill>
              <a:round/>
              <a:headEnd/>
              <a:tailEnd/>
            </a:ln>
            <a:effectLst/>
          </p:spPr>
          <p:txBody>
            <a:bodyPr wrap="none"/>
            <a:lstStyle/>
            <a:p>
              <a:endParaRPr lang="en-US"/>
            </a:p>
          </p:txBody>
        </p:sp>
        <p:sp>
          <p:nvSpPr>
            <p:cNvPr id="1070096" name="Line 16"/>
            <p:cNvSpPr>
              <a:spLocks noChangeShapeType="1"/>
            </p:cNvSpPr>
            <p:nvPr/>
          </p:nvSpPr>
          <p:spPr bwMode="auto">
            <a:xfrm>
              <a:off x="812800" y="4584700"/>
              <a:ext cx="4156075" cy="3175"/>
            </a:xfrm>
            <a:prstGeom prst="line">
              <a:avLst/>
            </a:prstGeom>
            <a:noFill/>
            <a:ln w="9525">
              <a:solidFill>
                <a:schemeClr val="tx1"/>
              </a:solidFill>
              <a:round/>
              <a:headEnd/>
              <a:tailEnd/>
            </a:ln>
            <a:effectLst/>
          </p:spPr>
          <p:txBody>
            <a:bodyPr wrap="none"/>
            <a:lstStyle/>
            <a:p>
              <a:endParaRPr lang="en-US"/>
            </a:p>
          </p:txBody>
        </p:sp>
        <p:sp>
          <p:nvSpPr>
            <p:cNvPr id="1070097" name="Line 17"/>
            <p:cNvSpPr>
              <a:spLocks noChangeShapeType="1"/>
            </p:cNvSpPr>
            <p:nvPr/>
          </p:nvSpPr>
          <p:spPr bwMode="auto">
            <a:xfrm>
              <a:off x="812800" y="4584700"/>
              <a:ext cx="0" cy="381000"/>
            </a:xfrm>
            <a:prstGeom prst="line">
              <a:avLst/>
            </a:prstGeom>
            <a:noFill/>
            <a:ln w="9525">
              <a:solidFill>
                <a:schemeClr val="tx1"/>
              </a:solidFill>
              <a:round/>
              <a:headEnd/>
              <a:tailEnd/>
            </a:ln>
            <a:effectLst/>
          </p:spPr>
          <p:txBody>
            <a:bodyPr wrap="none"/>
            <a:lstStyle/>
            <a:p>
              <a:endParaRPr lang="en-US"/>
            </a:p>
          </p:txBody>
        </p:sp>
        <p:sp>
          <p:nvSpPr>
            <p:cNvPr id="1070098" name="Line 18"/>
            <p:cNvSpPr>
              <a:spLocks noChangeShapeType="1"/>
            </p:cNvSpPr>
            <p:nvPr/>
          </p:nvSpPr>
          <p:spPr bwMode="auto">
            <a:xfrm>
              <a:off x="2336800" y="4584700"/>
              <a:ext cx="0" cy="381000"/>
            </a:xfrm>
            <a:prstGeom prst="line">
              <a:avLst/>
            </a:prstGeom>
            <a:noFill/>
            <a:ln w="9525">
              <a:solidFill>
                <a:schemeClr val="tx1"/>
              </a:solidFill>
              <a:round/>
              <a:headEnd/>
              <a:tailEnd/>
            </a:ln>
            <a:effectLst/>
          </p:spPr>
          <p:txBody>
            <a:bodyPr wrap="none"/>
            <a:lstStyle/>
            <a:p>
              <a:endParaRPr lang="en-US"/>
            </a:p>
          </p:txBody>
        </p:sp>
        <p:sp>
          <p:nvSpPr>
            <p:cNvPr id="1070099" name="Line 19"/>
            <p:cNvSpPr>
              <a:spLocks noChangeShapeType="1"/>
            </p:cNvSpPr>
            <p:nvPr/>
          </p:nvSpPr>
          <p:spPr bwMode="auto">
            <a:xfrm>
              <a:off x="3683000" y="4584700"/>
              <a:ext cx="0" cy="381000"/>
            </a:xfrm>
            <a:prstGeom prst="line">
              <a:avLst/>
            </a:prstGeom>
            <a:noFill/>
            <a:ln w="9525">
              <a:solidFill>
                <a:schemeClr val="tx1"/>
              </a:solidFill>
              <a:round/>
              <a:headEnd/>
              <a:tailEnd/>
            </a:ln>
            <a:effectLst/>
          </p:spPr>
          <p:txBody>
            <a:bodyPr wrap="none"/>
            <a:lstStyle/>
            <a:p>
              <a:endParaRPr lang="en-US"/>
            </a:p>
          </p:txBody>
        </p:sp>
        <p:sp>
          <p:nvSpPr>
            <p:cNvPr id="1070100" name="Line 20"/>
            <p:cNvSpPr>
              <a:spLocks noChangeShapeType="1"/>
            </p:cNvSpPr>
            <p:nvPr/>
          </p:nvSpPr>
          <p:spPr bwMode="auto">
            <a:xfrm>
              <a:off x="4965700" y="4584700"/>
              <a:ext cx="0" cy="381000"/>
            </a:xfrm>
            <a:prstGeom prst="line">
              <a:avLst/>
            </a:prstGeom>
            <a:noFill/>
            <a:ln w="9525">
              <a:solidFill>
                <a:schemeClr val="tx1"/>
              </a:solidFill>
              <a:round/>
              <a:headEnd/>
              <a:tailEnd/>
            </a:ln>
            <a:effectLst/>
          </p:spPr>
          <p:txBody>
            <a:bodyPr wrap="none"/>
            <a:lstStyle/>
            <a:p>
              <a:endParaRPr lang="en-US"/>
            </a:p>
          </p:txBody>
        </p:sp>
        <p:sp>
          <p:nvSpPr>
            <p:cNvPr id="1070101" name="Text Box 21"/>
            <p:cNvSpPr txBox="1">
              <a:spLocks noChangeArrowheads="1"/>
            </p:cNvSpPr>
            <p:nvPr/>
          </p:nvSpPr>
          <p:spPr bwMode="auto">
            <a:xfrm>
              <a:off x="63500" y="5016500"/>
              <a:ext cx="1218603" cy="369332"/>
            </a:xfrm>
            <a:prstGeom prst="rect">
              <a:avLst/>
            </a:prstGeom>
            <a:noFill/>
            <a:ln w="9525">
              <a:noFill/>
              <a:miter lim="800000"/>
              <a:headEnd/>
              <a:tailEnd/>
            </a:ln>
            <a:effectLst/>
          </p:spPr>
          <p:txBody>
            <a:bodyPr wrap="none">
              <a:spAutoFit/>
            </a:bodyPr>
            <a:lstStyle/>
            <a:p>
              <a:r>
                <a:rPr lang="en-US"/>
                <a:t>Polynices</a:t>
              </a:r>
            </a:p>
          </p:txBody>
        </p:sp>
        <p:sp>
          <p:nvSpPr>
            <p:cNvPr id="1070102" name="Text Box 22"/>
            <p:cNvSpPr txBox="1">
              <a:spLocks noChangeArrowheads="1"/>
            </p:cNvSpPr>
            <p:nvPr/>
          </p:nvSpPr>
          <p:spPr bwMode="auto">
            <a:xfrm>
              <a:off x="1651000" y="5016500"/>
              <a:ext cx="1124026" cy="369332"/>
            </a:xfrm>
            <a:prstGeom prst="rect">
              <a:avLst/>
            </a:prstGeom>
            <a:noFill/>
            <a:ln w="9525">
              <a:noFill/>
              <a:miter lim="800000"/>
              <a:headEnd/>
              <a:tailEnd/>
            </a:ln>
            <a:effectLst/>
          </p:spPr>
          <p:txBody>
            <a:bodyPr wrap="none">
              <a:spAutoFit/>
            </a:bodyPr>
            <a:lstStyle/>
            <a:p>
              <a:r>
                <a:rPr lang="en-US"/>
                <a:t>Eteocles</a:t>
              </a:r>
            </a:p>
          </p:txBody>
        </p:sp>
        <p:sp>
          <p:nvSpPr>
            <p:cNvPr id="1070103" name="Text Box 23"/>
            <p:cNvSpPr txBox="1">
              <a:spLocks noChangeArrowheads="1"/>
            </p:cNvSpPr>
            <p:nvPr/>
          </p:nvSpPr>
          <p:spPr bwMode="auto">
            <a:xfrm>
              <a:off x="4394200" y="5016500"/>
              <a:ext cx="986167" cy="369332"/>
            </a:xfrm>
            <a:prstGeom prst="rect">
              <a:avLst/>
            </a:prstGeom>
            <a:noFill/>
            <a:ln w="9525">
              <a:noFill/>
              <a:miter lim="800000"/>
              <a:headEnd/>
              <a:tailEnd/>
            </a:ln>
            <a:effectLst/>
          </p:spPr>
          <p:txBody>
            <a:bodyPr wrap="none">
              <a:spAutoFit/>
            </a:bodyPr>
            <a:lstStyle/>
            <a:p>
              <a:r>
                <a:rPr lang="en-US"/>
                <a:t>Ismene</a:t>
              </a:r>
            </a:p>
          </p:txBody>
        </p:sp>
        <p:sp>
          <p:nvSpPr>
            <p:cNvPr id="1070104" name="Text Box 24"/>
            <p:cNvSpPr txBox="1">
              <a:spLocks noChangeArrowheads="1"/>
            </p:cNvSpPr>
            <p:nvPr/>
          </p:nvSpPr>
          <p:spPr bwMode="auto">
            <a:xfrm>
              <a:off x="3022600" y="5016500"/>
              <a:ext cx="1220206" cy="369332"/>
            </a:xfrm>
            <a:prstGeom prst="rect">
              <a:avLst/>
            </a:prstGeom>
            <a:noFill/>
            <a:ln w="9525">
              <a:noFill/>
              <a:miter lim="800000"/>
              <a:headEnd/>
              <a:tailEnd/>
            </a:ln>
            <a:effectLst/>
          </p:spPr>
          <p:txBody>
            <a:bodyPr wrap="none">
              <a:spAutoFit/>
            </a:bodyPr>
            <a:lstStyle/>
            <a:p>
              <a:r>
                <a:rPr lang="en-US"/>
                <a:t>Antigone</a:t>
              </a:r>
            </a:p>
          </p:txBody>
        </p:sp>
        <p:sp>
          <p:nvSpPr>
            <p:cNvPr id="1070106" name="Text Box 26"/>
            <p:cNvSpPr txBox="1">
              <a:spLocks noChangeArrowheads="1"/>
            </p:cNvSpPr>
            <p:nvPr/>
          </p:nvSpPr>
          <p:spPr bwMode="auto">
            <a:xfrm>
              <a:off x="5894388" y="2284413"/>
              <a:ext cx="1220206" cy="307777"/>
            </a:xfrm>
            <a:prstGeom prst="rect">
              <a:avLst/>
            </a:prstGeom>
            <a:noFill/>
            <a:ln w="9525">
              <a:noFill/>
              <a:miter lim="800000"/>
              <a:headEnd/>
              <a:tailEnd/>
            </a:ln>
            <a:effectLst/>
          </p:spPr>
          <p:txBody>
            <a:bodyPr wrap="none">
              <a:spAutoFit/>
            </a:bodyPr>
            <a:lstStyle/>
            <a:p>
              <a:r>
                <a:rPr lang="en-US" sz="1400"/>
                <a:t>Menoeceus</a:t>
              </a:r>
            </a:p>
          </p:txBody>
        </p:sp>
        <p:sp>
          <p:nvSpPr>
            <p:cNvPr id="1070107" name="Line 27"/>
            <p:cNvSpPr>
              <a:spLocks noChangeShapeType="1"/>
            </p:cNvSpPr>
            <p:nvPr/>
          </p:nvSpPr>
          <p:spPr bwMode="auto">
            <a:xfrm flipH="1">
              <a:off x="4498975" y="2587625"/>
              <a:ext cx="1905000" cy="476250"/>
            </a:xfrm>
            <a:prstGeom prst="line">
              <a:avLst/>
            </a:prstGeom>
            <a:noFill/>
            <a:ln w="9525">
              <a:solidFill>
                <a:schemeClr val="tx1"/>
              </a:solidFill>
              <a:round/>
              <a:headEnd/>
              <a:tailEnd/>
            </a:ln>
            <a:effectLst/>
          </p:spPr>
          <p:txBody>
            <a:bodyPr wrap="none"/>
            <a:lstStyle/>
            <a:p>
              <a:endParaRPr lang="en-US"/>
            </a:p>
          </p:txBody>
        </p:sp>
        <p:sp>
          <p:nvSpPr>
            <p:cNvPr id="1070108" name="Line 28"/>
            <p:cNvSpPr>
              <a:spLocks noChangeShapeType="1"/>
            </p:cNvSpPr>
            <p:nvPr/>
          </p:nvSpPr>
          <p:spPr bwMode="auto">
            <a:xfrm>
              <a:off x="6413500" y="2587625"/>
              <a:ext cx="200025" cy="476250"/>
            </a:xfrm>
            <a:prstGeom prst="line">
              <a:avLst/>
            </a:prstGeom>
            <a:noFill/>
            <a:ln w="9525">
              <a:solidFill>
                <a:schemeClr val="tx1"/>
              </a:solidFill>
              <a:round/>
              <a:headEnd/>
              <a:tailEnd/>
            </a:ln>
            <a:effectLst/>
          </p:spPr>
          <p:txBody>
            <a:bodyPr wrap="none"/>
            <a:lstStyle/>
            <a:p>
              <a:endParaRPr lang="en-US"/>
            </a:p>
          </p:txBody>
        </p:sp>
        <p:sp>
          <p:nvSpPr>
            <p:cNvPr id="1070088" name="Text Box 8"/>
            <p:cNvSpPr txBox="1">
              <a:spLocks noChangeArrowheads="1"/>
            </p:cNvSpPr>
            <p:nvPr/>
          </p:nvSpPr>
          <p:spPr bwMode="auto">
            <a:xfrm>
              <a:off x="2517775" y="2974975"/>
              <a:ext cx="726481" cy="369332"/>
            </a:xfrm>
            <a:prstGeom prst="rect">
              <a:avLst/>
            </a:prstGeom>
            <a:noFill/>
            <a:ln w="9525">
              <a:noFill/>
              <a:miter lim="800000"/>
              <a:headEnd/>
              <a:tailEnd/>
            </a:ln>
            <a:effectLst/>
          </p:spPr>
          <p:txBody>
            <a:bodyPr wrap="none">
              <a:spAutoFit/>
            </a:bodyPr>
            <a:lstStyle/>
            <a:p>
              <a:r>
                <a:rPr lang="en-US"/>
                <a:t>Laius</a:t>
              </a:r>
            </a:p>
          </p:txBody>
        </p:sp>
        <p:sp>
          <p:nvSpPr>
            <p:cNvPr id="1070089" name="Line 9"/>
            <p:cNvSpPr>
              <a:spLocks noChangeShapeType="1"/>
            </p:cNvSpPr>
            <p:nvPr/>
          </p:nvSpPr>
          <p:spPr bwMode="auto">
            <a:xfrm>
              <a:off x="3429000" y="3203575"/>
              <a:ext cx="228600" cy="0"/>
            </a:xfrm>
            <a:prstGeom prst="line">
              <a:avLst/>
            </a:prstGeom>
            <a:noFill/>
            <a:ln w="38100" cmpd="dbl">
              <a:solidFill>
                <a:schemeClr val="tx1"/>
              </a:solidFill>
              <a:round/>
              <a:headEnd/>
              <a:tailEnd/>
            </a:ln>
            <a:effectLst/>
          </p:spPr>
          <p:txBody>
            <a:bodyPr wrap="none"/>
            <a:lstStyle/>
            <a:p>
              <a:endParaRPr lang="en-US"/>
            </a:p>
          </p:txBody>
        </p:sp>
        <p:sp>
          <p:nvSpPr>
            <p:cNvPr id="1070090" name="Text Box 10"/>
            <p:cNvSpPr txBox="1">
              <a:spLocks noChangeArrowheads="1"/>
            </p:cNvSpPr>
            <p:nvPr/>
          </p:nvSpPr>
          <p:spPr bwMode="auto">
            <a:xfrm>
              <a:off x="3657600" y="2974975"/>
              <a:ext cx="1077539" cy="369332"/>
            </a:xfrm>
            <a:prstGeom prst="rect">
              <a:avLst/>
            </a:prstGeom>
            <a:noFill/>
            <a:ln w="9525">
              <a:noFill/>
              <a:miter lim="800000"/>
              <a:headEnd/>
              <a:tailEnd/>
            </a:ln>
            <a:effectLst/>
          </p:spPr>
          <p:txBody>
            <a:bodyPr wrap="none">
              <a:spAutoFit/>
            </a:bodyPr>
            <a:lstStyle/>
            <a:p>
              <a:pPr algn="l"/>
              <a:r>
                <a:rPr lang="en-US" dirty="0"/>
                <a:t>Jocasta</a:t>
              </a:r>
            </a:p>
          </p:txBody>
        </p:sp>
        <p:sp>
          <p:nvSpPr>
            <p:cNvPr id="1070109" name="Text Box 29"/>
            <p:cNvSpPr txBox="1">
              <a:spLocks noChangeArrowheads="1"/>
            </p:cNvSpPr>
            <p:nvPr/>
          </p:nvSpPr>
          <p:spPr bwMode="auto">
            <a:xfrm>
              <a:off x="6089650" y="2974975"/>
              <a:ext cx="883575" cy="369332"/>
            </a:xfrm>
            <a:prstGeom prst="rect">
              <a:avLst/>
            </a:prstGeom>
            <a:noFill/>
            <a:ln w="9525">
              <a:noFill/>
              <a:miter lim="800000"/>
              <a:headEnd/>
              <a:tailEnd/>
            </a:ln>
            <a:effectLst/>
          </p:spPr>
          <p:txBody>
            <a:bodyPr wrap="none">
              <a:spAutoFit/>
            </a:bodyPr>
            <a:lstStyle/>
            <a:p>
              <a:r>
                <a:rPr lang="en-US"/>
                <a:t>Creon</a:t>
              </a:r>
            </a:p>
          </p:txBody>
        </p:sp>
        <p:sp>
          <p:nvSpPr>
            <p:cNvPr id="1070110" name="Line 30"/>
            <p:cNvSpPr>
              <a:spLocks noChangeShapeType="1"/>
            </p:cNvSpPr>
            <p:nvPr/>
          </p:nvSpPr>
          <p:spPr bwMode="auto">
            <a:xfrm>
              <a:off x="7019925" y="3203575"/>
              <a:ext cx="228600" cy="0"/>
            </a:xfrm>
            <a:prstGeom prst="line">
              <a:avLst/>
            </a:prstGeom>
            <a:noFill/>
            <a:ln w="38100" cmpd="dbl">
              <a:solidFill>
                <a:schemeClr val="tx1"/>
              </a:solidFill>
              <a:round/>
              <a:headEnd/>
              <a:tailEnd/>
            </a:ln>
            <a:effectLst/>
          </p:spPr>
          <p:txBody>
            <a:bodyPr wrap="none"/>
            <a:lstStyle/>
            <a:p>
              <a:endParaRPr lang="en-US"/>
            </a:p>
          </p:txBody>
        </p:sp>
        <p:sp>
          <p:nvSpPr>
            <p:cNvPr id="1070112" name="Text Box 32"/>
            <p:cNvSpPr txBox="1">
              <a:spLocks noChangeArrowheads="1"/>
            </p:cNvSpPr>
            <p:nvPr/>
          </p:nvSpPr>
          <p:spPr bwMode="auto">
            <a:xfrm>
              <a:off x="7216775" y="2979738"/>
              <a:ext cx="1146468" cy="369332"/>
            </a:xfrm>
            <a:prstGeom prst="rect">
              <a:avLst/>
            </a:prstGeom>
            <a:noFill/>
            <a:ln w="9525">
              <a:noFill/>
              <a:miter lim="800000"/>
              <a:headEnd/>
              <a:tailEnd/>
            </a:ln>
            <a:effectLst/>
          </p:spPr>
          <p:txBody>
            <a:bodyPr wrap="none">
              <a:spAutoFit/>
            </a:bodyPr>
            <a:lstStyle/>
            <a:p>
              <a:r>
                <a:rPr lang="en-US"/>
                <a:t>Eurydice</a:t>
              </a:r>
            </a:p>
          </p:txBody>
        </p:sp>
        <p:sp>
          <p:nvSpPr>
            <p:cNvPr id="1070113" name="Line 33"/>
            <p:cNvSpPr>
              <a:spLocks noChangeShapeType="1"/>
            </p:cNvSpPr>
            <p:nvPr/>
          </p:nvSpPr>
          <p:spPr bwMode="auto">
            <a:xfrm>
              <a:off x="6394450" y="4587875"/>
              <a:ext cx="1914525" cy="0"/>
            </a:xfrm>
            <a:prstGeom prst="line">
              <a:avLst/>
            </a:prstGeom>
            <a:noFill/>
            <a:ln w="9525">
              <a:solidFill>
                <a:schemeClr val="tx1"/>
              </a:solidFill>
              <a:round/>
              <a:headEnd/>
              <a:tailEnd/>
            </a:ln>
            <a:effectLst/>
          </p:spPr>
          <p:txBody>
            <a:bodyPr wrap="none"/>
            <a:lstStyle/>
            <a:p>
              <a:endParaRPr lang="en-US"/>
            </a:p>
          </p:txBody>
        </p:sp>
        <p:sp>
          <p:nvSpPr>
            <p:cNvPr id="1070114" name="Line 34"/>
            <p:cNvSpPr>
              <a:spLocks noChangeShapeType="1"/>
            </p:cNvSpPr>
            <p:nvPr/>
          </p:nvSpPr>
          <p:spPr bwMode="auto">
            <a:xfrm>
              <a:off x="6397625" y="4584700"/>
              <a:ext cx="0" cy="381000"/>
            </a:xfrm>
            <a:prstGeom prst="line">
              <a:avLst/>
            </a:prstGeom>
            <a:noFill/>
            <a:ln w="9525">
              <a:solidFill>
                <a:schemeClr val="tx1"/>
              </a:solidFill>
              <a:round/>
              <a:headEnd/>
              <a:tailEnd/>
            </a:ln>
            <a:effectLst/>
          </p:spPr>
          <p:txBody>
            <a:bodyPr wrap="none"/>
            <a:lstStyle/>
            <a:p>
              <a:endParaRPr lang="en-US"/>
            </a:p>
          </p:txBody>
        </p:sp>
        <p:sp>
          <p:nvSpPr>
            <p:cNvPr id="1070115" name="Line 35"/>
            <p:cNvSpPr>
              <a:spLocks noChangeShapeType="1"/>
            </p:cNvSpPr>
            <p:nvPr/>
          </p:nvSpPr>
          <p:spPr bwMode="auto">
            <a:xfrm>
              <a:off x="8308975" y="4584700"/>
              <a:ext cx="0" cy="381000"/>
            </a:xfrm>
            <a:prstGeom prst="line">
              <a:avLst/>
            </a:prstGeom>
            <a:noFill/>
            <a:ln w="9525">
              <a:solidFill>
                <a:schemeClr val="tx1"/>
              </a:solidFill>
              <a:round/>
              <a:headEnd/>
              <a:tailEnd/>
            </a:ln>
            <a:effectLst/>
          </p:spPr>
          <p:txBody>
            <a:bodyPr wrap="none"/>
            <a:lstStyle/>
            <a:p>
              <a:endParaRPr lang="en-US"/>
            </a:p>
          </p:txBody>
        </p:sp>
        <p:sp>
          <p:nvSpPr>
            <p:cNvPr id="1070116" name="Text Box 36"/>
            <p:cNvSpPr txBox="1">
              <a:spLocks noChangeArrowheads="1"/>
            </p:cNvSpPr>
            <p:nvPr/>
          </p:nvSpPr>
          <p:spPr bwMode="auto">
            <a:xfrm>
              <a:off x="7826375" y="5140325"/>
              <a:ext cx="1059906" cy="307777"/>
            </a:xfrm>
            <a:prstGeom prst="rect">
              <a:avLst/>
            </a:prstGeom>
            <a:noFill/>
            <a:ln w="9525">
              <a:noFill/>
              <a:miter lim="800000"/>
              <a:headEnd/>
              <a:tailEnd/>
            </a:ln>
            <a:effectLst/>
          </p:spPr>
          <p:txBody>
            <a:bodyPr wrap="none">
              <a:spAutoFit/>
            </a:bodyPr>
            <a:lstStyle/>
            <a:p>
              <a:r>
                <a:rPr lang="en-US" sz="1400"/>
                <a:t>Megareus</a:t>
              </a:r>
            </a:p>
          </p:txBody>
        </p:sp>
        <p:sp>
          <p:nvSpPr>
            <p:cNvPr id="1070117" name="Text Box 37"/>
            <p:cNvSpPr txBox="1">
              <a:spLocks noChangeArrowheads="1"/>
            </p:cNvSpPr>
            <p:nvPr/>
          </p:nvSpPr>
          <p:spPr bwMode="auto">
            <a:xfrm>
              <a:off x="5765800" y="5016500"/>
              <a:ext cx="1157689" cy="369332"/>
            </a:xfrm>
            <a:prstGeom prst="rect">
              <a:avLst/>
            </a:prstGeom>
            <a:noFill/>
            <a:ln w="9525">
              <a:noFill/>
              <a:miter lim="800000"/>
              <a:headEnd/>
              <a:tailEnd/>
            </a:ln>
            <a:effectLst/>
          </p:spPr>
          <p:txBody>
            <a:bodyPr wrap="none">
              <a:spAutoFit/>
            </a:bodyPr>
            <a:lstStyle/>
            <a:p>
              <a:r>
                <a:rPr lang="en-US"/>
                <a:t>Haemon</a:t>
              </a:r>
            </a:p>
          </p:txBody>
        </p:sp>
        <p:sp>
          <p:nvSpPr>
            <p:cNvPr id="1070119" name="Line 39"/>
            <p:cNvSpPr>
              <a:spLocks noChangeShapeType="1"/>
            </p:cNvSpPr>
            <p:nvPr/>
          </p:nvSpPr>
          <p:spPr bwMode="auto">
            <a:xfrm>
              <a:off x="7146925" y="3321050"/>
              <a:ext cx="0" cy="1266825"/>
            </a:xfrm>
            <a:prstGeom prst="line">
              <a:avLst/>
            </a:prstGeom>
            <a:noFill/>
            <a:ln w="9525">
              <a:solidFill>
                <a:schemeClr val="tx1"/>
              </a:solidFill>
              <a:round/>
              <a:headEnd/>
              <a:tailEnd/>
            </a:ln>
            <a:effectLst/>
          </p:spPr>
          <p:txBody>
            <a:bodyPr wrap="none"/>
            <a:lstStyle/>
            <a:p>
              <a:endParaRPr lang="en-US"/>
            </a:p>
          </p:txBody>
        </p:sp>
      </p:grpSp>
      <p:sp>
        <p:nvSpPr>
          <p:cNvPr id="3" name="Rounded Rectangle 2"/>
          <p:cNvSpPr/>
          <p:nvPr/>
        </p:nvSpPr>
        <p:spPr>
          <a:xfrm>
            <a:off x="2964847" y="5266730"/>
            <a:ext cx="6259132" cy="953453"/>
          </a:xfrm>
          <a:prstGeom prst="roundRect">
            <a:avLst/>
          </a:prstGeom>
          <a:solidFill>
            <a:schemeClr val="bg1"/>
          </a:solidFill>
          <a:ln w="9525">
            <a:solidFill>
              <a:schemeClr val="tx2">
                <a:lumMod val="40000"/>
                <a:lumOff val="60000"/>
              </a:schemeClr>
            </a:solidFill>
            <a:miter lim="800000"/>
            <a:headEnd/>
            <a:tailEnd/>
          </a:ln>
          <a:effectLst>
            <a:outerShdw blurRad="50800" dist="127000" dir="2700000" algn="tl" rotWithShape="0">
              <a:prstClr val="black">
                <a:alpha val="40000"/>
              </a:prstClr>
            </a:outerShdw>
          </a:effectLst>
        </p:spPr>
        <p:txBody>
          <a:bodyPr wrap="square">
            <a:spAutoFit/>
          </a:bodyPr>
          <a:lstStyle/>
          <a:p>
            <a:pPr algn="ctr"/>
            <a:r>
              <a:rPr lang="en-US" sz="1600" dirty="0">
                <a:solidFill>
                  <a:schemeClr val="tx1"/>
                </a:solidFill>
              </a:rPr>
              <a:t>SEVEN AGAINST </a:t>
            </a:r>
            <a:r>
              <a:rPr lang="en-US" sz="1600" dirty="0" smtClean="0">
                <a:solidFill>
                  <a:schemeClr val="tx1"/>
                </a:solidFill>
              </a:rPr>
              <a:t>THEBES</a:t>
            </a:r>
            <a:r>
              <a:rPr lang="en-US" sz="1600" dirty="0">
                <a:solidFill>
                  <a:schemeClr val="tx1"/>
                </a:solidFill>
              </a:rPr>
              <a:t/>
            </a:r>
            <a:br>
              <a:rPr lang="en-US" sz="1600" dirty="0">
                <a:solidFill>
                  <a:schemeClr val="tx1"/>
                </a:solidFill>
              </a:rPr>
            </a:br>
            <a:r>
              <a:rPr lang="en-US" sz="1600" dirty="0">
                <a:solidFill>
                  <a:schemeClr val="tx1"/>
                </a:solidFill>
              </a:rPr>
              <a:t>“… you throw him back — / the enemy out of Argos,” Antigone parodos</a:t>
            </a:r>
          </a:p>
        </p:txBody>
      </p:sp>
      <p:sp>
        <p:nvSpPr>
          <p:cNvPr id="5" name="Freeform 4"/>
          <p:cNvSpPr/>
          <p:nvPr/>
        </p:nvSpPr>
        <p:spPr>
          <a:xfrm>
            <a:off x="2967135" y="1922106"/>
            <a:ext cx="4198775" cy="2029250"/>
          </a:xfrm>
          <a:custGeom>
            <a:avLst/>
            <a:gdLst>
              <a:gd name="connsiteX0" fmla="*/ 2127379 w 4198775"/>
              <a:gd name="connsiteY0" fmla="*/ 186612 h 2029250"/>
              <a:gd name="connsiteX1" fmla="*/ 2108718 w 4198775"/>
              <a:gd name="connsiteY1" fmla="*/ 279918 h 2029250"/>
              <a:gd name="connsiteX2" fmla="*/ 2034073 w 4198775"/>
              <a:gd name="connsiteY2" fmla="*/ 298580 h 2029250"/>
              <a:gd name="connsiteX3" fmla="*/ 1586204 w 4198775"/>
              <a:gd name="connsiteY3" fmla="*/ 279918 h 2029250"/>
              <a:gd name="connsiteX4" fmla="*/ 1194318 w 4198775"/>
              <a:gd name="connsiteY4" fmla="*/ 261257 h 2029250"/>
              <a:gd name="connsiteX5" fmla="*/ 858416 w 4198775"/>
              <a:gd name="connsiteY5" fmla="*/ 279918 h 2029250"/>
              <a:gd name="connsiteX6" fmla="*/ 746449 w 4198775"/>
              <a:gd name="connsiteY6" fmla="*/ 335902 h 2029250"/>
              <a:gd name="connsiteX7" fmla="*/ 615820 w 4198775"/>
              <a:gd name="connsiteY7" fmla="*/ 354563 h 2029250"/>
              <a:gd name="connsiteX8" fmla="*/ 317241 w 4198775"/>
              <a:gd name="connsiteY8" fmla="*/ 447870 h 2029250"/>
              <a:gd name="connsiteX9" fmla="*/ 261257 w 4198775"/>
              <a:gd name="connsiteY9" fmla="*/ 485192 h 2029250"/>
              <a:gd name="connsiteX10" fmla="*/ 223934 w 4198775"/>
              <a:gd name="connsiteY10" fmla="*/ 597159 h 2029250"/>
              <a:gd name="connsiteX11" fmla="*/ 149289 w 4198775"/>
              <a:gd name="connsiteY11" fmla="*/ 727788 h 2029250"/>
              <a:gd name="connsiteX12" fmla="*/ 111967 w 4198775"/>
              <a:gd name="connsiteY12" fmla="*/ 839755 h 2029250"/>
              <a:gd name="connsiteX13" fmla="*/ 93306 w 4198775"/>
              <a:gd name="connsiteY13" fmla="*/ 895739 h 2029250"/>
              <a:gd name="connsiteX14" fmla="*/ 55983 w 4198775"/>
              <a:gd name="connsiteY14" fmla="*/ 933061 h 2029250"/>
              <a:gd name="connsiteX15" fmla="*/ 18661 w 4198775"/>
              <a:gd name="connsiteY15" fmla="*/ 1045029 h 2029250"/>
              <a:gd name="connsiteX16" fmla="*/ 0 w 4198775"/>
              <a:gd name="connsiteY16" fmla="*/ 1101012 h 2029250"/>
              <a:gd name="connsiteX17" fmla="*/ 18661 w 4198775"/>
              <a:gd name="connsiteY17" fmla="*/ 1474237 h 2029250"/>
              <a:gd name="connsiteX18" fmla="*/ 74645 w 4198775"/>
              <a:gd name="connsiteY18" fmla="*/ 1567543 h 2029250"/>
              <a:gd name="connsiteX19" fmla="*/ 130628 w 4198775"/>
              <a:gd name="connsiteY19" fmla="*/ 1586204 h 2029250"/>
              <a:gd name="connsiteX20" fmla="*/ 223934 w 4198775"/>
              <a:gd name="connsiteY20" fmla="*/ 1660849 h 2029250"/>
              <a:gd name="connsiteX21" fmla="*/ 317241 w 4198775"/>
              <a:gd name="connsiteY21" fmla="*/ 1735494 h 2029250"/>
              <a:gd name="connsiteX22" fmla="*/ 466530 w 4198775"/>
              <a:gd name="connsiteY22" fmla="*/ 1866123 h 2029250"/>
              <a:gd name="connsiteX23" fmla="*/ 503853 w 4198775"/>
              <a:gd name="connsiteY23" fmla="*/ 1903445 h 2029250"/>
              <a:gd name="connsiteX24" fmla="*/ 765110 w 4198775"/>
              <a:gd name="connsiteY24" fmla="*/ 1959429 h 2029250"/>
              <a:gd name="connsiteX25" fmla="*/ 1268963 w 4198775"/>
              <a:gd name="connsiteY25" fmla="*/ 1978090 h 2029250"/>
              <a:gd name="connsiteX26" fmla="*/ 2034073 w 4198775"/>
              <a:gd name="connsiteY26" fmla="*/ 1978090 h 2029250"/>
              <a:gd name="connsiteX27" fmla="*/ 2258008 w 4198775"/>
              <a:gd name="connsiteY27" fmla="*/ 1940767 h 2029250"/>
              <a:gd name="connsiteX28" fmla="*/ 2500604 w 4198775"/>
              <a:gd name="connsiteY28" fmla="*/ 1903445 h 2029250"/>
              <a:gd name="connsiteX29" fmla="*/ 2575249 w 4198775"/>
              <a:gd name="connsiteY29" fmla="*/ 1884784 h 2029250"/>
              <a:gd name="connsiteX30" fmla="*/ 2836506 w 4198775"/>
              <a:gd name="connsiteY30" fmla="*/ 1847461 h 2029250"/>
              <a:gd name="connsiteX31" fmla="*/ 2967134 w 4198775"/>
              <a:gd name="connsiteY31" fmla="*/ 1810139 h 2029250"/>
              <a:gd name="connsiteX32" fmla="*/ 3060441 w 4198775"/>
              <a:gd name="connsiteY32" fmla="*/ 1791478 h 2029250"/>
              <a:gd name="connsiteX33" fmla="*/ 3172408 w 4198775"/>
              <a:gd name="connsiteY33" fmla="*/ 1754155 h 2029250"/>
              <a:gd name="connsiteX34" fmla="*/ 3303036 w 4198775"/>
              <a:gd name="connsiteY34" fmla="*/ 1716833 h 2029250"/>
              <a:gd name="connsiteX35" fmla="*/ 3508310 w 4198775"/>
              <a:gd name="connsiteY35" fmla="*/ 1623527 h 2029250"/>
              <a:gd name="connsiteX36" fmla="*/ 3545632 w 4198775"/>
              <a:gd name="connsiteY36" fmla="*/ 1586204 h 2029250"/>
              <a:gd name="connsiteX37" fmla="*/ 3657600 w 4198775"/>
              <a:gd name="connsiteY37" fmla="*/ 1511559 h 2029250"/>
              <a:gd name="connsiteX38" fmla="*/ 3732245 w 4198775"/>
              <a:gd name="connsiteY38" fmla="*/ 1418253 h 2029250"/>
              <a:gd name="connsiteX39" fmla="*/ 3769567 w 4198775"/>
              <a:gd name="connsiteY39" fmla="*/ 1343608 h 2029250"/>
              <a:gd name="connsiteX40" fmla="*/ 3825551 w 4198775"/>
              <a:gd name="connsiteY40" fmla="*/ 1268963 h 2029250"/>
              <a:gd name="connsiteX41" fmla="*/ 3844212 w 4198775"/>
              <a:gd name="connsiteY41" fmla="*/ 1212980 h 2029250"/>
              <a:gd name="connsiteX42" fmla="*/ 3993502 w 4198775"/>
              <a:gd name="connsiteY42" fmla="*/ 1007706 h 2029250"/>
              <a:gd name="connsiteX43" fmla="*/ 4068147 w 4198775"/>
              <a:gd name="connsiteY43" fmla="*/ 895739 h 2029250"/>
              <a:gd name="connsiteX44" fmla="*/ 4142792 w 4198775"/>
              <a:gd name="connsiteY44" fmla="*/ 709127 h 2029250"/>
              <a:gd name="connsiteX45" fmla="*/ 4161453 w 4198775"/>
              <a:gd name="connsiteY45" fmla="*/ 653143 h 2029250"/>
              <a:gd name="connsiteX46" fmla="*/ 4180114 w 4198775"/>
              <a:gd name="connsiteY46" fmla="*/ 597159 h 2029250"/>
              <a:gd name="connsiteX47" fmla="*/ 4198775 w 4198775"/>
              <a:gd name="connsiteY47" fmla="*/ 485192 h 2029250"/>
              <a:gd name="connsiteX48" fmla="*/ 4180114 w 4198775"/>
              <a:gd name="connsiteY48" fmla="*/ 373225 h 2029250"/>
              <a:gd name="connsiteX49" fmla="*/ 4049485 w 4198775"/>
              <a:gd name="connsiteY49" fmla="*/ 261257 h 2029250"/>
              <a:gd name="connsiteX50" fmla="*/ 3993502 w 4198775"/>
              <a:gd name="connsiteY50" fmla="*/ 205274 h 2029250"/>
              <a:gd name="connsiteX51" fmla="*/ 3918857 w 4198775"/>
              <a:gd name="connsiteY51" fmla="*/ 186612 h 2029250"/>
              <a:gd name="connsiteX52" fmla="*/ 3694922 w 4198775"/>
              <a:gd name="connsiteY52" fmla="*/ 93306 h 2029250"/>
              <a:gd name="connsiteX53" fmla="*/ 3582955 w 4198775"/>
              <a:gd name="connsiteY53" fmla="*/ 55984 h 2029250"/>
              <a:gd name="connsiteX54" fmla="*/ 3377681 w 4198775"/>
              <a:gd name="connsiteY54" fmla="*/ 18661 h 2029250"/>
              <a:gd name="connsiteX55" fmla="*/ 3097763 w 4198775"/>
              <a:gd name="connsiteY55" fmla="*/ 0 h 2029250"/>
              <a:gd name="connsiteX56" fmla="*/ 2351314 w 4198775"/>
              <a:gd name="connsiteY56" fmla="*/ 18661 h 2029250"/>
              <a:gd name="connsiteX57" fmla="*/ 2295330 w 4198775"/>
              <a:gd name="connsiteY57" fmla="*/ 37323 h 2029250"/>
              <a:gd name="connsiteX58" fmla="*/ 2220685 w 4198775"/>
              <a:gd name="connsiteY58" fmla="*/ 55984 h 2029250"/>
              <a:gd name="connsiteX59" fmla="*/ 2108718 w 4198775"/>
              <a:gd name="connsiteY59" fmla="*/ 93306 h 2029250"/>
              <a:gd name="connsiteX60" fmla="*/ 2015412 w 4198775"/>
              <a:gd name="connsiteY60" fmla="*/ 149290 h 2029250"/>
              <a:gd name="connsiteX61" fmla="*/ 1884783 w 4198775"/>
              <a:gd name="connsiteY61" fmla="*/ 242596 h 2029250"/>
              <a:gd name="connsiteX62" fmla="*/ 1828800 w 4198775"/>
              <a:gd name="connsiteY62" fmla="*/ 298580 h 2029250"/>
              <a:gd name="connsiteX63" fmla="*/ 1772816 w 4198775"/>
              <a:gd name="connsiteY63" fmla="*/ 317241 h 2029250"/>
              <a:gd name="connsiteX64" fmla="*/ 1735494 w 4198775"/>
              <a:gd name="connsiteY64" fmla="*/ 335902 h 202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98775" h="2029250">
                <a:moveTo>
                  <a:pt x="2127379" y="186612"/>
                </a:moveTo>
                <a:cubicBezTo>
                  <a:pt x="2121159" y="217714"/>
                  <a:pt x="2129023" y="255552"/>
                  <a:pt x="2108718" y="279918"/>
                </a:cubicBezTo>
                <a:cubicBezTo>
                  <a:pt x="2092299" y="299621"/>
                  <a:pt x="2059720" y="298580"/>
                  <a:pt x="2034073" y="298580"/>
                </a:cubicBezTo>
                <a:cubicBezTo>
                  <a:pt x="1884654" y="298580"/>
                  <a:pt x="1735476" y="286552"/>
                  <a:pt x="1586204" y="279918"/>
                </a:cubicBezTo>
                <a:lnTo>
                  <a:pt x="1194318" y="261257"/>
                </a:lnTo>
                <a:cubicBezTo>
                  <a:pt x="1082351" y="267477"/>
                  <a:pt x="970051" y="269286"/>
                  <a:pt x="858416" y="279918"/>
                </a:cubicBezTo>
                <a:cubicBezTo>
                  <a:pt x="757364" y="289542"/>
                  <a:pt x="845925" y="306060"/>
                  <a:pt x="746449" y="335902"/>
                </a:cubicBezTo>
                <a:cubicBezTo>
                  <a:pt x="704319" y="348541"/>
                  <a:pt x="659363" y="348343"/>
                  <a:pt x="615820" y="354563"/>
                </a:cubicBezTo>
                <a:cubicBezTo>
                  <a:pt x="367554" y="437318"/>
                  <a:pt x="468218" y="410124"/>
                  <a:pt x="317241" y="447870"/>
                </a:cubicBezTo>
                <a:cubicBezTo>
                  <a:pt x="298580" y="460311"/>
                  <a:pt x="273144" y="466173"/>
                  <a:pt x="261257" y="485192"/>
                </a:cubicBezTo>
                <a:cubicBezTo>
                  <a:pt x="240406" y="518553"/>
                  <a:pt x="241528" y="561971"/>
                  <a:pt x="223934" y="597159"/>
                </a:cubicBezTo>
                <a:cubicBezTo>
                  <a:pt x="176582" y="691864"/>
                  <a:pt x="202043" y="648658"/>
                  <a:pt x="149289" y="727788"/>
                </a:cubicBezTo>
                <a:lnTo>
                  <a:pt x="111967" y="839755"/>
                </a:lnTo>
                <a:cubicBezTo>
                  <a:pt x="105747" y="858416"/>
                  <a:pt x="107215" y="881830"/>
                  <a:pt x="93306" y="895739"/>
                </a:cubicBezTo>
                <a:lnTo>
                  <a:pt x="55983" y="933061"/>
                </a:lnTo>
                <a:lnTo>
                  <a:pt x="18661" y="1045029"/>
                </a:lnTo>
                <a:lnTo>
                  <a:pt x="0" y="1101012"/>
                </a:lnTo>
                <a:cubicBezTo>
                  <a:pt x="6220" y="1225420"/>
                  <a:pt x="7870" y="1350142"/>
                  <a:pt x="18661" y="1474237"/>
                </a:cubicBezTo>
                <a:cubicBezTo>
                  <a:pt x="21893" y="1511406"/>
                  <a:pt x="42189" y="1548069"/>
                  <a:pt x="74645" y="1567543"/>
                </a:cubicBezTo>
                <a:cubicBezTo>
                  <a:pt x="91512" y="1577663"/>
                  <a:pt x="111967" y="1579984"/>
                  <a:pt x="130628" y="1586204"/>
                </a:cubicBezTo>
                <a:cubicBezTo>
                  <a:pt x="220746" y="1676322"/>
                  <a:pt x="106229" y="1566685"/>
                  <a:pt x="223934" y="1660849"/>
                </a:cubicBezTo>
                <a:cubicBezTo>
                  <a:pt x="356880" y="1767206"/>
                  <a:pt x="144940" y="1620629"/>
                  <a:pt x="317241" y="1735494"/>
                </a:cubicBezTo>
                <a:cubicBezTo>
                  <a:pt x="422979" y="1894103"/>
                  <a:pt x="248833" y="1648432"/>
                  <a:pt x="466530" y="1866123"/>
                </a:cubicBezTo>
                <a:cubicBezTo>
                  <a:pt x="478971" y="1878564"/>
                  <a:pt x="488116" y="1895577"/>
                  <a:pt x="503853" y="1903445"/>
                </a:cubicBezTo>
                <a:cubicBezTo>
                  <a:pt x="580715" y="1941876"/>
                  <a:pt x="682182" y="1954690"/>
                  <a:pt x="765110" y="1959429"/>
                </a:cubicBezTo>
                <a:cubicBezTo>
                  <a:pt x="932902" y="1969017"/>
                  <a:pt x="1101012" y="1971870"/>
                  <a:pt x="1268963" y="1978090"/>
                </a:cubicBezTo>
                <a:cubicBezTo>
                  <a:pt x="1544078" y="2069793"/>
                  <a:pt x="1367697" y="2018073"/>
                  <a:pt x="2034073" y="1978090"/>
                </a:cubicBezTo>
                <a:cubicBezTo>
                  <a:pt x="2109612" y="1973558"/>
                  <a:pt x="2183094" y="1951469"/>
                  <a:pt x="2258008" y="1940767"/>
                </a:cubicBezTo>
                <a:cubicBezTo>
                  <a:pt x="2320744" y="1931805"/>
                  <a:pt x="2435876" y="1916390"/>
                  <a:pt x="2500604" y="1903445"/>
                </a:cubicBezTo>
                <a:cubicBezTo>
                  <a:pt x="2525753" y="1898415"/>
                  <a:pt x="2549951" y="1889000"/>
                  <a:pt x="2575249" y="1884784"/>
                </a:cubicBezTo>
                <a:cubicBezTo>
                  <a:pt x="2669575" y="1869063"/>
                  <a:pt x="2744866" y="1868609"/>
                  <a:pt x="2836506" y="1847461"/>
                </a:cubicBezTo>
                <a:cubicBezTo>
                  <a:pt x="2880631" y="1837278"/>
                  <a:pt x="2923201" y="1821122"/>
                  <a:pt x="2967134" y="1810139"/>
                </a:cubicBezTo>
                <a:cubicBezTo>
                  <a:pt x="2997905" y="1802446"/>
                  <a:pt x="3029840" y="1799824"/>
                  <a:pt x="3060441" y="1791478"/>
                </a:cubicBezTo>
                <a:cubicBezTo>
                  <a:pt x="3098396" y="1781127"/>
                  <a:pt x="3134241" y="1763697"/>
                  <a:pt x="3172408" y="1754155"/>
                </a:cubicBezTo>
                <a:cubicBezTo>
                  <a:pt x="3206298" y="1745683"/>
                  <a:pt x="3268615" y="1732131"/>
                  <a:pt x="3303036" y="1716833"/>
                </a:cubicBezTo>
                <a:cubicBezTo>
                  <a:pt x="3622355" y="1574913"/>
                  <a:pt x="3233858" y="1733307"/>
                  <a:pt x="3508310" y="1623527"/>
                </a:cubicBezTo>
                <a:cubicBezTo>
                  <a:pt x="3520751" y="1611086"/>
                  <a:pt x="3530993" y="1595963"/>
                  <a:pt x="3545632" y="1586204"/>
                </a:cubicBezTo>
                <a:cubicBezTo>
                  <a:pt x="3681208" y="1495820"/>
                  <a:pt x="3572023" y="1597136"/>
                  <a:pt x="3657600" y="1511559"/>
                </a:cubicBezTo>
                <a:cubicBezTo>
                  <a:pt x="3702155" y="1377894"/>
                  <a:pt x="3638457" y="1530800"/>
                  <a:pt x="3732245" y="1418253"/>
                </a:cubicBezTo>
                <a:cubicBezTo>
                  <a:pt x="3750054" y="1396882"/>
                  <a:pt x="3754823" y="1367198"/>
                  <a:pt x="3769567" y="1343608"/>
                </a:cubicBezTo>
                <a:cubicBezTo>
                  <a:pt x="3786051" y="1317233"/>
                  <a:pt x="3806890" y="1293845"/>
                  <a:pt x="3825551" y="1268963"/>
                </a:cubicBezTo>
                <a:cubicBezTo>
                  <a:pt x="3831771" y="1250302"/>
                  <a:pt x="3834659" y="1230175"/>
                  <a:pt x="3844212" y="1212980"/>
                </a:cubicBezTo>
                <a:cubicBezTo>
                  <a:pt x="3906672" y="1100552"/>
                  <a:pt x="3921273" y="1107020"/>
                  <a:pt x="3993502" y="1007706"/>
                </a:cubicBezTo>
                <a:cubicBezTo>
                  <a:pt x="4019885" y="971429"/>
                  <a:pt x="4045069" y="934203"/>
                  <a:pt x="4068147" y="895739"/>
                </a:cubicBezTo>
                <a:cubicBezTo>
                  <a:pt x="4109332" y="827098"/>
                  <a:pt x="4116090" y="789231"/>
                  <a:pt x="4142792" y="709127"/>
                </a:cubicBezTo>
                <a:lnTo>
                  <a:pt x="4161453" y="653143"/>
                </a:lnTo>
                <a:cubicBezTo>
                  <a:pt x="4167673" y="634482"/>
                  <a:pt x="4176880" y="616562"/>
                  <a:pt x="4180114" y="597159"/>
                </a:cubicBezTo>
                <a:lnTo>
                  <a:pt x="4198775" y="485192"/>
                </a:lnTo>
                <a:cubicBezTo>
                  <a:pt x="4192555" y="447870"/>
                  <a:pt x="4197035" y="407068"/>
                  <a:pt x="4180114" y="373225"/>
                </a:cubicBezTo>
                <a:cubicBezTo>
                  <a:pt x="4148076" y="309148"/>
                  <a:pt x="4097482" y="301255"/>
                  <a:pt x="4049485" y="261257"/>
                </a:cubicBezTo>
                <a:cubicBezTo>
                  <a:pt x="4029211" y="244362"/>
                  <a:pt x="4016415" y="218367"/>
                  <a:pt x="3993502" y="205274"/>
                </a:cubicBezTo>
                <a:cubicBezTo>
                  <a:pt x="3971234" y="192549"/>
                  <a:pt x="3943739" y="192833"/>
                  <a:pt x="3918857" y="186612"/>
                </a:cubicBezTo>
                <a:cubicBezTo>
                  <a:pt x="3813772" y="116557"/>
                  <a:pt x="3884149" y="156382"/>
                  <a:pt x="3694922" y="93306"/>
                </a:cubicBezTo>
                <a:cubicBezTo>
                  <a:pt x="3657600" y="80865"/>
                  <a:pt x="3621532" y="63699"/>
                  <a:pt x="3582955" y="55984"/>
                </a:cubicBezTo>
                <a:cubicBezTo>
                  <a:pt x="3534431" y="46279"/>
                  <a:pt x="3423252" y="23001"/>
                  <a:pt x="3377681" y="18661"/>
                </a:cubicBezTo>
                <a:cubicBezTo>
                  <a:pt x="3284589" y="9795"/>
                  <a:pt x="3191069" y="6220"/>
                  <a:pt x="3097763" y="0"/>
                </a:cubicBezTo>
                <a:cubicBezTo>
                  <a:pt x="2848947" y="6220"/>
                  <a:pt x="2599939" y="7097"/>
                  <a:pt x="2351314" y="18661"/>
                </a:cubicBezTo>
                <a:cubicBezTo>
                  <a:pt x="2331664" y="19575"/>
                  <a:pt x="2314244" y="31919"/>
                  <a:pt x="2295330" y="37323"/>
                </a:cubicBezTo>
                <a:cubicBezTo>
                  <a:pt x="2270669" y="44369"/>
                  <a:pt x="2245251" y="48614"/>
                  <a:pt x="2220685" y="55984"/>
                </a:cubicBezTo>
                <a:cubicBezTo>
                  <a:pt x="2183003" y="67288"/>
                  <a:pt x="2108718" y="93306"/>
                  <a:pt x="2108718" y="93306"/>
                </a:cubicBezTo>
                <a:cubicBezTo>
                  <a:pt x="1970825" y="231202"/>
                  <a:pt x="2184978" y="28172"/>
                  <a:pt x="2015412" y="149290"/>
                </a:cubicBezTo>
                <a:cubicBezTo>
                  <a:pt x="1860442" y="259983"/>
                  <a:pt x="2011277" y="200432"/>
                  <a:pt x="1884783" y="242596"/>
                </a:cubicBezTo>
                <a:cubicBezTo>
                  <a:pt x="1866122" y="261257"/>
                  <a:pt x="1850759" y="283941"/>
                  <a:pt x="1828800" y="298580"/>
                </a:cubicBezTo>
                <a:cubicBezTo>
                  <a:pt x="1812433" y="309491"/>
                  <a:pt x="1791080" y="309936"/>
                  <a:pt x="1772816" y="317241"/>
                </a:cubicBezTo>
                <a:cubicBezTo>
                  <a:pt x="1759902" y="322407"/>
                  <a:pt x="1747935" y="329682"/>
                  <a:pt x="1735494" y="335902"/>
                </a:cubicBezTo>
              </a:path>
            </a:pathLst>
          </a:custGeom>
          <a:ln w="254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6" name="Freeform 5"/>
          <p:cNvSpPr/>
          <p:nvPr/>
        </p:nvSpPr>
        <p:spPr>
          <a:xfrm>
            <a:off x="1051793" y="3714526"/>
            <a:ext cx="3594852" cy="1529278"/>
          </a:xfrm>
          <a:custGeom>
            <a:avLst/>
            <a:gdLst>
              <a:gd name="connsiteX0" fmla="*/ 1654085 w 3594852"/>
              <a:gd name="connsiteY0" fmla="*/ 36380 h 1529278"/>
              <a:gd name="connsiteX1" fmla="*/ 1560778 w 3594852"/>
              <a:gd name="connsiteY1" fmla="*/ 17719 h 1529278"/>
              <a:gd name="connsiteX2" fmla="*/ 1280860 w 3594852"/>
              <a:gd name="connsiteY2" fmla="*/ 92364 h 1529278"/>
              <a:gd name="connsiteX3" fmla="*/ 832991 w 3594852"/>
              <a:gd name="connsiteY3" fmla="*/ 111025 h 1529278"/>
              <a:gd name="connsiteX4" fmla="*/ 721023 w 3594852"/>
              <a:gd name="connsiteY4" fmla="*/ 148347 h 1529278"/>
              <a:gd name="connsiteX5" fmla="*/ 590395 w 3594852"/>
              <a:gd name="connsiteY5" fmla="*/ 241654 h 1529278"/>
              <a:gd name="connsiteX6" fmla="*/ 534411 w 3594852"/>
              <a:gd name="connsiteY6" fmla="*/ 260315 h 1529278"/>
              <a:gd name="connsiteX7" fmla="*/ 385121 w 3594852"/>
              <a:gd name="connsiteY7" fmla="*/ 316298 h 1529278"/>
              <a:gd name="connsiteX8" fmla="*/ 254493 w 3594852"/>
              <a:gd name="connsiteY8" fmla="*/ 446927 h 1529278"/>
              <a:gd name="connsiteX9" fmla="*/ 217170 w 3594852"/>
              <a:gd name="connsiteY9" fmla="*/ 484250 h 1529278"/>
              <a:gd name="connsiteX10" fmla="*/ 179848 w 3594852"/>
              <a:gd name="connsiteY10" fmla="*/ 540233 h 1529278"/>
              <a:gd name="connsiteX11" fmla="*/ 30558 w 3594852"/>
              <a:gd name="connsiteY11" fmla="*/ 708184 h 1529278"/>
              <a:gd name="connsiteX12" fmla="*/ 30558 w 3594852"/>
              <a:gd name="connsiteY12" fmla="*/ 1137392 h 1529278"/>
              <a:gd name="connsiteX13" fmla="*/ 105203 w 3594852"/>
              <a:gd name="connsiteY13" fmla="*/ 1249360 h 1529278"/>
              <a:gd name="connsiteX14" fmla="*/ 235831 w 3594852"/>
              <a:gd name="connsiteY14" fmla="*/ 1379988 h 1529278"/>
              <a:gd name="connsiteX15" fmla="*/ 329138 w 3594852"/>
              <a:gd name="connsiteY15" fmla="*/ 1454633 h 1529278"/>
              <a:gd name="connsiteX16" fmla="*/ 478427 w 3594852"/>
              <a:gd name="connsiteY16" fmla="*/ 1491956 h 1529278"/>
              <a:gd name="connsiteX17" fmla="*/ 814329 w 3594852"/>
              <a:gd name="connsiteY17" fmla="*/ 1473294 h 1529278"/>
              <a:gd name="connsiteX18" fmla="*/ 1038264 w 3594852"/>
              <a:gd name="connsiteY18" fmla="*/ 1435972 h 1529278"/>
              <a:gd name="connsiteX19" fmla="*/ 1299521 w 3594852"/>
              <a:gd name="connsiteY19" fmla="*/ 1417311 h 1529278"/>
              <a:gd name="connsiteX20" fmla="*/ 1747391 w 3594852"/>
              <a:gd name="connsiteY20" fmla="*/ 1361327 h 1529278"/>
              <a:gd name="connsiteX21" fmla="*/ 2176599 w 3594852"/>
              <a:gd name="connsiteY21" fmla="*/ 1398650 h 1529278"/>
              <a:gd name="connsiteX22" fmla="*/ 2288566 w 3594852"/>
              <a:gd name="connsiteY22" fmla="*/ 1435972 h 1529278"/>
              <a:gd name="connsiteX23" fmla="*/ 2419195 w 3594852"/>
              <a:gd name="connsiteY23" fmla="*/ 1473294 h 1529278"/>
              <a:gd name="connsiteX24" fmla="*/ 2568485 w 3594852"/>
              <a:gd name="connsiteY24" fmla="*/ 1491956 h 1529278"/>
              <a:gd name="connsiteX25" fmla="*/ 2717774 w 3594852"/>
              <a:gd name="connsiteY25" fmla="*/ 1529278 h 1529278"/>
              <a:gd name="connsiteX26" fmla="*/ 2979031 w 3594852"/>
              <a:gd name="connsiteY26" fmla="*/ 1510617 h 1529278"/>
              <a:gd name="connsiteX27" fmla="*/ 3053676 w 3594852"/>
              <a:gd name="connsiteY27" fmla="*/ 1491956 h 1529278"/>
              <a:gd name="connsiteX28" fmla="*/ 3258950 w 3594852"/>
              <a:gd name="connsiteY28" fmla="*/ 1324005 h 1529278"/>
              <a:gd name="connsiteX29" fmla="*/ 3389578 w 3594852"/>
              <a:gd name="connsiteY29" fmla="*/ 1212037 h 1529278"/>
              <a:gd name="connsiteX30" fmla="*/ 3501546 w 3594852"/>
              <a:gd name="connsiteY30" fmla="*/ 1118731 h 1529278"/>
              <a:gd name="connsiteX31" fmla="*/ 3594852 w 3594852"/>
              <a:gd name="connsiteY31" fmla="*/ 1006764 h 1529278"/>
              <a:gd name="connsiteX32" fmla="*/ 3576191 w 3594852"/>
              <a:gd name="connsiteY32" fmla="*/ 782829 h 1529278"/>
              <a:gd name="connsiteX33" fmla="*/ 3520207 w 3594852"/>
              <a:gd name="connsiteY33" fmla="*/ 745507 h 1529278"/>
              <a:gd name="connsiteX34" fmla="*/ 3445562 w 3594852"/>
              <a:gd name="connsiteY34" fmla="*/ 652201 h 1529278"/>
              <a:gd name="connsiteX35" fmla="*/ 3426901 w 3594852"/>
              <a:gd name="connsiteY35" fmla="*/ 596217 h 1529278"/>
              <a:gd name="connsiteX36" fmla="*/ 3333595 w 3594852"/>
              <a:gd name="connsiteY36" fmla="*/ 521572 h 1529278"/>
              <a:gd name="connsiteX37" fmla="*/ 3240289 w 3594852"/>
              <a:gd name="connsiteY37" fmla="*/ 428266 h 1529278"/>
              <a:gd name="connsiteX38" fmla="*/ 3184305 w 3594852"/>
              <a:gd name="connsiteY38" fmla="*/ 372282 h 1529278"/>
              <a:gd name="connsiteX39" fmla="*/ 3109660 w 3594852"/>
              <a:gd name="connsiteY39" fmla="*/ 334960 h 1529278"/>
              <a:gd name="connsiteX40" fmla="*/ 2997693 w 3594852"/>
              <a:gd name="connsiteY40" fmla="*/ 241654 h 1529278"/>
              <a:gd name="connsiteX41" fmla="*/ 2941709 w 3594852"/>
              <a:gd name="connsiteY41" fmla="*/ 222992 h 1529278"/>
              <a:gd name="connsiteX42" fmla="*/ 2773758 w 3594852"/>
              <a:gd name="connsiteY42" fmla="*/ 167009 h 1529278"/>
              <a:gd name="connsiteX43" fmla="*/ 2717774 w 3594852"/>
              <a:gd name="connsiteY43" fmla="*/ 148347 h 1529278"/>
              <a:gd name="connsiteX44" fmla="*/ 2643129 w 3594852"/>
              <a:gd name="connsiteY44" fmla="*/ 129686 h 1529278"/>
              <a:gd name="connsiteX45" fmla="*/ 2568485 w 3594852"/>
              <a:gd name="connsiteY45" fmla="*/ 92364 h 1529278"/>
              <a:gd name="connsiteX46" fmla="*/ 2344550 w 3594852"/>
              <a:gd name="connsiteY46" fmla="*/ 55041 h 1529278"/>
              <a:gd name="connsiteX47" fmla="*/ 1448811 w 3594852"/>
              <a:gd name="connsiteY47" fmla="*/ 17719 h 1529278"/>
              <a:gd name="connsiteX48" fmla="*/ 1224876 w 3594852"/>
              <a:gd name="connsiteY48" fmla="*/ 17719 h 152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94852" h="1529278">
                <a:moveTo>
                  <a:pt x="1654085" y="36380"/>
                </a:moveTo>
                <a:cubicBezTo>
                  <a:pt x="1622983" y="30160"/>
                  <a:pt x="1592177" y="13233"/>
                  <a:pt x="1560778" y="17719"/>
                </a:cubicBezTo>
                <a:cubicBezTo>
                  <a:pt x="1195670" y="69878"/>
                  <a:pt x="1554433" y="74126"/>
                  <a:pt x="1280860" y="92364"/>
                </a:cubicBezTo>
                <a:cubicBezTo>
                  <a:pt x="1131772" y="102303"/>
                  <a:pt x="982281" y="104805"/>
                  <a:pt x="832991" y="111025"/>
                </a:cubicBezTo>
                <a:cubicBezTo>
                  <a:pt x="795668" y="123466"/>
                  <a:pt x="752496" y="124742"/>
                  <a:pt x="721023" y="148347"/>
                </a:cubicBezTo>
                <a:cubicBezTo>
                  <a:pt x="704123" y="161022"/>
                  <a:pt x="617677" y="228013"/>
                  <a:pt x="590395" y="241654"/>
                </a:cubicBezTo>
                <a:cubicBezTo>
                  <a:pt x="572801" y="250451"/>
                  <a:pt x="552491" y="252566"/>
                  <a:pt x="534411" y="260315"/>
                </a:cubicBezTo>
                <a:cubicBezTo>
                  <a:pt x="397792" y="318865"/>
                  <a:pt x="522742" y="281893"/>
                  <a:pt x="385121" y="316298"/>
                </a:cubicBezTo>
                <a:lnTo>
                  <a:pt x="254493" y="446927"/>
                </a:lnTo>
                <a:cubicBezTo>
                  <a:pt x="242052" y="459368"/>
                  <a:pt x="226930" y="469611"/>
                  <a:pt x="217170" y="484250"/>
                </a:cubicBezTo>
                <a:cubicBezTo>
                  <a:pt x="204729" y="502911"/>
                  <a:pt x="194748" y="523470"/>
                  <a:pt x="179848" y="540233"/>
                </a:cubicBezTo>
                <a:cubicBezTo>
                  <a:pt x="9413" y="731972"/>
                  <a:pt x="115263" y="581127"/>
                  <a:pt x="30558" y="708184"/>
                </a:cubicBezTo>
                <a:cubicBezTo>
                  <a:pt x="-2316" y="872554"/>
                  <a:pt x="-17368" y="907349"/>
                  <a:pt x="30558" y="1137392"/>
                </a:cubicBezTo>
                <a:cubicBezTo>
                  <a:pt x="39707" y="1181305"/>
                  <a:pt x="73485" y="1217642"/>
                  <a:pt x="105203" y="1249360"/>
                </a:cubicBezTo>
                <a:lnTo>
                  <a:pt x="235831" y="1379988"/>
                </a:lnTo>
                <a:cubicBezTo>
                  <a:pt x="270547" y="1414704"/>
                  <a:pt x="282054" y="1431091"/>
                  <a:pt x="329138" y="1454633"/>
                </a:cubicBezTo>
                <a:cubicBezTo>
                  <a:pt x="367392" y="1473760"/>
                  <a:pt x="442940" y="1484858"/>
                  <a:pt x="478427" y="1491956"/>
                </a:cubicBezTo>
                <a:cubicBezTo>
                  <a:pt x="590394" y="1485735"/>
                  <a:pt x="702746" y="1484452"/>
                  <a:pt x="814329" y="1473294"/>
                </a:cubicBezTo>
                <a:cubicBezTo>
                  <a:pt x="889628" y="1465764"/>
                  <a:pt x="962782" y="1441364"/>
                  <a:pt x="1038264" y="1435972"/>
                </a:cubicBezTo>
                <a:lnTo>
                  <a:pt x="1299521" y="1417311"/>
                </a:lnTo>
                <a:cubicBezTo>
                  <a:pt x="1571746" y="1362865"/>
                  <a:pt x="1422859" y="1384508"/>
                  <a:pt x="1747391" y="1361327"/>
                </a:cubicBezTo>
                <a:cubicBezTo>
                  <a:pt x="1890460" y="1373768"/>
                  <a:pt x="2034337" y="1379028"/>
                  <a:pt x="2176599" y="1398650"/>
                </a:cubicBezTo>
                <a:cubicBezTo>
                  <a:pt x="2215571" y="1404025"/>
                  <a:pt x="2251244" y="1423531"/>
                  <a:pt x="2288566" y="1435972"/>
                </a:cubicBezTo>
                <a:cubicBezTo>
                  <a:pt x="2332938" y="1450763"/>
                  <a:pt x="2372331" y="1465483"/>
                  <a:pt x="2419195" y="1473294"/>
                </a:cubicBezTo>
                <a:cubicBezTo>
                  <a:pt x="2468663" y="1481539"/>
                  <a:pt x="2518918" y="1484330"/>
                  <a:pt x="2568485" y="1491956"/>
                </a:cubicBezTo>
                <a:cubicBezTo>
                  <a:pt x="2652129" y="1504824"/>
                  <a:pt x="2649655" y="1506572"/>
                  <a:pt x="2717774" y="1529278"/>
                </a:cubicBezTo>
                <a:cubicBezTo>
                  <a:pt x="2804860" y="1523058"/>
                  <a:pt x="2892257" y="1520258"/>
                  <a:pt x="2979031" y="1510617"/>
                </a:cubicBezTo>
                <a:cubicBezTo>
                  <a:pt x="3004522" y="1507785"/>
                  <a:pt x="3030736" y="1503426"/>
                  <a:pt x="3053676" y="1491956"/>
                </a:cubicBezTo>
                <a:cubicBezTo>
                  <a:pt x="3230696" y="1403446"/>
                  <a:pt x="3106024" y="1438700"/>
                  <a:pt x="3258950" y="1324005"/>
                </a:cubicBezTo>
                <a:cubicBezTo>
                  <a:pt x="3477252" y="1160278"/>
                  <a:pt x="3207621" y="1368000"/>
                  <a:pt x="3389578" y="1212037"/>
                </a:cubicBezTo>
                <a:cubicBezTo>
                  <a:pt x="3444860" y="1164653"/>
                  <a:pt x="3461147" y="1167211"/>
                  <a:pt x="3501546" y="1118731"/>
                </a:cubicBezTo>
                <a:cubicBezTo>
                  <a:pt x="3612440" y="985657"/>
                  <a:pt x="3510445" y="1091168"/>
                  <a:pt x="3594852" y="1006764"/>
                </a:cubicBezTo>
                <a:cubicBezTo>
                  <a:pt x="3588632" y="932119"/>
                  <a:pt x="3596769" y="854851"/>
                  <a:pt x="3576191" y="782829"/>
                </a:cubicBezTo>
                <a:cubicBezTo>
                  <a:pt x="3570030" y="761264"/>
                  <a:pt x="3537720" y="759518"/>
                  <a:pt x="3520207" y="745507"/>
                </a:cubicBezTo>
                <a:cubicBezTo>
                  <a:pt x="3482224" y="715120"/>
                  <a:pt x="3473272" y="693765"/>
                  <a:pt x="3445562" y="652201"/>
                </a:cubicBezTo>
                <a:cubicBezTo>
                  <a:pt x="3439342" y="633540"/>
                  <a:pt x="3437021" y="613085"/>
                  <a:pt x="3426901" y="596217"/>
                </a:cubicBezTo>
                <a:cubicBezTo>
                  <a:pt x="3409174" y="566672"/>
                  <a:pt x="3359023" y="538524"/>
                  <a:pt x="3333595" y="521572"/>
                </a:cubicBezTo>
                <a:cubicBezTo>
                  <a:pt x="3265169" y="418934"/>
                  <a:pt x="3333595" y="506021"/>
                  <a:pt x="3240289" y="428266"/>
                </a:cubicBezTo>
                <a:cubicBezTo>
                  <a:pt x="3220015" y="411371"/>
                  <a:pt x="3205780" y="387621"/>
                  <a:pt x="3184305" y="372282"/>
                </a:cubicBezTo>
                <a:cubicBezTo>
                  <a:pt x="3161668" y="356113"/>
                  <a:pt x="3133813" y="348762"/>
                  <a:pt x="3109660" y="334960"/>
                </a:cubicBezTo>
                <a:cubicBezTo>
                  <a:pt x="2895980" y="212857"/>
                  <a:pt x="3229254" y="396029"/>
                  <a:pt x="2997693" y="241654"/>
                </a:cubicBezTo>
                <a:cubicBezTo>
                  <a:pt x="2981326" y="230743"/>
                  <a:pt x="2959303" y="231789"/>
                  <a:pt x="2941709" y="222992"/>
                </a:cubicBezTo>
                <a:cubicBezTo>
                  <a:pt x="2810512" y="157394"/>
                  <a:pt x="2981622" y="201653"/>
                  <a:pt x="2773758" y="167009"/>
                </a:cubicBezTo>
                <a:cubicBezTo>
                  <a:pt x="2755097" y="160788"/>
                  <a:pt x="2736688" y="153751"/>
                  <a:pt x="2717774" y="148347"/>
                </a:cubicBezTo>
                <a:cubicBezTo>
                  <a:pt x="2693113" y="141301"/>
                  <a:pt x="2667143" y="138691"/>
                  <a:pt x="2643129" y="129686"/>
                </a:cubicBezTo>
                <a:cubicBezTo>
                  <a:pt x="2617082" y="119918"/>
                  <a:pt x="2594876" y="101161"/>
                  <a:pt x="2568485" y="92364"/>
                </a:cubicBezTo>
                <a:cubicBezTo>
                  <a:pt x="2527559" y="78722"/>
                  <a:pt x="2374128" y="59267"/>
                  <a:pt x="2344550" y="55041"/>
                </a:cubicBezTo>
                <a:cubicBezTo>
                  <a:pt x="2023841" y="-51860"/>
                  <a:pt x="2295500" y="32573"/>
                  <a:pt x="1448811" y="17719"/>
                </a:cubicBezTo>
                <a:cubicBezTo>
                  <a:pt x="1374177" y="16410"/>
                  <a:pt x="1299521" y="17719"/>
                  <a:pt x="1224876" y="17719"/>
                </a:cubicBezTo>
              </a:path>
            </a:pathLst>
          </a:custGeom>
          <a:noFill/>
          <a:ln w="254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94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8" name="Rectangle 6"/>
          <p:cNvSpPr>
            <a:spLocks noGrp="1" noChangeArrowheads="1"/>
          </p:cNvSpPr>
          <p:nvPr>
            <p:ph type="title"/>
          </p:nvPr>
        </p:nvSpPr>
        <p:spPr>
          <a:xfrm>
            <a:off x="4453577" y="436710"/>
            <a:ext cx="3281668" cy="646331"/>
          </a:xfrm>
          <a:noFill/>
        </p:spPr>
        <p:txBody>
          <a:bodyPr wrap="none">
            <a:spAutoFit/>
          </a:bodyPr>
          <a:lstStyle/>
          <a:p>
            <a:r>
              <a:rPr lang="en-US" sz="4000" dirty="0"/>
              <a:t>Play </a:t>
            </a:r>
            <a:r>
              <a:rPr lang="en-US" sz="4000" dirty="0" smtClean="0"/>
              <a:t>Analysis</a:t>
            </a:r>
            <a:endParaRPr lang="en-US" sz="2000" dirty="0"/>
          </a:p>
        </p:txBody>
      </p:sp>
      <p:sp>
        <p:nvSpPr>
          <p:cNvPr id="1288199" name="Rectangle 7"/>
          <p:cNvSpPr>
            <a:spLocks noGrp="1" noChangeArrowheads="1"/>
          </p:cNvSpPr>
          <p:nvPr>
            <p:ph type="body" sz="half" idx="4294967295"/>
          </p:nvPr>
        </p:nvSpPr>
        <p:spPr>
          <a:xfrm>
            <a:off x="608013" y="1486167"/>
            <a:ext cx="5461347" cy="4931883"/>
          </a:xfrm>
        </p:spPr>
        <p:txBody>
          <a:bodyPr/>
          <a:lstStyle/>
          <a:p>
            <a:pPr marL="0" indent="0">
              <a:lnSpc>
                <a:spcPct val="50000"/>
              </a:lnSpc>
              <a:buNone/>
            </a:pPr>
            <a:r>
              <a:rPr lang="en-US" sz="1800" b="1" dirty="0"/>
              <a:t>Prologue (59 ff.)</a:t>
            </a:r>
          </a:p>
          <a:p>
            <a:pPr marL="463550" lvl="1" indent="-6350">
              <a:lnSpc>
                <a:spcPct val="100000"/>
              </a:lnSpc>
              <a:buNone/>
            </a:pPr>
            <a:r>
              <a:rPr lang="en-US" sz="1600" dirty="0"/>
              <a:t>Antigone, Ismene (burial)</a:t>
            </a:r>
          </a:p>
          <a:p>
            <a:pPr marL="0" indent="0">
              <a:lnSpc>
                <a:spcPct val="50000"/>
              </a:lnSpc>
              <a:buNone/>
            </a:pPr>
            <a:r>
              <a:rPr lang="en-US" sz="1800" b="1" i="1" dirty="0"/>
              <a:t>Parodos</a:t>
            </a:r>
            <a:r>
              <a:rPr lang="en-US" sz="1800" b="1" dirty="0"/>
              <a:t> (choral entry ode, 65 f.)</a:t>
            </a:r>
          </a:p>
          <a:p>
            <a:pPr marL="463550" lvl="1" indent="-6350">
              <a:lnSpc>
                <a:spcPct val="50000"/>
              </a:lnSpc>
              <a:buNone/>
            </a:pPr>
            <a:r>
              <a:rPr lang="en-US" sz="1600" dirty="0" smtClean="0"/>
              <a:t>Victory </a:t>
            </a:r>
            <a:r>
              <a:rPr lang="en-US" sz="1600" dirty="0"/>
              <a:t>song</a:t>
            </a:r>
          </a:p>
          <a:p>
            <a:pPr marL="0" indent="0">
              <a:lnSpc>
                <a:spcPct val="50000"/>
              </a:lnSpc>
              <a:buNone/>
            </a:pPr>
            <a:r>
              <a:rPr lang="en-US" sz="1800" b="1" dirty="0"/>
              <a:t>1st episode</a:t>
            </a:r>
          </a:p>
          <a:p>
            <a:pPr marL="463550" lvl="1" indent="-6350">
              <a:lnSpc>
                <a:spcPct val="50000"/>
              </a:lnSpc>
              <a:buNone/>
            </a:pPr>
            <a:r>
              <a:rPr lang="en-US" sz="1600" dirty="0"/>
              <a:t>Creon, Sentry (Polynices’ burial)</a:t>
            </a:r>
          </a:p>
          <a:p>
            <a:pPr marL="0" indent="0">
              <a:lnSpc>
                <a:spcPct val="50000"/>
              </a:lnSpc>
              <a:buNone/>
            </a:pPr>
            <a:r>
              <a:rPr lang="en-US" sz="1800" b="1" dirty="0"/>
              <a:t>1st </a:t>
            </a:r>
            <a:r>
              <a:rPr lang="en-US" sz="1800" b="1" i="1" dirty="0"/>
              <a:t>stasimon</a:t>
            </a:r>
            <a:r>
              <a:rPr lang="en-US" sz="1800" b="1" dirty="0"/>
              <a:t> (choral ode, 76 f.)</a:t>
            </a:r>
          </a:p>
          <a:p>
            <a:pPr marL="463550" lvl="1" indent="-6350">
              <a:lnSpc>
                <a:spcPct val="50000"/>
              </a:lnSpc>
              <a:buNone/>
            </a:pPr>
            <a:r>
              <a:rPr lang="en-US" sz="1600" dirty="0"/>
              <a:t>“Numberless wonders, terrible wonders”</a:t>
            </a:r>
            <a:endParaRPr lang="en-US" sz="1600" dirty="0"/>
          </a:p>
          <a:p>
            <a:pPr marL="0" indent="0">
              <a:lnSpc>
                <a:spcPct val="50000"/>
              </a:lnSpc>
              <a:buNone/>
            </a:pPr>
            <a:r>
              <a:rPr lang="en-US" sz="1800" b="1" dirty="0"/>
              <a:t>2nd episode</a:t>
            </a:r>
          </a:p>
          <a:p>
            <a:pPr marL="463550" lvl="1" indent="-6350">
              <a:lnSpc>
                <a:spcPct val="100000"/>
              </a:lnSpc>
              <a:buNone/>
            </a:pPr>
            <a:r>
              <a:rPr lang="en-US" sz="1600" dirty="0"/>
              <a:t>Sentry, Creon; Creon, Antigone, Ismene (Creon-Antigone </a:t>
            </a:r>
            <a:r>
              <a:rPr lang="en-US" sz="1600" i="1" dirty="0"/>
              <a:t>agōn</a:t>
            </a:r>
            <a:r>
              <a:rPr lang="en-US" sz="1600" dirty="0"/>
              <a:t>)</a:t>
            </a:r>
          </a:p>
          <a:p>
            <a:pPr marL="0" indent="0">
              <a:lnSpc>
                <a:spcPct val="50000"/>
              </a:lnSpc>
              <a:buNone/>
            </a:pPr>
            <a:r>
              <a:rPr lang="en-US" sz="1800" b="1" dirty="0"/>
              <a:t>2nd </a:t>
            </a:r>
            <a:r>
              <a:rPr lang="en-US" sz="1800" b="1" i="1" dirty="0"/>
              <a:t>stasimon</a:t>
            </a:r>
            <a:r>
              <a:rPr lang="en-US" sz="1800" b="1" dirty="0"/>
              <a:t> (91 f.)</a:t>
            </a:r>
          </a:p>
          <a:p>
            <a:pPr marL="463550" lvl="1" indent="-6350">
              <a:lnSpc>
                <a:spcPct val="50000"/>
              </a:lnSpc>
              <a:buNone/>
            </a:pPr>
            <a:r>
              <a:rPr lang="en-US" sz="1600" dirty="0"/>
              <a:t>“Blest they who escape misfortune”</a:t>
            </a:r>
          </a:p>
          <a:p>
            <a:pPr marL="0" indent="0">
              <a:lnSpc>
                <a:spcPct val="50000"/>
              </a:lnSpc>
              <a:buNone/>
            </a:pPr>
            <a:r>
              <a:rPr lang="en-US" sz="1800" b="1" dirty="0"/>
              <a:t>3rd episode (92 ff.)</a:t>
            </a:r>
          </a:p>
          <a:p>
            <a:pPr marL="463550" lvl="1" indent="-6350">
              <a:lnSpc>
                <a:spcPct val="50000"/>
              </a:lnSpc>
              <a:buNone/>
            </a:pPr>
            <a:r>
              <a:rPr lang="en-US" sz="1600" dirty="0"/>
              <a:t>Creon, Haemon (</a:t>
            </a:r>
            <a:r>
              <a:rPr lang="en-US" sz="1600" i="1" dirty="0"/>
              <a:t>agōn</a:t>
            </a:r>
            <a:r>
              <a:rPr lang="en-US" sz="1600" dirty="0"/>
              <a:t>)</a:t>
            </a:r>
          </a:p>
        </p:txBody>
      </p:sp>
      <p:sp>
        <p:nvSpPr>
          <p:cNvPr id="1288200" name="Rectangle 8"/>
          <p:cNvSpPr>
            <a:spLocks noGrp="1" noChangeArrowheads="1"/>
          </p:cNvSpPr>
          <p:nvPr>
            <p:ph type="body" sz="half" idx="4294967295"/>
          </p:nvPr>
        </p:nvSpPr>
        <p:spPr>
          <a:xfrm>
            <a:off x="6081885" y="1486167"/>
            <a:ext cx="5498927" cy="4931883"/>
          </a:xfrm>
        </p:spPr>
        <p:txBody>
          <a:bodyPr/>
          <a:lstStyle/>
          <a:p>
            <a:pPr marL="0" indent="0">
              <a:lnSpc>
                <a:spcPct val="50000"/>
              </a:lnSpc>
              <a:buNone/>
            </a:pPr>
            <a:r>
              <a:rPr lang="en-US" sz="1800" b="1" dirty="0"/>
              <a:t>3rd </a:t>
            </a:r>
            <a:r>
              <a:rPr lang="en-US" sz="1800" b="1" i="1" dirty="0"/>
              <a:t>stasimon</a:t>
            </a:r>
            <a:r>
              <a:rPr lang="en-US" sz="1800" b="1" dirty="0"/>
              <a:t> (101)</a:t>
            </a:r>
          </a:p>
          <a:p>
            <a:pPr marL="463550" lvl="1" indent="-6350">
              <a:lnSpc>
                <a:spcPct val="50000"/>
              </a:lnSpc>
              <a:buNone/>
            </a:pPr>
            <a:r>
              <a:rPr lang="en-US" sz="1600" dirty="0"/>
              <a:t>madness of </a:t>
            </a:r>
            <a:r>
              <a:rPr lang="en-US" sz="1600" i="1" dirty="0"/>
              <a:t>erōs</a:t>
            </a:r>
            <a:endParaRPr lang="en-US" sz="1600" dirty="0"/>
          </a:p>
          <a:p>
            <a:pPr marL="0" indent="0">
              <a:lnSpc>
                <a:spcPct val="50000"/>
              </a:lnSpc>
              <a:buNone/>
            </a:pPr>
            <a:r>
              <a:rPr lang="en-US" sz="1800" b="1" dirty="0"/>
              <a:t>4th episode (101 ff.)</a:t>
            </a:r>
          </a:p>
          <a:p>
            <a:pPr marL="463550" lvl="1" indent="-6350">
              <a:lnSpc>
                <a:spcPct val="100000"/>
              </a:lnSpc>
              <a:buNone/>
            </a:pPr>
            <a:r>
              <a:rPr lang="en-US" sz="1600" dirty="0"/>
              <a:t>Choral dialogue (</a:t>
            </a:r>
            <a:r>
              <a:rPr lang="en-US" sz="1600" i="1" dirty="0"/>
              <a:t>kommos</a:t>
            </a:r>
            <a:r>
              <a:rPr lang="en-US" sz="1600" dirty="0"/>
              <a:t>) w/ Antigone (bride of death); Antigone, Creon</a:t>
            </a:r>
          </a:p>
          <a:p>
            <a:pPr marL="0" indent="0">
              <a:lnSpc>
                <a:spcPct val="50000"/>
              </a:lnSpc>
              <a:buNone/>
            </a:pPr>
            <a:r>
              <a:rPr lang="en-US" sz="1800" b="1" dirty="0">
                <a:solidFill>
                  <a:schemeClr val="bg1">
                    <a:lumMod val="75000"/>
                  </a:schemeClr>
                </a:solidFill>
              </a:rPr>
              <a:t>4th </a:t>
            </a:r>
            <a:r>
              <a:rPr lang="en-US" sz="1800" b="1" i="1" dirty="0">
                <a:solidFill>
                  <a:schemeClr val="bg1">
                    <a:lumMod val="75000"/>
                  </a:schemeClr>
                </a:solidFill>
              </a:rPr>
              <a:t>stasimon</a:t>
            </a:r>
            <a:r>
              <a:rPr lang="en-US" sz="1800" b="1" dirty="0">
                <a:solidFill>
                  <a:schemeClr val="bg1">
                    <a:lumMod val="75000"/>
                  </a:schemeClr>
                </a:solidFill>
              </a:rPr>
              <a:t> (108 f.)</a:t>
            </a:r>
          </a:p>
          <a:p>
            <a:pPr marL="463550" lvl="1" indent="-6350">
              <a:lnSpc>
                <a:spcPct val="100000"/>
              </a:lnSpc>
              <a:buNone/>
            </a:pPr>
            <a:r>
              <a:rPr lang="en-US" sz="1600" dirty="0">
                <a:solidFill>
                  <a:schemeClr val="bg1">
                    <a:lumMod val="75000"/>
                  </a:schemeClr>
                </a:solidFill>
              </a:rPr>
              <a:t>myth parallels to Antigone</a:t>
            </a:r>
          </a:p>
          <a:p>
            <a:pPr marL="0" indent="0">
              <a:lnSpc>
                <a:spcPct val="50000"/>
              </a:lnSpc>
              <a:buNone/>
            </a:pPr>
            <a:r>
              <a:rPr lang="en-US" sz="1800" b="1" dirty="0">
                <a:solidFill>
                  <a:schemeClr val="bg1">
                    <a:lumMod val="75000"/>
                  </a:schemeClr>
                </a:solidFill>
              </a:rPr>
              <a:t>5th episode (110 ff.)</a:t>
            </a:r>
          </a:p>
          <a:p>
            <a:pPr marL="463550" lvl="1" indent="-6350">
              <a:lnSpc>
                <a:spcPct val="50000"/>
              </a:lnSpc>
              <a:buNone/>
            </a:pPr>
            <a:r>
              <a:rPr lang="en-US" sz="1600" dirty="0">
                <a:solidFill>
                  <a:schemeClr val="bg1">
                    <a:lumMod val="75000"/>
                  </a:schemeClr>
                </a:solidFill>
              </a:rPr>
              <a:t>Tiresias, Creon (prophecy, warning, </a:t>
            </a:r>
            <a:r>
              <a:rPr lang="en-US" sz="1600" i="1" dirty="0">
                <a:solidFill>
                  <a:schemeClr val="bg1">
                    <a:lumMod val="75000"/>
                  </a:schemeClr>
                </a:solidFill>
              </a:rPr>
              <a:t>agōn</a:t>
            </a:r>
            <a:r>
              <a:rPr lang="en-US" sz="1600" dirty="0">
                <a:solidFill>
                  <a:schemeClr val="bg1">
                    <a:lumMod val="75000"/>
                  </a:schemeClr>
                </a:solidFill>
              </a:rPr>
              <a:t>)</a:t>
            </a:r>
          </a:p>
          <a:p>
            <a:pPr marL="0" indent="0">
              <a:lnSpc>
                <a:spcPct val="50000"/>
              </a:lnSpc>
              <a:buNone/>
            </a:pPr>
            <a:r>
              <a:rPr lang="en-US" sz="1800" b="1" dirty="0" err="1">
                <a:solidFill>
                  <a:schemeClr val="bg1">
                    <a:lumMod val="75000"/>
                  </a:schemeClr>
                </a:solidFill>
              </a:rPr>
              <a:t>Hyporchema</a:t>
            </a:r>
            <a:r>
              <a:rPr lang="en-US" sz="1800" b="1" dirty="0">
                <a:solidFill>
                  <a:schemeClr val="bg1">
                    <a:lumMod val="75000"/>
                  </a:schemeClr>
                </a:solidFill>
              </a:rPr>
              <a:t> (choral ode, 118 f.)</a:t>
            </a:r>
          </a:p>
          <a:p>
            <a:pPr marL="463550" lvl="1" indent="-6350">
              <a:lnSpc>
                <a:spcPct val="100000"/>
              </a:lnSpc>
              <a:buNone/>
            </a:pPr>
            <a:r>
              <a:rPr lang="en-US" sz="1600" dirty="0">
                <a:solidFill>
                  <a:schemeClr val="bg1">
                    <a:lumMod val="75000"/>
                  </a:schemeClr>
                </a:solidFill>
              </a:rPr>
              <a:t>Dionysus save the day!</a:t>
            </a:r>
          </a:p>
          <a:p>
            <a:pPr marL="0" indent="0">
              <a:lnSpc>
                <a:spcPct val="50000"/>
              </a:lnSpc>
              <a:buNone/>
            </a:pPr>
            <a:r>
              <a:rPr lang="en-US" sz="1800" b="1" i="1" dirty="0">
                <a:solidFill>
                  <a:schemeClr val="bg1">
                    <a:lumMod val="75000"/>
                  </a:schemeClr>
                </a:solidFill>
              </a:rPr>
              <a:t>Exodos</a:t>
            </a:r>
            <a:r>
              <a:rPr lang="en-US" sz="1800" b="1" dirty="0">
                <a:solidFill>
                  <a:schemeClr val="bg1">
                    <a:lumMod val="75000"/>
                  </a:schemeClr>
                </a:solidFill>
              </a:rPr>
              <a:t> (119 ff.)</a:t>
            </a:r>
          </a:p>
          <a:p>
            <a:pPr marL="463550" lvl="1" indent="-6350">
              <a:lnSpc>
                <a:spcPct val="100000"/>
              </a:lnSpc>
              <a:buNone/>
            </a:pPr>
            <a:r>
              <a:rPr lang="en-US" sz="1600" dirty="0">
                <a:solidFill>
                  <a:schemeClr val="bg1">
                    <a:lumMod val="75000"/>
                  </a:schemeClr>
                </a:solidFill>
              </a:rPr>
              <a:t>Messenger, Eurydice; Choral dialogue (</a:t>
            </a:r>
            <a:r>
              <a:rPr lang="en-US" sz="1600" i="1" dirty="0">
                <a:solidFill>
                  <a:schemeClr val="bg1">
                    <a:lumMod val="75000"/>
                  </a:schemeClr>
                </a:solidFill>
              </a:rPr>
              <a:t>kommos</a:t>
            </a:r>
            <a:r>
              <a:rPr lang="en-US" sz="1600" dirty="0">
                <a:solidFill>
                  <a:schemeClr val="bg1">
                    <a:lumMod val="75000"/>
                  </a:schemeClr>
                </a:solidFill>
              </a:rPr>
              <a:t>) w/ Creon</a:t>
            </a:r>
          </a:p>
        </p:txBody>
      </p:sp>
      <p:sp>
        <p:nvSpPr>
          <p:cNvPr id="5" name="Text Box 12"/>
          <p:cNvSpPr txBox="1">
            <a:spLocks noChangeArrowheads="1"/>
          </p:cNvSpPr>
          <p:nvPr/>
        </p:nvSpPr>
        <p:spPr bwMode="auto">
          <a:xfrm>
            <a:off x="4395627" y="6144886"/>
            <a:ext cx="3397568" cy="374571"/>
          </a:xfrm>
          <a:prstGeom prst="roundRect">
            <a:avLst/>
          </a:prstGeom>
          <a:solidFill>
            <a:schemeClr val="bg1"/>
          </a:solidFill>
          <a:ln w="9525">
            <a:solidFill>
              <a:schemeClr val="tx2">
                <a:lumMod val="40000"/>
                <a:lumOff val="60000"/>
              </a:schemeClr>
            </a:solidFill>
            <a:miter lim="800000"/>
            <a:headEnd/>
            <a:tailEnd/>
          </a:ln>
          <a:effectLst>
            <a:outerShdw blurRad="50800" dist="127000" dir="2700000" algn="tl" rotWithShape="0">
              <a:prstClr val="black">
                <a:alpha val="40000"/>
              </a:prstClr>
            </a:outerShdw>
          </a:effectLst>
        </p:spPr>
        <p:txBody>
          <a:bodyPr wrap="none">
            <a:spAutoFit/>
          </a:bodyPr>
          <a:lstStyle/>
          <a:p>
            <a:pPr algn="ctr"/>
            <a:r>
              <a:rPr lang="en-US" sz="1600" dirty="0" smtClean="0"/>
              <a:t>numbers refer to Penguin pages</a:t>
            </a:r>
            <a:endParaRPr lang="en-US" sz="1600" dirty="0"/>
          </a:p>
        </p:txBody>
      </p:sp>
    </p:spTree>
    <p:extLst>
      <p:ext uri="{BB962C8B-B14F-4D97-AF65-F5344CB8AC3E}">
        <p14:creationId xmlns:p14="http://schemas.microsoft.com/office/powerpoint/2010/main" val="192494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5" name="Rectangle 7"/>
          <p:cNvSpPr>
            <a:spLocks noGrp="1" noChangeArrowheads="1"/>
          </p:cNvSpPr>
          <p:nvPr>
            <p:ph type="title"/>
          </p:nvPr>
        </p:nvSpPr>
        <p:spPr/>
        <p:txBody>
          <a:bodyPr>
            <a:normAutofit/>
          </a:bodyPr>
          <a:lstStyle/>
          <a:p>
            <a:r>
              <a:rPr lang="en-US" dirty="0" smtClean="0"/>
              <a:t>Cultural/Thematic Oppositions</a:t>
            </a:r>
            <a:endParaRPr lang="en-US" dirty="0"/>
          </a:p>
        </p:txBody>
      </p:sp>
      <p:sp>
        <p:nvSpPr>
          <p:cNvPr id="1184776" name="Rectangle 8"/>
          <p:cNvSpPr>
            <a:spLocks noGrp="1" noChangeArrowheads="1"/>
          </p:cNvSpPr>
          <p:nvPr>
            <p:ph type="body" sz="half" idx="4294967295"/>
          </p:nvPr>
        </p:nvSpPr>
        <p:spPr>
          <a:xfrm>
            <a:off x="503505" y="1494438"/>
            <a:ext cx="5350791" cy="3687163"/>
          </a:xfrm>
        </p:spPr>
        <p:txBody>
          <a:bodyPr wrap="square">
            <a:spAutoFit/>
          </a:bodyPr>
          <a:lstStyle/>
          <a:p>
            <a:pPr algn="r">
              <a:lnSpc>
                <a:spcPct val="100000"/>
              </a:lnSpc>
              <a:spcBef>
                <a:spcPts val="0"/>
              </a:spcBef>
              <a:buNone/>
            </a:pPr>
            <a:r>
              <a:rPr lang="en-US" dirty="0" smtClean="0"/>
              <a:t>Antigone</a:t>
            </a:r>
          </a:p>
          <a:p>
            <a:pPr algn="r">
              <a:lnSpc>
                <a:spcPct val="110000"/>
              </a:lnSpc>
              <a:spcBef>
                <a:spcPts val="0"/>
              </a:spcBef>
              <a:buFontTx/>
              <a:buNone/>
            </a:pPr>
            <a:r>
              <a:rPr lang="en-US" dirty="0" smtClean="0"/>
              <a:t>female</a:t>
            </a:r>
            <a:endParaRPr lang="en-US" dirty="0"/>
          </a:p>
          <a:p>
            <a:pPr algn="r">
              <a:lnSpc>
                <a:spcPct val="110000"/>
              </a:lnSpc>
              <a:spcBef>
                <a:spcPts val="0"/>
              </a:spcBef>
              <a:buFontTx/>
              <a:buNone/>
            </a:pPr>
            <a:r>
              <a:rPr lang="en-US" dirty="0"/>
              <a:t>private</a:t>
            </a:r>
          </a:p>
          <a:p>
            <a:pPr algn="r">
              <a:lnSpc>
                <a:spcPct val="110000"/>
              </a:lnSpc>
              <a:spcBef>
                <a:spcPts val="0"/>
              </a:spcBef>
              <a:buNone/>
            </a:pPr>
            <a:r>
              <a:rPr lang="en-US" sz="2600" dirty="0"/>
              <a:t>inside</a:t>
            </a:r>
          </a:p>
          <a:p>
            <a:pPr algn="r">
              <a:lnSpc>
                <a:spcPct val="110000"/>
              </a:lnSpc>
              <a:spcBef>
                <a:spcPts val="0"/>
              </a:spcBef>
              <a:buNone/>
            </a:pPr>
            <a:r>
              <a:rPr lang="en-US" sz="2600" dirty="0" smtClean="0"/>
              <a:t>(</a:t>
            </a:r>
            <a:r>
              <a:rPr lang="en-US" sz="2600" dirty="0"/>
              <a:t>family, household)</a:t>
            </a:r>
          </a:p>
          <a:p>
            <a:pPr algn="r">
              <a:lnSpc>
                <a:spcPct val="110000"/>
              </a:lnSpc>
              <a:spcBef>
                <a:spcPts val="0"/>
              </a:spcBef>
              <a:buFontTx/>
              <a:buNone/>
            </a:pPr>
            <a:r>
              <a:rPr lang="en-US" dirty="0"/>
              <a:t>lamentation</a:t>
            </a:r>
          </a:p>
          <a:p>
            <a:pPr algn="r">
              <a:lnSpc>
                <a:spcPct val="110000"/>
              </a:lnSpc>
              <a:spcBef>
                <a:spcPts val="0"/>
              </a:spcBef>
              <a:buFontTx/>
              <a:buNone/>
            </a:pPr>
            <a:r>
              <a:rPr lang="en-US" dirty="0"/>
              <a:t>divine </a:t>
            </a:r>
            <a:r>
              <a:rPr lang="en-US" dirty="0" smtClean="0"/>
              <a:t>law</a:t>
            </a:r>
            <a:endParaRPr lang="en-US" dirty="0"/>
          </a:p>
        </p:txBody>
      </p:sp>
      <p:sp>
        <p:nvSpPr>
          <p:cNvPr id="1184777" name="Rectangle 9"/>
          <p:cNvSpPr>
            <a:spLocks noGrp="1" noChangeArrowheads="1"/>
          </p:cNvSpPr>
          <p:nvPr>
            <p:ph type="body" sz="half" idx="4294967295"/>
          </p:nvPr>
        </p:nvSpPr>
        <p:spPr>
          <a:xfrm>
            <a:off x="6373073" y="1494090"/>
            <a:ext cx="5312248" cy="3687163"/>
          </a:xfrm>
        </p:spPr>
        <p:txBody>
          <a:bodyPr wrap="square">
            <a:spAutoFit/>
          </a:bodyPr>
          <a:lstStyle/>
          <a:p>
            <a:pPr>
              <a:lnSpc>
                <a:spcPct val="100000"/>
              </a:lnSpc>
              <a:spcBef>
                <a:spcPts val="0"/>
              </a:spcBef>
              <a:buNone/>
            </a:pPr>
            <a:r>
              <a:rPr lang="en-US" dirty="0" smtClean="0"/>
              <a:t>Creon</a:t>
            </a:r>
          </a:p>
          <a:p>
            <a:pPr>
              <a:lnSpc>
                <a:spcPct val="110000"/>
              </a:lnSpc>
              <a:spcBef>
                <a:spcPts val="0"/>
              </a:spcBef>
              <a:buFontTx/>
              <a:buNone/>
            </a:pPr>
            <a:r>
              <a:rPr lang="en-US" dirty="0" smtClean="0"/>
              <a:t>male</a:t>
            </a:r>
            <a:endParaRPr lang="en-US" dirty="0"/>
          </a:p>
          <a:p>
            <a:pPr>
              <a:lnSpc>
                <a:spcPct val="110000"/>
              </a:lnSpc>
              <a:spcBef>
                <a:spcPts val="0"/>
              </a:spcBef>
              <a:buFontTx/>
              <a:buNone/>
            </a:pPr>
            <a:r>
              <a:rPr lang="en-US" dirty="0"/>
              <a:t>public</a:t>
            </a:r>
          </a:p>
          <a:p>
            <a:pPr>
              <a:lnSpc>
                <a:spcPct val="110000"/>
              </a:lnSpc>
              <a:spcBef>
                <a:spcPts val="0"/>
              </a:spcBef>
              <a:buNone/>
            </a:pPr>
            <a:r>
              <a:rPr lang="en-US" sz="2600" dirty="0"/>
              <a:t>outside</a:t>
            </a:r>
          </a:p>
          <a:p>
            <a:pPr>
              <a:lnSpc>
                <a:spcPct val="110000"/>
              </a:lnSpc>
              <a:spcBef>
                <a:spcPts val="0"/>
              </a:spcBef>
              <a:buNone/>
            </a:pPr>
            <a:r>
              <a:rPr lang="en-US" sz="2600" dirty="0" smtClean="0"/>
              <a:t>(</a:t>
            </a:r>
            <a:r>
              <a:rPr lang="en-US" sz="2600" dirty="0"/>
              <a:t>politics, city)</a:t>
            </a:r>
          </a:p>
          <a:p>
            <a:pPr>
              <a:lnSpc>
                <a:spcPct val="110000"/>
              </a:lnSpc>
              <a:spcBef>
                <a:spcPts val="0"/>
              </a:spcBef>
              <a:buFontTx/>
              <a:buNone/>
            </a:pPr>
            <a:r>
              <a:rPr lang="en-US" dirty="0"/>
              <a:t>retribution</a:t>
            </a:r>
          </a:p>
          <a:p>
            <a:pPr>
              <a:lnSpc>
                <a:spcPct val="110000"/>
              </a:lnSpc>
              <a:spcBef>
                <a:spcPts val="0"/>
              </a:spcBef>
              <a:buFontTx/>
              <a:buNone/>
            </a:pPr>
            <a:r>
              <a:rPr lang="en-US" dirty="0"/>
              <a:t>human </a:t>
            </a:r>
            <a:r>
              <a:rPr lang="en-US" dirty="0" smtClean="0"/>
              <a:t>law</a:t>
            </a:r>
            <a:endParaRPr lang="en-US" dirty="0"/>
          </a:p>
        </p:txBody>
      </p:sp>
    </p:spTree>
    <p:extLst>
      <p:ext uri="{BB962C8B-B14F-4D97-AF65-F5344CB8AC3E}">
        <p14:creationId xmlns:p14="http://schemas.microsoft.com/office/powerpoint/2010/main" val="261126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01_intro.pptx" id="{B2308542-0262-481B-AE3A-5F39395FFFA9}" vid="{3033363F-4F2D-47CA-9E51-538AA71BEE2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1159</TotalTime>
  <Words>2372</Words>
  <Application>Microsoft Office PowerPoint</Application>
  <PresentationFormat>Custom</PresentationFormat>
  <Paragraphs>349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Candara</vt:lpstr>
      <vt:lpstr>Century Gothic</vt:lpstr>
      <vt:lpstr>Wingdings</vt:lpstr>
      <vt:lpstr>World Presentation 16x9</vt:lpstr>
      <vt:lpstr>The Good, the Bad, and the — What?</vt:lpstr>
      <vt:lpstr>Agenda</vt:lpstr>
      <vt:lpstr>Preliminary Considerations…</vt:lpstr>
      <vt:lpstr>Antigone: Play Intro</vt:lpstr>
      <vt:lpstr>Play Facts</vt:lpstr>
      <vt:lpstr>Political Context</vt:lpstr>
      <vt:lpstr>Myth Background: House of Thebes</vt:lpstr>
      <vt:lpstr>Play Analysis</vt:lpstr>
      <vt:lpstr>Cultural/Thematic Oppositions</vt:lpstr>
      <vt:lpstr>Cultural/Thematic Oppositions</vt:lpstr>
      <vt:lpstr>Cultural/Thematic Oppositions</vt:lpstr>
      <vt:lpstr>Modern Interpretations</vt:lpstr>
      <vt:lpstr>Project: Theories of Tragedy</vt:lpstr>
      <vt:lpstr>Performance as Lens</vt:lpstr>
      <vt:lpstr>Polla ta deina Chorus (pp. 76–77)</vt:lpstr>
      <vt:lpstr>Play Analysis</vt:lpstr>
      <vt:lpstr>Polla ta deina chorus, pp. 76–77 (slide 1)</vt:lpstr>
      <vt:lpstr>Polla ta deina (slide 2)</vt:lpstr>
      <vt:lpstr>Polla ta deina (slide 3)</vt:lpstr>
      <vt:lpstr>Polla ta deina (slide 4)</vt:lpstr>
      <vt:lpstr>Polla ta deina (slide 5)</vt:lpstr>
      <vt:lpstr>Polla ta deina (slide 6)</vt:lpstr>
      <vt:lpstr>Polla ta deina (slide 7)</vt:lpstr>
      <vt:lpstr>deina means...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the Bad, and the — What?</dc:title>
  <dc:creator>Scholtz, Andrew</dc:creator>
  <cp:lastModifiedBy>Scholtz, Andrew</cp:lastModifiedBy>
  <cp:revision>80</cp:revision>
  <cp:lastPrinted>2024-01-18T14:47:40Z</cp:lastPrinted>
  <dcterms:created xsi:type="dcterms:W3CDTF">2020-01-23T02:40:08Z</dcterms:created>
  <dcterms:modified xsi:type="dcterms:W3CDTF">2024-01-23T02:12:01Z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