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6"/>
  </p:notesMasterIdLst>
  <p:handoutMasterIdLst>
    <p:handoutMasterId r:id="rId17"/>
  </p:handoutMasterIdLst>
  <p:sldIdLst>
    <p:sldId id="256" r:id="rId2"/>
    <p:sldId id="276" r:id="rId3"/>
    <p:sldId id="279" r:id="rId4"/>
    <p:sldId id="289" r:id="rId5"/>
    <p:sldId id="259" r:id="rId6"/>
    <p:sldId id="295" r:id="rId7"/>
    <p:sldId id="292" r:id="rId8"/>
    <p:sldId id="293" r:id="rId9"/>
    <p:sldId id="272" r:id="rId10"/>
    <p:sldId id="291" r:id="rId11"/>
    <p:sldId id="296" r:id="rId12"/>
    <p:sldId id="294" r:id="rId13"/>
    <p:sldId id="263" r:id="rId14"/>
    <p:sldId id="277" r:id="rId15"/>
  </p:sldIdLst>
  <p:sldSz cx="12188825" cy="6858000"/>
  <p:notesSz cx="7010400" cy="92964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3" userDrawn="1">
          <p15:clr>
            <a:srgbClr val="A4A3A4"/>
          </p15:clr>
        </p15:guide>
        <p15:guide id="2" pos="7295" userDrawn="1">
          <p15:clr>
            <a:srgbClr val="A4A3A4"/>
          </p15:clr>
        </p15:guide>
        <p15:guide id="3" orient="horz" pos="2160">
          <p15:clr>
            <a:srgbClr val="A4A3A4"/>
          </p15:clr>
        </p15:guide>
      </p15:sldGuideLst>
    </p:ext>
    <p:ext uri="{2D200454-40CA-4A62-9FC3-DE9A4176ACB9}">
      <p15:notesGuideLst xmlns:p15="http://schemas.microsoft.com/office/powerpoint/2012/main">
        <p15:guide id="1" orient="horz" pos="2928" userDrawn="1">
          <p15:clr>
            <a:srgbClr val="A4A3A4"/>
          </p15:clr>
        </p15:guide>
        <p15:guide id="2" pos="220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737373"/>
    <a:srgbClr val="FFFFFF"/>
    <a:srgbClr val="BE7F42"/>
    <a:srgbClr val="993300"/>
    <a:srgbClr val="00173A"/>
    <a:srgbClr val="000066"/>
    <a:srgbClr val="0066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073A0DAA-6AF3-43AB-8588-CEC1D06C72B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2D5ABB26-0587-4C30-8999-92F81FD0307C}" styleName="No Style, No Grid">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3971" autoAdjust="0"/>
    <p:restoredTop sz="86567" autoAdjust="0"/>
  </p:normalViewPr>
  <p:slideViewPr>
    <p:cSldViewPr snapToGrid="0">
      <p:cViewPr varScale="1">
        <p:scale>
          <a:sx n="110" d="100"/>
          <a:sy n="110" d="100"/>
        </p:scale>
        <p:origin x="1182" y="114"/>
      </p:cViewPr>
      <p:guideLst>
        <p:guide pos="383"/>
        <p:guide pos="7295"/>
        <p:guide orient="horz" pos="2160"/>
      </p:guideLst>
    </p:cSldViewPr>
  </p:slideViewPr>
  <p:outlineViewPr>
    <p:cViewPr>
      <p:scale>
        <a:sx n="33" d="100"/>
        <a:sy n="33" d="100"/>
      </p:scale>
      <p:origin x="0" y="0"/>
    </p:cViewPr>
  </p:outlineViewPr>
  <p:notesTextViewPr>
    <p:cViewPr>
      <p:scale>
        <a:sx n="1" d="1"/>
        <a:sy n="1" d="1"/>
      </p:scale>
      <p:origin x="0" y="0"/>
    </p:cViewPr>
  </p:notesTextViewPr>
  <p:sorterViewPr>
    <p:cViewPr varScale="1">
      <p:scale>
        <a:sx n="1" d="1"/>
        <a:sy n="1" d="1"/>
      </p:scale>
      <p:origin x="0" y="0"/>
    </p:cViewPr>
  </p:sorterViewPr>
  <p:notesViewPr>
    <p:cSldViewPr snapToGrid="0">
      <p:cViewPr varScale="1">
        <p:scale>
          <a:sx n="62" d="100"/>
          <a:sy n="62" d="100"/>
        </p:scale>
        <p:origin x="3125" y="67"/>
      </p:cViewPr>
      <p:guideLst>
        <p:guide orient="horz" pos="2928"/>
        <p:guide pos="2208"/>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a:p>
        </p:txBody>
      </p:sp>
      <p:sp>
        <p:nvSpPr>
          <p:cNvPr id="3" name="Date Placeholder 2"/>
          <p:cNvSpPr>
            <a:spLocks noGrp="1"/>
          </p:cNvSpPr>
          <p:nvPr>
            <p:ph type="dt" sz="quarter" idx="1"/>
          </p:nvPr>
        </p:nvSpPr>
        <p:spPr>
          <a:xfrm>
            <a:off x="3970938" y="0"/>
            <a:ext cx="3037840" cy="464820"/>
          </a:xfrm>
          <a:prstGeom prst="rect">
            <a:avLst/>
          </a:prstGeom>
        </p:spPr>
        <p:txBody>
          <a:bodyPr vert="horz" lIns="93177" tIns="46589" rIns="93177" bIns="46589" rtlCol="0"/>
          <a:lstStyle>
            <a:lvl1pPr algn="r">
              <a:defRPr sz="1200"/>
            </a:lvl1pPr>
          </a:lstStyle>
          <a:p>
            <a:fld id="{128FCA9C-FF92-4024-BDEC-A6D3B663DC09}" type="datetimeFigureOut">
              <a:rPr lang="en-US"/>
              <a:t>1/24/2024</a:t>
            </a:fld>
            <a:endParaRPr/>
          </a:p>
        </p:txBody>
      </p:sp>
      <p:sp>
        <p:nvSpPr>
          <p:cNvPr id="4" name="Footer Placeholder 3"/>
          <p:cNvSpPr>
            <a:spLocks noGrp="1"/>
          </p:cNvSpPr>
          <p:nvPr>
            <p:ph type="ftr" sz="quarter" idx="2"/>
          </p:nvPr>
        </p:nvSpPr>
        <p:spPr>
          <a:xfrm>
            <a:off x="0" y="8829967"/>
            <a:ext cx="3037840" cy="464820"/>
          </a:xfrm>
          <a:prstGeom prst="rect">
            <a:avLst/>
          </a:prstGeom>
        </p:spPr>
        <p:txBody>
          <a:bodyPr vert="horz" lIns="93177" tIns="46589" rIns="93177" bIns="46589" rtlCol="0" anchor="b"/>
          <a:lstStyle>
            <a:lvl1pPr algn="l">
              <a:defRPr sz="1200"/>
            </a:lvl1pPr>
          </a:lstStyle>
          <a:p>
            <a:endParaRPr/>
          </a:p>
        </p:txBody>
      </p:sp>
      <p:sp>
        <p:nvSpPr>
          <p:cNvPr id="5" name="Slide Number Placeholder 4"/>
          <p:cNvSpPr>
            <a:spLocks noGrp="1"/>
          </p:cNvSpPr>
          <p:nvPr>
            <p:ph type="sldNum" sz="quarter" idx="3"/>
          </p:nvPr>
        </p:nvSpPr>
        <p:spPr>
          <a:xfrm>
            <a:off x="3970938" y="8829967"/>
            <a:ext cx="3037840" cy="464820"/>
          </a:xfrm>
          <a:prstGeom prst="rect">
            <a:avLst/>
          </a:prstGeom>
        </p:spPr>
        <p:txBody>
          <a:bodyPr vert="horz" lIns="93177" tIns="46589" rIns="93177" bIns="46589" rtlCol="0" anchor="b"/>
          <a:lstStyle>
            <a:lvl1pPr algn="r">
              <a:defRPr sz="1200"/>
            </a:lvl1pPr>
          </a:lstStyle>
          <a:p>
            <a:fld id="{A446DCAE-1661-43FF-8A44-43DAFDC1FD90}" type="slidenum">
              <a:rPr/>
              <a:t>‹#›</a:t>
            </a:fld>
            <a:endParaRPr/>
          </a:p>
        </p:txBody>
      </p:sp>
    </p:spTree>
    <p:extLst>
      <p:ext uri="{BB962C8B-B14F-4D97-AF65-F5344CB8AC3E}">
        <p14:creationId xmlns:p14="http://schemas.microsoft.com/office/powerpoint/2010/main" val="2919805563"/>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37840" cy="464820"/>
          </a:xfrm>
          <a:prstGeom prst="rect">
            <a:avLst/>
          </a:prstGeom>
        </p:spPr>
        <p:txBody>
          <a:bodyPr vert="horz" lIns="93177" tIns="46589" rIns="93177" bIns="46589" rtlCol="0"/>
          <a:lstStyle>
            <a:lvl1pPr algn="l">
              <a:defRPr sz="1200"/>
            </a:lvl1pPr>
          </a:lstStyle>
          <a:p>
            <a:endParaRPr/>
          </a:p>
        </p:txBody>
      </p:sp>
      <p:sp>
        <p:nvSpPr>
          <p:cNvPr id="3" name="Date Placeholder 2"/>
          <p:cNvSpPr>
            <a:spLocks noGrp="1"/>
          </p:cNvSpPr>
          <p:nvPr>
            <p:ph type="dt" idx="1"/>
          </p:nvPr>
        </p:nvSpPr>
        <p:spPr>
          <a:xfrm>
            <a:off x="3970938" y="0"/>
            <a:ext cx="3037840" cy="464820"/>
          </a:xfrm>
          <a:prstGeom prst="rect">
            <a:avLst/>
          </a:prstGeom>
        </p:spPr>
        <p:txBody>
          <a:bodyPr vert="horz" lIns="93177" tIns="46589" rIns="93177" bIns="46589" rtlCol="0"/>
          <a:lstStyle>
            <a:lvl1pPr algn="r">
              <a:defRPr sz="1200"/>
            </a:lvl1pPr>
          </a:lstStyle>
          <a:p>
            <a:fld id="{772AB877-E7B1-4681-847E-D0918612832B}" type="datetimeFigureOut">
              <a:rPr lang="en-US"/>
              <a:t>1/24/2024</a:t>
            </a:fld>
            <a:endParaRPr/>
          </a:p>
        </p:txBody>
      </p:sp>
      <p:sp>
        <p:nvSpPr>
          <p:cNvPr id="4" name="Slide Image Placeholder 3"/>
          <p:cNvSpPr>
            <a:spLocks noGrp="1" noRot="1" noChangeAspect="1"/>
          </p:cNvSpPr>
          <p:nvPr>
            <p:ph type="sldImg" idx="2"/>
          </p:nvPr>
        </p:nvSpPr>
        <p:spPr>
          <a:xfrm>
            <a:off x="407988" y="696913"/>
            <a:ext cx="6194425" cy="3486150"/>
          </a:xfrm>
          <a:prstGeom prst="rect">
            <a:avLst/>
          </a:prstGeom>
          <a:noFill/>
          <a:ln w="12700">
            <a:solidFill>
              <a:prstClr val="black"/>
            </a:solidFill>
          </a:ln>
        </p:spPr>
        <p:txBody>
          <a:bodyPr vert="horz" lIns="93177" tIns="46589" rIns="93177" bIns="46589" rtlCol="0" anchor="ctr"/>
          <a:lstStyle/>
          <a:p>
            <a:endParaRPr/>
          </a:p>
        </p:txBody>
      </p:sp>
      <p:sp>
        <p:nvSpPr>
          <p:cNvPr id="5" name="Notes Placeholder 4"/>
          <p:cNvSpPr>
            <a:spLocks noGrp="1"/>
          </p:cNvSpPr>
          <p:nvPr>
            <p:ph type="body" sz="quarter" idx="3"/>
          </p:nvPr>
        </p:nvSpPr>
        <p:spPr>
          <a:xfrm>
            <a:off x="701040" y="4415790"/>
            <a:ext cx="5608320" cy="4183380"/>
          </a:xfrm>
          <a:prstGeom prst="rect">
            <a:avLst/>
          </a:prstGeom>
        </p:spPr>
        <p:txBody>
          <a:bodyPr vert="horz" lIns="93177" tIns="46589" rIns="93177" bIns="46589"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829967"/>
            <a:ext cx="3037840" cy="464820"/>
          </a:xfrm>
          <a:prstGeom prst="rect">
            <a:avLst/>
          </a:prstGeom>
        </p:spPr>
        <p:txBody>
          <a:bodyPr vert="horz" lIns="93177" tIns="46589" rIns="93177" bIns="46589" rtlCol="0" anchor="b"/>
          <a:lstStyle>
            <a:lvl1pPr algn="l">
              <a:defRPr sz="1200"/>
            </a:lvl1pPr>
          </a:lstStyle>
          <a:p>
            <a:endParaRPr/>
          </a:p>
        </p:txBody>
      </p:sp>
      <p:sp>
        <p:nvSpPr>
          <p:cNvPr id="7" name="Slide Number Placeholder 6"/>
          <p:cNvSpPr>
            <a:spLocks noGrp="1"/>
          </p:cNvSpPr>
          <p:nvPr>
            <p:ph type="sldNum" sz="quarter" idx="5"/>
          </p:nvPr>
        </p:nvSpPr>
        <p:spPr>
          <a:xfrm>
            <a:off x="3970938" y="8829967"/>
            <a:ext cx="3037840" cy="464820"/>
          </a:xfrm>
          <a:prstGeom prst="rect">
            <a:avLst/>
          </a:prstGeom>
        </p:spPr>
        <p:txBody>
          <a:bodyPr vert="horz" lIns="93177" tIns="46589" rIns="93177" bIns="46589" rtlCol="0" anchor="b"/>
          <a:lstStyle>
            <a:lvl1pPr algn="r">
              <a:defRPr sz="1200"/>
            </a:lvl1pPr>
          </a:lstStyle>
          <a:p>
            <a:fld id="{69C971FF-EF28-4195-A575-329446EFAA55}" type="slidenum">
              <a:rPr/>
              <a:t>‹#›</a:t>
            </a:fld>
            <a:endParaRPr/>
          </a:p>
        </p:txBody>
      </p:sp>
    </p:spTree>
    <p:extLst>
      <p:ext uri="{BB962C8B-B14F-4D97-AF65-F5344CB8AC3E}">
        <p14:creationId xmlns:p14="http://schemas.microsoft.com/office/powerpoint/2010/main" val="139899509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lumMod val="50000"/>
          </a:schemeClr>
        </a:solidFill>
        <a:latin typeface="+mn-lt"/>
        <a:ea typeface="+mn-ea"/>
        <a:cs typeface="+mn-cs"/>
      </a:defRPr>
    </a:lvl1pPr>
    <a:lvl2pPr marL="457200" algn="l" defTabSz="914400" rtl="0" eaLnBrk="1" latinLnBrk="0" hangingPunct="1">
      <a:defRPr sz="1200" kern="1200">
        <a:solidFill>
          <a:schemeClr val="tx1">
            <a:lumMod val="50000"/>
          </a:schemeClr>
        </a:solidFill>
        <a:latin typeface="+mn-lt"/>
        <a:ea typeface="+mn-ea"/>
        <a:cs typeface="+mn-cs"/>
      </a:defRPr>
    </a:lvl2pPr>
    <a:lvl3pPr marL="914400" algn="l" defTabSz="914400" rtl="0" eaLnBrk="1" latinLnBrk="0" hangingPunct="1">
      <a:defRPr sz="1200" kern="1200">
        <a:solidFill>
          <a:schemeClr val="tx1">
            <a:lumMod val="50000"/>
          </a:schemeClr>
        </a:solidFill>
        <a:latin typeface="+mn-lt"/>
        <a:ea typeface="+mn-ea"/>
        <a:cs typeface="+mn-cs"/>
      </a:defRPr>
    </a:lvl3pPr>
    <a:lvl4pPr marL="1371600" algn="l" defTabSz="914400" rtl="0" eaLnBrk="1" latinLnBrk="0" hangingPunct="1">
      <a:defRPr sz="1200" kern="1200">
        <a:solidFill>
          <a:schemeClr val="tx1">
            <a:lumMod val="50000"/>
          </a:schemeClr>
        </a:solidFill>
        <a:latin typeface="+mn-lt"/>
        <a:ea typeface="+mn-ea"/>
        <a:cs typeface="+mn-cs"/>
      </a:defRPr>
    </a:lvl4pPr>
    <a:lvl5pPr marL="1828800" algn="l" defTabSz="914400" rtl="0" eaLnBrk="1" latinLnBrk="0" hangingPunct="1">
      <a:defRPr sz="1200" kern="1200">
        <a:solidFill>
          <a:schemeClr val="tx1">
            <a:lumMod val="50000"/>
          </a:schemeClr>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1</a:t>
            </a:fld>
            <a:endParaRPr lang="en-US"/>
          </a:p>
        </p:txBody>
      </p:sp>
    </p:spTree>
    <p:extLst>
      <p:ext uri="{BB962C8B-B14F-4D97-AF65-F5344CB8AC3E}">
        <p14:creationId xmlns:p14="http://schemas.microsoft.com/office/powerpoint/2010/main" val="933905614"/>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C971FF-EF28-4195-A575-329446EFAA55}" type="slidenum">
              <a:rPr lang="en-US" smtClean="0"/>
              <a:t>10</a:t>
            </a:fld>
            <a:endParaRPr lang="en-US"/>
          </a:p>
        </p:txBody>
      </p:sp>
    </p:spTree>
    <p:extLst>
      <p:ext uri="{BB962C8B-B14F-4D97-AF65-F5344CB8AC3E}">
        <p14:creationId xmlns:p14="http://schemas.microsoft.com/office/powerpoint/2010/main" val="1164091352"/>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114550" y="647700"/>
            <a:ext cx="2781300" cy="1565275"/>
          </a:xfrm>
        </p:spPr>
      </p:sp>
      <p:sp>
        <p:nvSpPr>
          <p:cNvPr id="3" name="Notes Placeholder 2"/>
          <p:cNvSpPr>
            <a:spLocks noGrp="1"/>
          </p:cNvSpPr>
          <p:nvPr>
            <p:ph type="body" idx="1"/>
          </p:nvPr>
        </p:nvSpPr>
        <p:spPr/>
        <p:txBody>
          <a:bodyPr/>
          <a:lstStyle/>
          <a:p>
            <a:r>
              <a:rPr lang="en-US" dirty="0" smtClean="0"/>
              <a:t>Messenger Speech</a:t>
            </a:r>
          </a:p>
          <a:p>
            <a:pPr lvl="1"/>
            <a:r>
              <a:rPr lang="en-US" dirty="0" smtClean="0"/>
              <a:t>“I’ll speak as an eye-witness. I was there” (Messenger, p. 121)</a:t>
            </a:r>
          </a:p>
          <a:p>
            <a:pPr lvl="1"/>
            <a:r>
              <a:rPr lang="en-US" dirty="0" smtClean="0"/>
              <a:t>Ancient tragedy usually avoided depicting violent or difficult to perform scenes on stage. Instead, a character would enter and narrate the offstage action</a:t>
            </a:r>
          </a:p>
          <a:p>
            <a:r>
              <a:rPr lang="en-US" dirty="0" smtClean="0"/>
              <a:t>agōn (“contest,” “debate”)</a:t>
            </a:r>
          </a:p>
          <a:p>
            <a:pPr lvl="1"/>
            <a:r>
              <a:rPr lang="en-US" dirty="0" smtClean="0"/>
              <a:t>I am not the man, not now: she is the man / if this victory goes to her and she goes free” (Creon, p. 83)</a:t>
            </a:r>
          </a:p>
          <a:p>
            <a:pPr lvl="1"/>
            <a:r>
              <a:rPr lang="en-US" dirty="0" smtClean="0"/>
              <a:t>these are the true “action” scenes of tragedy,</a:t>
            </a:r>
            <a:r>
              <a:rPr lang="en-US" baseline="0" dirty="0" smtClean="0"/>
              <a:t> where the fireworks happen. the clash of worldviews. but often, a reflection of contemporary (Athenian) politics and intellectual currents. a staging of quasi-political or -judicial debates. the form of these set pieces is usually for each side to get a long speech, and then for a more rapid back and forth (stichomythia), at times descending into angry retorts. this quotation from the </a:t>
            </a:r>
            <a:r>
              <a:rPr lang="en-US" baseline="0" dirty="0" err="1" smtClean="0"/>
              <a:t>creon</a:t>
            </a:r>
            <a:r>
              <a:rPr lang="en-US" baseline="0" dirty="0" smtClean="0"/>
              <a:t>/</a:t>
            </a:r>
            <a:r>
              <a:rPr lang="en-US" baseline="0" dirty="0" err="1" smtClean="0"/>
              <a:t>antigone</a:t>
            </a:r>
            <a:r>
              <a:rPr lang="en-US" baseline="0" dirty="0" smtClean="0"/>
              <a:t> agon sums up the stakes of their debate, as </a:t>
            </a:r>
            <a:r>
              <a:rPr lang="en-US" baseline="0" dirty="0" err="1" smtClean="0"/>
              <a:t>creon</a:t>
            </a:r>
            <a:r>
              <a:rPr lang="en-US" baseline="0" dirty="0" smtClean="0"/>
              <a:t> sees it. but an even more typical example of agon is the </a:t>
            </a:r>
            <a:r>
              <a:rPr lang="en-US" baseline="0" dirty="0" err="1" smtClean="0"/>
              <a:t>creon</a:t>
            </a:r>
            <a:r>
              <a:rPr lang="en-US" baseline="0" dirty="0" smtClean="0"/>
              <a:t>/Haemon debate, in which speakers start out as respectful but end up as embittered.</a:t>
            </a:r>
            <a:endParaRPr lang="en-US" dirty="0" smtClean="0"/>
          </a:p>
          <a:p>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11</a:t>
            </a:fld>
            <a:endParaRPr lang="en-US"/>
          </a:p>
        </p:txBody>
      </p:sp>
    </p:spTree>
    <p:extLst>
      <p:ext uri="{BB962C8B-B14F-4D97-AF65-F5344CB8AC3E}">
        <p14:creationId xmlns:p14="http://schemas.microsoft.com/office/powerpoint/2010/main" val="384785193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pPr marL="0" marR="0" lvl="0" indent="0" algn="l" defTabSz="914400" rtl="0" eaLnBrk="1" fontAlgn="auto" latinLnBrk="0" hangingPunct="1">
              <a:lnSpc>
                <a:spcPct val="100000"/>
              </a:lnSpc>
              <a:spcBef>
                <a:spcPts val="0"/>
              </a:spcBef>
              <a:spcAft>
                <a:spcPts val="0"/>
              </a:spcAft>
              <a:buClrTx/>
              <a:buSzTx/>
              <a:buFontTx/>
              <a:buNone/>
              <a:tabLst/>
              <a:defRPr/>
            </a:pPr>
            <a:r>
              <a:rPr lang="en-US" dirty="0" smtClean="0"/>
              <a:t>Creon’s </a:t>
            </a:r>
            <a:r>
              <a:rPr lang="en-US" i="1" dirty="0" smtClean="0"/>
              <a:t>kommos</a:t>
            </a:r>
            <a:r>
              <a:rPr lang="en-US" i="0" dirty="0" smtClean="0"/>
              <a:t>. note that in ancient Greek culture, and even in more modern, traditional Greek culture, lamentation was considered the preserve of women. The Greek meter of the lines, the structure, and the general content ID this as a lament, a </a:t>
            </a:r>
            <a:r>
              <a:rPr lang="en-US" i="1" dirty="0" smtClean="0"/>
              <a:t>kommos</a:t>
            </a:r>
            <a:r>
              <a:rPr lang="en-US" i="0" dirty="0" smtClean="0"/>
              <a:t>, a “beating of the breast.” whether or not Antigone is now “the man” (I am not the man, not now: she is the man / if this victory goes to her and she goes free,” p. 83), in a sense, </a:t>
            </a:r>
            <a:r>
              <a:rPr lang="en-US" i="0" dirty="0" err="1" smtClean="0"/>
              <a:t>creon</a:t>
            </a:r>
            <a:r>
              <a:rPr lang="en-US" i="0" dirty="0" smtClean="0"/>
              <a:t> is forced to accept a woman’s role.</a:t>
            </a:r>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12</a:t>
            </a:fld>
            <a:endParaRPr lang="en-US"/>
          </a:p>
        </p:txBody>
      </p:sp>
    </p:spTree>
    <p:extLst>
      <p:ext uri="{BB962C8B-B14F-4D97-AF65-F5344CB8AC3E}">
        <p14:creationId xmlns:p14="http://schemas.microsoft.com/office/powerpoint/2010/main" val="2624741704"/>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 we’ll find, are </a:t>
            </a:r>
            <a:r>
              <a:rPr lang="en-US" i="1" dirty="0" smtClean="0"/>
              <a:t>tragic</a:t>
            </a:r>
            <a:r>
              <a:rPr lang="en-US" dirty="0" smtClean="0"/>
              <a:t> themes. . .</a:t>
            </a:r>
            <a:endParaRPr lang="en-US" dirty="0"/>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13</a:t>
            </a:fld>
            <a:endParaRPr lang="en-US"/>
          </a:p>
        </p:txBody>
      </p:sp>
    </p:spTree>
    <p:extLst>
      <p:ext uri="{BB962C8B-B14F-4D97-AF65-F5344CB8AC3E}">
        <p14:creationId xmlns:p14="http://schemas.microsoft.com/office/powerpoint/2010/main" val="4148003416"/>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r>
              <a:rPr lang="en-US" dirty="0" smtClean="0"/>
              <a:t>these, we’ll find, are </a:t>
            </a:r>
            <a:r>
              <a:rPr lang="en-US" i="1" dirty="0" smtClean="0"/>
              <a:t>tragic</a:t>
            </a:r>
            <a:r>
              <a:rPr lang="en-US" dirty="0" smtClean="0"/>
              <a:t> themes. . .</a:t>
            </a:r>
            <a:endParaRPr lang="en-US" dirty="0"/>
          </a:p>
        </p:txBody>
      </p:sp>
      <p:sp>
        <p:nvSpPr>
          <p:cNvPr id="4" name="Date Placeholder 3"/>
          <p:cNvSpPr>
            <a:spLocks noGrp="1"/>
          </p:cNvSpPr>
          <p:nvPr>
            <p:ph type="dt" idx="10"/>
          </p:nvPr>
        </p:nvSpPr>
        <p:spPr/>
        <p:txBody>
          <a:bodyPr/>
          <a:lstStyle/>
          <a:p>
            <a:endParaRPr lang="en-US"/>
          </a:p>
        </p:txBody>
      </p:sp>
      <p:sp>
        <p:nvSpPr>
          <p:cNvPr id="5" name="Slide Number Placeholder 4"/>
          <p:cNvSpPr>
            <a:spLocks noGrp="1"/>
          </p:cNvSpPr>
          <p:nvPr>
            <p:ph type="sldNum" sz="quarter" idx="11"/>
          </p:nvPr>
        </p:nvSpPr>
        <p:spPr/>
        <p:txBody>
          <a:bodyPr/>
          <a:lstStyle/>
          <a:p>
            <a:fld id="{5721D7F7-CBDC-4618-B4D1-D6BF1CF121FB}" type="slidenum">
              <a:rPr lang="en-US" smtClean="0"/>
              <a:pPr/>
              <a:t>14</a:t>
            </a:fld>
            <a:endParaRPr lang="en-US"/>
          </a:p>
        </p:txBody>
      </p:sp>
    </p:spTree>
    <p:extLst>
      <p:ext uri="{BB962C8B-B14F-4D97-AF65-F5344CB8AC3E}">
        <p14:creationId xmlns:p14="http://schemas.microsoft.com/office/powerpoint/2010/main" val="265947209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C971FF-EF28-4195-A575-329446EFAA55}" type="slidenum">
              <a:rPr lang="en-US" smtClean="0"/>
              <a:t>2</a:t>
            </a:fld>
            <a:endParaRPr lang="en-US"/>
          </a:p>
        </p:txBody>
      </p:sp>
    </p:spTree>
    <p:extLst>
      <p:ext uri="{BB962C8B-B14F-4D97-AF65-F5344CB8AC3E}">
        <p14:creationId xmlns:p14="http://schemas.microsoft.com/office/powerpoint/2010/main" val="4156405141"/>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smtClean="0"/>
          </a:p>
        </p:txBody>
      </p:sp>
      <p:sp>
        <p:nvSpPr>
          <p:cNvPr id="4" name="Slide Number Placeholder 3"/>
          <p:cNvSpPr>
            <a:spLocks noGrp="1"/>
          </p:cNvSpPr>
          <p:nvPr>
            <p:ph type="sldNum" sz="quarter" idx="10"/>
          </p:nvPr>
        </p:nvSpPr>
        <p:spPr/>
        <p:txBody>
          <a:bodyPr/>
          <a:lstStyle/>
          <a:p>
            <a:fld id="{69C971FF-EF28-4195-A575-329446EFAA55}" type="slidenum">
              <a:rPr lang="en-US" smtClean="0"/>
              <a:t>3</a:t>
            </a:fld>
            <a:endParaRPr lang="en-US"/>
          </a:p>
        </p:txBody>
      </p:sp>
    </p:spTree>
    <p:extLst>
      <p:ext uri="{BB962C8B-B14F-4D97-AF65-F5344CB8AC3E}">
        <p14:creationId xmlns:p14="http://schemas.microsoft.com/office/powerpoint/2010/main" val="189202953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b="0" i="0" kern="1200" dirty="0" smtClean="0">
                <a:solidFill>
                  <a:schemeClr val="tx1">
                    <a:lumMod val="50000"/>
                  </a:schemeClr>
                </a:solidFill>
                <a:effectLst/>
                <a:latin typeface="+mn-lt"/>
                <a:ea typeface="+mn-ea"/>
                <a:cs typeface="+mn-cs"/>
              </a:rPr>
              <a:t>"Numberless wonders, / terrible wonders walk the world but none the match for [human kind]" (p. 76, discussion below), how does that relate, in your view, to the ending of the play? Or </a:t>
            </a:r>
            <a:r>
              <a:rPr lang="en-US" sz="1200" b="0" i="1" kern="1200" dirty="0" smtClean="0">
                <a:solidFill>
                  <a:schemeClr val="tx1">
                    <a:lumMod val="50000"/>
                  </a:schemeClr>
                </a:solidFill>
                <a:effectLst/>
                <a:latin typeface="+mn-lt"/>
                <a:ea typeface="+mn-ea"/>
                <a:cs typeface="+mn-cs"/>
              </a:rPr>
              <a:t>does</a:t>
            </a:r>
            <a:r>
              <a:rPr lang="en-US" sz="1200" b="0" i="0" kern="1200" dirty="0" smtClean="0">
                <a:solidFill>
                  <a:schemeClr val="tx1">
                    <a:lumMod val="50000"/>
                  </a:schemeClr>
                </a:solidFill>
                <a:effectLst/>
                <a:latin typeface="+mn-lt"/>
                <a:ea typeface="+mn-ea"/>
                <a:cs typeface="+mn-cs"/>
              </a:rPr>
              <a:t> it relate to the story? What do you think?</a:t>
            </a:r>
          </a:p>
          <a:p>
            <a:endParaRPr lang="en-US" sz="1200" b="0" i="0" kern="1200" dirty="0" smtClean="0">
              <a:solidFill>
                <a:schemeClr val="tx1">
                  <a:lumMod val="50000"/>
                </a:schemeClr>
              </a:solidFill>
              <a:effectLst/>
              <a:latin typeface="+mn-lt"/>
              <a:ea typeface="+mn-ea"/>
              <a:cs typeface="+mn-cs"/>
            </a:endParaRPr>
          </a:p>
          <a:p>
            <a:r>
              <a:rPr lang="en-US" dirty="0" smtClean="0"/>
              <a:t>according to the chorus, is humanity terrible? remarkable? awful? awesome?</a:t>
            </a:r>
          </a:p>
          <a:p>
            <a:r>
              <a:rPr lang="en-US" sz="1200" kern="1200" dirty="0" smtClean="0">
                <a:solidFill>
                  <a:schemeClr val="tx1">
                    <a:lumMod val="50000"/>
                  </a:schemeClr>
                </a:solidFill>
                <a:latin typeface="+mn-lt"/>
                <a:ea typeface="+mn-ea"/>
                <a:cs typeface="+mn-cs"/>
              </a:rPr>
              <a:t>is this about the implicit blasphemy of ignoring the divine? or about political disobedience as treason?</a:t>
            </a:r>
          </a:p>
          <a:p>
            <a:r>
              <a:rPr lang="en-US" sz="1200" kern="1200" dirty="0" smtClean="0">
                <a:solidFill>
                  <a:schemeClr val="tx1">
                    <a:lumMod val="50000"/>
                  </a:schemeClr>
                </a:solidFill>
                <a:latin typeface="+mn-lt"/>
                <a:ea typeface="+mn-ea"/>
                <a:cs typeface="+mn-cs"/>
              </a:rPr>
              <a:t>“When he weaves in / the laws of the land, and the justice of the god / that binds his oaths together”</a:t>
            </a:r>
          </a:p>
          <a:p>
            <a:endParaRPr lang="en-US" sz="1200" kern="1200" dirty="0" smtClean="0">
              <a:solidFill>
                <a:schemeClr val="tx1">
                  <a:lumMod val="50000"/>
                </a:schemeClr>
              </a:solidFill>
              <a:latin typeface="+mn-lt"/>
              <a:ea typeface="+mn-ea"/>
              <a:cs typeface="+mn-cs"/>
            </a:endParaRPr>
          </a:p>
          <a:p>
            <a:r>
              <a:rPr lang="en-US" sz="1200" kern="1200" dirty="0" smtClean="0">
                <a:solidFill>
                  <a:schemeClr val="tx1">
                    <a:lumMod val="50000"/>
                  </a:schemeClr>
                </a:solidFill>
                <a:effectLst/>
                <a:latin typeface="+mn-lt"/>
                <a:ea typeface="+mn-ea"/>
                <a:cs typeface="+mn-cs"/>
              </a:rPr>
              <a:t>Numberless wonders</a:t>
            </a:r>
          </a:p>
          <a:p>
            <a:r>
              <a:rPr lang="en-US" sz="1200" kern="1200" dirty="0" smtClean="0">
                <a:solidFill>
                  <a:schemeClr val="tx1">
                    <a:lumMod val="50000"/>
                  </a:schemeClr>
                </a:solidFill>
                <a:effectLst/>
                <a:latin typeface="+mn-lt"/>
                <a:ea typeface="+mn-ea"/>
                <a:cs typeface="+mn-cs"/>
              </a:rPr>
              <a:t>terrible wonders walk the world but none the match for man—</a:t>
            </a:r>
          </a:p>
          <a:p>
            <a:r>
              <a:rPr lang="en-US" sz="1200" kern="1200" dirty="0" smtClean="0">
                <a:solidFill>
                  <a:schemeClr val="tx1">
                    <a:lumMod val="50000"/>
                  </a:schemeClr>
                </a:solidFill>
                <a:effectLst/>
                <a:latin typeface="+mn-lt"/>
                <a:ea typeface="+mn-ea"/>
                <a:cs typeface="+mn-cs"/>
              </a:rPr>
              <a:t>that great wonder crossing the heaving gray sea,</a:t>
            </a:r>
          </a:p>
          <a:p>
            <a:r>
              <a:rPr lang="en-US" sz="1200" kern="1200" dirty="0" smtClean="0">
                <a:solidFill>
                  <a:schemeClr val="tx1">
                    <a:lumMod val="50000"/>
                  </a:schemeClr>
                </a:solidFill>
                <a:effectLst/>
                <a:latin typeface="+mn-lt"/>
                <a:ea typeface="+mn-ea"/>
                <a:cs typeface="+mn-cs"/>
              </a:rPr>
              <a:t>[</a:t>
            </a:r>
            <a:r>
              <a:rPr lang="en-US" sz="1200" i="1" kern="1200" dirty="0" smtClean="0">
                <a:solidFill>
                  <a:schemeClr val="tx1">
                    <a:lumMod val="50000"/>
                  </a:schemeClr>
                </a:solidFill>
                <a:effectLst/>
                <a:latin typeface="+mn-lt"/>
                <a:ea typeface="+mn-ea"/>
                <a:cs typeface="+mn-cs"/>
              </a:rPr>
              <a:t>overcoming natural limits</a:t>
            </a:r>
            <a:r>
              <a:rPr lang="en-US" sz="1200" kern="1200" dirty="0" smtClean="0">
                <a:solidFill>
                  <a:schemeClr val="tx1">
                    <a:lumMod val="50000"/>
                  </a:schemeClr>
                </a:solidFill>
                <a:effectLst/>
                <a:latin typeface="+mn-lt"/>
                <a:ea typeface="+mn-ea"/>
                <a:cs typeface="+mn-cs"/>
              </a:rPr>
              <a:t>]</a:t>
            </a:r>
          </a:p>
          <a:p>
            <a:r>
              <a:rPr lang="en-US" sz="1200" kern="1200" dirty="0" smtClean="0">
                <a:solidFill>
                  <a:schemeClr val="tx1">
                    <a:lumMod val="50000"/>
                  </a:schemeClr>
                </a:solidFill>
                <a:effectLst/>
                <a:latin typeface="+mn-lt"/>
                <a:ea typeface="+mn-ea"/>
                <a:cs typeface="+mn-cs"/>
              </a:rPr>
              <a:t>driven on by the blasts of winter</a:t>
            </a:r>
          </a:p>
          <a:p>
            <a:r>
              <a:rPr lang="en-US" sz="1200" kern="1200" dirty="0" smtClean="0">
                <a:solidFill>
                  <a:schemeClr val="tx1">
                    <a:lumMod val="50000"/>
                  </a:schemeClr>
                </a:solidFill>
                <a:effectLst/>
                <a:latin typeface="+mn-lt"/>
                <a:ea typeface="+mn-ea"/>
                <a:cs typeface="+mn-cs"/>
              </a:rPr>
              <a:t>on through breakers crashing left and right,</a:t>
            </a:r>
          </a:p>
          <a:p>
            <a:r>
              <a:rPr lang="en-US" sz="1200" kern="1200" dirty="0" smtClean="0">
                <a:solidFill>
                  <a:schemeClr val="tx1">
                    <a:lumMod val="50000"/>
                  </a:schemeClr>
                </a:solidFill>
                <a:effectLst/>
                <a:latin typeface="+mn-lt"/>
                <a:ea typeface="+mn-ea"/>
                <a:cs typeface="+mn-cs"/>
              </a:rPr>
              <a:t>holds his steady course</a:t>
            </a:r>
          </a:p>
          <a:p>
            <a:r>
              <a:rPr lang="en-US" sz="1200" i="1" kern="1200" dirty="0" smtClean="0">
                <a:solidFill>
                  <a:schemeClr val="tx1">
                    <a:lumMod val="50000"/>
                  </a:schemeClr>
                </a:solidFill>
                <a:effectLst/>
                <a:latin typeface="+mn-lt"/>
                <a:ea typeface="+mn-ea"/>
                <a:cs typeface="+mn-cs"/>
              </a:rPr>
              <a:t>[taming, exploiting nature]</a:t>
            </a:r>
          </a:p>
          <a:p>
            <a:r>
              <a:rPr lang="en-US" sz="1200" kern="1200" dirty="0" smtClean="0">
                <a:solidFill>
                  <a:schemeClr val="tx1">
                    <a:lumMod val="50000"/>
                  </a:schemeClr>
                </a:solidFill>
                <a:effectLst/>
                <a:latin typeface="+mn-lt"/>
                <a:ea typeface="+mn-ea"/>
                <a:cs typeface="+mn-cs"/>
              </a:rPr>
              <a:t>and the oldest of the gods he wears away—</a:t>
            </a:r>
          </a:p>
          <a:p>
            <a:r>
              <a:rPr lang="en-US" sz="1200" kern="1200" dirty="0" smtClean="0">
                <a:solidFill>
                  <a:schemeClr val="tx1">
                    <a:lumMod val="50000"/>
                  </a:schemeClr>
                </a:solidFill>
                <a:effectLst/>
                <a:latin typeface="+mn-lt"/>
                <a:ea typeface="+mn-ea"/>
                <a:cs typeface="+mn-cs"/>
              </a:rPr>
              <a:t>the Earth, the immortal, the inexhaustible—</a:t>
            </a:r>
          </a:p>
          <a:p>
            <a:r>
              <a:rPr lang="en-US" sz="1200" kern="1200" dirty="0" smtClean="0">
                <a:solidFill>
                  <a:schemeClr val="tx1">
                    <a:lumMod val="50000"/>
                  </a:schemeClr>
                </a:solidFill>
                <a:effectLst/>
                <a:latin typeface="+mn-lt"/>
                <a:ea typeface="+mn-ea"/>
                <a:cs typeface="+mn-cs"/>
              </a:rPr>
              <a:t>as his plows go back and forth, year in, year out</a:t>
            </a:r>
          </a:p>
          <a:p>
            <a:r>
              <a:rPr lang="en-US" sz="1200" kern="1200" dirty="0" smtClean="0">
                <a:solidFill>
                  <a:schemeClr val="tx1">
                    <a:lumMod val="50000"/>
                  </a:schemeClr>
                </a:solidFill>
                <a:effectLst/>
                <a:latin typeface="+mn-lt"/>
                <a:ea typeface="+mn-ea"/>
                <a:cs typeface="+mn-cs"/>
              </a:rPr>
              <a:t>with the breed of stallions turning up the furrows. And the blithe, lightheaded race of birds he snares,</a:t>
            </a:r>
          </a:p>
          <a:p>
            <a:r>
              <a:rPr lang="en-US" sz="1200" kern="1200" dirty="0" smtClean="0">
                <a:solidFill>
                  <a:schemeClr val="tx1">
                    <a:lumMod val="50000"/>
                  </a:schemeClr>
                </a:solidFill>
                <a:effectLst/>
                <a:latin typeface="+mn-lt"/>
                <a:ea typeface="+mn-ea"/>
                <a:cs typeface="+mn-cs"/>
              </a:rPr>
              <a:t>the tribes of savage beasts, the life that swarms the depths—</a:t>
            </a:r>
          </a:p>
          <a:p>
            <a:r>
              <a:rPr lang="en-US" sz="1200" kern="1200" dirty="0" smtClean="0">
                <a:solidFill>
                  <a:schemeClr val="tx1">
                    <a:lumMod val="50000"/>
                  </a:schemeClr>
                </a:solidFill>
                <a:effectLst/>
                <a:latin typeface="+mn-lt"/>
                <a:ea typeface="+mn-ea"/>
                <a:cs typeface="+mn-cs"/>
              </a:rPr>
              <a:t>with one fling of his nets</a:t>
            </a:r>
          </a:p>
          <a:p>
            <a:r>
              <a:rPr lang="en-US" sz="1200" kern="1200" dirty="0" smtClean="0">
                <a:solidFill>
                  <a:schemeClr val="tx1">
                    <a:lumMod val="50000"/>
                  </a:schemeClr>
                </a:solidFill>
                <a:effectLst/>
                <a:latin typeface="+mn-lt"/>
                <a:ea typeface="+mn-ea"/>
                <a:cs typeface="+mn-cs"/>
              </a:rPr>
              <a:t>woven and coiled tight, he takes them all,</a:t>
            </a:r>
          </a:p>
          <a:p>
            <a:r>
              <a:rPr lang="en-US" sz="1200" kern="1200" dirty="0" smtClean="0">
                <a:solidFill>
                  <a:schemeClr val="tx1">
                    <a:lumMod val="50000"/>
                  </a:schemeClr>
                </a:solidFill>
                <a:effectLst/>
                <a:latin typeface="+mn-lt"/>
                <a:ea typeface="+mn-ea"/>
                <a:cs typeface="+mn-cs"/>
              </a:rPr>
              <a:t>man the skilled, the brilliant! (</a:t>
            </a:r>
            <a:r>
              <a:rPr lang="el-GR" sz="1200" kern="1200" dirty="0" smtClean="0">
                <a:solidFill>
                  <a:schemeClr val="tx1">
                    <a:lumMod val="50000"/>
                  </a:schemeClr>
                </a:solidFill>
                <a:effectLst/>
                <a:latin typeface="+mn-lt"/>
                <a:ea typeface="+mn-ea"/>
                <a:cs typeface="+mn-cs"/>
              </a:rPr>
              <a:t>περιφραδὴς ἀνήρ</a:t>
            </a:r>
            <a:r>
              <a:rPr lang="en-US" sz="1200" kern="1200" dirty="0" smtClean="0">
                <a:solidFill>
                  <a:schemeClr val="tx1">
                    <a:lumMod val="50000"/>
                  </a:schemeClr>
                </a:solidFill>
                <a:effectLst/>
                <a:latin typeface="+mn-lt"/>
                <a:ea typeface="+mn-ea"/>
                <a:cs typeface="+mn-cs"/>
              </a:rPr>
              <a:t>)</a:t>
            </a:r>
          </a:p>
          <a:p>
            <a:r>
              <a:rPr lang="en-US" sz="1200" kern="1200" dirty="0" smtClean="0">
                <a:solidFill>
                  <a:schemeClr val="tx1">
                    <a:lumMod val="50000"/>
                  </a:schemeClr>
                </a:solidFill>
                <a:effectLst/>
                <a:latin typeface="+mn-lt"/>
                <a:ea typeface="+mn-ea"/>
                <a:cs typeface="+mn-cs"/>
              </a:rPr>
              <a:t>[</a:t>
            </a:r>
            <a:r>
              <a:rPr lang="en-US" sz="1200" i="1" kern="1200" dirty="0" smtClean="0">
                <a:solidFill>
                  <a:schemeClr val="tx1">
                    <a:lumMod val="50000"/>
                  </a:schemeClr>
                </a:solidFill>
                <a:effectLst/>
                <a:latin typeface="+mn-lt"/>
                <a:ea typeface="+mn-ea"/>
                <a:cs typeface="+mn-cs"/>
              </a:rPr>
              <a:t>conquering nature</a:t>
            </a:r>
            <a:r>
              <a:rPr lang="en-US" sz="1200" i="0" kern="1200" dirty="0" smtClean="0">
                <a:solidFill>
                  <a:schemeClr val="tx1">
                    <a:lumMod val="50000"/>
                  </a:schemeClr>
                </a:solidFill>
                <a:effectLst/>
                <a:latin typeface="+mn-lt"/>
                <a:ea typeface="+mn-ea"/>
                <a:cs typeface="+mn-cs"/>
              </a:rPr>
              <a:t>]</a:t>
            </a:r>
            <a:endParaRPr lang="en-US" sz="1200" kern="1200" dirty="0" smtClean="0">
              <a:solidFill>
                <a:schemeClr val="tx1">
                  <a:lumMod val="50000"/>
                </a:schemeClr>
              </a:solidFill>
              <a:effectLst/>
              <a:latin typeface="+mn-lt"/>
              <a:ea typeface="+mn-ea"/>
              <a:cs typeface="+mn-cs"/>
            </a:endParaRPr>
          </a:p>
          <a:p>
            <a:r>
              <a:rPr lang="en-US" sz="1200" kern="1200" dirty="0" smtClean="0">
                <a:solidFill>
                  <a:schemeClr val="tx1">
                    <a:lumMod val="50000"/>
                  </a:schemeClr>
                </a:solidFill>
                <a:effectLst/>
                <a:latin typeface="+mn-lt"/>
                <a:ea typeface="+mn-ea"/>
                <a:cs typeface="+mn-cs"/>
              </a:rPr>
              <a:t>He conquers all, taming with his techniques</a:t>
            </a:r>
          </a:p>
          <a:p>
            <a:r>
              <a:rPr lang="en-US" sz="1200" kern="1200" dirty="0" smtClean="0">
                <a:solidFill>
                  <a:schemeClr val="tx1">
                    <a:lumMod val="50000"/>
                  </a:schemeClr>
                </a:solidFill>
                <a:effectLst/>
                <a:latin typeface="+mn-lt"/>
                <a:ea typeface="+mn-ea"/>
                <a:cs typeface="+mn-cs"/>
              </a:rPr>
              <a:t>the prey that roams the cliffs and wild lairs,</a:t>
            </a:r>
          </a:p>
          <a:p>
            <a:r>
              <a:rPr lang="en-US" sz="1200" kern="1200" dirty="0" smtClean="0">
                <a:solidFill>
                  <a:schemeClr val="tx1">
                    <a:lumMod val="50000"/>
                  </a:schemeClr>
                </a:solidFill>
                <a:effectLst/>
                <a:latin typeface="+mn-lt"/>
                <a:ea typeface="+mn-ea"/>
                <a:cs typeface="+mn-cs"/>
              </a:rPr>
              <a:t>training the stallion, clamping the yoke across</a:t>
            </a:r>
          </a:p>
          <a:p>
            <a:r>
              <a:rPr lang="en-US" sz="1200" kern="1200" dirty="0" smtClean="0">
                <a:solidFill>
                  <a:schemeClr val="tx1">
                    <a:lumMod val="50000"/>
                  </a:schemeClr>
                </a:solidFill>
                <a:effectLst/>
                <a:latin typeface="+mn-lt"/>
                <a:ea typeface="+mn-ea"/>
                <a:cs typeface="+mn-cs"/>
              </a:rPr>
              <a:t>his shaggy neck, and the tireless mountain bull.</a:t>
            </a:r>
          </a:p>
          <a:p>
            <a:r>
              <a:rPr lang="en-US" sz="1200" kern="1200" dirty="0" smtClean="0">
                <a:solidFill>
                  <a:schemeClr val="tx1">
                    <a:lumMod val="50000"/>
                  </a:schemeClr>
                </a:solidFill>
                <a:effectLst/>
                <a:latin typeface="+mn-lt"/>
                <a:ea typeface="+mn-ea"/>
                <a:cs typeface="+mn-cs"/>
              </a:rPr>
              <a:t>[</a:t>
            </a:r>
            <a:r>
              <a:rPr lang="en-US" sz="1200" i="1" kern="1200" dirty="0" smtClean="0">
                <a:solidFill>
                  <a:schemeClr val="tx1">
                    <a:lumMod val="50000"/>
                  </a:schemeClr>
                </a:solidFill>
                <a:effectLst/>
                <a:latin typeface="+mn-lt"/>
                <a:ea typeface="+mn-ea"/>
                <a:cs typeface="+mn-cs"/>
              </a:rPr>
              <a:t>inventions, culture</a:t>
            </a:r>
            <a:r>
              <a:rPr lang="en-US" sz="1200" i="0" kern="1200" dirty="0" smtClean="0">
                <a:solidFill>
                  <a:schemeClr val="tx1">
                    <a:lumMod val="50000"/>
                  </a:schemeClr>
                </a:solidFill>
                <a:effectLst/>
                <a:latin typeface="+mn-lt"/>
                <a:ea typeface="+mn-ea"/>
                <a:cs typeface="+mn-cs"/>
              </a:rPr>
              <a:t>]</a:t>
            </a:r>
            <a:endParaRPr lang="en-US" sz="1200" kern="1200" dirty="0" smtClean="0">
              <a:solidFill>
                <a:schemeClr val="tx1">
                  <a:lumMod val="50000"/>
                </a:schemeClr>
              </a:solidFill>
              <a:effectLst/>
              <a:latin typeface="+mn-lt"/>
              <a:ea typeface="+mn-ea"/>
              <a:cs typeface="+mn-cs"/>
            </a:endParaRPr>
          </a:p>
          <a:p>
            <a:r>
              <a:rPr lang="en-US" sz="1200" kern="1200" dirty="0" smtClean="0">
                <a:solidFill>
                  <a:schemeClr val="tx1">
                    <a:lumMod val="50000"/>
                  </a:schemeClr>
                </a:solidFill>
                <a:effectLst/>
                <a:latin typeface="+mn-lt"/>
                <a:ea typeface="+mn-ea"/>
                <a:cs typeface="+mn-cs"/>
              </a:rPr>
              <a:t>And speech and thought, quick as the wind</a:t>
            </a:r>
          </a:p>
          <a:p>
            <a:r>
              <a:rPr lang="en-US" sz="1200" kern="1200" dirty="0" smtClean="0">
                <a:solidFill>
                  <a:schemeClr val="tx1">
                    <a:lumMod val="50000"/>
                  </a:schemeClr>
                </a:solidFill>
                <a:effectLst/>
                <a:latin typeface="+mn-lt"/>
                <a:ea typeface="+mn-ea"/>
                <a:cs typeface="+mn-cs"/>
              </a:rPr>
              <a:t>and the mood and mind for law that rules the city—</a:t>
            </a:r>
          </a:p>
          <a:p>
            <a:r>
              <a:rPr lang="en-US" sz="1200" kern="1200" dirty="0" smtClean="0">
                <a:solidFill>
                  <a:schemeClr val="tx1">
                    <a:lumMod val="50000"/>
                  </a:schemeClr>
                </a:solidFill>
                <a:effectLst/>
                <a:latin typeface="+mn-lt"/>
                <a:ea typeface="+mn-ea"/>
                <a:cs typeface="+mn-cs"/>
              </a:rPr>
              <a:t>all these he has taught himself</a:t>
            </a:r>
          </a:p>
          <a:p>
            <a:r>
              <a:rPr lang="en-US" sz="1200" kern="1200" dirty="0" smtClean="0">
                <a:solidFill>
                  <a:schemeClr val="tx1">
                    <a:lumMod val="50000"/>
                  </a:schemeClr>
                </a:solidFill>
                <a:effectLst/>
                <a:latin typeface="+mn-lt"/>
                <a:ea typeface="+mn-ea"/>
                <a:cs typeface="+mn-cs"/>
              </a:rPr>
              <a:t>and shelter from the arrows of the frost</a:t>
            </a:r>
          </a:p>
          <a:p>
            <a:r>
              <a:rPr lang="en-US" sz="1200" kern="1200" dirty="0" smtClean="0">
                <a:solidFill>
                  <a:schemeClr val="tx1">
                    <a:lumMod val="50000"/>
                  </a:schemeClr>
                </a:solidFill>
                <a:effectLst/>
                <a:latin typeface="+mn-lt"/>
                <a:ea typeface="+mn-ea"/>
                <a:cs typeface="+mn-cs"/>
              </a:rPr>
              <a:t>when there’s rough lodging under the cold clear sky</a:t>
            </a:r>
          </a:p>
          <a:p>
            <a:r>
              <a:rPr lang="en-US" sz="1200" kern="1200" dirty="0" smtClean="0">
                <a:solidFill>
                  <a:schemeClr val="tx1">
                    <a:lumMod val="50000"/>
                  </a:schemeClr>
                </a:solidFill>
                <a:effectLst/>
                <a:latin typeface="+mn-lt"/>
                <a:ea typeface="+mn-ea"/>
                <a:cs typeface="+mn-cs"/>
              </a:rPr>
              <a:t>and the shafts of lashing rain—</a:t>
            </a:r>
          </a:p>
          <a:p>
            <a:r>
              <a:rPr lang="en-US" sz="1200" kern="1200" dirty="0" smtClean="0">
                <a:solidFill>
                  <a:schemeClr val="tx1">
                    <a:lumMod val="50000"/>
                  </a:schemeClr>
                </a:solidFill>
                <a:effectLst/>
                <a:latin typeface="+mn-lt"/>
                <a:ea typeface="+mn-ea"/>
                <a:cs typeface="+mn-cs"/>
              </a:rPr>
              <a:t>ready, resourceful man! Never without resources</a:t>
            </a:r>
          </a:p>
          <a:p>
            <a:r>
              <a:rPr lang="en-US" sz="1200" kern="1200" dirty="0" smtClean="0">
                <a:solidFill>
                  <a:schemeClr val="tx1">
                    <a:lumMod val="50000"/>
                  </a:schemeClr>
                </a:solidFill>
                <a:effectLst/>
                <a:latin typeface="+mn-lt"/>
                <a:ea typeface="+mn-ea"/>
                <a:cs typeface="+mn-cs"/>
              </a:rPr>
              <a:t>never an impasse as he marches on the future—</a:t>
            </a:r>
          </a:p>
          <a:p>
            <a:r>
              <a:rPr lang="en-US" sz="1200" kern="1200" dirty="0" smtClean="0">
                <a:solidFill>
                  <a:schemeClr val="tx1">
                    <a:lumMod val="50000"/>
                  </a:schemeClr>
                </a:solidFill>
                <a:effectLst/>
                <a:latin typeface="+mn-lt"/>
                <a:ea typeface="+mn-ea"/>
                <a:cs typeface="+mn-cs"/>
              </a:rPr>
              <a:t>[</a:t>
            </a:r>
            <a:r>
              <a:rPr lang="en-US" sz="1200" i="1" kern="1200" dirty="0" smtClean="0">
                <a:solidFill>
                  <a:schemeClr val="tx1">
                    <a:lumMod val="50000"/>
                  </a:schemeClr>
                </a:solidFill>
                <a:effectLst/>
                <a:latin typeface="+mn-lt"/>
                <a:ea typeface="+mn-ea"/>
                <a:cs typeface="+mn-cs"/>
              </a:rPr>
              <a:t>medicine</a:t>
            </a:r>
            <a:r>
              <a:rPr lang="en-US" sz="1200" i="0" kern="1200" dirty="0" smtClean="0">
                <a:solidFill>
                  <a:schemeClr val="tx1">
                    <a:lumMod val="50000"/>
                  </a:schemeClr>
                </a:solidFill>
                <a:effectLst/>
                <a:latin typeface="+mn-lt"/>
                <a:ea typeface="+mn-ea"/>
                <a:cs typeface="+mn-cs"/>
              </a:rPr>
              <a:t>]</a:t>
            </a:r>
            <a:endParaRPr lang="en-US" sz="1200" kern="1200" dirty="0" smtClean="0">
              <a:solidFill>
                <a:schemeClr val="tx1">
                  <a:lumMod val="50000"/>
                </a:schemeClr>
              </a:solidFill>
              <a:effectLst/>
              <a:latin typeface="+mn-lt"/>
              <a:ea typeface="+mn-ea"/>
              <a:cs typeface="+mn-cs"/>
            </a:endParaRPr>
          </a:p>
          <a:p>
            <a:r>
              <a:rPr lang="en-US" sz="1200" kern="1200" dirty="0" smtClean="0">
                <a:solidFill>
                  <a:schemeClr val="tx1">
                    <a:lumMod val="50000"/>
                  </a:schemeClr>
                </a:solidFill>
                <a:effectLst/>
                <a:latin typeface="+mn-lt"/>
                <a:ea typeface="+mn-ea"/>
                <a:cs typeface="+mn-cs"/>
              </a:rPr>
              <a:t>only Death, from Death alone he will find no rescue</a:t>
            </a:r>
          </a:p>
          <a:p>
            <a:r>
              <a:rPr lang="en-US" sz="1200" kern="1200" dirty="0" smtClean="0">
                <a:solidFill>
                  <a:schemeClr val="tx1">
                    <a:lumMod val="50000"/>
                  </a:schemeClr>
                </a:solidFill>
                <a:effectLst/>
                <a:latin typeface="+mn-lt"/>
                <a:ea typeface="+mn-ea"/>
                <a:cs typeface="+mn-cs"/>
              </a:rPr>
              <a:t>but from desperate plagues he has plotted his escapes.</a:t>
            </a:r>
          </a:p>
          <a:p>
            <a:r>
              <a:rPr lang="en-US" sz="1200" kern="1200" dirty="0" smtClean="0">
                <a:solidFill>
                  <a:schemeClr val="tx1">
                    <a:lumMod val="50000"/>
                  </a:schemeClr>
                </a:solidFill>
                <a:effectLst/>
                <a:latin typeface="+mn-lt"/>
                <a:ea typeface="+mn-ea"/>
                <a:cs typeface="+mn-cs"/>
              </a:rPr>
              <a:t>Man the master, ingenious past all measure</a:t>
            </a:r>
          </a:p>
          <a:p>
            <a:r>
              <a:rPr lang="en-US" sz="1200" kern="1200" dirty="0" smtClean="0">
                <a:solidFill>
                  <a:schemeClr val="tx1">
                    <a:lumMod val="50000"/>
                  </a:schemeClr>
                </a:solidFill>
                <a:effectLst/>
                <a:latin typeface="+mn-lt"/>
                <a:ea typeface="+mn-ea"/>
                <a:cs typeface="+mn-cs"/>
              </a:rPr>
              <a:t>[</a:t>
            </a:r>
            <a:r>
              <a:rPr lang="en-US" sz="1200" i="1" kern="1200" dirty="0" smtClean="0">
                <a:solidFill>
                  <a:schemeClr val="tx1">
                    <a:lumMod val="50000"/>
                  </a:schemeClr>
                </a:solidFill>
                <a:effectLst/>
                <a:latin typeface="+mn-lt"/>
                <a:ea typeface="+mn-ea"/>
                <a:cs typeface="+mn-cs"/>
              </a:rPr>
              <a:t>summary, main point, entry point to play. does the chorus think they’re talking about Antigone? Creon? Humanity in general? The habit of Greek literature sometimes</a:t>
            </a:r>
            <a:r>
              <a:rPr lang="en-US" sz="1200" i="1" kern="1200" baseline="0" dirty="0" smtClean="0">
                <a:solidFill>
                  <a:schemeClr val="tx1">
                    <a:lumMod val="50000"/>
                  </a:schemeClr>
                </a:solidFill>
                <a:effectLst/>
                <a:latin typeface="+mn-lt"/>
                <a:ea typeface="+mn-ea"/>
                <a:cs typeface="+mn-cs"/>
              </a:rPr>
              <a:t> to reflect on the particular through the lens of the general. To express oneself in proverbs.</a:t>
            </a:r>
            <a:r>
              <a:rPr lang="en-US" sz="1200" i="0" kern="1200" dirty="0" smtClean="0">
                <a:solidFill>
                  <a:schemeClr val="tx1">
                    <a:lumMod val="50000"/>
                  </a:schemeClr>
                </a:solidFill>
                <a:effectLst/>
                <a:latin typeface="+mn-lt"/>
                <a:ea typeface="+mn-ea"/>
                <a:cs typeface="+mn-cs"/>
              </a:rPr>
              <a:t>]</a:t>
            </a:r>
            <a:endParaRPr lang="en-US" sz="1200" kern="1200" dirty="0" smtClean="0">
              <a:solidFill>
                <a:schemeClr val="tx1">
                  <a:lumMod val="50000"/>
                </a:schemeClr>
              </a:solidFill>
              <a:effectLst/>
              <a:latin typeface="+mn-lt"/>
              <a:ea typeface="+mn-ea"/>
              <a:cs typeface="+mn-cs"/>
            </a:endParaRPr>
          </a:p>
          <a:p>
            <a:r>
              <a:rPr lang="en-US" sz="1200" kern="1200" dirty="0" smtClean="0">
                <a:solidFill>
                  <a:schemeClr val="tx1">
                    <a:lumMod val="50000"/>
                  </a:schemeClr>
                </a:solidFill>
                <a:effectLst/>
                <a:latin typeface="+mn-lt"/>
                <a:ea typeface="+mn-ea"/>
                <a:cs typeface="+mn-cs"/>
              </a:rPr>
              <a:t>past all dreams, the skills within his grasp—</a:t>
            </a:r>
          </a:p>
          <a:p>
            <a:r>
              <a:rPr lang="en-US" sz="1200" kern="1200" dirty="0" smtClean="0">
                <a:solidFill>
                  <a:schemeClr val="tx1">
                    <a:lumMod val="50000"/>
                  </a:schemeClr>
                </a:solidFill>
                <a:effectLst/>
                <a:latin typeface="+mn-lt"/>
                <a:ea typeface="+mn-ea"/>
                <a:cs typeface="+mn-cs"/>
              </a:rPr>
              <a:t>he forges on, now to destruction</a:t>
            </a:r>
          </a:p>
          <a:p>
            <a:r>
              <a:rPr lang="en-US" sz="1200" kern="1200" dirty="0" smtClean="0">
                <a:solidFill>
                  <a:schemeClr val="tx1">
                    <a:lumMod val="50000"/>
                  </a:schemeClr>
                </a:solidFill>
                <a:effectLst/>
                <a:latin typeface="+mn-lt"/>
                <a:ea typeface="+mn-ea"/>
                <a:cs typeface="+mn-cs"/>
              </a:rPr>
              <a:t>now again to greatness. When he weaves in</a:t>
            </a:r>
          </a:p>
          <a:p>
            <a:r>
              <a:rPr lang="en-US" sz="1200" kern="1200" dirty="0" smtClean="0">
                <a:solidFill>
                  <a:schemeClr val="tx1">
                    <a:lumMod val="50000"/>
                  </a:schemeClr>
                </a:solidFill>
                <a:effectLst/>
                <a:latin typeface="+mn-lt"/>
                <a:ea typeface="+mn-ea"/>
                <a:cs typeface="+mn-cs"/>
              </a:rPr>
              <a:t>the laws of the land, and the justice of the gods</a:t>
            </a:r>
          </a:p>
          <a:p>
            <a:r>
              <a:rPr lang="en-US" sz="1200" kern="1200" dirty="0" smtClean="0">
                <a:solidFill>
                  <a:schemeClr val="tx1">
                    <a:lumMod val="50000"/>
                  </a:schemeClr>
                </a:solidFill>
                <a:effectLst/>
                <a:latin typeface="+mn-lt"/>
                <a:ea typeface="+mn-ea"/>
                <a:cs typeface="+mn-cs"/>
              </a:rPr>
              <a:t>that binds his oaths together</a:t>
            </a:r>
          </a:p>
          <a:p>
            <a:r>
              <a:rPr lang="en-US" sz="1200" kern="1200" dirty="0" smtClean="0">
                <a:solidFill>
                  <a:schemeClr val="tx1">
                    <a:lumMod val="50000"/>
                  </a:schemeClr>
                </a:solidFill>
                <a:effectLst/>
                <a:latin typeface="+mn-lt"/>
                <a:ea typeface="+mn-ea"/>
                <a:cs typeface="+mn-cs"/>
              </a:rPr>
              <a:t>he and his city rise high—</a:t>
            </a:r>
          </a:p>
          <a:p>
            <a:r>
              <a:rPr lang="en-US" sz="1200" kern="1200" dirty="0" smtClean="0">
                <a:solidFill>
                  <a:schemeClr val="tx1">
                    <a:lumMod val="50000"/>
                  </a:schemeClr>
                </a:solidFill>
                <a:effectLst/>
                <a:latin typeface="+mn-lt"/>
                <a:ea typeface="+mn-ea"/>
                <a:cs typeface="+mn-cs"/>
              </a:rPr>
              <a:t>but the city casts out</a:t>
            </a:r>
          </a:p>
          <a:p>
            <a:r>
              <a:rPr lang="en-US" sz="1200" kern="1200" dirty="0" smtClean="0">
                <a:solidFill>
                  <a:schemeClr val="tx1">
                    <a:lumMod val="50000"/>
                  </a:schemeClr>
                </a:solidFill>
                <a:effectLst/>
                <a:latin typeface="+mn-lt"/>
                <a:ea typeface="+mn-ea"/>
                <a:cs typeface="+mn-cs"/>
              </a:rPr>
              <a:t>that man who weds himself to inhumanity</a:t>
            </a:r>
          </a:p>
          <a:p>
            <a:r>
              <a:rPr lang="en-US" sz="1200" kern="1200" dirty="0" smtClean="0">
                <a:solidFill>
                  <a:schemeClr val="tx1">
                    <a:lumMod val="50000"/>
                  </a:schemeClr>
                </a:solidFill>
                <a:effectLst/>
                <a:latin typeface="+mn-lt"/>
                <a:ea typeface="+mn-ea"/>
                <a:cs typeface="+mn-cs"/>
              </a:rPr>
              <a:t>thanks to reckless daring. Never share my hearth</a:t>
            </a:r>
          </a:p>
          <a:p>
            <a:r>
              <a:rPr lang="en-US" sz="1200" kern="1200" dirty="0" smtClean="0">
                <a:solidFill>
                  <a:schemeClr val="tx1">
                    <a:lumMod val="50000"/>
                  </a:schemeClr>
                </a:solidFill>
                <a:effectLst/>
                <a:latin typeface="+mn-lt"/>
                <a:ea typeface="+mn-ea"/>
                <a:cs typeface="+mn-cs"/>
              </a:rPr>
              <a:t>never think my thoughts, whoever does such things.</a:t>
            </a:r>
            <a:endParaRPr lang="en-US" sz="1200" kern="1200" dirty="0" smtClean="0">
              <a:solidFill>
                <a:schemeClr val="tx1">
                  <a:lumMod val="50000"/>
                </a:schemeClr>
              </a:solidFill>
              <a:latin typeface="+mn-lt"/>
              <a:ea typeface="+mn-ea"/>
              <a:cs typeface="+mn-cs"/>
            </a:endParaRPr>
          </a:p>
          <a:p>
            <a:endParaRPr lang="en-US" sz="1200" kern="1200" dirty="0" smtClean="0">
              <a:solidFill>
                <a:schemeClr val="tx1">
                  <a:lumMod val="50000"/>
                </a:schemeClr>
              </a:solidFill>
              <a:latin typeface="+mn-lt"/>
              <a:ea typeface="+mn-ea"/>
              <a:cs typeface="+mn-cs"/>
            </a:endParaRPr>
          </a:p>
          <a:p>
            <a:endParaRPr lang="en-US" dirty="0" smtClean="0"/>
          </a:p>
        </p:txBody>
      </p:sp>
      <p:sp>
        <p:nvSpPr>
          <p:cNvPr id="4" name="Slide Number Placeholder 3"/>
          <p:cNvSpPr>
            <a:spLocks noGrp="1"/>
          </p:cNvSpPr>
          <p:nvPr>
            <p:ph type="sldNum" sz="quarter" idx="10"/>
          </p:nvPr>
        </p:nvSpPr>
        <p:spPr/>
        <p:txBody>
          <a:bodyPr/>
          <a:lstStyle/>
          <a:p>
            <a:fld id="{69C971FF-EF28-4195-A575-329446EFAA55}" type="slidenum">
              <a:rPr lang="en-US" smtClean="0"/>
              <a:t>4</a:t>
            </a:fld>
            <a:endParaRPr lang="en-US"/>
          </a:p>
        </p:txBody>
      </p:sp>
    </p:spTree>
    <p:extLst>
      <p:ext uri="{BB962C8B-B14F-4D97-AF65-F5344CB8AC3E}">
        <p14:creationId xmlns:p14="http://schemas.microsoft.com/office/powerpoint/2010/main" val="1993481800"/>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dt" idx="1"/>
          </p:nvPr>
        </p:nvSpPr>
        <p:spPr>
          <a:ln/>
        </p:spPr>
        <p:txBody>
          <a:bodyPr/>
          <a:lstStyle/>
          <a:p>
            <a:r>
              <a:rPr lang="en-US"/>
              <a:t>1-13-99</a:t>
            </a:r>
          </a:p>
        </p:txBody>
      </p:sp>
      <p:sp>
        <p:nvSpPr>
          <p:cNvPr id="5" name="Rectangle 6"/>
          <p:cNvSpPr>
            <a:spLocks noGrp="1" noChangeArrowheads="1"/>
          </p:cNvSpPr>
          <p:nvPr>
            <p:ph type="ftr" sz="quarter" idx="4"/>
          </p:nvPr>
        </p:nvSpPr>
        <p:spPr>
          <a:ln/>
        </p:spPr>
        <p:txBody>
          <a:bodyPr/>
          <a:lstStyle/>
          <a:p>
            <a:r>
              <a:rPr lang="en-US"/>
              <a:t>CLA77, Andrew Scholtz</a:t>
            </a:r>
          </a:p>
        </p:txBody>
      </p:sp>
      <p:sp>
        <p:nvSpPr>
          <p:cNvPr id="6" name="Rectangle 7"/>
          <p:cNvSpPr>
            <a:spLocks noGrp="1" noChangeArrowheads="1"/>
          </p:cNvSpPr>
          <p:nvPr>
            <p:ph type="sldNum" sz="quarter" idx="5"/>
          </p:nvPr>
        </p:nvSpPr>
        <p:spPr>
          <a:ln/>
        </p:spPr>
        <p:txBody>
          <a:bodyPr/>
          <a:lstStyle/>
          <a:p>
            <a:fld id="{179C7828-B442-4A95-9C88-A76CD6BBE0CD}" type="slidenum">
              <a:rPr lang="en-US"/>
              <a:pPr/>
              <a:t>5</a:t>
            </a:fld>
            <a:endParaRPr lang="en-US"/>
          </a:p>
        </p:txBody>
      </p:sp>
      <p:sp>
        <p:nvSpPr>
          <p:cNvPr id="1195010" name="Rectangle 2"/>
          <p:cNvSpPr>
            <a:spLocks noGrp="1" noRot="1" noChangeAspect="1" noChangeArrowheads="1" noTextEdit="1"/>
          </p:cNvSpPr>
          <p:nvPr>
            <p:ph type="sldImg"/>
          </p:nvPr>
        </p:nvSpPr>
        <p:spPr>
          <a:xfrm>
            <a:off x="1797050" y="455613"/>
            <a:ext cx="3419475" cy="1925637"/>
          </a:xfrm>
          <a:ln/>
        </p:spPr>
      </p:sp>
      <p:sp>
        <p:nvSpPr>
          <p:cNvPr id="1195011" name="Rectangle 3"/>
          <p:cNvSpPr>
            <a:spLocks noGrp="1" noChangeArrowheads="1"/>
          </p:cNvSpPr>
          <p:nvPr>
            <p:ph type="body" idx="1"/>
          </p:nvPr>
        </p:nvSpPr>
        <p:spPr/>
        <p:txBody>
          <a:bodyPr/>
          <a:lstStyle/>
          <a:p>
            <a:endParaRPr lang="en-US" dirty="0"/>
          </a:p>
        </p:txBody>
      </p:sp>
    </p:spTree>
    <p:extLst>
      <p:ext uri="{BB962C8B-B14F-4D97-AF65-F5344CB8AC3E}">
        <p14:creationId xmlns:p14="http://schemas.microsoft.com/office/powerpoint/2010/main" val="200300852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sz="1200" kern="1200" dirty="0" smtClean="0">
                <a:solidFill>
                  <a:schemeClr val="tx1">
                    <a:lumMod val="50000"/>
                  </a:schemeClr>
                </a:solidFill>
                <a:latin typeface="+mn-lt"/>
                <a:ea typeface="+mn-ea"/>
                <a:cs typeface="+mn-cs"/>
              </a:rPr>
              <a:t>in a sense, all class meetings are rehearsals for exams, i.e., to help you approach test questions meant not to finalize/crystallize your</a:t>
            </a:r>
            <a:r>
              <a:rPr lang="en-US" sz="1200" kern="1200" baseline="0" dirty="0" smtClean="0">
                <a:solidFill>
                  <a:schemeClr val="tx1">
                    <a:lumMod val="50000"/>
                  </a:schemeClr>
                </a:solidFill>
                <a:latin typeface="+mn-lt"/>
                <a:ea typeface="+mn-ea"/>
                <a:cs typeface="+mn-cs"/>
              </a:rPr>
              <a:t> ideas but to get you started on being able to form ideas and to articulate them coherently.</a:t>
            </a:r>
            <a:endParaRPr lang="en-US" sz="1200" kern="1200" dirty="0" smtClean="0">
              <a:solidFill>
                <a:schemeClr val="tx1">
                  <a:lumMod val="50000"/>
                </a:schemeClr>
              </a:solidFill>
              <a:latin typeface="+mn-lt"/>
              <a:ea typeface="+mn-ea"/>
              <a:cs typeface="+mn-cs"/>
            </a:endParaRPr>
          </a:p>
          <a:p>
            <a:r>
              <a:rPr lang="en-US" sz="1200" kern="1200" dirty="0" smtClean="0">
                <a:solidFill>
                  <a:schemeClr val="tx1">
                    <a:lumMod val="50000"/>
                  </a:schemeClr>
                </a:solidFill>
                <a:latin typeface="+mn-lt"/>
                <a:ea typeface="+mn-ea"/>
                <a:cs typeface="+mn-cs"/>
              </a:rPr>
              <a:t>class project. (a) building both a collective and an individual theory of tragedy. (b) building an appreciation of the challenges of performance and </a:t>
            </a:r>
            <a:r>
              <a:rPr lang="en-US" sz="1200" kern="1200" dirty="0" err="1" smtClean="0">
                <a:solidFill>
                  <a:schemeClr val="tx1">
                    <a:lumMod val="50000"/>
                  </a:schemeClr>
                </a:solidFill>
                <a:latin typeface="+mn-lt"/>
                <a:ea typeface="+mn-ea"/>
                <a:cs typeface="+mn-cs"/>
              </a:rPr>
              <a:t>brainstorimg</a:t>
            </a:r>
            <a:r>
              <a:rPr lang="en-US" sz="1200" kern="1200" dirty="0" smtClean="0">
                <a:solidFill>
                  <a:schemeClr val="tx1">
                    <a:lumMod val="50000"/>
                  </a:schemeClr>
                </a:solidFill>
                <a:latin typeface="+mn-lt"/>
                <a:ea typeface="+mn-ea"/>
                <a:cs typeface="+mn-cs"/>
              </a:rPr>
              <a:t> approaches. how do questions of performance</a:t>
            </a:r>
            <a:endParaRPr lang="en-US" dirty="0"/>
          </a:p>
        </p:txBody>
      </p:sp>
      <p:sp>
        <p:nvSpPr>
          <p:cNvPr id="4" name="Slide Number Placeholder 3"/>
          <p:cNvSpPr>
            <a:spLocks noGrp="1"/>
          </p:cNvSpPr>
          <p:nvPr>
            <p:ph type="sldNum" sz="quarter" idx="10"/>
          </p:nvPr>
        </p:nvSpPr>
        <p:spPr/>
        <p:txBody>
          <a:bodyPr/>
          <a:lstStyle/>
          <a:p>
            <a:fld id="{69C971FF-EF28-4195-A575-329446EFAA55}" type="slidenum">
              <a:rPr lang="en-US" smtClean="0"/>
              <a:t>6</a:t>
            </a:fld>
            <a:endParaRPr lang="en-US"/>
          </a:p>
        </p:txBody>
      </p:sp>
    </p:spTree>
    <p:extLst>
      <p:ext uri="{BB962C8B-B14F-4D97-AF65-F5344CB8AC3E}">
        <p14:creationId xmlns:p14="http://schemas.microsoft.com/office/powerpoint/2010/main" val="3113569503"/>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dt" idx="1"/>
          </p:nvPr>
        </p:nvSpPr>
        <p:spPr>
          <a:ln/>
        </p:spPr>
        <p:txBody>
          <a:bodyPr/>
          <a:lstStyle/>
          <a:p>
            <a:r>
              <a:rPr lang="en-US"/>
              <a:t>1-13-99</a:t>
            </a:r>
          </a:p>
        </p:txBody>
      </p:sp>
      <p:sp>
        <p:nvSpPr>
          <p:cNvPr id="5" name="Rectangle 6"/>
          <p:cNvSpPr>
            <a:spLocks noGrp="1" noChangeArrowheads="1"/>
          </p:cNvSpPr>
          <p:nvPr>
            <p:ph type="ftr" sz="quarter" idx="4"/>
          </p:nvPr>
        </p:nvSpPr>
        <p:spPr>
          <a:ln/>
        </p:spPr>
        <p:txBody>
          <a:bodyPr/>
          <a:lstStyle/>
          <a:p>
            <a:r>
              <a:rPr lang="en-US"/>
              <a:t>CLA77, Andrew Scholtz</a:t>
            </a:r>
          </a:p>
        </p:txBody>
      </p:sp>
      <p:sp>
        <p:nvSpPr>
          <p:cNvPr id="6" name="Rectangle 7"/>
          <p:cNvSpPr>
            <a:spLocks noGrp="1" noChangeArrowheads="1"/>
          </p:cNvSpPr>
          <p:nvPr>
            <p:ph type="sldNum" sz="quarter" idx="5"/>
          </p:nvPr>
        </p:nvSpPr>
        <p:spPr>
          <a:ln/>
        </p:spPr>
        <p:txBody>
          <a:bodyPr/>
          <a:lstStyle/>
          <a:p>
            <a:fld id="{4425DBC2-1872-453D-BCDF-FF75521EFC8A}" type="slidenum">
              <a:rPr lang="en-US"/>
              <a:pPr/>
              <a:t>7</a:t>
            </a:fld>
            <a:endParaRPr lang="en-US"/>
          </a:p>
        </p:txBody>
      </p:sp>
      <p:sp>
        <p:nvSpPr>
          <p:cNvPr id="1289218" name="Rectangle 2"/>
          <p:cNvSpPr>
            <a:spLocks noGrp="1" noRot="1" noChangeAspect="1" noChangeArrowheads="1" noTextEdit="1"/>
          </p:cNvSpPr>
          <p:nvPr>
            <p:ph type="sldImg"/>
          </p:nvPr>
        </p:nvSpPr>
        <p:spPr>
          <a:xfrm>
            <a:off x="1639888" y="544513"/>
            <a:ext cx="3730625" cy="2100262"/>
          </a:xfrm>
          <a:ln/>
        </p:spPr>
      </p:sp>
      <p:sp>
        <p:nvSpPr>
          <p:cNvPr id="1289219" name="Rectangle 3"/>
          <p:cNvSpPr>
            <a:spLocks noGrp="1" noChangeArrowheads="1"/>
          </p:cNvSpPr>
          <p:nvPr>
            <p:ph type="body" idx="1"/>
          </p:nvPr>
        </p:nvSpPr>
        <p:spPr>
          <a:xfrm>
            <a:off x="467360" y="2877882"/>
            <a:ext cx="6075680" cy="5721734"/>
          </a:xfrm>
        </p:spPr>
        <p:txBody>
          <a:bodyPr/>
          <a:lstStyle/>
          <a:p>
            <a:pPr marL="0" indent="0">
              <a:lnSpc>
                <a:spcPct val="150000"/>
              </a:lnSpc>
              <a:spcBef>
                <a:spcPts val="600"/>
              </a:spcBef>
              <a:buNone/>
            </a:pPr>
            <a:r>
              <a:rPr lang="en-US" dirty="0"/>
              <a:t>4th stasimon (108 f.)</a:t>
            </a:r>
          </a:p>
          <a:p>
            <a:pPr marL="463550" lvl="1" indent="-6350">
              <a:lnSpc>
                <a:spcPct val="150000"/>
              </a:lnSpc>
              <a:spcBef>
                <a:spcPts val="600"/>
              </a:spcBef>
              <a:buNone/>
            </a:pPr>
            <a:r>
              <a:rPr lang="en-US" dirty="0"/>
              <a:t>myth parallels to Antigone</a:t>
            </a:r>
          </a:p>
          <a:p>
            <a:pPr marL="920750" lvl="2" indent="-6350">
              <a:lnSpc>
                <a:spcPct val="150000"/>
              </a:lnSpc>
              <a:spcBef>
                <a:spcPts val="600"/>
              </a:spcBef>
              <a:buNone/>
            </a:pPr>
            <a:r>
              <a:rPr lang="en-US" dirty="0"/>
              <a:t>Danaë</a:t>
            </a:r>
          </a:p>
          <a:p>
            <a:pPr marL="920750" lvl="2" indent="-6350">
              <a:lnSpc>
                <a:spcPct val="150000"/>
              </a:lnSpc>
              <a:spcBef>
                <a:spcPts val="600"/>
              </a:spcBef>
              <a:buNone/>
            </a:pPr>
            <a:r>
              <a:rPr lang="en-US" dirty="0"/>
              <a:t>Lycurgus</a:t>
            </a:r>
          </a:p>
          <a:p>
            <a:pPr marL="920750" lvl="2" indent="-6350">
              <a:lnSpc>
                <a:spcPct val="150000"/>
              </a:lnSpc>
              <a:spcBef>
                <a:spcPts val="600"/>
              </a:spcBef>
              <a:buNone/>
            </a:pPr>
            <a:r>
              <a:rPr lang="en-US" dirty="0"/>
              <a:t>Cleopatra, Phineus, their children</a:t>
            </a:r>
          </a:p>
          <a:p>
            <a:pPr marL="0" indent="0">
              <a:lnSpc>
                <a:spcPct val="150000"/>
              </a:lnSpc>
              <a:spcBef>
                <a:spcPts val="600"/>
              </a:spcBef>
              <a:buNone/>
            </a:pPr>
            <a:r>
              <a:rPr lang="en-US" dirty="0"/>
              <a:t>5th episode (110 ff.)</a:t>
            </a:r>
          </a:p>
          <a:p>
            <a:pPr marL="463550" lvl="1" indent="-6350">
              <a:lnSpc>
                <a:spcPct val="150000"/>
              </a:lnSpc>
              <a:spcBef>
                <a:spcPts val="600"/>
              </a:spcBef>
              <a:buNone/>
            </a:pPr>
            <a:r>
              <a:rPr lang="en-US" dirty="0"/>
              <a:t>Tiresias, Creon (prophecy, warning, agōn)</a:t>
            </a:r>
          </a:p>
          <a:p>
            <a:pPr marL="0" indent="0">
              <a:lnSpc>
                <a:spcPct val="150000"/>
              </a:lnSpc>
              <a:spcBef>
                <a:spcPts val="600"/>
              </a:spcBef>
              <a:buNone/>
            </a:pPr>
            <a:r>
              <a:rPr lang="en-US" dirty="0"/>
              <a:t>5th stasimon (choral ode, 118 f.)</a:t>
            </a:r>
          </a:p>
          <a:p>
            <a:pPr marL="463550" lvl="1" indent="-6350">
              <a:lnSpc>
                <a:spcPct val="150000"/>
              </a:lnSpc>
              <a:spcBef>
                <a:spcPts val="600"/>
              </a:spcBef>
              <a:buNone/>
            </a:pPr>
            <a:r>
              <a:rPr lang="en-US" dirty="0"/>
              <a:t>Dionysus save the day!</a:t>
            </a:r>
          </a:p>
          <a:p>
            <a:pPr marL="0" indent="0">
              <a:lnSpc>
                <a:spcPct val="150000"/>
              </a:lnSpc>
              <a:spcBef>
                <a:spcPts val="600"/>
              </a:spcBef>
              <a:buNone/>
            </a:pPr>
            <a:r>
              <a:rPr lang="en-US" dirty="0"/>
              <a:t>Exodos (119 ff.)</a:t>
            </a:r>
          </a:p>
          <a:p>
            <a:pPr marL="463550" lvl="1" indent="-6350">
              <a:lnSpc>
                <a:spcPct val="150000"/>
              </a:lnSpc>
              <a:spcBef>
                <a:spcPts val="600"/>
              </a:spcBef>
              <a:buNone/>
            </a:pPr>
            <a:r>
              <a:rPr lang="en-US" dirty="0"/>
              <a:t>Messenger, Eurydice; Choral dialogue (kommos) w/ Creon</a:t>
            </a:r>
          </a:p>
        </p:txBody>
      </p:sp>
    </p:spTree>
    <p:extLst>
      <p:ext uri="{BB962C8B-B14F-4D97-AF65-F5344CB8AC3E}">
        <p14:creationId xmlns:p14="http://schemas.microsoft.com/office/powerpoint/2010/main" val="212781049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a:spLocks noGrp="1" noChangeArrowheads="1"/>
          </p:cNvSpPr>
          <p:nvPr>
            <p:ph type="dt" idx="1"/>
          </p:nvPr>
        </p:nvSpPr>
        <p:spPr>
          <a:ln/>
        </p:spPr>
        <p:txBody>
          <a:bodyPr/>
          <a:lstStyle/>
          <a:p>
            <a:r>
              <a:rPr lang="en-US"/>
              <a:t>1-13-99</a:t>
            </a:r>
          </a:p>
        </p:txBody>
      </p:sp>
      <p:sp>
        <p:nvSpPr>
          <p:cNvPr id="5" name="Rectangle 6"/>
          <p:cNvSpPr>
            <a:spLocks noGrp="1" noChangeArrowheads="1"/>
          </p:cNvSpPr>
          <p:nvPr>
            <p:ph type="ftr" sz="quarter" idx="4"/>
          </p:nvPr>
        </p:nvSpPr>
        <p:spPr>
          <a:ln/>
        </p:spPr>
        <p:txBody>
          <a:bodyPr/>
          <a:lstStyle/>
          <a:p>
            <a:r>
              <a:rPr lang="en-US"/>
              <a:t>CLA77, Andrew Scholtz</a:t>
            </a:r>
          </a:p>
        </p:txBody>
      </p:sp>
      <p:sp>
        <p:nvSpPr>
          <p:cNvPr id="6" name="Rectangle 7"/>
          <p:cNvSpPr>
            <a:spLocks noGrp="1" noChangeArrowheads="1"/>
          </p:cNvSpPr>
          <p:nvPr>
            <p:ph type="sldNum" sz="quarter" idx="5"/>
          </p:nvPr>
        </p:nvSpPr>
        <p:spPr>
          <a:ln/>
        </p:spPr>
        <p:txBody>
          <a:bodyPr/>
          <a:lstStyle/>
          <a:p>
            <a:fld id="{F1647428-056F-4A7A-8180-6247E3CF1B5C}" type="slidenum">
              <a:rPr lang="en-US"/>
              <a:pPr/>
              <a:t>8</a:t>
            </a:fld>
            <a:endParaRPr lang="en-US"/>
          </a:p>
        </p:txBody>
      </p:sp>
      <p:sp>
        <p:nvSpPr>
          <p:cNvPr id="1187842" name="Rectangle 2"/>
          <p:cNvSpPr>
            <a:spLocks noGrp="1" noRot="1" noChangeAspect="1" noChangeArrowheads="1" noTextEdit="1"/>
          </p:cNvSpPr>
          <p:nvPr>
            <p:ph type="sldImg"/>
          </p:nvPr>
        </p:nvSpPr>
        <p:spPr>
          <a:xfrm>
            <a:off x="1797050" y="455613"/>
            <a:ext cx="3419475" cy="1925637"/>
          </a:xfrm>
          <a:ln/>
        </p:spPr>
      </p:sp>
      <p:sp>
        <p:nvSpPr>
          <p:cNvPr id="1187843" name="Rectangle 3"/>
          <p:cNvSpPr>
            <a:spLocks noGrp="1" noChangeArrowheads="1"/>
          </p:cNvSpPr>
          <p:nvPr>
            <p:ph type="body" idx="1"/>
          </p:nvPr>
        </p:nvSpPr>
        <p:spPr/>
        <p:txBody>
          <a:bodyPr/>
          <a:lstStyle/>
          <a:p>
            <a:r>
              <a:rPr lang="en-US" dirty="0" smtClean="0"/>
              <a:t>think about it, what is at stake for each of these antagonists?</a:t>
            </a:r>
          </a:p>
          <a:p>
            <a:r>
              <a:rPr lang="en-US" dirty="0" smtClean="0"/>
              <a:t>for </a:t>
            </a:r>
            <a:r>
              <a:rPr lang="en-US" dirty="0" err="1" smtClean="0"/>
              <a:t>antigone</a:t>
            </a:r>
            <a:r>
              <a:rPr lang="en-US" dirty="0" smtClean="0"/>
              <a:t>, </a:t>
            </a:r>
            <a:r>
              <a:rPr lang="en-US" dirty="0" err="1" smtClean="0"/>
              <a:t>fivine</a:t>
            </a:r>
            <a:r>
              <a:rPr lang="en-US" dirty="0" smtClean="0"/>
              <a:t> law and loyalty to family:</a:t>
            </a:r>
          </a:p>
          <a:p>
            <a:pPr lvl="1"/>
            <a:r>
              <a:rPr lang="en-US" dirty="0" smtClean="0"/>
              <a:t>Give me glory! What greater glory could I win </a:t>
            </a:r>
          </a:p>
          <a:p>
            <a:pPr lvl="1"/>
            <a:r>
              <a:rPr lang="en-US" dirty="0" smtClean="0"/>
              <a:t>than to give my own brother decent burial? </a:t>
            </a:r>
          </a:p>
          <a:p>
            <a:pPr lvl="1"/>
            <a:r>
              <a:rPr lang="en-US" dirty="0" smtClean="0"/>
              <a:t>These citizens here would all agree, (84)</a:t>
            </a:r>
          </a:p>
          <a:p>
            <a:r>
              <a:rPr lang="en-US" dirty="0" smtClean="0"/>
              <a:t>for </a:t>
            </a:r>
            <a:r>
              <a:rPr lang="en-US" dirty="0" err="1" smtClean="0"/>
              <a:t>creon</a:t>
            </a:r>
            <a:r>
              <a:rPr lang="en-US" dirty="0" smtClean="0"/>
              <a:t>, his manhood = power. maybe even patriarchy itself</a:t>
            </a:r>
          </a:p>
          <a:p>
            <a:pPr lvl="1"/>
            <a:r>
              <a:rPr lang="en-US" dirty="0" smtClean="0"/>
              <a:t>CREON: [To the guards] Stop wasting time. Take them in. </a:t>
            </a:r>
          </a:p>
          <a:p>
            <a:pPr lvl="1"/>
            <a:r>
              <a:rPr lang="en-US" dirty="0" smtClean="0"/>
              <a:t>From now on they’ll act like women.</a:t>
            </a:r>
          </a:p>
          <a:p>
            <a:r>
              <a:rPr lang="en-US" dirty="0" err="1" smtClean="0"/>
              <a:t>creon</a:t>
            </a:r>
            <a:r>
              <a:rPr lang="en-US" dirty="0" smtClean="0"/>
              <a:t>: “Wasn’t Eteocles a brother too—cut down, facing him? (p. 84)</a:t>
            </a:r>
          </a:p>
          <a:p>
            <a:r>
              <a:rPr lang="en-US" dirty="0" smtClean="0"/>
              <a:t>is there a way out? can “tragedy” be avoided?</a:t>
            </a:r>
            <a:endParaRPr lang="en-US" dirty="0"/>
          </a:p>
        </p:txBody>
      </p:sp>
    </p:spTree>
    <p:extLst>
      <p:ext uri="{BB962C8B-B14F-4D97-AF65-F5344CB8AC3E}">
        <p14:creationId xmlns:p14="http://schemas.microsoft.com/office/powerpoint/2010/main" val="318510495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69C971FF-EF28-4195-A575-329446EFAA55}" type="slidenum">
              <a:rPr lang="en-US" smtClean="0"/>
              <a:t>9</a:t>
            </a:fld>
            <a:endParaRPr lang="en-US"/>
          </a:p>
        </p:txBody>
      </p:sp>
    </p:spTree>
    <p:extLst>
      <p:ext uri="{BB962C8B-B14F-4D97-AF65-F5344CB8AC3E}">
        <p14:creationId xmlns:p14="http://schemas.microsoft.com/office/powerpoint/2010/main" val="2520124344"/>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Slide">
    <p:bg>
      <p:bgPr>
        <a:blipFill dpi="0" rotWithShape="1">
          <a:blip r:embed="rId2">
            <a:lum/>
          </a:blip>
          <a:srcRect/>
          <a:stretch>
            <a:fillRect/>
          </a:stretch>
        </a:blipFill>
        <a:effectLst/>
      </p:bgPr>
    </p:bg>
    <p:spTree>
      <p:nvGrpSpPr>
        <p:cNvPr id="1" name=""/>
        <p:cNvGrpSpPr/>
        <p:nvPr/>
      </p:nvGrpSpPr>
      <p:grpSpPr>
        <a:xfrm>
          <a:off x="0" y="0"/>
          <a:ext cx="0" cy="0"/>
          <a:chOff x="0" y="0"/>
          <a:chExt cx="0" cy="0"/>
        </a:xfrm>
      </p:grpSpPr>
      <p:sp>
        <p:nvSpPr>
          <p:cNvPr id="2" name="Rectangle 1"/>
          <p:cNvSpPr/>
          <p:nvPr userDrawn="1"/>
        </p:nvSpPr>
        <p:spPr>
          <a:xfrm>
            <a:off x="0" y="0"/>
            <a:ext cx="12188825" cy="6858000"/>
          </a:xfrm>
          <a:prstGeom prst="rect">
            <a:avLst/>
          </a:prstGeom>
          <a:solidFill>
            <a:schemeClr val="bg1">
              <a:alpha val="85000"/>
            </a:schemeClr>
          </a:solidFill>
          <a:ln>
            <a:noFill/>
          </a:ln>
        </p:spPr>
        <p:style>
          <a:lnRef idx="2">
            <a:schemeClr val="dk1">
              <a:shade val="50000"/>
            </a:schemeClr>
          </a:lnRef>
          <a:fillRef idx="1">
            <a:schemeClr val="dk1"/>
          </a:fillRef>
          <a:effectRef idx="0">
            <a:schemeClr val="dk1"/>
          </a:effectRef>
          <a:fontRef idx="minor">
            <a:schemeClr val="lt1"/>
          </a:fontRef>
        </p:style>
        <p:txBody>
          <a:bodyPr rtlCol="0" anchor="ctr"/>
          <a:lstStyle/>
          <a:p>
            <a:pPr algn="ctr"/>
            <a:endParaRPr lang="en-US" sz="2400"/>
          </a:p>
        </p:txBody>
      </p:sp>
      <p:sp>
        <p:nvSpPr>
          <p:cNvPr id="6" name="Title 1"/>
          <p:cNvSpPr>
            <a:spLocks noGrp="1"/>
          </p:cNvSpPr>
          <p:nvPr>
            <p:ph type="ctrTitle"/>
          </p:nvPr>
        </p:nvSpPr>
        <p:spPr>
          <a:xfrm>
            <a:off x="435836" y="908717"/>
            <a:ext cx="11320328" cy="2387600"/>
          </a:xfrm>
          <a:noFill/>
        </p:spPr>
        <p:txBody>
          <a:bodyPr anchor="b"/>
          <a:lstStyle>
            <a:lvl1pPr algn="ctr">
              <a:defRPr sz="6000" spc="100" baseline="0">
                <a:solidFill>
                  <a:srgbClr val="993300"/>
                </a:solidFill>
                <a:latin typeface="Candara" panose="020E0502030303020204" pitchFamily="34" charset="0"/>
              </a:defRPr>
            </a:lvl1pPr>
          </a:lstStyle>
          <a:p>
            <a:r>
              <a:rPr lang="en-US" smtClean="0"/>
              <a:t>Click to edit Master title style</a:t>
            </a:r>
            <a:endParaRPr lang="en-US" dirty="0"/>
          </a:p>
        </p:txBody>
      </p:sp>
      <p:sp>
        <p:nvSpPr>
          <p:cNvPr id="8" name="Subtitle 2"/>
          <p:cNvSpPr>
            <a:spLocks noGrp="1"/>
          </p:cNvSpPr>
          <p:nvPr>
            <p:ph type="subTitle" idx="1"/>
          </p:nvPr>
        </p:nvSpPr>
        <p:spPr>
          <a:xfrm>
            <a:off x="435836" y="3602038"/>
            <a:ext cx="11320328" cy="1655762"/>
          </a:xfrm>
          <a:prstGeom prst="rect">
            <a:avLst/>
          </a:prstGeom>
        </p:spPr>
        <p:txBody>
          <a:bodyPr>
            <a:normAutofit/>
          </a:bodyPr>
          <a:lstStyle>
            <a:lvl1pPr marL="0" indent="0" algn="ctr">
              <a:buNone/>
              <a:defRPr sz="3600">
                <a:solidFill>
                  <a:srgbClr val="993300"/>
                </a:solidFill>
                <a:latin typeface="Candara" panose="020E0502030303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Tree>
    <p:extLst>
      <p:ext uri="{BB962C8B-B14F-4D97-AF65-F5344CB8AC3E}">
        <p14:creationId xmlns:p14="http://schemas.microsoft.com/office/powerpoint/2010/main" val="92524586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showMasterSp="0"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Vertical Text Placeholder 2"/>
          <p:cNvSpPr>
            <a:spLocks noGrp="1"/>
          </p:cNvSpPr>
          <p:nvPr>
            <p:ph type="body" orient="vert" idx="1"/>
          </p:nvPr>
        </p:nvSpPr>
        <p:spPr>
          <a:xfrm>
            <a:off x="1217614" y="1828800"/>
            <a:ext cx="9753600" cy="4343400"/>
          </a:xfrm>
          <a:prstGeom prst="rect">
            <a:avLst/>
          </a:prstGeom>
        </p:spPr>
        <p:txBody>
          <a:bodyPr vert="eaVert"/>
          <a:lstStyle>
            <a:lvl1pPr>
              <a:defRPr>
                <a:solidFill>
                  <a:schemeClr val="tx1">
                    <a:lumMod val="75000"/>
                  </a:schemeClr>
                </a:solidFill>
              </a:defRPr>
            </a:lvl1pPr>
            <a:lvl2pPr>
              <a:defRPr>
                <a:solidFill>
                  <a:schemeClr val="tx1">
                    <a:lumMod val="75000"/>
                  </a:schemeClr>
                </a:solidFill>
              </a:defRPr>
            </a:lvl2pPr>
            <a:lvl3pPr>
              <a:defRPr>
                <a:solidFill>
                  <a:schemeClr val="tx1">
                    <a:lumMod val="75000"/>
                  </a:schemeClr>
                </a:solidFill>
              </a:defRPr>
            </a:lvl3pPr>
            <a:lvl4pPr>
              <a:defRPr>
                <a:solidFill>
                  <a:schemeClr val="tx1">
                    <a:lumMod val="75000"/>
                  </a:schemeClr>
                </a:solidFill>
              </a:defRPr>
            </a:lvl4pPr>
            <a:lvl5pPr>
              <a:defRPr>
                <a:solidFill>
                  <a:schemeClr val="tx1">
                    <a:lumMod val="75000"/>
                  </a:schemeClr>
                </a:solidFill>
              </a:defRPr>
            </a:lvl5pPr>
            <a:lvl6pPr>
              <a:defRPr/>
            </a:lvl6pPr>
            <a:lvl7pPr>
              <a:defRPr baseline="0"/>
            </a:lvl7pPr>
            <a:lvl8pPr>
              <a:defRPr baseline="0"/>
            </a:lvl8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Footer Placeholder 4"/>
          <p:cNvSpPr>
            <a:spLocks noGrp="1"/>
          </p:cNvSpPr>
          <p:nvPr>
            <p:ph type="ftr" sz="quarter" idx="11"/>
          </p:nvPr>
        </p:nvSpPr>
        <p:spPr/>
        <p:txBody>
          <a:bodyPr/>
          <a:lstStyle/>
          <a:p>
            <a:r>
              <a:rPr lang="en-US" smtClean="0"/>
              <a:t>Antigone 2</a:t>
            </a:r>
            <a:endParaRPr dirty="0"/>
          </a:p>
        </p:txBody>
      </p:sp>
      <p:sp>
        <p:nvSpPr>
          <p:cNvPr id="4" name="Date Placeholder 3"/>
          <p:cNvSpPr>
            <a:spLocks noGrp="1"/>
          </p:cNvSpPr>
          <p:nvPr>
            <p:ph type="dt" sz="half" idx="10"/>
          </p:nvPr>
        </p:nvSpPr>
        <p:spPr/>
        <p:txBody>
          <a:bodyPr/>
          <a:lstStyle/>
          <a:p>
            <a:r>
              <a:rPr lang="en-US" smtClean="0"/>
              <a:t>28-Jan 2020</a:t>
            </a:r>
            <a:endParaRPr/>
          </a:p>
        </p:txBody>
      </p:sp>
      <p:sp>
        <p:nvSpPr>
          <p:cNvPr id="6" name="Slide Number Placeholder 5"/>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294485481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6898" y="685800"/>
            <a:ext cx="2134315" cy="5486400"/>
          </a:xfrm>
        </p:spPr>
        <p:txBody>
          <a:bodyPr vert="eaVert"/>
          <a:lstStyle/>
          <a:p>
            <a:r>
              <a:rPr lang="en-US" smtClean="0"/>
              <a:t>Click to edit Master title style</a:t>
            </a:r>
            <a:endParaRPr/>
          </a:p>
        </p:txBody>
      </p:sp>
      <p:sp>
        <p:nvSpPr>
          <p:cNvPr id="3" name="Vertical Text Placeholder 2"/>
          <p:cNvSpPr>
            <a:spLocks noGrp="1"/>
          </p:cNvSpPr>
          <p:nvPr>
            <p:ph type="body" orient="vert" idx="1"/>
          </p:nvPr>
        </p:nvSpPr>
        <p:spPr>
          <a:xfrm>
            <a:off x="1217613" y="685800"/>
            <a:ext cx="7416138" cy="5486400"/>
          </a:xfrm>
          <a:prstGeom prst="rect">
            <a:avLst/>
          </a:prstGeom>
        </p:spPr>
        <p:txBody>
          <a:bodyPr vert="eaVert"/>
          <a:lstStyle>
            <a:lvl1pPr>
              <a:defRPr>
                <a:solidFill>
                  <a:schemeClr val="tx1">
                    <a:lumMod val="75000"/>
                  </a:schemeClr>
                </a:solidFill>
              </a:defRPr>
            </a:lvl1pPr>
            <a:lvl2pPr>
              <a:defRPr>
                <a:solidFill>
                  <a:schemeClr val="tx1">
                    <a:lumMod val="75000"/>
                  </a:schemeClr>
                </a:solidFill>
              </a:defRPr>
            </a:lvl2pPr>
            <a:lvl3pPr>
              <a:defRPr>
                <a:solidFill>
                  <a:schemeClr val="tx1">
                    <a:lumMod val="75000"/>
                  </a:schemeClr>
                </a:solidFill>
              </a:defRPr>
            </a:lvl3pPr>
            <a:lvl4pPr>
              <a:defRPr>
                <a:solidFill>
                  <a:schemeClr val="tx1">
                    <a:lumMod val="75000"/>
                  </a:schemeClr>
                </a:solidFill>
              </a:defRPr>
            </a:lvl4pPr>
            <a:lvl5pPr>
              <a:defRPr>
                <a:solidFill>
                  <a:schemeClr val="tx1">
                    <a:lumMod val="75000"/>
                  </a:schemeClr>
                </a:solidFill>
              </a:defRPr>
            </a:lvl5pPr>
            <a:lvl6pPr>
              <a:defRPr/>
            </a:lvl6pPr>
            <a:lvl7pPr>
              <a:defRPr/>
            </a:lvl7pPr>
            <a:lvl8pPr>
              <a:defRPr/>
            </a:lvl8pPr>
            <a:lvl9pPr>
              <a:defRPr/>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Footer Placeholder 4"/>
          <p:cNvSpPr>
            <a:spLocks noGrp="1"/>
          </p:cNvSpPr>
          <p:nvPr>
            <p:ph type="ftr" sz="quarter" idx="11"/>
          </p:nvPr>
        </p:nvSpPr>
        <p:spPr/>
        <p:txBody>
          <a:bodyPr/>
          <a:lstStyle/>
          <a:p>
            <a:r>
              <a:rPr lang="en-US" smtClean="0"/>
              <a:t>Antigone 2</a:t>
            </a:r>
            <a:endParaRPr dirty="0"/>
          </a:p>
        </p:txBody>
      </p:sp>
      <p:sp>
        <p:nvSpPr>
          <p:cNvPr id="4" name="Date Placeholder 3"/>
          <p:cNvSpPr>
            <a:spLocks noGrp="1"/>
          </p:cNvSpPr>
          <p:nvPr>
            <p:ph type="dt" sz="half" idx="10"/>
          </p:nvPr>
        </p:nvSpPr>
        <p:spPr/>
        <p:txBody>
          <a:bodyPr/>
          <a:lstStyle/>
          <a:p>
            <a:r>
              <a:rPr lang="en-US" smtClean="0"/>
              <a:t>28-Jan 2020</a:t>
            </a:r>
            <a:endParaRPr/>
          </a:p>
        </p:txBody>
      </p:sp>
      <p:sp>
        <p:nvSpPr>
          <p:cNvPr id="6" name="Slide Number Placeholder 5"/>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282942434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xOverObj">
  <p:cSld name="Title and Text Over Content">
    <p:spTree>
      <p:nvGrpSpPr>
        <p:cNvPr id="1" name=""/>
        <p:cNvGrpSpPr/>
        <p:nvPr/>
      </p:nvGrpSpPr>
      <p:grpSpPr>
        <a:xfrm>
          <a:off x="0" y="0"/>
          <a:ext cx="0" cy="0"/>
          <a:chOff x="0" y="0"/>
          <a:chExt cx="0" cy="0"/>
        </a:xfrm>
      </p:grpSpPr>
      <p:sp>
        <p:nvSpPr>
          <p:cNvPr id="2" name="Title 1"/>
          <p:cNvSpPr>
            <a:spLocks noGrp="1"/>
          </p:cNvSpPr>
          <p:nvPr>
            <p:ph type="title"/>
          </p:nvPr>
        </p:nvSpPr>
        <p:spPr>
          <a:xfrm>
            <a:off x="812588" y="117475"/>
            <a:ext cx="10868369" cy="11430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812588" y="1676400"/>
            <a:ext cx="10868369" cy="2095500"/>
          </a:xfrm>
          <a:prstGeom prst="rect">
            <a:avLst/>
          </a:prstGeom>
        </p:spPr>
        <p:txBody>
          <a:bodyPr/>
          <a:lstStyle>
            <a:lvl1pPr>
              <a:defRPr>
                <a:solidFill>
                  <a:schemeClr val="tx1">
                    <a:lumMod val="75000"/>
                  </a:schemeClr>
                </a:solidFill>
              </a:defRPr>
            </a:lvl1pPr>
            <a:lvl2pPr>
              <a:defRPr>
                <a:solidFill>
                  <a:schemeClr val="tx1">
                    <a:lumMod val="75000"/>
                  </a:schemeClr>
                </a:solidFill>
              </a:defRPr>
            </a:lvl2pPr>
            <a:lvl3pPr>
              <a:defRPr>
                <a:solidFill>
                  <a:schemeClr val="tx1">
                    <a:lumMod val="75000"/>
                  </a:schemeClr>
                </a:solidFill>
              </a:defRPr>
            </a:lvl3pPr>
            <a:lvl4pPr>
              <a:defRPr>
                <a:solidFill>
                  <a:schemeClr val="tx1">
                    <a:lumMod val="75000"/>
                  </a:schemeClr>
                </a:solidFill>
              </a:defRPr>
            </a:lvl4pPr>
            <a:lvl5pPr>
              <a:defRPr>
                <a:solidFill>
                  <a:schemeClr val="tx1">
                    <a:lumMod val="75000"/>
                  </a:schemeClr>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812588" y="3924300"/>
            <a:ext cx="10868369" cy="2095500"/>
          </a:xfrm>
          <a:prstGeom prst="rect">
            <a:avLst/>
          </a:prstGeom>
        </p:spPr>
        <p:txBody>
          <a:bodyPr/>
          <a:lstStyle>
            <a:lvl1pPr>
              <a:defRPr>
                <a:solidFill>
                  <a:schemeClr val="tx1">
                    <a:lumMod val="75000"/>
                  </a:schemeClr>
                </a:solidFill>
              </a:defRPr>
            </a:lvl1pPr>
            <a:lvl2pPr>
              <a:defRPr>
                <a:solidFill>
                  <a:schemeClr val="tx1">
                    <a:lumMod val="75000"/>
                  </a:schemeClr>
                </a:solidFill>
              </a:defRPr>
            </a:lvl2pPr>
            <a:lvl3pPr>
              <a:defRPr>
                <a:solidFill>
                  <a:schemeClr val="tx1">
                    <a:lumMod val="75000"/>
                  </a:schemeClr>
                </a:solidFill>
              </a:defRPr>
            </a:lvl3pPr>
            <a:lvl4pPr>
              <a:defRPr>
                <a:solidFill>
                  <a:schemeClr val="tx1">
                    <a:lumMod val="75000"/>
                  </a:schemeClr>
                </a:solidFill>
              </a:defRPr>
            </a:lvl4pPr>
            <a:lvl5pPr>
              <a:defRPr>
                <a:solidFill>
                  <a:schemeClr val="tx1">
                    <a:lumMod val="75000"/>
                  </a:schemeClr>
                </a:solidFill>
              </a:defRPr>
            </a:lvl5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Tree>
    <p:extLst>
      <p:ext uri="{BB962C8B-B14F-4D97-AF65-F5344CB8AC3E}">
        <p14:creationId xmlns:p14="http://schemas.microsoft.com/office/powerpoint/2010/main" val="892265751"/>
      </p:ext>
    </p:extLst>
  </p:cSld>
  <p:clrMapOvr>
    <a:masterClrMapping/>
  </p:clrMapOvr>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type="obj" preserve="1">
  <p:cSld name="Title and Content">
    <p:bg>
      <p:bgPr>
        <a:solidFill>
          <a:schemeClr val="bg1"/>
        </a:solidFill>
        <a:effectLst/>
      </p:bgPr>
    </p:bg>
    <p:spTree>
      <p:nvGrpSpPr>
        <p:cNvPr id="1" name=""/>
        <p:cNvGrpSpPr/>
        <p:nvPr/>
      </p:nvGrpSpPr>
      <p:grpSpPr>
        <a:xfrm>
          <a:off x="0" y="0"/>
          <a:ext cx="0" cy="0"/>
          <a:chOff x="0" y="0"/>
          <a:chExt cx="0" cy="0"/>
        </a:xfrm>
      </p:grpSpPr>
      <p:sp>
        <p:nvSpPr>
          <p:cNvPr id="2" name="Title 1"/>
          <p:cNvSpPr>
            <a:spLocks noGrp="1"/>
          </p:cNvSpPr>
          <p:nvPr>
            <p:ph type="title"/>
          </p:nvPr>
        </p:nvSpPr>
        <p:spPr>
          <a:gradFill>
            <a:gsLst>
              <a:gs pos="0">
                <a:srgbClr val="BE7F42">
                  <a:alpha val="34000"/>
                  <a:lumMod val="75000"/>
                  <a:lumOff val="25000"/>
                </a:srgbClr>
              </a:gs>
              <a:gs pos="100000">
                <a:srgbClr val="FFFFFF">
                  <a:alpha val="0"/>
                </a:srgbClr>
              </a:gs>
            </a:gsLst>
            <a:lin ang="2700000" scaled="0"/>
          </a:gradFill>
        </p:spPr>
        <p:txBody>
          <a:bodyPr/>
          <a:lstStyle/>
          <a:p>
            <a:r>
              <a:rPr lang="en-US" smtClean="0"/>
              <a:t>Click to edit Master title style</a:t>
            </a:r>
            <a:endParaRPr/>
          </a:p>
        </p:txBody>
      </p:sp>
      <p:sp>
        <p:nvSpPr>
          <p:cNvPr id="3" name="Content Placeholder 2"/>
          <p:cNvSpPr>
            <a:spLocks noGrp="1"/>
          </p:cNvSpPr>
          <p:nvPr>
            <p:ph idx="1"/>
          </p:nvPr>
        </p:nvSpPr>
        <p:spPr>
          <a:xfrm>
            <a:off x="1217614" y="1828800"/>
            <a:ext cx="9753600" cy="4343400"/>
          </a:xfrm>
          <a:prstGeom prst="rect">
            <a:avLst/>
          </a:prstGeom>
        </p:spPr>
        <p:txBody>
          <a:bodyPr/>
          <a:lstStyle>
            <a:lvl1pPr>
              <a:lnSpc>
                <a:spcPct val="114000"/>
              </a:lnSpc>
              <a:spcBef>
                <a:spcPts val="900"/>
              </a:spcBef>
              <a:defRPr sz="3600">
                <a:solidFill>
                  <a:schemeClr val="tx1">
                    <a:lumMod val="75000"/>
                  </a:schemeClr>
                </a:solidFill>
              </a:defRPr>
            </a:lvl1pPr>
            <a:lvl2pPr marL="573088" indent="-228600">
              <a:lnSpc>
                <a:spcPct val="114000"/>
              </a:lnSpc>
              <a:spcBef>
                <a:spcPts val="300"/>
              </a:spcBef>
              <a:buFont typeface="Wingdings" panose="05000000000000000000" pitchFamily="2" charset="2"/>
              <a:buChar char="§"/>
              <a:defRPr sz="3000">
                <a:solidFill>
                  <a:schemeClr val="tx1">
                    <a:lumMod val="75000"/>
                  </a:schemeClr>
                </a:solidFill>
              </a:defRPr>
            </a:lvl2pPr>
            <a:lvl3pPr marL="854075" indent="-228600">
              <a:lnSpc>
                <a:spcPct val="114000"/>
              </a:lnSpc>
              <a:spcBef>
                <a:spcPts val="0"/>
              </a:spcBef>
              <a:defRPr sz="2400">
                <a:solidFill>
                  <a:schemeClr val="tx1">
                    <a:lumMod val="75000"/>
                  </a:schemeClr>
                </a:solidFill>
              </a:defRPr>
            </a:lvl3pPr>
            <a:lvl4pPr>
              <a:lnSpc>
                <a:spcPct val="114000"/>
              </a:lnSpc>
              <a:defRPr sz="2000">
                <a:solidFill>
                  <a:schemeClr val="tx1">
                    <a:lumMod val="75000"/>
                  </a:schemeClr>
                </a:solidFill>
              </a:defRPr>
            </a:lvl4pPr>
            <a:lvl5pPr>
              <a:lnSpc>
                <a:spcPct val="114000"/>
              </a:lnSpc>
              <a:defRPr sz="2000">
                <a:solidFill>
                  <a:schemeClr val="tx1">
                    <a:lumMod val="75000"/>
                  </a:schemeClr>
                </a:solidFill>
              </a:defRPr>
            </a:lvl5pPr>
            <a:lvl6pPr>
              <a:defRPr/>
            </a:lvl6pPr>
            <a:lvl7pPr>
              <a:defRPr baseline="0"/>
            </a:lvl7pPr>
            <a:lvl8pPr>
              <a:defRPr baseline="0"/>
            </a:lvl8pPr>
            <a:lvl9pPr>
              <a:defRPr baseline="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Footer Placeholder 4"/>
          <p:cNvSpPr>
            <a:spLocks noGrp="1"/>
          </p:cNvSpPr>
          <p:nvPr>
            <p:ph type="ftr" sz="quarter" idx="11"/>
          </p:nvPr>
        </p:nvSpPr>
        <p:spPr/>
        <p:txBody>
          <a:bodyPr/>
          <a:lstStyle/>
          <a:p>
            <a:r>
              <a:rPr lang="en-US" smtClean="0"/>
              <a:t>Antigone 2</a:t>
            </a:r>
            <a:endParaRPr dirty="0"/>
          </a:p>
        </p:txBody>
      </p:sp>
      <p:sp>
        <p:nvSpPr>
          <p:cNvPr id="4" name="Date Placeholder 3"/>
          <p:cNvSpPr>
            <a:spLocks noGrp="1"/>
          </p:cNvSpPr>
          <p:nvPr>
            <p:ph type="dt" sz="half" idx="10"/>
          </p:nvPr>
        </p:nvSpPr>
        <p:spPr/>
        <p:txBody>
          <a:bodyPr/>
          <a:lstStyle/>
          <a:p>
            <a:r>
              <a:rPr lang="en-US" smtClean="0"/>
              <a:t>28-Jan 2020</a:t>
            </a:r>
            <a:endParaRPr/>
          </a:p>
        </p:txBody>
      </p:sp>
      <p:sp>
        <p:nvSpPr>
          <p:cNvPr id="6" name="Slide Number Placeholder 5"/>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7946422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Section Header">
    <p:spTree>
      <p:nvGrpSpPr>
        <p:cNvPr id="1" name=""/>
        <p:cNvGrpSpPr/>
        <p:nvPr/>
      </p:nvGrpSpPr>
      <p:grpSpPr>
        <a:xfrm>
          <a:off x="0" y="0"/>
          <a:ext cx="0" cy="0"/>
          <a:chOff x="0" y="0"/>
          <a:chExt cx="0" cy="0"/>
        </a:xfrm>
      </p:grpSpPr>
      <p:sp>
        <p:nvSpPr>
          <p:cNvPr id="4" name="Title 1"/>
          <p:cNvSpPr>
            <a:spLocks noGrp="1"/>
          </p:cNvSpPr>
          <p:nvPr>
            <p:ph type="title"/>
          </p:nvPr>
        </p:nvSpPr>
        <p:spPr>
          <a:xfrm>
            <a:off x="1217614" y="2091267"/>
            <a:ext cx="9753600" cy="1354665"/>
          </a:xfrm>
        </p:spPr>
        <p:txBody>
          <a:bodyPr bIns="137160" anchor="b">
            <a:normAutofit/>
          </a:bodyPr>
          <a:lstStyle>
            <a:lvl1pPr algn="l">
              <a:defRPr sz="4400" b="0" cap="none" baseline="0"/>
            </a:lvl1pPr>
          </a:lstStyle>
          <a:p>
            <a:r>
              <a:rPr lang="en-US" smtClean="0"/>
              <a:t>Click to edit Master title style</a:t>
            </a:r>
            <a:endParaRPr dirty="0"/>
          </a:p>
        </p:txBody>
      </p:sp>
      <p:sp>
        <p:nvSpPr>
          <p:cNvPr id="5" name="Text Placeholder 2"/>
          <p:cNvSpPr>
            <a:spLocks noGrp="1"/>
          </p:cNvSpPr>
          <p:nvPr>
            <p:ph type="body" idx="1"/>
          </p:nvPr>
        </p:nvSpPr>
        <p:spPr>
          <a:xfrm>
            <a:off x="1213150" y="3742277"/>
            <a:ext cx="9758063" cy="1142999"/>
          </a:xfrm>
          <a:prstGeom prst="rect">
            <a:avLst/>
          </a:prstGeom>
        </p:spPr>
        <p:txBody>
          <a:bodyPr anchor="t">
            <a:normAutofit/>
          </a:bodyPr>
          <a:lstStyle>
            <a:lvl1pPr marL="0" indent="0">
              <a:spcBef>
                <a:spcPts val="0"/>
              </a:spcBef>
              <a:buNone/>
              <a:defRPr sz="3600">
                <a:solidFill>
                  <a:schemeClr val="tx1">
                    <a:lumMod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Tree>
    <p:extLst>
      <p:ext uri="{BB962C8B-B14F-4D97-AF65-F5344CB8AC3E}">
        <p14:creationId xmlns:p14="http://schemas.microsoft.com/office/powerpoint/2010/main" val="945692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showMasterSp="0"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a:p>
        </p:txBody>
      </p:sp>
      <p:sp>
        <p:nvSpPr>
          <p:cNvPr id="3" name="Content Placeholder 2"/>
          <p:cNvSpPr>
            <a:spLocks noGrp="1"/>
          </p:cNvSpPr>
          <p:nvPr>
            <p:ph sz="half" idx="1"/>
          </p:nvPr>
        </p:nvSpPr>
        <p:spPr>
          <a:xfrm>
            <a:off x="1233279" y="1828800"/>
            <a:ext cx="4708734" cy="4343400"/>
          </a:xfrm>
          <a:prstGeom prst="rect">
            <a:avLst/>
          </a:prstGeom>
        </p:spPr>
        <p:txBody>
          <a:bodyPr>
            <a:normAutofit/>
          </a:bodyPr>
          <a:lstStyle>
            <a:lvl1pPr>
              <a:lnSpc>
                <a:spcPct val="114000"/>
              </a:lnSpc>
              <a:spcBef>
                <a:spcPts val="900"/>
              </a:spcBef>
              <a:defRPr sz="3600">
                <a:solidFill>
                  <a:schemeClr val="tx1">
                    <a:lumMod val="75000"/>
                  </a:schemeClr>
                </a:solidFill>
              </a:defRPr>
            </a:lvl1pPr>
            <a:lvl2pPr marL="502920" indent="-228600">
              <a:buFont typeface="Wingdings" panose="05000000000000000000" pitchFamily="2" charset="2"/>
              <a:buChar char="§"/>
              <a:defRPr sz="3200">
                <a:solidFill>
                  <a:schemeClr val="tx1">
                    <a:lumMod val="75000"/>
                  </a:schemeClr>
                </a:solidFill>
              </a:defRPr>
            </a:lvl2pPr>
            <a:lvl3pPr>
              <a:defRPr sz="2800">
                <a:solidFill>
                  <a:schemeClr val="tx1">
                    <a:lumMod val="75000"/>
                  </a:schemeClr>
                </a:solidFill>
              </a:defRPr>
            </a:lvl3pPr>
            <a:lvl4pPr>
              <a:defRPr sz="2400">
                <a:solidFill>
                  <a:schemeClr val="tx1">
                    <a:lumMod val="75000"/>
                  </a:schemeClr>
                </a:solidFill>
              </a:defRPr>
            </a:lvl4pPr>
            <a:lvl5pPr>
              <a:defRPr sz="2400">
                <a:solidFill>
                  <a:schemeClr val="tx1">
                    <a:lumMod val="75000"/>
                  </a:schemeClr>
                </a:solidFill>
              </a:defRPr>
            </a:lvl5pPr>
            <a:lvl6pPr>
              <a:defRPr sz="1600"/>
            </a:lvl6pPr>
            <a:lvl7pPr>
              <a:defRPr sz="1600" baseline="0"/>
            </a:lvl7pPr>
            <a:lvl8pPr>
              <a:defRPr sz="1600" baseline="0"/>
            </a:lvl8pPr>
            <a:lvl9pPr>
              <a:defRPr sz="1600" baseline="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Content Placeholder 3"/>
          <p:cNvSpPr>
            <a:spLocks noGrp="1"/>
          </p:cNvSpPr>
          <p:nvPr>
            <p:ph sz="half" idx="2"/>
          </p:nvPr>
        </p:nvSpPr>
        <p:spPr>
          <a:xfrm>
            <a:off x="6262479" y="1828800"/>
            <a:ext cx="4708734" cy="4343400"/>
          </a:xfrm>
          <a:prstGeom prst="rect">
            <a:avLst/>
          </a:prstGeom>
        </p:spPr>
        <p:txBody>
          <a:bodyPr>
            <a:normAutofit/>
          </a:bodyPr>
          <a:lstStyle>
            <a:lvl1pPr>
              <a:lnSpc>
                <a:spcPct val="113000"/>
              </a:lnSpc>
              <a:spcBef>
                <a:spcPts val="900"/>
              </a:spcBef>
              <a:defRPr sz="3600">
                <a:solidFill>
                  <a:schemeClr val="tx1">
                    <a:lumMod val="75000"/>
                  </a:schemeClr>
                </a:solidFill>
              </a:defRPr>
            </a:lvl1pPr>
            <a:lvl2pPr marL="502920" indent="-228600">
              <a:buFont typeface="Wingdings" panose="05000000000000000000" pitchFamily="2" charset="2"/>
              <a:buChar char="§"/>
              <a:defRPr sz="3200">
                <a:solidFill>
                  <a:schemeClr val="tx1">
                    <a:lumMod val="75000"/>
                  </a:schemeClr>
                </a:solidFill>
              </a:defRPr>
            </a:lvl2pPr>
            <a:lvl3pPr>
              <a:defRPr sz="2800">
                <a:solidFill>
                  <a:schemeClr val="tx1">
                    <a:lumMod val="75000"/>
                  </a:schemeClr>
                </a:solidFill>
              </a:defRPr>
            </a:lvl3pPr>
            <a:lvl4pPr>
              <a:defRPr sz="2400">
                <a:solidFill>
                  <a:schemeClr val="tx1">
                    <a:lumMod val="75000"/>
                  </a:schemeClr>
                </a:solidFill>
              </a:defRPr>
            </a:lvl4pPr>
            <a:lvl5pPr>
              <a:defRPr sz="2400">
                <a:solidFill>
                  <a:schemeClr val="tx1">
                    <a:lumMod val="75000"/>
                  </a:schemeClr>
                </a:solidFill>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6" name="Footer Placeholder 5"/>
          <p:cNvSpPr>
            <a:spLocks noGrp="1"/>
          </p:cNvSpPr>
          <p:nvPr>
            <p:ph type="ftr" sz="quarter" idx="11"/>
          </p:nvPr>
        </p:nvSpPr>
        <p:spPr/>
        <p:txBody>
          <a:bodyPr/>
          <a:lstStyle/>
          <a:p>
            <a:r>
              <a:rPr lang="en-US" smtClean="0"/>
              <a:t>Antigone 2</a:t>
            </a:r>
            <a:endParaRPr dirty="0"/>
          </a:p>
        </p:txBody>
      </p:sp>
      <p:sp>
        <p:nvSpPr>
          <p:cNvPr id="5" name="Date Placeholder 4"/>
          <p:cNvSpPr>
            <a:spLocks noGrp="1"/>
          </p:cNvSpPr>
          <p:nvPr>
            <p:ph type="dt" sz="half" idx="10"/>
          </p:nvPr>
        </p:nvSpPr>
        <p:spPr/>
        <p:txBody>
          <a:bodyPr/>
          <a:lstStyle/>
          <a:p>
            <a:r>
              <a:rPr lang="en-US" smtClean="0"/>
              <a:t>28-Jan 2020</a:t>
            </a:r>
            <a:endParaRPr/>
          </a:p>
        </p:txBody>
      </p:sp>
      <p:sp>
        <p:nvSpPr>
          <p:cNvPr id="7" name="Slide Number Placeholder 6"/>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79778425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a:p>
        </p:txBody>
      </p:sp>
      <p:sp>
        <p:nvSpPr>
          <p:cNvPr id="3" name="Text Placeholder 2"/>
          <p:cNvSpPr>
            <a:spLocks noGrp="1"/>
          </p:cNvSpPr>
          <p:nvPr>
            <p:ph type="body" idx="1"/>
          </p:nvPr>
        </p:nvSpPr>
        <p:spPr>
          <a:xfrm>
            <a:off x="1217614" y="1761744"/>
            <a:ext cx="4709160" cy="838201"/>
          </a:xfrm>
          <a:prstGeom prst="rect">
            <a:avLst/>
          </a:prstGeom>
          <a:solidFill>
            <a:schemeClr val="bg2">
              <a:alpha val="15000"/>
            </a:schemeClr>
          </a:solidFill>
        </p:spPr>
        <p:txBody>
          <a:bodyPr anchor="ctr"/>
          <a:lstStyle>
            <a:lvl1pPr marL="0" indent="0">
              <a:spcBef>
                <a:spcPts val="0"/>
              </a:spcBef>
              <a:buNone/>
              <a:defRPr lang="en-US" sz="2800" b="0" kern="1200" cap="none" baseline="0" dirty="0" smtClean="0">
                <a:solidFill>
                  <a:schemeClr val="tx1">
                    <a:lumMod val="50000"/>
                  </a:schemeClr>
                </a:solidFill>
                <a:latin typeface="Calibri" panose="020F0502020204030204" pitchFamily="34" charset="0"/>
                <a:ea typeface="+mn-ea"/>
                <a:cs typeface="Calibri" panose="020F0502020204030204" pitchFamily="34" charset="0"/>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marL="0" lvl="0" indent="0" algn="l" defTabSz="914400" rtl="0" eaLnBrk="1" latinLnBrk="0" hangingPunct="1">
              <a:lnSpc>
                <a:spcPct val="90000"/>
              </a:lnSpc>
              <a:spcBef>
                <a:spcPts val="0"/>
              </a:spcBef>
              <a:buClr>
                <a:schemeClr val="tx1"/>
              </a:buClr>
              <a:buSzPct val="80000"/>
              <a:buFont typeface="Arial" pitchFamily="34" charset="0"/>
              <a:buNone/>
            </a:pPr>
            <a:r>
              <a:rPr lang="en-US" smtClean="0"/>
              <a:t>Edit Master text styles</a:t>
            </a:r>
          </a:p>
        </p:txBody>
      </p:sp>
      <p:sp>
        <p:nvSpPr>
          <p:cNvPr id="4" name="Content Placeholder 3"/>
          <p:cNvSpPr>
            <a:spLocks noGrp="1"/>
          </p:cNvSpPr>
          <p:nvPr>
            <p:ph sz="half" idx="2"/>
          </p:nvPr>
        </p:nvSpPr>
        <p:spPr>
          <a:xfrm>
            <a:off x="1217614" y="2743200"/>
            <a:ext cx="4709160" cy="3428999"/>
          </a:xfrm>
          <a:prstGeom prst="rect">
            <a:avLst/>
          </a:prstGeom>
        </p:spPr>
        <p:txBody>
          <a:bodyPr>
            <a:normAutofit/>
          </a:bodyPr>
          <a:lstStyle>
            <a:lvl1pPr>
              <a:defRPr sz="3200">
                <a:solidFill>
                  <a:schemeClr val="tx1">
                    <a:lumMod val="75000"/>
                  </a:schemeClr>
                </a:solidFill>
              </a:defRPr>
            </a:lvl1pPr>
            <a:lvl2pPr marL="502920" indent="-228600">
              <a:buFont typeface="Wingdings" panose="05000000000000000000" pitchFamily="2" charset="2"/>
              <a:buChar char="§"/>
              <a:defRPr sz="2800">
                <a:solidFill>
                  <a:schemeClr val="tx1">
                    <a:lumMod val="75000"/>
                  </a:schemeClr>
                </a:solidFill>
              </a:defRPr>
            </a:lvl2pPr>
            <a:lvl3pPr>
              <a:defRPr sz="2400">
                <a:solidFill>
                  <a:schemeClr val="tx1">
                    <a:lumMod val="75000"/>
                  </a:schemeClr>
                </a:solidFill>
              </a:defRPr>
            </a:lvl3pPr>
            <a:lvl4pPr>
              <a:defRPr sz="2000">
                <a:solidFill>
                  <a:schemeClr val="tx1">
                    <a:lumMod val="75000"/>
                  </a:schemeClr>
                </a:solidFill>
              </a:defRPr>
            </a:lvl4pPr>
            <a:lvl5pPr>
              <a:defRPr sz="2000">
                <a:solidFill>
                  <a:schemeClr val="tx1">
                    <a:lumMod val="75000"/>
                  </a:schemeClr>
                </a:solidFill>
              </a:defRPr>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5" name="Text Placeholder 4"/>
          <p:cNvSpPr>
            <a:spLocks noGrp="1"/>
          </p:cNvSpPr>
          <p:nvPr>
            <p:ph type="body" sz="quarter" idx="3"/>
          </p:nvPr>
        </p:nvSpPr>
        <p:spPr>
          <a:xfrm>
            <a:off x="6262054" y="1761744"/>
            <a:ext cx="4709160" cy="838201"/>
          </a:xfrm>
          <a:prstGeom prst="rect">
            <a:avLst/>
          </a:prstGeom>
          <a:solidFill>
            <a:schemeClr val="bg2">
              <a:alpha val="15000"/>
            </a:schemeClr>
          </a:solidFill>
        </p:spPr>
        <p:txBody>
          <a:bodyPr anchor="ctr"/>
          <a:lstStyle>
            <a:lvl1pPr marL="0" indent="0">
              <a:spcBef>
                <a:spcPts val="0"/>
              </a:spcBef>
              <a:buNone/>
              <a:defRPr sz="2800" b="0" cap="none" baseline="0">
                <a:solidFill>
                  <a:schemeClr val="tx1">
                    <a:lumMod val="50000"/>
                  </a:schemeClr>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262054" y="2743200"/>
            <a:ext cx="4709160" cy="3428999"/>
          </a:xfrm>
          <a:prstGeom prst="rect">
            <a:avLst/>
          </a:prstGeom>
        </p:spPr>
        <p:txBody>
          <a:bodyPr>
            <a:normAutofit/>
          </a:bodyPr>
          <a:lstStyle>
            <a:lvl1pPr>
              <a:defRPr sz="3200">
                <a:solidFill>
                  <a:schemeClr val="tx1">
                    <a:lumMod val="75000"/>
                  </a:schemeClr>
                </a:solidFill>
              </a:defRPr>
            </a:lvl1pPr>
            <a:lvl2pPr marL="502920" indent="-228600">
              <a:buFont typeface="Wingdings" panose="05000000000000000000" pitchFamily="2" charset="2"/>
              <a:buChar char="§"/>
              <a:defRPr sz="2800">
                <a:solidFill>
                  <a:schemeClr val="tx1">
                    <a:lumMod val="75000"/>
                  </a:schemeClr>
                </a:solidFill>
              </a:defRPr>
            </a:lvl2pPr>
            <a:lvl3pPr>
              <a:defRPr sz="2400">
                <a:solidFill>
                  <a:schemeClr val="tx1">
                    <a:lumMod val="75000"/>
                  </a:schemeClr>
                </a:solidFill>
              </a:defRPr>
            </a:lvl3pPr>
            <a:lvl4pPr>
              <a:defRPr sz="2000">
                <a:solidFill>
                  <a:schemeClr val="tx1">
                    <a:lumMod val="75000"/>
                  </a:schemeClr>
                </a:solidFill>
              </a:defRPr>
            </a:lvl4pPr>
            <a:lvl5pPr>
              <a:defRPr sz="2000">
                <a:solidFill>
                  <a:schemeClr val="tx1">
                    <a:lumMod val="75000"/>
                  </a:schemeClr>
                </a:solidFill>
              </a:defRPr>
            </a:lvl5pPr>
            <a:lvl6pPr>
              <a:defRPr sz="1400"/>
            </a:lvl6pPr>
            <a:lvl7pPr>
              <a:defRPr sz="1400"/>
            </a:lvl7pPr>
            <a:lvl8pPr>
              <a:defRPr sz="1400" baseline="0"/>
            </a:lvl8pPr>
            <a:lvl9pPr>
              <a:defRPr sz="1400" baseline="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8" name="Footer Placeholder 7"/>
          <p:cNvSpPr>
            <a:spLocks noGrp="1"/>
          </p:cNvSpPr>
          <p:nvPr>
            <p:ph type="ftr" sz="quarter" idx="11"/>
          </p:nvPr>
        </p:nvSpPr>
        <p:spPr/>
        <p:txBody>
          <a:bodyPr/>
          <a:lstStyle/>
          <a:p>
            <a:r>
              <a:rPr lang="en-US" smtClean="0"/>
              <a:t>Antigone 2</a:t>
            </a:r>
            <a:endParaRPr dirty="0"/>
          </a:p>
        </p:txBody>
      </p:sp>
      <p:sp>
        <p:nvSpPr>
          <p:cNvPr id="7" name="Date Placeholder 6"/>
          <p:cNvSpPr>
            <a:spLocks noGrp="1"/>
          </p:cNvSpPr>
          <p:nvPr>
            <p:ph type="dt" sz="half" idx="10"/>
          </p:nvPr>
        </p:nvSpPr>
        <p:spPr/>
        <p:txBody>
          <a:bodyPr/>
          <a:lstStyle/>
          <a:p>
            <a:r>
              <a:rPr lang="en-US" smtClean="0"/>
              <a:t>28-Jan 2020</a:t>
            </a:r>
            <a:endParaRPr/>
          </a:p>
        </p:txBody>
      </p:sp>
      <p:sp>
        <p:nvSpPr>
          <p:cNvPr id="9" name="Slide Number Placeholder 8"/>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86244737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showMasterSp="0"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noFill/>
        </p:spPr>
        <p:txBody>
          <a:bodyPr anchor="ctr" anchorCtr="0"/>
          <a:lstStyle>
            <a:lvl1pPr algn="ctr">
              <a:defRPr/>
            </a:lvl1pPr>
          </a:lstStyle>
          <a:p>
            <a:r>
              <a:rPr lang="en-US" smtClean="0"/>
              <a:t>Click to edit Master title style</a:t>
            </a:r>
            <a:endParaRPr dirty="0"/>
          </a:p>
        </p:txBody>
      </p:sp>
    </p:spTree>
    <p:extLst>
      <p:ext uri="{BB962C8B-B14F-4D97-AF65-F5344CB8AC3E}">
        <p14:creationId xmlns:p14="http://schemas.microsoft.com/office/powerpoint/2010/main" val="133622381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255341173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0" y="0"/>
            <a:ext cx="5180013" cy="68580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sp>
        <p:nvSpPr>
          <p:cNvPr id="2" name="Title 1"/>
          <p:cNvSpPr>
            <a:spLocks noGrp="1"/>
          </p:cNvSpPr>
          <p:nvPr>
            <p:ph type="title"/>
          </p:nvPr>
        </p:nvSpPr>
        <p:spPr>
          <a:xfrm>
            <a:off x="684213" y="685800"/>
            <a:ext cx="3886200" cy="4038600"/>
          </a:xfrm>
        </p:spPr>
        <p:txBody>
          <a:bodyPr anchor="b">
            <a:noAutofit/>
          </a:bodyPr>
          <a:lstStyle>
            <a:lvl1pPr algn="l">
              <a:defRPr sz="4000" b="0"/>
            </a:lvl1pPr>
          </a:lstStyle>
          <a:p>
            <a:r>
              <a:rPr lang="en-US" smtClean="0"/>
              <a:t>Click to edit Master title style</a:t>
            </a:r>
            <a:endParaRPr/>
          </a:p>
        </p:txBody>
      </p:sp>
      <p:sp>
        <p:nvSpPr>
          <p:cNvPr id="3" name="Content Placeholder 2"/>
          <p:cNvSpPr>
            <a:spLocks noGrp="1"/>
          </p:cNvSpPr>
          <p:nvPr>
            <p:ph idx="1"/>
          </p:nvPr>
        </p:nvSpPr>
        <p:spPr>
          <a:xfrm>
            <a:off x="5865814" y="685800"/>
            <a:ext cx="5638800" cy="5486400"/>
          </a:xfrm>
          <a:prstGeom prst="rect">
            <a:avLst/>
          </a:prstGeom>
        </p:spPr>
        <p:txBody>
          <a:bodyPr>
            <a:normAutofit/>
          </a:bodyPr>
          <a:lstStyle>
            <a:lvl1pPr>
              <a:defRPr sz="2400">
                <a:solidFill>
                  <a:schemeClr val="tx1">
                    <a:lumMod val="75000"/>
                  </a:schemeClr>
                </a:solidFill>
              </a:defRPr>
            </a:lvl1pPr>
            <a:lvl2pPr>
              <a:defRPr sz="2000">
                <a:solidFill>
                  <a:schemeClr val="tx1">
                    <a:lumMod val="75000"/>
                  </a:schemeClr>
                </a:solidFill>
              </a:defRPr>
            </a:lvl2pPr>
            <a:lvl3pPr>
              <a:defRPr sz="1800">
                <a:solidFill>
                  <a:schemeClr val="tx1">
                    <a:lumMod val="75000"/>
                  </a:schemeClr>
                </a:solidFill>
              </a:defRPr>
            </a:lvl3pPr>
            <a:lvl4pPr>
              <a:defRPr sz="1600">
                <a:solidFill>
                  <a:schemeClr val="tx1">
                    <a:lumMod val="75000"/>
                  </a:schemeClr>
                </a:solidFill>
              </a:defRPr>
            </a:lvl4pPr>
            <a:lvl5pPr>
              <a:defRPr sz="1600">
                <a:solidFill>
                  <a:schemeClr val="tx1">
                    <a:lumMod val="75000"/>
                  </a:schemeClr>
                </a:solidFill>
              </a:defRPr>
            </a:lvl5pPr>
            <a:lvl6pPr>
              <a:defRPr sz="1600"/>
            </a:lvl6pPr>
            <a:lvl7pPr>
              <a:defRPr sz="1600"/>
            </a:lvl7pPr>
            <a:lvl8pPr>
              <a:defRPr sz="1600"/>
            </a:lvl8pPr>
            <a:lvl9pPr>
              <a:defRPr sz="16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dirty="0"/>
          </a:p>
        </p:txBody>
      </p:sp>
      <p:sp>
        <p:nvSpPr>
          <p:cNvPr id="4" name="Text Placeholder 3"/>
          <p:cNvSpPr>
            <a:spLocks noGrp="1"/>
          </p:cNvSpPr>
          <p:nvPr>
            <p:ph type="body" sz="half" idx="2"/>
          </p:nvPr>
        </p:nvSpPr>
        <p:spPr>
          <a:xfrm>
            <a:off x="684213" y="4876800"/>
            <a:ext cx="3886200" cy="1295400"/>
          </a:xfrm>
          <a:prstGeom prst="rect">
            <a:avLst/>
          </a:prstGeom>
        </p:spPr>
        <p:txBody>
          <a:bodyPr>
            <a:normAutofit/>
          </a:bodyPr>
          <a:lstStyle>
            <a:lvl1pPr marL="0" indent="0">
              <a:spcBef>
                <a:spcPts val="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r>
              <a:rPr lang="en-US" smtClean="0"/>
              <a:t>Antigone 2</a:t>
            </a:r>
            <a:endParaRPr dirty="0"/>
          </a:p>
        </p:txBody>
      </p:sp>
      <p:sp>
        <p:nvSpPr>
          <p:cNvPr id="5" name="Date Placeholder 4"/>
          <p:cNvSpPr>
            <a:spLocks noGrp="1"/>
          </p:cNvSpPr>
          <p:nvPr>
            <p:ph type="dt" sz="half" idx="10"/>
          </p:nvPr>
        </p:nvSpPr>
        <p:spPr/>
        <p:txBody>
          <a:bodyPr/>
          <a:lstStyle/>
          <a:p>
            <a:r>
              <a:rPr lang="en-US" smtClean="0"/>
              <a:t>28-Jan 2020</a:t>
            </a:r>
            <a:endParaRPr/>
          </a:p>
        </p:txBody>
      </p:sp>
      <p:sp>
        <p:nvSpPr>
          <p:cNvPr id="7" name="Slide Number Placeholder 6"/>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265848304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Pr>
        <a:solidFill>
          <a:schemeClr val="bg1"/>
        </a:solidFill>
        <a:effectLst/>
      </p:bgPr>
    </p:bg>
    <p:spTree>
      <p:nvGrpSpPr>
        <p:cNvPr id="1" name=""/>
        <p:cNvGrpSpPr/>
        <p:nvPr/>
      </p:nvGrpSpPr>
      <p:grpSpPr>
        <a:xfrm>
          <a:off x="0" y="0"/>
          <a:ext cx="0" cy="0"/>
          <a:chOff x="0" y="0"/>
          <a:chExt cx="0" cy="0"/>
        </a:xfrm>
      </p:grpSpPr>
      <p:sp>
        <p:nvSpPr>
          <p:cNvPr id="8" name="Rectangle 7"/>
          <p:cNvSpPr/>
          <p:nvPr/>
        </p:nvSpPr>
        <p:spPr>
          <a:xfrm>
            <a:off x="0" y="0"/>
            <a:ext cx="5180013" cy="6858000"/>
          </a:xfrm>
          <a:prstGeom prst="rect">
            <a:avLst/>
          </a:prstGeom>
          <a:gradFill flip="none" rotWithShape="1">
            <a:gsLst>
              <a:gs pos="0">
                <a:schemeClr val="bg1">
                  <a:lumMod val="85000"/>
                </a:schemeClr>
              </a:gs>
              <a:gs pos="100000">
                <a:srgbClr val="FFFFFF">
                  <a:alpha val="89000"/>
                </a:srgbClr>
              </a:gs>
            </a:gsLst>
            <a:path path="circle">
              <a:fillToRect l="100000" t="100000"/>
            </a:path>
            <a:tileRect r="-100000" b="-10000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lvl="0" algn="ctr"/>
            <a:endParaRPr/>
          </a:p>
        </p:txBody>
      </p:sp>
      <p:sp>
        <p:nvSpPr>
          <p:cNvPr id="2" name="Title 1"/>
          <p:cNvSpPr>
            <a:spLocks noGrp="1"/>
          </p:cNvSpPr>
          <p:nvPr>
            <p:ph type="title"/>
          </p:nvPr>
        </p:nvSpPr>
        <p:spPr>
          <a:xfrm>
            <a:off x="684213" y="685800"/>
            <a:ext cx="3886200" cy="4038600"/>
          </a:xfrm>
        </p:spPr>
        <p:txBody>
          <a:bodyPr anchor="b">
            <a:noAutofit/>
          </a:bodyPr>
          <a:lstStyle>
            <a:lvl1pPr algn="l">
              <a:defRPr sz="4000" b="0"/>
            </a:lvl1pPr>
          </a:lstStyle>
          <a:p>
            <a:r>
              <a:rPr lang="en-US" smtClean="0"/>
              <a:t>Click to edit Master title style</a:t>
            </a:r>
            <a:endParaRPr/>
          </a:p>
        </p:txBody>
      </p:sp>
      <p:sp>
        <p:nvSpPr>
          <p:cNvPr id="3" name="Picture Placeholder 2" descr="An empty placeholder to add an image. Click on the placeholder and select the image that you wish to add"/>
          <p:cNvSpPr>
            <a:spLocks noGrp="1"/>
          </p:cNvSpPr>
          <p:nvPr>
            <p:ph type="pic" idx="1"/>
          </p:nvPr>
        </p:nvSpPr>
        <p:spPr>
          <a:xfrm>
            <a:off x="5865813" y="685800"/>
            <a:ext cx="5638800" cy="5486400"/>
          </a:xfrm>
          <a:prstGeom prst="rect">
            <a:avLst/>
          </a:prstGeom>
          <a:solidFill>
            <a:schemeClr val="bg1">
              <a:lumMod val="95000"/>
            </a:schemeClr>
          </a:solidFill>
          <a:ln w="3175">
            <a:solidFill>
              <a:schemeClr val="bg1">
                <a:lumMod val="75000"/>
              </a:schemeClr>
            </a:solidFill>
            <a:miter lim="800000"/>
          </a:ln>
        </p:spPr>
        <p:txBody>
          <a:bodyPr tIns="914400">
            <a:normAutofit/>
          </a:bodyPr>
          <a:lstStyle>
            <a:lvl1pPr marL="0" indent="0" algn="ctr">
              <a:buNone/>
              <a:defRPr sz="24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a:p>
        </p:txBody>
      </p:sp>
      <p:sp>
        <p:nvSpPr>
          <p:cNvPr id="4" name="Text Placeholder 3"/>
          <p:cNvSpPr>
            <a:spLocks noGrp="1"/>
          </p:cNvSpPr>
          <p:nvPr>
            <p:ph type="body" sz="half" idx="2"/>
          </p:nvPr>
        </p:nvSpPr>
        <p:spPr>
          <a:xfrm>
            <a:off x="684213" y="4876800"/>
            <a:ext cx="3886200" cy="1295400"/>
          </a:xfrm>
          <a:prstGeom prst="rect">
            <a:avLst/>
          </a:prstGeom>
        </p:spPr>
        <p:txBody>
          <a:bodyPr>
            <a:normAutofit/>
          </a:bodyPr>
          <a:lstStyle>
            <a:lvl1pPr marL="0" indent="0">
              <a:spcBef>
                <a:spcPts val="0"/>
              </a:spcBef>
              <a:buNone/>
              <a:defRPr sz="18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6" name="Footer Placeholder 5"/>
          <p:cNvSpPr>
            <a:spLocks noGrp="1"/>
          </p:cNvSpPr>
          <p:nvPr>
            <p:ph type="ftr" sz="quarter" idx="11"/>
          </p:nvPr>
        </p:nvSpPr>
        <p:spPr/>
        <p:txBody>
          <a:bodyPr/>
          <a:lstStyle/>
          <a:p>
            <a:r>
              <a:rPr lang="en-US" smtClean="0"/>
              <a:t>Antigone 2</a:t>
            </a:r>
            <a:endParaRPr dirty="0"/>
          </a:p>
        </p:txBody>
      </p:sp>
      <p:sp>
        <p:nvSpPr>
          <p:cNvPr id="5" name="Date Placeholder 4"/>
          <p:cNvSpPr>
            <a:spLocks noGrp="1"/>
          </p:cNvSpPr>
          <p:nvPr>
            <p:ph type="dt" sz="half" idx="10"/>
          </p:nvPr>
        </p:nvSpPr>
        <p:spPr/>
        <p:txBody>
          <a:bodyPr/>
          <a:lstStyle/>
          <a:p>
            <a:r>
              <a:rPr lang="en-US" smtClean="0"/>
              <a:t>28-Jan 2020</a:t>
            </a:r>
            <a:endParaRPr/>
          </a:p>
        </p:txBody>
      </p:sp>
      <p:sp>
        <p:nvSpPr>
          <p:cNvPr id="7" name="Slide Number Placeholder 6"/>
          <p:cNvSpPr>
            <a:spLocks noGrp="1"/>
          </p:cNvSpPr>
          <p:nvPr>
            <p:ph type="sldNum" sz="quarter" idx="12"/>
          </p:nvPr>
        </p:nvSpPr>
        <p:spPr/>
        <p:txBody>
          <a:bodyPr/>
          <a:lstStyle/>
          <a:p>
            <a:fld id="{F36C87F6-986D-49E6-AF40-1B3A1EE8064D}" type="slidenum">
              <a:rPr/>
              <a:t>‹#›</a:t>
            </a:fld>
            <a:endParaRPr/>
          </a:p>
        </p:txBody>
      </p:sp>
    </p:spTree>
    <p:extLst>
      <p:ext uri="{BB962C8B-B14F-4D97-AF65-F5344CB8AC3E}">
        <p14:creationId xmlns:p14="http://schemas.microsoft.com/office/powerpoint/2010/main" val="319243826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1217614" y="274638"/>
            <a:ext cx="9753600" cy="1325562"/>
          </a:xfrm>
          <a:prstGeom prst="rect">
            <a:avLst/>
          </a:prstGeom>
          <a:gradFill>
            <a:gsLst>
              <a:gs pos="0">
                <a:srgbClr val="BE7F42">
                  <a:alpha val="34000"/>
                  <a:lumMod val="75000"/>
                  <a:lumOff val="25000"/>
                </a:srgbClr>
              </a:gs>
              <a:gs pos="100000">
                <a:srgbClr val="FFFFFF">
                  <a:alpha val="0"/>
                </a:srgbClr>
              </a:gs>
            </a:gsLst>
            <a:lin ang="2700000" scaled="0"/>
          </a:gradFill>
        </p:spPr>
        <p:txBody>
          <a:bodyPr vert="horz" lIns="91440" tIns="45720" rIns="91440" bIns="45720" rtlCol="0" anchor="b">
            <a:normAutofit/>
          </a:bodyPr>
          <a:lstStyle/>
          <a:p>
            <a:r>
              <a:rPr lang="en-US" smtClean="0"/>
              <a:t>Click to edit Master title style</a:t>
            </a:r>
            <a:endParaRPr dirty="0"/>
          </a:p>
        </p:txBody>
      </p:sp>
      <p:sp>
        <p:nvSpPr>
          <p:cNvPr id="5" name="Footer Placeholder 4"/>
          <p:cNvSpPr>
            <a:spLocks noGrp="1"/>
          </p:cNvSpPr>
          <p:nvPr>
            <p:ph type="ftr" sz="quarter" idx="3"/>
          </p:nvPr>
        </p:nvSpPr>
        <p:spPr>
          <a:xfrm>
            <a:off x="1208836" y="6408109"/>
            <a:ext cx="1849324" cy="261610"/>
          </a:xfrm>
          <a:prstGeom prst="rect">
            <a:avLst/>
          </a:prstGeom>
        </p:spPr>
        <p:txBody>
          <a:bodyPr vert="horz" wrap="square" lIns="91440" tIns="45720" rIns="91440" bIns="45720" rtlCol="0" anchor="ctr">
            <a:spAutoFit/>
          </a:bodyPr>
          <a:lstStyle>
            <a:lvl1pPr algn="l">
              <a:defRPr sz="1100" cap="none" baseline="0">
                <a:solidFill>
                  <a:schemeClr val="tx1"/>
                </a:solidFill>
              </a:defRPr>
            </a:lvl1pPr>
          </a:lstStyle>
          <a:p>
            <a:r>
              <a:rPr lang="en-US" smtClean="0"/>
              <a:t>Antigone 2</a:t>
            </a:r>
            <a:endParaRPr lang="en-US" dirty="0"/>
          </a:p>
        </p:txBody>
      </p:sp>
      <p:sp>
        <p:nvSpPr>
          <p:cNvPr id="4" name="Date Placeholder 3"/>
          <p:cNvSpPr>
            <a:spLocks noGrp="1"/>
          </p:cNvSpPr>
          <p:nvPr>
            <p:ph type="dt" sz="half" idx="2"/>
          </p:nvPr>
        </p:nvSpPr>
        <p:spPr>
          <a:xfrm>
            <a:off x="5606939" y="6408109"/>
            <a:ext cx="974946" cy="261610"/>
          </a:xfrm>
          <a:prstGeom prst="rect">
            <a:avLst/>
          </a:prstGeom>
        </p:spPr>
        <p:txBody>
          <a:bodyPr vert="horz" wrap="none" lIns="91440" tIns="45720" rIns="91440" bIns="45720" rtlCol="0" anchor="ctr">
            <a:spAutoFit/>
          </a:bodyPr>
          <a:lstStyle>
            <a:lvl1pPr algn="ctr">
              <a:defRPr sz="1100">
                <a:solidFill>
                  <a:schemeClr val="tx1"/>
                </a:solidFill>
              </a:defRPr>
            </a:lvl1pPr>
          </a:lstStyle>
          <a:p>
            <a:r>
              <a:rPr lang="en-US" smtClean="0"/>
              <a:t>28-Jan 2020</a:t>
            </a:r>
            <a:endParaRPr lang="en-US"/>
          </a:p>
        </p:txBody>
      </p:sp>
      <p:sp>
        <p:nvSpPr>
          <p:cNvPr id="6" name="Slide Number Placeholder 5"/>
          <p:cNvSpPr>
            <a:spLocks noGrp="1"/>
          </p:cNvSpPr>
          <p:nvPr>
            <p:ph type="sldNum" sz="quarter" idx="4"/>
          </p:nvPr>
        </p:nvSpPr>
        <p:spPr>
          <a:xfrm>
            <a:off x="10615026" y="6408109"/>
            <a:ext cx="356187" cy="261610"/>
          </a:xfrm>
          <a:prstGeom prst="rect">
            <a:avLst/>
          </a:prstGeom>
        </p:spPr>
        <p:txBody>
          <a:bodyPr vert="horz" wrap="none" lIns="91440" tIns="45720" rIns="91440" bIns="45720" rtlCol="0" anchor="ctr">
            <a:spAutoFit/>
          </a:bodyPr>
          <a:lstStyle>
            <a:lvl1pPr algn="r">
              <a:defRPr sz="1100">
                <a:solidFill>
                  <a:schemeClr val="tx1"/>
                </a:solidFill>
              </a:defRPr>
            </a:lvl1pPr>
          </a:lstStyle>
          <a:p>
            <a:fld id="{F36C87F6-986D-49E6-AF40-1B3A1EE8064D}" type="slidenum">
              <a:rPr lang="en-US" smtClean="0"/>
              <a:pPr/>
              <a:t>‹#›</a:t>
            </a:fld>
            <a:endParaRPr lang="en-US"/>
          </a:p>
        </p:txBody>
      </p:sp>
      <p:sp>
        <p:nvSpPr>
          <p:cNvPr id="7" name="Content Placeholder 2"/>
          <p:cNvSpPr txBox="1">
            <a:spLocks/>
          </p:cNvSpPr>
          <p:nvPr userDrawn="1"/>
        </p:nvSpPr>
        <p:spPr>
          <a:xfrm>
            <a:off x="1217614" y="1828800"/>
            <a:ext cx="9753600" cy="4343400"/>
          </a:xfrm>
          <a:prstGeom prst="rect">
            <a:avLst/>
          </a:prstGeom>
        </p:spPr>
        <p:txBody>
          <a:bodyPr/>
          <a:lstStyle>
            <a:lvl1pPr marL="274320" indent="-228600" algn="l" defTabSz="914400" rtl="0" eaLnBrk="1" latinLnBrk="0" hangingPunct="1">
              <a:lnSpc>
                <a:spcPct val="114000"/>
              </a:lnSpc>
              <a:spcBef>
                <a:spcPts val="1800"/>
              </a:spcBef>
              <a:buClr>
                <a:schemeClr val="tx1"/>
              </a:buClr>
              <a:buSzPct val="80000"/>
              <a:buFont typeface="Arial" pitchFamily="34" charset="0"/>
              <a:buChar char="•"/>
              <a:defRPr sz="3200" kern="1200">
                <a:solidFill>
                  <a:schemeClr val="tx1"/>
                </a:solidFill>
                <a:latin typeface="Calibri" panose="020F0502020204030204" pitchFamily="34" charset="0"/>
                <a:ea typeface="+mn-ea"/>
                <a:cs typeface="Calibri" panose="020F0502020204030204" pitchFamily="34" charset="0"/>
              </a:defRPr>
            </a:lvl1pPr>
            <a:lvl2pPr marL="502920" indent="-228600" algn="l" defTabSz="914400" rtl="0" eaLnBrk="1" latinLnBrk="0" hangingPunct="1">
              <a:lnSpc>
                <a:spcPct val="114000"/>
              </a:lnSpc>
              <a:spcBef>
                <a:spcPts val="1200"/>
              </a:spcBef>
              <a:buClr>
                <a:schemeClr val="tx1"/>
              </a:buClr>
              <a:buSzPct val="80000"/>
              <a:buFont typeface="Arial" pitchFamily="34" charset="0"/>
              <a:buChar char="•"/>
              <a:defRPr sz="2000" kern="1200">
                <a:solidFill>
                  <a:schemeClr val="tx1"/>
                </a:solidFill>
                <a:latin typeface="Calibri" panose="020F0502020204030204" pitchFamily="34" charset="0"/>
                <a:ea typeface="+mn-ea"/>
                <a:cs typeface="Calibri" panose="020F0502020204030204" pitchFamily="34" charset="0"/>
              </a:defRPr>
            </a:lvl2pPr>
            <a:lvl3pPr marL="731520" indent="-228600" algn="l" defTabSz="914400" rtl="0" eaLnBrk="1" latinLnBrk="0" hangingPunct="1">
              <a:lnSpc>
                <a:spcPct val="114000"/>
              </a:lnSpc>
              <a:spcBef>
                <a:spcPts val="800"/>
              </a:spcBef>
              <a:buClr>
                <a:schemeClr val="tx1"/>
              </a:buClr>
              <a:buSzPct val="80000"/>
              <a:buFont typeface="Arial" pitchFamily="34" charset="0"/>
              <a:buChar char="•"/>
              <a:defRPr sz="1800" kern="1200">
                <a:solidFill>
                  <a:schemeClr val="tx1"/>
                </a:solidFill>
                <a:latin typeface="Calibri" panose="020F0502020204030204" pitchFamily="34" charset="0"/>
                <a:ea typeface="+mn-ea"/>
                <a:cs typeface="Calibri" panose="020F0502020204030204" pitchFamily="34" charset="0"/>
              </a:defRPr>
            </a:lvl3pPr>
            <a:lvl4pPr marL="960120" indent="-228600" algn="l" defTabSz="914400" rtl="0" eaLnBrk="1" latinLnBrk="0" hangingPunct="1">
              <a:lnSpc>
                <a:spcPct val="114000"/>
              </a:lnSpc>
              <a:spcBef>
                <a:spcPts val="600"/>
              </a:spcBef>
              <a:buClr>
                <a:schemeClr val="tx1"/>
              </a:buClr>
              <a:buSzPct val="80000"/>
              <a:buFont typeface="Arial" pitchFamily="34" charset="0"/>
              <a:buChar char="•"/>
              <a:defRPr sz="1600" kern="1200">
                <a:solidFill>
                  <a:schemeClr val="tx1"/>
                </a:solidFill>
                <a:latin typeface="Calibri" panose="020F0502020204030204" pitchFamily="34" charset="0"/>
                <a:ea typeface="+mn-ea"/>
                <a:cs typeface="Calibri" panose="020F0502020204030204" pitchFamily="34" charset="0"/>
              </a:defRPr>
            </a:lvl4pPr>
            <a:lvl5pPr marL="1188720" indent="-228600" algn="l" defTabSz="914400" rtl="0" eaLnBrk="1" latinLnBrk="0" hangingPunct="1">
              <a:lnSpc>
                <a:spcPct val="114000"/>
              </a:lnSpc>
              <a:spcBef>
                <a:spcPts val="600"/>
              </a:spcBef>
              <a:buClr>
                <a:schemeClr val="tx1"/>
              </a:buClr>
              <a:buSzPct val="80000"/>
              <a:buFont typeface="Arial" pitchFamily="34" charset="0"/>
              <a:buChar char="•"/>
              <a:defRPr sz="1600" kern="1200">
                <a:solidFill>
                  <a:schemeClr val="tx1"/>
                </a:solidFill>
                <a:latin typeface="Calibri" panose="020F0502020204030204" pitchFamily="34" charset="0"/>
                <a:ea typeface="+mn-ea"/>
                <a:cs typeface="Calibri" panose="020F0502020204030204" pitchFamily="34" charset="0"/>
              </a:defRPr>
            </a:lvl5pPr>
            <a:lvl6pPr marL="14173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6pPr>
            <a:lvl7pPr marL="16459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7pPr>
            <a:lvl8pPr marL="18745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8pPr>
            <a:lvl9pPr marL="21031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9pPr>
          </a:lstStyle>
          <a:p>
            <a:pPr>
              <a:spcBef>
                <a:spcPts val="900"/>
              </a:spcBef>
            </a:pPr>
            <a:r>
              <a:rPr lang="en-US" sz="3600" dirty="0" smtClean="0">
                <a:solidFill>
                  <a:schemeClr val="tx1">
                    <a:lumMod val="75000"/>
                  </a:schemeClr>
                </a:solidFill>
              </a:rPr>
              <a:t>Edit Master text styles</a:t>
            </a:r>
          </a:p>
          <a:p>
            <a:pPr lvl="1">
              <a:spcBef>
                <a:spcPts val="900"/>
              </a:spcBef>
            </a:pPr>
            <a:r>
              <a:rPr lang="en-US" sz="3200" dirty="0" smtClean="0">
                <a:solidFill>
                  <a:schemeClr val="tx1">
                    <a:lumMod val="75000"/>
                  </a:schemeClr>
                </a:solidFill>
              </a:rPr>
              <a:t>Second level</a:t>
            </a:r>
          </a:p>
          <a:p>
            <a:pPr lvl="2"/>
            <a:r>
              <a:rPr lang="en-US" sz="2800" dirty="0" smtClean="0">
                <a:solidFill>
                  <a:schemeClr val="tx1">
                    <a:lumMod val="75000"/>
                  </a:schemeClr>
                </a:solidFill>
              </a:rPr>
              <a:t>Third level</a:t>
            </a:r>
          </a:p>
          <a:p>
            <a:pPr lvl="3"/>
            <a:r>
              <a:rPr lang="en-US" sz="2400" dirty="0" smtClean="0">
                <a:solidFill>
                  <a:schemeClr val="tx1">
                    <a:lumMod val="75000"/>
                  </a:schemeClr>
                </a:solidFill>
              </a:rPr>
              <a:t>Fourth level</a:t>
            </a:r>
          </a:p>
          <a:p>
            <a:pPr lvl="4"/>
            <a:r>
              <a:rPr lang="en-US" sz="2400" dirty="0" smtClean="0">
                <a:solidFill>
                  <a:schemeClr val="tx1">
                    <a:lumMod val="75000"/>
                  </a:schemeClr>
                </a:solidFill>
              </a:rPr>
              <a:t>Fifth level</a:t>
            </a:r>
            <a:endParaRPr lang="en-US" sz="2400" dirty="0">
              <a:solidFill>
                <a:schemeClr val="tx1">
                  <a:lumMod val="75000"/>
                </a:schemeClr>
              </a:solidFill>
            </a:endParaRPr>
          </a:p>
        </p:txBody>
      </p:sp>
    </p:spTree>
    <p:extLst>
      <p:ext uri="{BB962C8B-B14F-4D97-AF65-F5344CB8AC3E}">
        <p14:creationId xmlns:p14="http://schemas.microsoft.com/office/powerpoint/2010/main" val="18963354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1" r:id="rId12"/>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hf hdr="0"/>
  <p:txStyles>
    <p:titleStyle>
      <a:lvl1pPr algn="l" defTabSz="914400" rtl="0" eaLnBrk="1" latinLnBrk="0" hangingPunct="1">
        <a:lnSpc>
          <a:spcPct val="90000"/>
        </a:lnSpc>
        <a:spcBef>
          <a:spcPct val="0"/>
        </a:spcBef>
        <a:buNone/>
        <a:defRPr sz="4400" kern="1200" cap="none" baseline="0">
          <a:solidFill>
            <a:schemeClr val="tx1">
              <a:lumMod val="50000"/>
            </a:schemeClr>
          </a:solidFill>
          <a:latin typeface="+mj-lt"/>
          <a:ea typeface="+mj-ea"/>
          <a:cs typeface="+mj-cs"/>
        </a:defRPr>
      </a:lvl1pPr>
    </p:titleStyle>
    <p:bodyStyle>
      <a:lvl1pPr marL="274320" indent="-228600" algn="l" defTabSz="914400" rtl="0" eaLnBrk="1" latinLnBrk="0" hangingPunct="1">
        <a:lnSpc>
          <a:spcPct val="90000"/>
        </a:lnSpc>
        <a:spcBef>
          <a:spcPts val="1800"/>
        </a:spcBef>
        <a:buClr>
          <a:schemeClr val="tx1"/>
        </a:buClr>
        <a:buSzPct val="80000"/>
        <a:buFont typeface="Arial" pitchFamily="34" charset="0"/>
        <a:buChar char="•"/>
        <a:defRPr sz="3200" kern="1200">
          <a:solidFill>
            <a:schemeClr val="tx1"/>
          </a:solidFill>
          <a:latin typeface="Calibri" panose="020F0502020204030204" pitchFamily="34" charset="0"/>
          <a:ea typeface="+mn-ea"/>
          <a:cs typeface="Calibri" panose="020F0502020204030204" pitchFamily="34" charset="0"/>
        </a:defRPr>
      </a:lvl1pPr>
      <a:lvl2pPr marL="502920" indent="-228600" algn="l" defTabSz="914400" rtl="0" eaLnBrk="1" latinLnBrk="0" hangingPunct="1">
        <a:lnSpc>
          <a:spcPct val="90000"/>
        </a:lnSpc>
        <a:spcBef>
          <a:spcPts val="1200"/>
        </a:spcBef>
        <a:buClr>
          <a:schemeClr val="tx1"/>
        </a:buClr>
        <a:buSzPct val="80000"/>
        <a:buFont typeface="Arial" pitchFamily="34" charset="0"/>
        <a:buChar char="•"/>
        <a:defRPr sz="2400" kern="1200">
          <a:solidFill>
            <a:schemeClr val="tx1"/>
          </a:solidFill>
          <a:latin typeface="Calibri" panose="020F0502020204030204" pitchFamily="34" charset="0"/>
          <a:ea typeface="+mn-ea"/>
          <a:cs typeface="Calibri" panose="020F0502020204030204" pitchFamily="34" charset="0"/>
        </a:defRPr>
      </a:lvl2pPr>
      <a:lvl3pPr marL="731520" indent="-228600" algn="l" defTabSz="914400" rtl="0" eaLnBrk="1" latinLnBrk="0" hangingPunct="1">
        <a:lnSpc>
          <a:spcPct val="90000"/>
        </a:lnSpc>
        <a:spcBef>
          <a:spcPts val="800"/>
        </a:spcBef>
        <a:buClr>
          <a:schemeClr val="tx1"/>
        </a:buClr>
        <a:buSzPct val="80000"/>
        <a:buFont typeface="Arial" pitchFamily="34" charset="0"/>
        <a:buChar char="•"/>
        <a:defRPr sz="2000" kern="1200">
          <a:solidFill>
            <a:schemeClr val="tx1"/>
          </a:solidFill>
          <a:latin typeface="Calibri" panose="020F0502020204030204" pitchFamily="34" charset="0"/>
          <a:ea typeface="+mn-ea"/>
          <a:cs typeface="Calibri" panose="020F0502020204030204" pitchFamily="34" charset="0"/>
        </a:defRPr>
      </a:lvl3pPr>
      <a:lvl4pPr marL="960120" indent="-228600" algn="l" defTabSz="914400" rtl="0" eaLnBrk="1" latinLnBrk="0" hangingPunct="1">
        <a:lnSpc>
          <a:spcPct val="90000"/>
        </a:lnSpc>
        <a:spcBef>
          <a:spcPts val="600"/>
        </a:spcBef>
        <a:buClr>
          <a:schemeClr val="tx1"/>
        </a:buClr>
        <a:buSzPct val="80000"/>
        <a:buFont typeface="Arial" pitchFamily="34" charset="0"/>
        <a:buChar char="•"/>
        <a:defRPr sz="1800" kern="1200">
          <a:solidFill>
            <a:schemeClr val="tx1"/>
          </a:solidFill>
          <a:latin typeface="Calibri" panose="020F0502020204030204" pitchFamily="34" charset="0"/>
          <a:ea typeface="+mn-ea"/>
          <a:cs typeface="Calibri" panose="020F0502020204030204" pitchFamily="34" charset="0"/>
        </a:defRPr>
      </a:lvl4pPr>
      <a:lvl5pPr marL="1188720" indent="-228600" algn="l" defTabSz="914400" rtl="0" eaLnBrk="1" latinLnBrk="0" hangingPunct="1">
        <a:lnSpc>
          <a:spcPct val="90000"/>
        </a:lnSpc>
        <a:spcBef>
          <a:spcPts val="600"/>
        </a:spcBef>
        <a:buClr>
          <a:schemeClr val="tx1"/>
        </a:buClr>
        <a:buSzPct val="80000"/>
        <a:buFont typeface="Arial" pitchFamily="34" charset="0"/>
        <a:buChar char="•"/>
        <a:defRPr sz="1800" kern="1200">
          <a:solidFill>
            <a:schemeClr val="tx1"/>
          </a:solidFill>
          <a:latin typeface="Calibri" panose="020F0502020204030204" pitchFamily="34" charset="0"/>
          <a:ea typeface="+mn-ea"/>
          <a:cs typeface="Calibri" panose="020F0502020204030204" pitchFamily="34" charset="0"/>
        </a:defRPr>
      </a:lvl5pPr>
      <a:lvl6pPr marL="14173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6pPr>
      <a:lvl7pPr marL="16459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7pPr>
      <a:lvl8pPr marL="1874520" indent="-228600" algn="l" defTabSz="914400" rtl="0" eaLnBrk="1" latinLnBrk="0" hangingPunct="1">
        <a:spcBef>
          <a:spcPts val="600"/>
        </a:spcBef>
        <a:buSzPct val="80000"/>
        <a:buFont typeface="Arial" pitchFamily="34" charset="0"/>
        <a:buChar char="•"/>
        <a:defRPr sz="1600" kern="1200">
          <a:solidFill>
            <a:schemeClr val="tx1"/>
          </a:solidFill>
          <a:latin typeface="+mn-lt"/>
          <a:ea typeface="+mn-ea"/>
          <a:cs typeface="+mn-cs"/>
        </a:defRPr>
      </a:lvl8pPr>
      <a:lvl9pPr marL="2103120" indent="-228600" algn="l" defTabSz="914400" rtl="0" eaLnBrk="1" latinLnBrk="0" hangingPunct="1">
        <a:spcBef>
          <a:spcPts val="600"/>
        </a:spcBef>
        <a:buSzPct val="80000"/>
        <a:buFont typeface="Arial" pitchFamily="34" charset="0"/>
        <a:buChar char="•"/>
        <a:defRPr sz="16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1" orient="horz" pos="2160" userDrawn="1">
          <p15:clr>
            <a:srgbClr val="F26B43"/>
          </p15:clr>
        </p15:guide>
        <p15:guide id="2" pos="3839"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3.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3.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6.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The Good, the Bad, and the — What?</a:t>
            </a:r>
          </a:p>
        </p:txBody>
      </p:sp>
      <p:sp>
        <p:nvSpPr>
          <p:cNvPr id="3" name="Subtitle 2"/>
          <p:cNvSpPr>
            <a:spLocks noGrp="1"/>
          </p:cNvSpPr>
          <p:nvPr>
            <p:ph type="subTitle" idx="1"/>
          </p:nvPr>
        </p:nvSpPr>
        <p:spPr/>
        <p:txBody>
          <a:bodyPr/>
          <a:lstStyle/>
          <a:p>
            <a:r>
              <a:rPr lang="en-US" dirty="0"/>
              <a:t>Sophocles’ Antigone 2</a:t>
            </a:r>
          </a:p>
        </p:txBody>
      </p:sp>
    </p:spTree>
    <p:extLst>
      <p:ext uri="{BB962C8B-B14F-4D97-AF65-F5344CB8AC3E}">
        <p14:creationId xmlns:p14="http://schemas.microsoft.com/office/powerpoint/2010/main" val="38330181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Antigone</a:t>
            </a:r>
            <a:r>
              <a:rPr lang="en-US" dirty="0"/>
              <a:t> – Tragic </a:t>
            </a:r>
            <a:r>
              <a:rPr lang="en-US" dirty="0" smtClean="0"/>
              <a:t>Discourse</a:t>
            </a:r>
            <a:endParaRPr lang="en-US" dirty="0"/>
          </a:p>
        </p:txBody>
      </p:sp>
      <p:sp>
        <p:nvSpPr>
          <p:cNvPr id="3" name="Content Placeholder 2"/>
          <p:cNvSpPr>
            <a:spLocks noGrp="1"/>
          </p:cNvSpPr>
          <p:nvPr>
            <p:ph idx="1"/>
          </p:nvPr>
        </p:nvSpPr>
        <p:spPr/>
        <p:txBody>
          <a:bodyPr/>
          <a:lstStyle/>
          <a:p>
            <a:r>
              <a:rPr lang="en-US" dirty="0" smtClean="0"/>
              <a:t>Elevated Language</a:t>
            </a:r>
          </a:p>
          <a:p>
            <a:pPr lvl="1"/>
            <a:r>
              <a:rPr lang="en-US" dirty="0"/>
              <a:t>“Land of Thebes, city of all my </a:t>
            </a:r>
            <a:r>
              <a:rPr lang="en-US" dirty="0" smtClean="0"/>
              <a:t>fathers — O </a:t>
            </a:r>
            <a:r>
              <a:rPr lang="en-US" dirty="0"/>
              <a:t>you gods, the first gods of the race</a:t>
            </a:r>
            <a:r>
              <a:rPr lang="en-US" dirty="0" smtClean="0"/>
              <a:t>!” (Antigone, p. 107)</a:t>
            </a:r>
            <a:endParaRPr lang="en-US" dirty="0"/>
          </a:p>
          <a:p>
            <a:r>
              <a:rPr lang="en-US" dirty="0" smtClean="0"/>
              <a:t>Stichomythia</a:t>
            </a:r>
          </a:p>
          <a:p>
            <a:pPr lvl="1"/>
            <a:r>
              <a:rPr lang="en-US" dirty="0"/>
              <a:t>TIRESIAS: You are the one who’s sick, Creon, sick to death. CREON: I am in no mood to trade insults with a seer. </a:t>
            </a:r>
            <a:r>
              <a:rPr lang="en-US" dirty="0" smtClean="0"/>
              <a:t>(etc., p. 113)</a:t>
            </a:r>
          </a:p>
        </p:txBody>
      </p:sp>
      <p:sp>
        <p:nvSpPr>
          <p:cNvPr id="4" name="Footer Placeholder 3"/>
          <p:cNvSpPr>
            <a:spLocks noGrp="1"/>
          </p:cNvSpPr>
          <p:nvPr>
            <p:ph type="ftr" sz="quarter" idx="11"/>
          </p:nvPr>
        </p:nvSpPr>
        <p:spPr/>
        <p:txBody>
          <a:bodyPr/>
          <a:lstStyle/>
          <a:p>
            <a:r>
              <a:rPr lang="en-US" smtClean="0"/>
              <a:t>Antigone 2</a:t>
            </a:r>
            <a:endParaRPr lang="en-US" dirty="0"/>
          </a:p>
        </p:txBody>
      </p:sp>
      <p:sp>
        <p:nvSpPr>
          <p:cNvPr id="5" name="Date Placeholder 4"/>
          <p:cNvSpPr>
            <a:spLocks noGrp="1"/>
          </p:cNvSpPr>
          <p:nvPr>
            <p:ph type="dt" sz="half" idx="10"/>
          </p:nvPr>
        </p:nvSpPr>
        <p:spPr/>
        <p:txBody>
          <a:bodyPr/>
          <a:lstStyle/>
          <a:p>
            <a:r>
              <a:rPr lang="en-US" smtClean="0"/>
              <a:t>28-Jan 2020</a:t>
            </a:r>
            <a:endParaRPr lang="en-US"/>
          </a:p>
        </p:txBody>
      </p:sp>
      <p:sp>
        <p:nvSpPr>
          <p:cNvPr id="6" name="Slide Number Placeholder 5"/>
          <p:cNvSpPr>
            <a:spLocks noGrp="1"/>
          </p:cNvSpPr>
          <p:nvPr>
            <p:ph type="sldNum" sz="quarter" idx="12"/>
          </p:nvPr>
        </p:nvSpPr>
        <p:spPr/>
        <p:txBody>
          <a:bodyPr/>
          <a:lstStyle/>
          <a:p>
            <a:fld id="{F36C87F6-986D-49E6-AF40-1B3A1EE8064D}" type="slidenum">
              <a:rPr lang="en-US" smtClean="0"/>
              <a:t>10</a:t>
            </a:fld>
            <a:endParaRPr lang="en-US"/>
          </a:p>
        </p:txBody>
      </p:sp>
    </p:spTree>
    <p:extLst>
      <p:ext uri="{BB962C8B-B14F-4D97-AF65-F5344CB8AC3E}">
        <p14:creationId xmlns:p14="http://schemas.microsoft.com/office/powerpoint/2010/main" val="231690630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500"/>
                                        <p:tgtEl>
                                          <p:spTgt spid="3">
                                            <p:txEl>
                                              <p:pRg st="2" end="2"/>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fade">
                                      <p:cBhvr>
                                        <p:cTn id="10" dur="500"/>
                                        <p:tgtEl>
                                          <p:spTgt spid="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uiExpand="1" build="p"/>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title"/>
          </p:nvPr>
        </p:nvSpPr>
        <p:spPr/>
        <p:txBody>
          <a:bodyPr/>
          <a:lstStyle/>
          <a:p>
            <a:r>
              <a:rPr lang="en-US" i="1" dirty="0"/>
              <a:t>Antigone</a:t>
            </a:r>
            <a:r>
              <a:rPr lang="en-US" dirty="0"/>
              <a:t> – Tragic Discourse </a:t>
            </a:r>
            <a:r>
              <a:rPr lang="en-US" sz="3600" dirty="0"/>
              <a:t>(cont’d)</a:t>
            </a:r>
            <a:endParaRPr lang="en-US" dirty="0"/>
          </a:p>
        </p:txBody>
      </p:sp>
      <p:sp>
        <p:nvSpPr>
          <p:cNvPr id="5" name="Content Placeholder 4"/>
          <p:cNvSpPr>
            <a:spLocks noGrp="1"/>
          </p:cNvSpPr>
          <p:nvPr>
            <p:ph idx="1"/>
          </p:nvPr>
        </p:nvSpPr>
        <p:spPr/>
        <p:txBody>
          <a:bodyPr/>
          <a:lstStyle/>
          <a:p>
            <a:r>
              <a:rPr lang="en-US" dirty="0" smtClean="0"/>
              <a:t>Messenger Speech</a:t>
            </a:r>
          </a:p>
          <a:p>
            <a:pPr lvl="1"/>
            <a:r>
              <a:rPr lang="en-US" dirty="0"/>
              <a:t>“I’ll speak as an eye-witness. I was </a:t>
            </a:r>
            <a:r>
              <a:rPr lang="en-US" dirty="0" smtClean="0"/>
              <a:t>there” (Messenger, p. 121)</a:t>
            </a:r>
          </a:p>
          <a:p>
            <a:r>
              <a:rPr lang="en-US" i="1" dirty="0" smtClean="0"/>
              <a:t>agōn</a:t>
            </a:r>
            <a:r>
              <a:rPr lang="en-US" dirty="0" smtClean="0"/>
              <a:t> (“contest,” “debate”)</a:t>
            </a:r>
            <a:endParaRPr lang="en-US" i="1" dirty="0" smtClean="0"/>
          </a:p>
          <a:p>
            <a:pPr lvl="1"/>
            <a:r>
              <a:rPr lang="en-US" dirty="0"/>
              <a:t>I am not the man, not now: she is the man </a:t>
            </a:r>
            <a:r>
              <a:rPr lang="en-US" dirty="0" smtClean="0"/>
              <a:t>/ if </a:t>
            </a:r>
            <a:r>
              <a:rPr lang="en-US" dirty="0"/>
              <a:t>this victory goes to her and she goes </a:t>
            </a:r>
            <a:r>
              <a:rPr lang="en-US" dirty="0" smtClean="0"/>
              <a:t>free” (Creon, p. 83)</a:t>
            </a:r>
            <a:endParaRPr lang="en-US" dirty="0"/>
          </a:p>
        </p:txBody>
      </p:sp>
    </p:spTree>
    <p:extLst>
      <p:ext uri="{BB962C8B-B14F-4D97-AF65-F5344CB8AC3E}">
        <p14:creationId xmlns:p14="http://schemas.microsoft.com/office/powerpoint/2010/main" val="58309731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xEl>
                                              <p:pRg st="0" end="0"/>
                                            </p:txEl>
                                          </p:spTgt>
                                        </p:tgtEl>
                                        <p:attrNameLst>
                                          <p:attrName>style.visibility</p:attrName>
                                        </p:attrNameLst>
                                      </p:cBhvr>
                                      <p:to>
                                        <p:strVal val="visible"/>
                                      </p:to>
                                    </p:set>
                                    <p:animEffect transition="in" filter="fade">
                                      <p:cBhvr>
                                        <p:cTn id="7" dur="500"/>
                                        <p:tgtEl>
                                          <p:spTgt spid="5">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xEl>
                                              <p:pRg st="1" end="1"/>
                                            </p:txEl>
                                          </p:spTgt>
                                        </p:tgtEl>
                                        <p:attrNameLst>
                                          <p:attrName>style.visibility</p:attrName>
                                        </p:attrNameLst>
                                      </p:cBhvr>
                                      <p:to>
                                        <p:strVal val="visible"/>
                                      </p:to>
                                    </p:set>
                                    <p:animEffect transition="in" filter="fade">
                                      <p:cBhvr>
                                        <p:cTn id="10" dur="500"/>
                                        <p:tgtEl>
                                          <p:spTgt spid="5">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5">
                                            <p:txEl>
                                              <p:pRg st="2" end="2"/>
                                            </p:txEl>
                                          </p:spTgt>
                                        </p:tgtEl>
                                        <p:attrNameLst>
                                          <p:attrName>style.visibility</p:attrName>
                                        </p:attrNameLst>
                                      </p:cBhvr>
                                      <p:to>
                                        <p:strVal val="visible"/>
                                      </p:to>
                                    </p:set>
                                    <p:animEffect transition="in" filter="fade">
                                      <p:cBhvr>
                                        <p:cTn id="15" dur="500"/>
                                        <p:tgtEl>
                                          <p:spTgt spid="5">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5">
                                            <p:txEl>
                                              <p:pRg st="3" end="3"/>
                                            </p:txEl>
                                          </p:spTgt>
                                        </p:tgtEl>
                                        <p:attrNameLst>
                                          <p:attrName>style.visibility</p:attrName>
                                        </p:attrNameLst>
                                      </p:cBhvr>
                                      <p:to>
                                        <p:strVal val="visible"/>
                                      </p:to>
                                    </p:set>
                                    <p:animEffect transition="in" filter="fade">
                                      <p:cBhvr>
                                        <p:cTn id="18" dur="500"/>
                                        <p:tgtEl>
                                          <p:spTgt spid="5">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t>Antigone</a:t>
            </a:r>
            <a:r>
              <a:rPr lang="en-US" dirty="0"/>
              <a:t> – Tragic Discourse </a:t>
            </a:r>
            <a:r>
              <a:rPr lang="en-US" sz="3600" dirty="0"/>
              <a:t>(cont’d)</a:t>
            </a:r>
            <a:endParaRPr lang="en-US" dirty="0"/>
          </a:p>
        </p:txBody>
      </p:sp>
      <p:sp>
        <p:nvSpPr>
          <p:cNvPr id="3" name="Content Placeholder 2"/>
          <p:cNvSpPr>
            <a:spLocks noGrp="1"/>
          </p:cNvSpPr>
          <p:nvPr>
            <p:ph idx="1"/>
          </p:nvPr>
        </p:nvSpPr>
        <p:spPr/>
        <p:txBody>
          <a:bodyPr/>
          <a:lstStyle/>
          <a:p>
            <a:r>
              <a:rPr lang="en-US" i="1" dirty="0" smtClean="0"/>
              <a:t>Kommos</a:t>
            </a:r>
          </a:p>
          <a:p>
            <a:pPr lvl="1"/>
            <a:r>
              <a:rPr lang="en-US" dirty="0" smtClean="0"/>
              <a:t>“And </a:t>
            </a:r>
            <a:r>
              <a:rPr lang="en-US" dirty="0"/>
              <a:t>the guilt is all </a:t>
            </a:r>
            <a:r>
              <a:rPr lang="en-US" dirty="0" smtClean="0"/>
              <a:t>mine — / can </a:t>
            </a:r>
            <a:r>
              <a:rPr lang="en-US" dirty="0"/>
              <a:t>never be fixed on another man, </a:t>
            </a:r>
            <a:r>
              <a:rPr lang="en-US" dirty="0" smtClean="0"/>
              <a:t>/ no </a:t>
            </a:r>
            <a:r>
              <a:rPr lang="en-US" dirty="0"/>
              <a:t>escape for me. I killed you, </a:t>
            </a:r>
            <a:r>
              <a:rPr lang="en-US" dirty="0" smtClean="0"/>
              <a:t>/ I</a:t>
            </a:r>
            <a:r>
              <a:rPr lang="en-US" dirty="0"/>
              <a:t>, god help me, I admit it all</a:t>
            </a:r>
            <a:r>
              <a:rPr lang="en-US" dirty="0" smtClean="0"/>
              <a:t>!” (Creon, p. 126)</a:t>
            </a:r>
            <a:endParaRPr lang="en-US" dirty="0"/>
          </a:p>
        </p:txBody>
      </p:sp>
      <p:sp>
        <p:nvSpPr>
          <p:cNvPr id="4" name="Footer Placeholder 3"/>
          <p:cNvSpPr>
            <a:spLocks noGrp="1"/>
          </p:cNvSpPr>
          <p:nvPr>
            <p:ph type="ftr" sz="quarter" idx="11"/>
          </p:nvPr>
        </p:nvSpPr>
        <p:spPr/>
        <p:txBody>
          <a:bodyPr/>
          <a:lstStyle/>
          <a:p>
            <a:r>
              <a:rPr lang="en-US" smtClean="0"/>
              <a:t>Antigone 2</a:t>
            </a:r>
            <a:endParaRPr lang="en-US" dirty="0"/>
          </a:p>
        </p:txBody>
      </p:sp>
      <p:sp>
        <p:nvSpPr>
          <p:cNvPr id="5" name="Date Placeholder 4"/>
          <p:cNvSpPr>
            <a:spLocks noGrp="1"/>
          </p:cNvSpPr>
          <p:nvPr>
            <p:ph type="dt" sz="half" idx="10"/>
          </p:nvPr>
        </p:nvSpPr>
        <p:spPr/>
        <p:txBody>
          <a:bodyPr/>
          <a:lstStyle/>
          <a:p>
            <a:r>
              <a:rPr lang="en-US" smtClean="0"/>
              <a:t>28-Jan 2020</a:t>
            </a:r>
            <a:endParaRPr lang="en-US"/>
          </a:p>
        </p:txBody>
      </p:sp>
      <p:sp>
        <p:nvSpPr>
          <p:cNvPr id="6" name="Slide Number Placeholder 5"/>
          <p:cNvSpPr>
            <a:spLocks noGrp="1"/>
          </p:cNvSpPr>
          <p:nvPr>
            <p:ph type="sldNum" sz="quarter" idx="12"/>
          </p:nvPr>
        </p:nvSpPr>
        <p:spPr/>
        <p:txBody>
          <a:bodyPr/>
          <a:lstStyle/>
          <a:p>
            <a:fld id="{F36C87F6-986D-49E6-AF40-1B3A1EE8064D}" type="slidenum">
              <a:rPr lang="en-US" smtClean="0"/>
              <a:t>12</a:t>
            </a:fld>
            <a:endParaRPr lang="en-US"/>
          </a:p>
        </p:txBody>
      </p:sp>
    </p:spTree>
    <p:extLst>
      <p:ext uri="{BB962C8B-B14F-4D97-AF65-F5344CB8AC3E}">
        <p14:creationId xmlns:p14="http://schemas.microsoft.com/office/powerpoint/2010/main" val="264663782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82" name="Rectangle 2"/>
          <p:cNvSpPr>
            <a:spLocks noGrp="1" noChangeArrowheads="1"/>
          </p:cNvSpPr>
          <p:nvPr>
            <p:ph type="title"/>
          </p:nvPr>
        </p:nvSpPr>
        <p:spPr/>
        <p:txBody>
          <a:bodyPr/>
          <a:lstStyle/>
          <a:p>
            <a:r>
              <a:rPr lang="en-US" i="1" dirty="0" smtClean="0"/>
              <a:t>Antigone</a:t>
            </a:r>
            <a:r>
              <a:rPr lang="en-US" dirty="0" smtClean="0"/>
              <a:t> – Tragic Motifs</a:t>
            </a:r>
            <a:endParaRPr lang="en-US" dirty="0"/>
          </a:p>
        </p:txBody>
      </p:sp>
      <p:sp>
        <p:nvSpPr>
          <p:cNvPr id="1300483" name="Rectangle 3"/>
          <p:cNvSpPr>
            <a:spLocks noGrp="1" noChangeArrowheads="1"/>
          </p:cNvSpPr>
          <p:nvPr>
            <p:ph type="body" idx="1"/>
          </p:nvPr>
        </p:nvSpPr>
        <p:spPr/>
        <p:txBody>
          <a:bodyPr>
            <a:normAutofit/>
          </a:bodyPr>
          <a:lstStyle/>
          <a:p>
            <a:r>
              <a:rPr lang="en-US" i="1" dirty="0" smtClean="0"/>
              <a:t>Hubris</a:t>
            </a:r>
            <a:r>
              <a:rPr lang="en-US" dirty="0" smtClean="0"/>
              <a:t> (arrogance, insult, transgression)</a:t>
            </a:r>
          </a:p>
          <a:p>
            <a:pPr lvl="1"/>
            <a:r>
              <a:rPr lang="en-US" dirty="0" smtClean="0"/>
              <a:t>“Zeus hates with a vengeance all bravado, / the mighty boasts of men” (Chorus, p. 65)</a:t>
            </a:r>
          </a:p>
          <a:p>
            <a:r>
              <a:rPr lang="en-US" dirty="0" smtClean="0"/>
              <a:t>Cycle of suffering</a:t>
            </a:r>
          </a:p>
          <a:p>
            <a:pPr lvl="1"/>
            <a:r>
              <a:rPr lang="en-US" dirty="0" smtClean="0"/>
              <a:t>“… once / the gods have rocked a house to its foundations / the ruin will never cease, cresting on and on” (Chorus, p. 91)</a:t>
            </a:r>
          </a:p>
        </p:txBody>
      </p:sp>
      <p:sp>
        <p:nvSpPr>
          <p:cNvPr id="2" name="Date Placeholder 1"/>
          <p:cNvSpPr>
            <a:spLocks noGrp="1"/>
          </p:cNvSpPr>
          <p:nvPr>
            <p:ph type="dt" sz="half" idx="10"/>
          </p:nvPr>
        </p:nvSpPr>
        <p:spPr/>
        <p:txBody>
          <a:bodyPr/>
          <a:lstStyle/>
          <a:p>
            <a:r>
              <a:rPr lang="en-US" smtClean="0"/>
              <a:t>28-Jan 2020</a:t>
            </a:r>
            <a:endParaRPr lang="en-US"/>
          </a:p>
        </p:txBody>
      </p:sp>
      <p:sp>
        <p:nvSpPr>
          <p:cNvPr id="3" name="Footer Placeholder 2"/>
          <p:cNvSpPr>
            <a:spLocks noGrp="1"/>
          </p:cNvSpPr>
          <p:nvPr>
            <p:ph type="ftr" sz="quarter" idx="11"/>
          </p:nvPr>
        </p:nvSpPr>
        <p:spPr/>
        <p:txBody>
          <a:bodyPr/>
          <a:lstStyle/>
          <a:p>
            <a:r>
              <a:rPr lang="en-US" smtClean="0"/>
              <a:t>Antigone 2</a:t>
            </a:r>
            <a:endParaRPr lang="en-US" dirty="0"/>
          </a:p>
        </p:txBody>
      </p:sp>
      <p:sp>
        <p:nvSpPr>
          <p:cNvPr id="4" name="Slide Number Placeholder 3"/>
          <p:cNvSpPr>
            <a:spLocks noGrp="1"/>
          </p:cNvSpPr>
          <p:nvPr>
            <p:ph type="sldNum" sz="quarter" idx="12"/>
          </p:nvPr>
        </p:nvSpPr>
        <p:spPr/>
        <p:txBody>
          <a:bodyPr/>
          <a:lstStyle/>
          <a:p>
            <a:fld id="{F36C87F6-986D-49E6-AF40-1B3A1EE8064D}" type="slidenum">
              <a:rPr lang="en-US" smtClean="0"/>
              <a:t>13</a:t>
            </a:fld>
            <a:endParaRPr lang="en-US"/>
          </a:p>
        </p:txBody>
      </p:sp>
    </p:spTree>
    <p:extLst>
      <p:ext uri="{BB962C8B-B14F-4D97-AF65-F5344CB8AC3E}">
        <p14:creationId xmlns:p14="http://schemas.microsoft.com/office/powerpoint/2010/main" val="82230399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00483">
                                            <p:txEl>
                                              <p:pRg st="2" end="2"/>
                                            </p:txEl>
                                          </p:spTgt>
                                        </p:tgtEl>
                                        <p:attrNameLst>
                                          <p:attrName>style.visibility</p:attrName>
                                        </p:attrNameLst>
                                      </p:cBhvr>
                                      <p:to>
                                        <p:strVal val="visible"/>
                                      </p:to>
                                    </p:set>
                                    <p:animEffect transition="in" filter="fade">
                                      <p:cBhvr>
                                        <p:cTn id="7" dur="500"/>
                                        <p:tgtEl>
                                          <p:spTgt spid="1300483">
                                            <p:txEl>
                                              <p:pRg st="2" end="2"/>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00483">
                                            <p:txEl>
                                              <p:pRg st="3" end="3"/>
                                            </p:txEl>
                                          </p:spTgt>
                                        </p:tgtEl>
                                        <p:attrNameLst>
                                          <p:attrName>style.visibility</p:attrName>
                                        </p:attrNameLst>
                                      </p:cBhvr>
                                      <p:to>
                                        <p:strVal val="visible"/>
                                      </p:to>
                                    </p:set>
                                    <p:animEffect transition="in" filter="fade">
                                      <p:cBhvr>
                                        <p:cTn id="10" dur="500"/>
                                        <p:tgtEl>
                                          <p:spTgt spid="130048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483" grpId="0" uiExpand="1" build="p"/>
    </p:bld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00482" name="Rectangle 2"/>
          <p:cNvSpPr>
            <a:spLocks noGrp="1" noChangeArrowheads="1"/>
          </p:cNvSpPr>
          <p:nvPr>
            <p:ph type="title"/>
          </p:nvPr>
        </p:nvSpPr>
        <p:spPr/>
        <p:txBody>
          <a:bodyPr/>
          <a:lstStyle/>
          <a:p>
            <a:r>
              <a:rPr lang="en-US" i="1" dirty="0" smtClean="0"/>
              <a:t>Antigone</a:t>
            </a:r>
            <a:r>
              <a:rPr lang="en-US" dirty="0" smtClean="0"/>
              <a:t> – Tragic Motifs </a:t>
            </a:r>
            <a:r>
              <a:rPr lang="en-US" sz="3600" dirty="0"/>
              <a:t>(cont’d)</a:t>
            </a:r>
            <a:endParaRPr lang="en-US" dirty="0"/>
          </a:p>
        </p:txBody>
      </p:sp>
      <p:sp>
        <p:nvSpPr>
          <p:cNvPr id="1300483" name="Rectangle 3"/>
          <p:cNvSpPr>
            <a:spLocks noGrp="1" noChangeArrowheads="1"/>
          </p:cNvSpPr>
          <p:nvPr>
            <p:ph type="body" idx="1"/>
          </p:nvPr>
        </p:nvSpPr>
        <p:spPr/>
        <p:txBody>
          <a:bodyPr>
            <a:normAutofit/>
          </a:bodyPr>
          <a:lstStyle/>
          <a:p>
            <a:r>
              <a:rPr lang="en-US" i="1" dirty="0" err="1" smtClean="0"/>
              <a:t>Atē</a:t>
            </a:r>
            <a:r>
              <a:rPr lang="en-US" dirty="0" smtClean="0"/>
              <a:t> (delusion, ruin).  Peripeteia (reversal)</a:t>
            </a:r>
          </a:p>
          <a:p>
            <a:pPr lvl="1"/>
            <a:r>
              <a:rPr lang="en-US" dirty="0" smtClean="0"/>
              <a:t>“Sooner or later / foul is fair, / fair is foul / to the man the gods will ruin” (Chorus, p. 92)</a:t>
            </a:r>
          </a:p>
          <a:p>
            <a:r>
              <a:rPr lang="en-US" dirty="0" smtClean="0"/>
              <a:t>Knowledge too late</a:t>
            </a:r>
          </a:p>
          <a:p>
            <a:pPr lvl="1"/>
            <a:r>
              <a:rPr lang="en-US" dirty="0" smtClean="0"/>
              <a:t>“Too late, / too late, you see what justice means” (Chorus Leader, p. 124)</a:t>
            </a:r>
            <a:endParaRPr lang="en-US" dirty="0"/>
          </a:p>
        </p:txBody>
      </p:sp>
      <p:sp>
        <p:nvSpPr>
          <p:cNvPr id="2" name="Date Placeholder 1"/>
          <p:cNvSpPr>
            <a:spLocks noGrp="1"/>
          </p:cNvSpPr>
          <p:nvPr>
            <p:ph type="dt" sz="half" idx="10"/>
          </p:nvPr>
        </p:nvSpPr>
        <p:spPr/>
        <p:txBody>
          <a:bodyPr/>
          <a:lstStyle/>
          <a:p>
            <a:r>
              <a:rPr lang="en-US" smtClean="0"/>
              <a:t>28-Jan 2020</a:t>
            </a:r>
            <a:endParaRPr lang="en-US"/>
          </a:p>
        </p:txBody>
      </p:sp>
      <p:sp>
        <p:nvSpPr>
          <p:cNvPr id="3" name="Footer Placeholder 2"/>
          <p:cNvSpPr>
            <a:spLocks noGrp="1"/>
          </p:cNvSpPr>
          <p:nvPr>
            <p:ph type="ftr" sz="quarter" idx="11"/>
          </p:nvPr>
        </p:nvSpPr>
        <p:spPr/>
        <p:txBody>
          <a:bodyPr/>
          <a:lstStyle/>
          <a:p>
            <a:r>
              <a:rPr lang="en-US" smtClean="0"/>
              <a:t>Antigone 2</a:t>
            </a:r>
            <a:endParaRPr lang="en-US" dirty="0"/>
          </a:p>
        </p:txBody>
      </p:sp>
      <p:sp>
        <p:nvSpPr>
          <p:cNvPr id="4" name="Slide Number Placeholder 3"/>
          <p:cNvSpPr>
            <a:spLocks noGrp="1"/>
          </p:cNvSpPr>
          <p:nvPr>
            <p:ph type="sldNum" sz="quarter" idx="12"/>
          </p:nvPr>
        </p:nvSpPr>
        <p:spPr/>
        <p:txBody>
          <a:bodyPr/>
          <a:lstStyle/>
          <a:p>
            <a:fld id="{F36C87F6-986D-49E6-AF40-1B3A1EE8064D}" type="slidenum">
              <a:rPr lang="en-US" smtClean="0"/>
              <a:t>14</a:t>
            </a:fld>
            <a:endParaRPr lang="en-US"/>
          </a:p>
        </p:txBody>
      </p:sp>
    </p:spTree>
    <p:extLst>
      <p:ext uri="{BB962C8B-B14F-4D97-AF65-F5344CB8AC3E}">
        <p14:creationId xmlns:p14="http://schemas.microsoft.com/office/powerpoint/2010/main" val="158312187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300483">
                                            <p:txEl>
                                              <p:pRg st="0" end="0"/>
                                            </p:txEl>
                                          </p:spTgt>
                                        </p:tgtEl>
                                        <p:attrNameLst>
                                          <p:attrName>style.visibility</p:attrName>
                                        </p:attrNameLst>
                                      </p:cBhvr>
                                      <p:to>
                                        <p:strVal val="visible"/>
                                      </p:to>
                                    </p:set>
                                    <p:animEffect transition="in" filter="fade">
                                      <p:cBhvr>
                                        <p:cTn id="7" dur="500"/>
                                        <p:tgtEl>
                                          <p:spTgt spid="130048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300483">
                                            <p:txEl>
                                              <p:pRg st="1" end="1"/>
                                            </p:txEl>
                                          </p:spTgt>
                                        </p:tgtEl>
                                        <p:attrNameLst>
                                          <p:attrName>style.visibility</p:attrName>
                                        </p:attrNameLst>
                                      </p:cBhvr>
                                      <p:to>
                                        <p:strVal val="visible"/>
                                      </p:to>
                                    </p:set>
                                    <p:animEffect transition="in" filter="fade">
                                      <p:cBhvr>
                                        <p:cTn id="10" dur="500"/>
                                        <p:tgtEl>
                                          <p:spTgt spid="130048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1300483">
                                            <p:txEl>
                                              <p:pRg st="2" end="2"/>
                                            </p:txEl>
                                          </p:spTgt>
                                        </p:tgtEl>
                                        <p:attrNameLst>
                                          <p:attrName>style.visibility</p:attrName>
                                        </p:attrNameLst>
                                      </p:cBhvr>
                                      <p:to>
                                        <p:strVal val="visible"/>
                                      </p:to>
                                    </p:set>
                                    <p:animEffect transition="in" filter="fade">
                                      <p:cBhvr>
                                        <p:cTn id="15" dur="500"/>
                                        <p:tgtEl>
                                          <p:spTgt spid="130048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1300483">
                                            <p:txEl>
                                              <p:pRg st="3" end="3"/>
                                            </p:txEl>
                                          </p:spTgt>
                                        </p:tgtEl>
                                        <p:attrNameLst>
                                          <p:attrName>style.visibility</p:attrName>
                                        </p:attrNameLst>
                                      </p:cBhvr>
                                      <p:to>
                                        <p:strVal val="visible"/>
                                      </p:to>
                                    </p:set>
                                    <p:animEffect transition="in" filter="fade">
                                      <p:cBhvr>
                                        <p:cTn id="18" dur="500"/>
                                        <p:tgtEl>
                                          <p:spTgt spid="1300483">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30048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Agenda</a:t>
            </a:r>
            <a:endParaRPr lang="en-US" dirty="0"/>
          </a:p>
        </p:txBody>
      </p:sp>
      <p:sp>
        <p:nvSpPr>
          <p:cNvPr id="3" name="Content Placeholder 2"/>
          <p:cNvSpPr>
            <a:spLocks noGrp="1"/>
          </p:cNvSpPr>
          <p:nvPr>
            <p:ph idx="1"/>
          </p:nvPr>
        </p:nvSpPr>
        <p:spPr/>
        <p:txBody>
          <a:bodyPr/>
          <a:lstStyle/>
          <a:p>
            <a:pPr lvl="0"/>
            <a:r>
              <a:rPr lang="en-US" i="1" dirty="0" err="1" smtClean="0"/>
              <a:t>Polla</a:t>
            </a:r>
            <a:r>
              <a:rPr lang="en-US" i="1" dirty="0" smtClean="0"/>
              <a:t> ta </a:t>
            </a:r>
            <a:r>
              <a:rPr lang="en-US" i="1" dirty="0" err="1" smtClean="0"/>
              <a:t>deina</a:t>
            </a:r>
            <a:r>
              <a:rPr lang="en-US" dirty="0" smtClean="0"/>
              <a:t> Chorus (pp. 76–77)</a:t>
            </a:r>
          </a:p>
          <a:p>
            <a:pPr lvl="1"/>
            <a:r>
              <a:rPr lang="en-US" dirty="0" smtClean="0"/>
              <a:t>Discussion: “Numberless </a:t>
            </a:r>
            <a:r>
              <a:rPr lang="en-US" dirty="0"/>
              <a:t>wonders, </a:t>
            </a:r>
            <a:r>
              <a:rPr lang="en-US" dirty="0" smtClean="0"/>
              <a:t>terrible </a:t>
            </a:r>
            <a:r>
              <a:rPr lang="en-US" dirty="0"/>
              <a:t>wonders”</a:t>
            </a:r>
            <a:endParaRPr lang="en-US" dirty="0" smtClean="0"/>
          </a:p>
          <a:p>
            <a:pPr lvl="0"/>
            <a:r>
              <a:rPr lang="en-US" dirty="0" smtClean="0"/>
              <a:t>Recap and Update</a:t>
            </a:r>
          </a:p>
          <a:p>
            <a:pPr lvl="1"/>
            <a:r>
              <a:rPr lang="en-US" dirty="0" smtClean="0"/>
              <a:t>Class Aims; Play Structure, Themes</a:t>
            </a:r>
          </a:p>
          <a:p>
            <a:pPr lvl="0"/>
            <a:r>
              <a:rPr lang="en-US" dirty="0" smtClean="0"/>
              <a:t>Tragic Patterns</a:t>
            </a:r>
          </a:p>
          <a:p>
            <a:pPr lvl="1"/>
            <a:r>
              <a:rPr lang="en-US" dirty="0" smtClean="0"/>
              <a:t>Language, Dialogue, Motifs</a:t>
            </a:r>
            <a:endParaRPr lang="en-US" dirty="0"/>
          </a:p>
        </p:txBody>
      </p:sp>
      <p:sp>
        <p:nvSpPr>
          <p:cNvPr id="4" name="Date Placeholder 3"/>
          <p:cNvSpPr>
            <a:spLocks noGrp="1"/>
          </p:cNvSpPr>
          <p:nvPr>
            <p:ph type="dt" sz="half" idx="10"/>
          </p:nvPr>
        </p:nvSpPr>
        <p:spPr/>
        <p:txBody>
          <a:bodyPr/>
          <a:lstStyle/>
          <a:p>
            <a:r>
              <a:rPr lang="en-US" smtClean="0"/>
              <a:t>28-Jan 2020</a:t>
            </a:r>
            <a:endParaRPr lang="en-US"/>
          </a:p>
        </p:txBody>
      </p:sp>
      <p:sp>
        <p:nvSpPr>
          <p:cNvPr id="5" name="Footer Placeholder 4"/>
          <p:cNvSpPr>
            <a:spLocks noGrp="1"/>
          </p:cNvSpPr>
          <p:nvPr>
            <p:ph type="ftr" sz="quarter" idx="11"/>
          </p:nvPr>
        </p:nvSpPr>
        <p:spPr/>
        <p:txBody>
          <a:bodyPr/>
          <a:lstStyle/>
          <a:p>
            <a:r>
              <a:rPr lang="en-US" smtClean="0"/>
              <a:t>Antigone 2</a:t>
            </a:r>
            <a:endParaRPr lang="en-US" dirty="0"/>
          </a:p>
        </p:txBody>
      </p:sp>
      <p:sp>
        <p:nvSpPr>
          <p:cNvPr id="6" name="Slide Number Placeholder 5"/>
          <p:cNvSpPr>
            <a:spLocks noGrp="1"/>
          </p:cNvSpPr>
          <p:nvPr>
            <p:ph type="sldNum" sz="quarter" idx="12"/>
          </p:nvPr>
        </p:nvSpPr>
        <p:spPr/>
        <p:txBody>
          <a:bodyPr/>
          <a:lstStyle/>
          <a:p>
            <a:fld id="{F36C87F6-986D-49E6-AF40-1B3A1EE8064D}" type="slidenum">
              <a:rPr lang="en-US" smtClean="0"/>
              <a:t>2</a:t>
            </a:fld>
            <a:endParaRPr lang="en-US"/>
          </a:p>
        </p:txBody>
      </p:sp>
    </p:spTree>
    <p:extLst>
      <p:ext uri="{BB962C8B-B14F-4D97-AF65-F5344CB8AC3E}">
        <p14:creationId xmlns:p14="http://schemas.microsoft.com/office/powerpoint/2010/main" val="42821002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500"/>
                                        <p:tgtEl>
                                          <p:spTgt spid="3">
                                            <p:txEl>
                                              <p:pRg st="0" end="0"/>
                                            </p:txEl>
                                          </p:spTgt>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3">
                                            <p:txEl>
                                              <p:pRg st="1" end="1"/>
                                            </p:txEl>
                                          </p:spTgt>
                                        </p:tgtEl>
                                        <p:attrNameLst>
                                          <p:attrName>style.visibility</p:attrName>
                                        </p:attrNameLst>
                                      </p:cBhvr>
                                      <p:to>
                                        <p:strVal val="visible"/>
                                      </p:to>
                                    </p:set>
                                    <p:animEffect transition="in" filter="fade">
                                      <p:cBhvr>
                                        <p:cTn id="10" dur="500"/>
                                        <p:tgtEl>
                                          <p:spTgt spid="3">
                                            <p:txEl>
                                              <p:pRg st="1" end="1"/>
                                            </p:txEl>
                                          </p:spTgt>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3">
                                            <p:txEl>
                                              <p:pRg st="2" end="2"/>
                                            </p:txEl>
                                          </p:spTgt>
                                        </p:tgtEl>
                                        <p:attrNameLst>
                                          <p:attrName>style.visibility</p:attrName>
                                        </p:attrNameLst>
                                      </p:cBhvr>
                                      <p:to>
                                        <p:strVal val="visible"/>
                                      </p:to>
                                    </p:set>
                                    <p:animEffect transition="in" filter="fade">
                                      <p:cBhvr>
                                        <p:cTn id="15" dur="500"/>
                                        <p:tgtEl>
                                          <p:spTgt spid="3">
                                            <p:txEl>
                                              <p:pRg st="2" end="2"/>
                                            </p:txEl>
                                          </p:spTgt>
                                        </p:tgtEl>
                                      </p:cBhvr>
                                    </p:animEffect>
                                  </p:childTnLst>
                                </p:cTn>
                              </p:par>
                              <p:par>
                                <p:cTn id="16" presetID="10" presetClass="entr" presetSubtype="0" fill="hold" grpId="0" nodeType="withEffect">
                                  <p:stCondLst>
                                    <p:cond delay="0"/>
                                  </p:stCondLst>
                                  <p:childTnLst>
                                    <p:set>
                                      <p:cBhvr>
                                        <p:cTn id="17" dur="1" fill="hold">
                                          <p:stCondLst>
                                            <p:cond delay="0"/>
                                          </p:stCondLst>
                                        </p:cTn>
                                        <p:tgtEl>
                                          <p:spTgt spid="3">
                                            <p:txEl>
                                              <p:pRg st="3" end="3"/>
                                            </p:txEl>
                                          </p:spTgt>
                                        </p:tgtEl>
                                        <p:attrNameLst>
                                          <p:attrName>style.visibility</p:attrName>
                                        </p:attrNameLst>
                                      </p:cBhvr>
                                      <p:to>
                                        <p:strVal val="visible"/>
                                      </p:to>
                                    </p:set>
                                    <p:animEffect transition="in" filter="fade">
                                      <p:cBhvr>
                                        <p:cTn id="18" dur="500"/>
                                        <p:tgtEl>
                                          <p:spTgt spid="3">
                                            <p:txEl>
                                              <p:pRg st="3" end="3"/>
                                            </p:txEl>
                                          </p:spTgt>
                                        </p:tgtEl>
                                      </p:cBhvr>
                                    </p:animEffect>
                                  </p:childTnLst>
                                </p:cTn>
                              </p:par>
                            </p:childTnLst>
                          </p:cTn>
                        </p:par>
                      </p:childTnLst>
                    </p:cTn>
                  </p:par>
                  <p:par>
                    <p:cTn id="19" fill="hold">
                      <p:stCondLst>
                        <p:cond delay="indefinite"/>
                      </p:stCondLst>
                      <p:childTnLst>
                        <p:par>
                          <p:cTn id="20" fill="hold">
                            <p:stCondLst>
                              <p:cond delay="0"/>
                            </p:stCondLst>
                            <p:childTnLst>
                              <p:par>
                                <p:cTn id="21" presetID="10" presetClass="entr" presetSubtype="0" fill="hold" grpId="0" nodeType="clickEffect">
                                  <p:stCondLst>
                                    <p:cond delay="0"/>
                                  </p:stCondLst>
                                  <p:childTnLst>
                                    <p:set>
                                      <p:cBhvr>
                                        <p:cTn id="22" dur="1" fill="hold">
                                          <p:stCondLst>
                                            <p:cond delay="0"/>
                                          </p:stCondLst>
                                        </p:cTn>
                                        <p:tgtEl>
                                          <p:spTgt spid="3">
                                            <p:txEl>
                                              <p:pRg st="4" end="4"/>
                                            </p:txEl>
                                          </p:spTgt>
                                        </p:tgtEl>
                                        <p:attrNameLst>
                                          <p:attrName>style.visibility</p:attrName>
                                        </p:attrNameLst>
                                      </p:cBhvr>
                                      <p:to>
                                        <p:strVal val="visible"/>
                                      </p:to>
                                    </p:set>
                                    <p:animEffect transition="in" filter="fade">
                                      <p:cBhvr>
                                        <p:cTn id="23" dur="500"/>
                                        <p:tgtEl>
                                          <p:spTgt spid="3">
                                            <p:txEl>
                                              <p:pRg st="4" end="4"/>
                                            </p:txEl>
                                          </p:spTgt>
                                        </p:tgtEl>
                                      </p:cBhvr>
                                    </p:animEffect>
                                  </p:childTnLst>
                                </p:cTn>
                              </p:par>
                              <p:par>
                                <p:cTn id="24" presetID="10" presetClass="entr" presetSubtype="0" fill="hold" grpId="0" nodeType="withEffect">
                                  <p:stCondLst>
                                    <p:cond delay="0"/>
                                  </p:stCondLst>
                                  <p:childTnLst>
                                    <p:set>
                                      <p:cBhvr>
                                        <p:cTn id="25" dur="1" fill="hold">
                                          <p:stCondLst>
                                            <p:cond delay="0"/>
                                          </p:stCondLst>
                                        </p:cTn>
                                        <p:tgtEl>
                                          <p:spTgt spid="3">
                                            <p:txEl>
                                              <p:pRg st="5" end="5"/>
                                            </p:txEl>
                                          </p:spTgt>
                                        </p:tgtEl>
                                        <p:attrNameLst>
                                          <p:attrName>style.visibility</p:attrName>
                                        </p:attrNameLst>
                                      </p:cBhvr>
                                      <p:to>
                                        <p:strVal val="visible"/>
                                      </p:to>
                                    </p:set>
                                    <p:animEffect transition="in" filter="fade">
                                      <p:cBhvr>
                                        <p:cTn id="26" dur="500"/>
                                        <p:tgtEl>
                                          <p:spTgt spid="3">
                                            <p:txEl>
                                              <p:pRg st="5" end="5"/>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err="1" smtClean="0"/>
              <a:t>Polla</a:t>
            </a:r>
            <a:r>
              <a:rPr lang="en-US" i="1" dirty="0" smtClean="0"/>
              <a:t> ta </a:t>
            </a:r>
            <a:r>
              <a:rPr lang="en-US" i="1" dirty="0" err="1" smtClean="0"/>
              <a:t>deina</a:t>
            </a:r>
            <a:r>
              <a:rPr lang="en-US" dirty="0" smtClean="0"/>
              <a:t> Chorus (</a:t>
            </a:r>
            <a:r>
              <a:rPr lang="en-US" dirty="0"/>
              <a:t>pp. </a:t>
            </a:r>
            <a:r>
              <a:rPr lang="en-US" dirty="0" smtClean="0"/>
              <a:t>76–77)</a:t>
            </a:r>
            <a:endParaRPr lang="en-US" i="1" dirty="0"/>
          </a:p>
        </p:txBody>
      </p:sp>
      <p:sp>
        <p:nvSpPr>
          <p:cNvPr id="3" name="Text Placeholder 2"/>
          <p:cNvSpPr>
            <a:spLocks noGrp="1"/>
          </p:cNvSpPr>
          <p:nvPr>
            <p:ph type="body" idx="1"/>
          </p:nvPr>
        </p:nvSpPr>
        <p:spPr/>
        <p:txBody>
          <a:bodyPr/>
          <a:lstStyle/>
          <a:p>
            <a:r>
              <a:rPr lang="en-US" dirty="0" smtClean="0"/>
              <a:t>“</a:t>
            </a:r>
            <a:r>
              <a:rPr lang="en-US" dirty="0"/>
              <a:t>Numberless wonders, </a:t>
            </a:r>
            <a:r>
              <a:rPr lang="en-US" dirty="0" smtClean="0"/>
              <a:t>terrible </a:t>
            </a:r>
            <a:r>
              <a:rPr lang="en-US" dirty="0"/>
              <a:t>wonders”</a:t>
            </a:r>
          </a:p>
        </p:txBody>
      </p:sp>
    </p:spTree>
    <p:extLst>
      <p:ext uri="{BB962C8B-B14F-4D97-AF65-F5344CB8AC3E}">
        <p14:creationId xmlns:p14="http://schemas.microsoft.com/office/powerpoint/2010/main" val="30690277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Discussion</a:t>
            </a:r>
            <a:endParaRPr lang="en-US" dirty="0"/>
          </a:p>
        </p:txBody>
      </p:sp>
      <p:sp>
        <p:nvSpPr>
          <p:cNvPr id="7" name="Slide Number Placeholder 6"/>
          <p:cNvSpPr>
            <a:spLocks noGrp="1"/>
          </p:cNvSpPr>
          <p:nvPr>
            <p:ph type="sldNum" sz="quarter" idx="4294967295"/>
          </p:nvPr>
        </p:nvSpPr>
        <p:spPr>
          <a:xfrm>
            <a:off x="11833225" y="6408738"/>
            <a:ext cx="355600" cy="260350"/>
          </a:xfrm>
        </p:spPr>
        <p:txBody>
          <a:bodyPr/>
          <a:lstStyle/>
          <a:p>
            <a:fld id="{F36C87F6-986D-49E6-AF40-1B3A1EE8064D}" type="slidenum">
              <a:rPr lang="en-US" smtClean="0"/>
              <a:t>4</a:t>
            </a:fld>
            <a:endParaRPr lang="en-US"/>
          </a:p>
        </p:txBody>
      </p:sp>
      <p:sp>
        <p:nvSpPr>
          <p:cNvPr id="10" name="Rectangle 9"/>
          <p:cNvSpPr/>
          <p:nvPr/>
        </p:nvSpPr>
        <p:spPr>
          <a:xfrm>
            <a:off x="1180768" y="2570305"/>
            <a:ext cx="9827288" cy="1717393"/>
          </a:xfrm>
          <a:prstGeom prst="rect">
            <a:avLst/>
          </a:prstGeom>
        </p:spPr>
        <p:txBody>
          <a:bodyPr wrap="square" anchor="ctr" anchorCtr="0">
            <a:spAutoFit/>
          </a:bodyPr>
          <a:lstStyle/>
          <a:p>
            <a:pPr algn="ctr">
              <a:lnSpc>
                <a:spcPct val="110000"/>
              </a:lnSpc>
            </a:pPr>
            <a:r>
              <a:rPr lang="en-US" sz="3200" spc="100" dirty="0" smtClean="0">
                <a:solidFill>
                  <a:srgbClr val="212529"/>
                </a:solidFill>
                <a:latin typeface="Calibri Light" panose="020F0302020204030204" pitchFamily="34" charset="0"/>
                <a:cs typeface="Calibri Light" panose="020F0302020204030204" pitchFamily="34" charset="0"/>
              </a:rPr>
              <a:t>“Numberless </a:t>
            </a:r>
            <a:r>
              <a:rPr lang="en-US" sz="3200" spc="100" dirty="0">
                <a:solidFill>
                  <a:srgbClr val="212529"/>
                </a:solidFill>
                <a:latin typeface="Calibri Light" panose="020F0302020204030204" pitchFamily="34" charset="0"/>
                <a:cs typeface="Calibri Light" panose="020F0302020204030204" pitchFamily="34" charset="0"/>
              </a:rPr>
              <a:t>wonders, / terrible wonders walk the world but none the match for [human kind</a:t>
            </a:r>
            <a:r>
              <a:rPr lang="en-US" sz="3200" spc="100" dirty="0" smtClean="0">
                <a:solidFill>
                  <a:srgbClr val="212529"/>
                </a:solidFill>
                <a:latin typeface="Calibri Light" panose="020F0302020204030204" pitchFamily="34" charset="0"/>
                <a:cs typeface="Calibri Light" panose="020F0302020204030204" pitchFamily="34" charset="0"/>
              </a:rPr>
              <a:t>]” </a:t>
            </a:r>
            <a:r>
              <a:rPr lang="en-US" sz="3200" spc="100" dirty="0">
                <a:solidFill>
                  <a:srgbClr val="212529"/>
                </a:solidFill>
                <a:latin typeface="Calibri Light" panose="020F0302020204030204" pitchFamily="34" charset="0"/>
                <a:cs typeface="Calibri Light" panose="020F0302020204030204" pitchFamily="34" charset="0"/>
              </a:rPr>
              <a:t>(p. </a:t>
            </a:r>
            <a:r>
              <a:rPr lang="en-US" sz="3200" spc="100" dirty="0" smtClean="0">
                <a:solidFill>
                  <a:srgbClr val="212529"/>
                </a:solidFill>
                <a:latin typeface="Calibri Light" panose="020F0302020204030204" pitchFamily="34" charset="0"/>
                <a:cs typeface="Calibri Light" panose="020F0302020204030204" pitchFamily="34" charset="0"/>
              </a:rPr>
              <a:t>76), How </a:t>
            </a:r>
            <a:r>
              <a:rPr lang="en-US" sz="3200" spc="100" dirty="0">
                <a:solidFill>
                  <a:srgbClr val="212529"/>
                </a:solidFill>
                <a:latin typeface="Calibri Light" panose="020F0302020204030204" pitchFamily="34" charset="0"/>
                <a:cs typeface="Calibri Light" panose="020F0302020204030204" pitchFamily="34" charset="0"/>
              </a:rPr>
              <a:t>does that </a:t>
            </a:r>
            <a:r>
              <a:rPr lang="en-US" sz="3200" spc="100" dirty="0" smtClean="0">
                <a:solidFill>
                  <a:srgbClr val="212529"/>
                </a:solidFill>
                <a:latin typeface="Calibri Light" panose="020F0302020204030204" pitchFamily="34" charset="0"/>
                <a:cs typeface="Calibri Light" panose="020F0302020204030204" pitchFamily="34" charset="0"/>
              </a:rPr>
              <a:t>relate the </a:t>
            </a:r>
            <a:r>
              <a:rPr lang="en-US" sz="3200" spc="100" dirty="0">
                <a:solidFill>
                  <a:srgbClr val="212529"/>
                </a:solidFill>
                <a:latin typeface="Calibri Light" panose="020F0302020204030204" pitchFamily="34" charset="0"/>
                <a:cs typeface="Calibri Light" panose="020F0302020204030204" pitchFamily="34" charset="0"/>
              </a:rPr>
              <a:t>play</a:t>
            </a:r>
            <a:r>
              <a:rPr lang="en-US" sz="3200" spc="100" dirty="0" smtClean="0">
                <a:solidFill>
                  <a:srgbClr val="212529"/>
                </a:solidFill>
                <a:latin typeface="Calibri Light" panose="020F0302020204030204" pitchFamily="34" charset="0"/>
                <a:cs typeface="Calibri Light" panose="020F0302020204030204" pitchFamily="34" charset="0"/>
              </a:rPr>
              <a:t>?</a:t>
            </a:r>
            <a:endParaRPr lang="en-US" sz="3200" spc="100" dirty="0">
              <a:latin typeface="Calibri Light" panose="020F0302020204030204" pitchFamily="34" charset="0"/>
              <a:cs typeface="Calibri Light" panose="020F0302020204030204" pitchFamily="34" charset="0"/>
            </a:endParaRPr>
          </a:p>
        </p:txBody>
      </p:sp>
    </p:spTree>
    <p:extLst>
      <p:ext uri="{BB962C8B-B14F-4D97-AF65-F5344CB8AC3E}">
        <p14:creationId xmlns:p14="http://schemas.microsoft.com/office/powerpoint/2010/main" val="3237458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92964" name="Rectangle 4"/>
          <p:cNvSpPr>
            <a:spLocks noGrp="1" noChangeArrowheads="1"/>
          </p:cNvSpPr>
          <p:nvPr>
            <p:ph type="title"/>
          </p:nvPr>
        </p:nvSpPr>
        <p:spPr/>
        <p:txBody>
          <a:bodyPr/>
          <a:lstStyle/>
          <a:p>
            <a:r>
              <a:rPr lang="en-US" dirty="0" smtClean="0"/>
              <a:t>Recap and Update</a:t>
            </a:r>
            <a:endParaRPr lang="en-US" dirty="0"/>
          </a:p>
        </p:txBody>
      </p:sp>
      <p:sp>
        <p:nvSpPr>
          <p:cNvPr id="10" name="Subtitle 9"/>
          <p:cNvSpPr>
            <a:spLocks noGrp="1"/>
          </p:cNvSpPr>
          <p:nvPr>
            <p:ph type="body" idx="1"/>
          </p:nvPr>
        </p:nvSpPr>
        <p:spPr/>
        <p:txBody>
          <a:bodyPr/>
          <a:lstStyle/>
          <a:p>
            <a:r>
              <a:rPr lang="en-US" dirty="0"/>
              <a:t>Class Aims; Play Structure, </a:t>
            </a:r>
            <a:r>
              <a:rPr lang="en-US" dirty="0" smtClean="0"/>
              <a:t>Themes</a:t>
            </a:r>
            <a:endParaRPr lang="en-US" dirty="0"/>
          </a:p>
        </p:txBody>
      </p:sp>
    </p:spTree>
    <p:extLst>
      <p:ext uri="{BB962C8B-B14F-4D97-AF65-F5344CB8AC3E}">
        <p14:creationId xmlns:p14="http://schemas.microsoft.com/office/powerpoint/2010/main" val="4054272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Class Project</a:t>
            </a:r>
            <a:endParaRPr lang="en-US" dirty="0"/>
          </a:p>
        </p:txBody>
      </p:sp>
      <p:sp>
        <p:nvSpPr>
          <p:cNvPr id="3" name="Content Placeholder 2"/>
          <p:cNvSpPr>
            <a:spLocks noGrp="1"/>
          </p:cNvSpPr>
          <p:nvPr>
            <p:ph idx="1"/>
          </p:nvPr>
        </p:nvSpPr>
        <p:spPr/>
        <p:txBody>
          <a:bodyPr/>
          <a:lstStyle/>
          <a:p>
            <a:r>
              <a:rPr lang="en-US" dirty="0" smtClean="0"/>
              <a:t>What is tragedy?</a:t>
            </a:r>
          </a:p>
          <a:p>
            <a:pPr lvl="1"/>
            <a:r>
              <a:rPr lang="en-US" dirty="0" smtClean="0"/>
              <a:t>Individual and collective work</a:t>
            </a:r>
          </a:p>
          <a:p>
            <a:r>
              <a:rPr lang="en-US" dirty="0" smtClean="0"/>
              <a:t>Appreciation of performance</a:t>
            </a:r>
          </a:p>
          <a:p>
            <a:pPr lvl="1"/>
            <a:r>
              <a:rPr lang="en-US" dirty="0" smtClean="0"/>
              <a:t>Tragedy as more than text</a:t>
            </a:r>
            <a:endParaRPr lang="en-US" dirty="0"/>
          </a:p>
        </p:txBody>
      </p:sp>
      <p:sp>
        <p:nvSpPr>
          <p:cNvPr id="4" name="Footer Placeholder 3"/>
          <p:cNvSpPr>
            <a:spLocks noGrp="1"/>
          </p:cNvSpPr>
          <p:nvPr>
            <p:ph type="ftr" sz="quarter" idx="11"/>
          </p:nvPr>
        </p:nvSpPr>
        <p:spPr/>
        <p:txBody>
          <a:bodyPr/>
          <a:lstStyle/>
          <a:p>
            <a:r>
              <a:rPr lang="en-US" smtClean="0"/>
              <a:t>Antigone 2</a:t>
            </a:r>
            <a:endParaRPr lang="en-US" dirty="0"/>
          </a:p>
        </p:txBody>
      </p:sp>
      <p:sp>
        <p:nvSpPr>
          <p:cNvPr id="5" name="Date Placeholder 4"/>
          <p:cNvSpPr>
            <a:spLocks noGrp="1"/>
          </p:cNvSpPr>
          <p:nvPr>
            <p:ph type="dt" sz="half" idx="10"/>
          </p:nvPr>
        </p:nvSpPr>
        <p:spPr/>
        <p:txBody>
          <a:bodyPr/>
          <a:lstStyle/>
          <a:p>
            <a:r>
              <a:rPr lang="en-US" smtClean="0"/>
              <a:t>28-Jan 2020</a:t>
            </a:r>
            <a:endParaRPr lang="en-US"/>
          </a:p>
        </p:txBody>
      </p:sp>
      <p:sp>
        <p:nvSpPr>
          <p:cNvPr id="6" name="Slide Number Placeholder 5"/>
          <p:cNvSpPr>
            <a:spLocks noGrp="1"/>
          </p:cNvSpPr>
          <p:nvPr>
            <p:ph type="sldNum" sz="quarter" idx="12"/>
          </p:nvPr>
        </p:nvSpPr>
        <p:spPr/>
        <p:txBody>
          <a:bodyPr/>
          <a:lstStyle/>
          <a:p>
            <a:fld id="{F36C87F6-986D-49E6-AF40-1B3A1EE8064D}" type="slidenum">
              <a:rPr lang="en-US" smtClean="0"/>
              <a:t>6</a:t>
            </a:fld>
            <a:endParaRPr lang="en-US"/>
          </a:p>
        </p:txBody>
      </p:sp>
      <p:pic>
        <p:nvPicPr>
          <p:cNvPr id="7" name="Picture 6"/>
          <p:cNvPicPr>
            <a:picLocks noChangeAspect="1"/>
          </p:cNvPicPr>
          <p:nvPr/>
        </p:nvPicPr>
        <p:blipFill rotWithShape="1">
          <a:blip r:embed="rId3">
            <a:extLst>
              <a:ext uri="{28A0092B-C50C-407E-A947-70E740481C1C}">
                <a14:useLocalDpi xmlns:a14="http://schemas.microsoft.com/office/drawing/2010/main" val="0"/>
              </a:ext>
            </a:extLst>
          </a:blip>
          <a:srcRect l="-77" t="145" r="15" b="1275"/>
          <a:stretch/>
        </p:blipFill>
        <p:spPr>
          <a:xfrm>
            <a:off x="8440967" y="1592891"/>
            <a:ext cx="2174059" cy="3212789"/>
          </a:xfrm>
          <a:prstGeom prst="rect">
            <a:avLst/>
          </a:prstGeom>
        </p:spPr>
      </p:pic>
      <p:sp>
        <p:nvSpPr>
          <p:cNvPr id="8" name="Text Box 12"/>
          <p:cNvSpPr txBox="1">
            <a:spLocks noChangeArrowheads="1"/>
          </p:cNvSpPr>
          <p:nvPr/>
        </p:nvSpPr>
        <p:spPr bwMode="auto">
          <a:xfrm>
            <a:off x="3618745" y="5430811"/>
            <a:ext cx="4951333" cy="578882"/>
          </a:xfrm>
          <a:prstGeom prst="roundRect">
            <a:avLst/>
          </a:prstGeom>
          <a:solidFill>
            <a:schemeClr val="bg1"/>
          </a:solidFill>
          <a:ln w="9525">
            <a:solidFill>
              <a:schemeClr val="tx2">
                <a:lumMod val="40000"/>
                <a:lumOff val="60000"/>
              </a:schemeClr>
            </a:solidFill>
            <a:miter lim="800000"/>
            <a:headEnd/>
            <a:tailEnd/>
          </a:ln>
          <a:effectLst>
            <a:outerShdw blurRad="50800" dist="127000" dir="2700000" algn="tl" rotWithShape="0">
              <a:prstClr val="black">
                <a:alpha val="40000"/>
              </a:prstClr>
            </a:outerShdw>
          </a:effectLst>
        </p:spPr>
        <p:txBody>
          <a:bodyPr wrap="none">
            <a:spAutoFit/>
          </a:bodyPr>
          <a:lstStyle/>
          <a:p>
            <a:pPr algn="ctr"/>
            <a:r>
              <a:rPr lang="en-US" sz="2800" dirty="0" smtClean="0"/>
              <a:t>Class as rehearsal for exam</a:t>
            </a:r>
            <a:endParaRPr lang="en-US" sz="2800" dirty="0"/>
          </a:p>
        </p:txBody>
      </p:sp>
    </p:spTree>
    <p:extLst>
      <p:ext uri="{BB962C8B-B14F-4D97-AF65-F5344CB8AC3E}">
        <p14:creationId xmlns:p14="http://schemas.microsoft.com/office/powerpoint/2010/main" val="1126653142"/>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nodeType="with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88198" name="Rectangle 6"/>
          <p:cNvSpPr>
            <a:spLocks noGrp="1" noChangeArrowheads="1"/>
          </p:cNvSpPr>
          <p:nvPr>
            <p:ph type="title"/>
          </p:nvPr>
        </p:nvSpPr>
        <p:spPr>
          <a:xfrm>
            <a:off x="4453577" y="436710"/>
            <a:ext cx="3281668" cy="646331"/>
          </a:xfrm>
          <a:noFill/>
        </p:spPr>
        <p:txBody>
          <a:bodyPr wrap="none">
            <a:spAutoFit/>
          </a:bodyPr>
          <a:lstStyle/>
          <a:p>
            <a:r>
              <a:rPr lang="en-US" sz="4000" dirty="0"/>
              <a:t>Play </a:t>
            </a:r>
            <a:r>
              <a:rPr lang="en-US" sz="4000" dirty="0" smtClean="0"/>
              <a:t>Analysis</a:t>
            </a:r>
            <a:endParaRPr lang="en-US" sz="2000" dirty="0"/>
          </a:p>
        </p:txBody>
      </p:sp>
      <p:sp>
        <p:nvSpPr>
          <p:cNvPr id="1288199" name="Rectangle 7"/>
          <p:cNvSpPr>
            <a:spLocks noGrp="1" noChangeArrowheads="1"/>
          </p:cNvSpPr>
          <p:nvPr>
            <p:ph type="body" sz="half" idx="4294967295"/>
          </p:nvPr>
        </p:nvSpPr>
        <p:spPr>
          <a:xfrm>
            <a:off x="608013" y="1486167"/>
            <a:ext cx="5461347" cy="4931883"/>
          </a:xfrm>
        </p:spPr>
        <p:txBody>
          <a:bodyPr/>
          <a:lstStyle/>
          <a:p>
            <a:pPr marL="0" indent="0">
              <a:lnSpc>
                <a:spcPct val="50000"/>
              </a:lnSpc>
              <a:buNone/>
            </a:pPr>
            <a:r>
              <a:rPr lang="en-US" sz="1800" b="1" dirty="0">
                <a:solidFill>
                  <a:schemeClr val="bg1">
                    <a:lumMod val="75000"/>
                  </a:schemeClr>
                </a:solidFill>
              </a:rPr>
              <a:t>Prologue (59 ff.)</a:t>
            </a:r>
          </a:p>
          <a:p>
            <a:pPr marL="463550" lvl="1" indent="-6350">
              <a:lnSpc>
                <a:spcPct val="100000"/>
              </a:lnSpc>
              <a:buNone/>
            </a:pPr>
            <a:r>
              <a:rPr lang="en-US" sz="1600" dirty="0">
                <a:solidFill>
                  <a:schemeClr val="bg1">
                    <a:lumMod val="75000"/>
                  </a:schemeClr>
                </a:solidFill>
              </a:rPr>
              <a:t>Antigone, Ismene (burial)</a:t>
            </a:r>
          </a:p>
          <a:p>
            <a:pPr marL="0" indent="0">
              <a:lnSpc>
                <a:spcPct val="50000"/>
              </a:lnSpc>
              <a:buNone/>
            </a:pPr>
            <a:r>
              <a:rPr lang="en-US" sz="1800" b="1" i="1" dirty="0">
                <a:solidFill>
                  <a:schemeClr val="bg1">
                    <a:lumMod val="75000"/>
                  </a:schemeClr>
                </a:solidFill>
              </a:rPr>
              <a:t>Parodos</a:t>
            </a:r>
            <a:r>
              <a:rPr lang="en-US" sz="1800" b="1" dirty="0">
                <a:solidFill>
                  <a:schemeClr val="bg1">
                    <a:lumMod val="75000"/>
                  </a:schemeClr>
                </a:solidFill>
              </a:rPr>
              <a:t> (choral entry ode, 65 f.)</a:t>
            </a:r>
          </a:p>
          <a:p>
            <a:pPr marL="463550" lvl="1" indent="-6350">
              <a:lnSpc>
                <a:spcPct val="50000"/>
              </a:lnSpc>
              <a:buNone/>
            </a:pPr>
            <a:r>
              <a:rPr lang="en-US" sz="1600" dirty="0" smtClean="0">
                <a:solidFill>
                  <a:schemeClr val="bg1">
                    <a:lumMod val="75000"/>
                  </a:schemeClr>
                </a:solidFill>
              </a:rPr>
              <a:t>Victory </a:t>
            </a:r>
            <a:r>
              <a:rPr lang="en-US" sz="1600" dirty="0">
                <a:solidFill>
                  <a:schemeClr val="bg1">
                    <a:lumMod val="75000"/>
                  </a:schemeClr>
                </a:solidFill>
              </a:rPr>
              <a:t>song</a:t>
            </a:r>
          </a:p>
          <a:p>
            <a:pPr marL="0" indent="0">
              <a:lnSpc>
                <a:spcPct val="50000"/>
              </a:lnSpc>
              <a:buNone/>
            </a:pPr>
            <a:r>
              <a:rPr lang="en-US" sz="1800" b="1" dirty="0">
                <a:solidFill>
                  <a:schemeClr val="bg1">
                    <a:lumMod val="75000"/>
                  </a:schemeClr>
                </a:solidFill>
              </a:rPr>
              <a:t>1st episode</a:t>
            </a:r>
          </a:p>
          <a:p>
            <a:pPr marL="463550" lvl="1" indent="-6350">
              <a:lnSpc>
                <a:spcPct val="50000"/>
              </a:lnSpc>
              <a:buNone/>
            </a:pPr>
            <a:r>
              <a:rPr lang="en-US" sz="1600" dirty="0">
                <a:solidFill>
                  <a:schemeClr val="bg1">
                    <a:lumMod val="75000"/>
                  </a:schemeClr>
                </a:solidFill>
              </a:rPr>
              <a:t>Creon, Sentry (Polynices’ burial)</a:t>
            </a:r>
          </a:p>
          <a:p>
            <a:pPr marL="0" indent="0">
              <a:lnSpc>
                <a:spcPct val="50000"/>
              </a:lnSpc>
              <a:buNone/>
            </a:pPr>
            <a:r>
              <a:rPr lang="en-US" sz="1800" b="1" dirty="0">
                <a:solidFill>
                  <a:schemeClr val="bg1">
                    <a:lumMod val="75000"/>
                  </a:schemeClr>
                </a:solidFill>
              </a:rPr>
              <a:t>1st </a:t>
            </a:r>
            <a:r>
              <a:rPr lang="en-US" sz="1800" b="1" i="1" dirty="0">
                <a:solidFill>
                  <a:schemeClr val="bg1">
                    <a:lumMod val="75000"/>
                  </a:schemeClr>
                </a:solidFill>
              </a:rPr>
              <a:t>stasimon</a:t>
            </a:r>
            <a:r>
              <a:rPr lang="en-US" sz="1800" b="1" dirty="0">
                <a:solidFill>
                  <a:schemeClr val="bg1">
                    <a:lumMod val="75000"/>
                  </a:schemeClr>
                </a:solidFill>
              </a:rPr>
              <a:t> (choral ode, 76 f.)</a:t>
            </a:r>
          </a:p>
          <a:p>
            <a:pPr marL="463550" lvl="1" indent="-6350">
              <a:lnSpc>
                <a:spcPct val="50000"/>
              </a:lnSpc>
              <a:buNone/>
            </a:pPr>
            <a:r>
              <a:rPr lang="en-US" sz="1600" dirty="0">
                <a:solidFill>
                  <a:schemeClr val="bg1">
                    <a:lumMod val="75000"/>
                  </a:schemeClr>
                </a:solidFill>
              </a:rPr>
              <a:t>“Numberless wonders, terrible wonders”</a:t>
            </a:r>
          </a:p>
          <a:p>
            <a:pPr marL="0" indent="0">
              <a:lnSpc>
                <a:spcPct val="50000"/>
              </a:lnSpc>
              <a:buNone/>
            </a:pPr>
            <a:r>
              <a:rPr lang="en-US" sz="1800" b="1" dirty="0">
                <a:solidFill>
                  <a:schemeClr val="bg1">
                    <a:lumMod val="75000"/>
                  </a:schemeClr>
                </a:solidFill>
              </a:rPr>
              <a:t>2nd episode</a:t>
            </a:r>
          </a:p>
          <a:p>
            <a:pPr marL="463550" lvl="1" indent="-6350">
              <a:lnSpc>
                <a:spcPct val="100000"/>
              </a:lnSpc>
              <a:buNone/>
            </a:pPr>
            <a:r>
              <a:rPr lang="en-US" sz="1600" dirty="0">
                <a:solidFill>
                  <a:schemeClr val="bg1">
                    <a:lumMod val="75000"/>
                  </a:schemeClr>
                </a:solidFill>
              </a:rPr>
              <a:t>Sentry, Creon; Creon, Antigone, Ismene (Creon-Antigone </a:t>
            </a:r>
            <a:r>
              <a:rPr lang="en-US" sz="1600" i="1" dirty="0">
                <a:solidFill>
                  <a:schemeClr val="bg1">
                    <a:lumMod val="75000"/>
                  </a:schemeClr>
                </a:solidFill>
              </a:rPr>
              <a:t>agōn</a:t>
            </a:r>
            <a:r>
              <a:rPr lang="en-US" sz="1600" dirty="0">
                <a:solidFill>
                  <a:schemeClr val="bg1">
                    <a:lumMod val="75000"/>
                  </a:schemeClr>
                </a:solidFill>
              </a:rPr>
              <a:t>)</a:t>
            </a:r>
          </a:p>
          <a:p>
            <a:pPr marL="0" indent="0">
              <a:lnSpc>
                <a:spcPct val="50000"/>
              </a:lnSpc>
              <a:buNone/>
            </a:pPr>
            <a:r>
              <a:rPr lang="en-US" sz="1800" b="1" dirty="0">
                <a:solidFill>
                  <a:schemeClr val="bg1">
                    <a:lumMod val="75000"/>
                  </a:schemeClr>
                </a:solidFill>
              </a:rPr>
              <a:t>2nd </a:t>
            </a:r>
            <a:r>
              <a:rPr lang="en-US" sz="1800" b="1" i="1" dirty="0">
                <a:solidFill>
                  <a:schemeClr val="bg1">
                    <a:lumMod val="75000"/>
                  </a:schemeClr>
                </a:solidFill>
              </a:rPr>
              <a:t>stasimon</a:t>
            </a:r>
            <a:r>
              <a:rPr lang="en-US" sz="1800" b="1" dirty="0">
                <a:solidFill>
                  <a:schemeClr val="bg1">
                    <a:lumMod val="75000"/>
                  </a:schemeClr>
                </a:solidFill>
              </a:rPr>
              <a:t> (91 f.)</a:t>
            </a:r>
          </a:p>
          <a:p>
            <a:pPr marL="463550" lvl="1" indent="-6350">
              <a:lnSpc>
                <a:spcPct val="50000"/>
              </a:lnSpc>
              <a:buNone/>
            </a:pPr>
            <a:r>
              <a:rPr lang="en-US" sz="1600" dirty="0">
                <a:solidFill>
                  <a:schemeClr val="bg1">
                    <a:lumMod val="75000"/>
                  </a:schemeClr>
                </a:solidFill>
              </a:rPr>
              <a:t>“Blest they who escape misfortune”</a:t>
            </a:r>
          </a:p>
          <a:p>
            <a:pPr marL="0" indent="0">
              <a:lnSpc>
                <a:spcPct val="50000"/>
              </a:lnSpc>
              <a:buNone/>
            </a:pPr>
            <a:r>
              <a:rPr lang="en-US" sz="1800" b="1" dirty="0">
                <a:solidFill>
                  <a:schemeClr val="bg1">
                    <a:lumMod val="75000"/>
                  </a:schemeClr>
                </a:solidFill>
              </a:rPr>
              <a:t>3rd episode (92 ff.)</a:t>
            </a:r>
          </a:p>
          <a:p>
            <a:pPr marL="463550" lvl="1" indent="-6350">
              <a:lnSpc>
                <a:spcPct val="50000"/>
              </a:lnSpc>
              <a:buNone/>
            </a:pPr>
            <a:r>
              <a:rPr lang="en-US" sz="1600" dirty="0">
                <a:solidFill>
                  <a:schemeClr val="bg1">
                    <a:lumMod val="75000"/>
                  </a:schemeClr>
                </a:solidFill>
              </a:rPr>
              <a:t>Creon, Haemon (</a:t>
            </a:r>
            <a:r>
              <a:rPr lang="en-US" sz="1600" i="1" dirty="0">
                <a:solidFill>
                  <a:schemeClr val="bg1">
                    <a:lumMod val="75000"/>
                  </a:schemeClr>
                </a:solidFill>
              </a:rPr>
              <a:t>agōn</a:t>
            </a:r>
            <a:r>
              <a:rPr lang="en-US" sz="1600" dirty="0">
                <a:solidFill>
                  <a:schemeClr val="bg1">
                    <a:lumMod val="75000"/>
                  </a:schemeClr>
                </a:solidFill>
              </a:rPr>
              <a:t>)</a:t>
            </a:r>
          </a:p>
        </p:txBody>
      </p:sp>
      <p:sp>
        <p:nvSpPr>
          <p:cNvPr id="1288200" name="Rectangle 8"/>
          <p:cNvSpPr>
            <a:spLocks noGrp="1" noChangeArrowheads="1"/>
          </p:cNvSpPr>
          <p:nvPr>
            <p:ph type="body" sz="half" idx="4294967295"/>
          </p:nvPr>
        </p:nvSpPr>
        <p:spPr>
          <a:xfrm>
            <a:off x="6081885" y="1486167"/>
            <a:ext cx="5498927" cy="4931883"/>
          </a:xfrm>
        </p:spPr>
        <p:txBody>
          <a:bodyPr/>
          <a:lstStyle/>
          <a:p>
            <a:pPr marL="0" indent="0">
              <a:lnSpc>
                <a:spcPct val="50000"/>
              </a:lnSpc>
              <a:buNone/>
            </a:pPr>
            <a:r>
              <a:rPr lang="en-US" sz="1800" b="1" dirty="0">
                <a:solidFill>
                  <a:schemeClr val="bg1">
                    <a:lumMod val="75000"/>
                  </a:schemeClr>
                </a:solidFill>
              </a:rPr>
              <a:t>3rd </a:t>
            </a:r>
            <a:r>
              <a:rPr lang="en-US" sz="1800" b="1" i="1" dirty="0">
                <a:solidFill>
                  <a:schemeClr val="bg1">
                    <a:lumMod val="75000"/>
                  </a:schemeClr>
                </a:solidFill>
              </a:rPr>
              <a:t>stasimon</a:t>
            </a:r>
            <a:r>
              <a:rPr lang="en-US" sz="1800" b="1" dirty="0">
                <a:solidFill>
                  <a:schemeClr val="bg1">
                    <a:lumMod val="75000"/>
                  </a:schemeClr>
                </a:solidFill>
              </a:rPr>
              <a:t> (101)</a:t>
            </a:r>
          </a:p>
          <a:p>
            <a:pPr marL="463550" lvl="1" indent="-6350">
              <a:lnSpc>
                <a:spcPct val="50000"/>
              </a:lnSpc>
              <a:buNone/>
            </a:pPr>
            <a:r>
              <a:rPr lang="en-US" sz="1600" dirty="0">
                <a:solidFill>
                  <a:schemeClr val="bg1">
                    <a:lumMod val="75000"/>
                  </a:schemeClr>
                </a:solidFill>
              </a:rPr>
              <a:t>madness of </a:t>
            </a:r>
            <a:r>
              <a:rPr lang="en-US" sz="1600" i="1" dirty="0">
                <a:solidFill>
                  <a:schemeClr val="bg1">
                    <a:lumMod val="75000"/>
                  </a:schemeClr>
                </a:solidFill>
              </a:rPr>
              <a:t>erōs</a:t>
            </a:r>
            <a:endParaRPr lang="en-US" sz="1600" dirty="0">
              <a:solidFill>
                <a:schemeClr val="bg1">
                  <a:lumMod val="75000"/>
                </a:schemeClr>
              </a:solidFill>
            </a:endParaRPr>
          </a:p>
          <a:p>
            <a:pPr marL="0" indent="0">
              <a:lnSpc>
                <a:spcPct val="50000"/>
              </a:lnSpc>
              <a:buNone/>
            </a:pPr>
            <a:r>
              <a:rPr lang="en-US" sz="1800" b="1" dirty="0">
                <a:solidFill>
                  <a:schemeClr val="bg1">
                    <a:lumMod val="75000"/>
                  </a:schemeClr>
                </a:solidFill>
              </a:rPr>
              <a:t>4th episode (101 ff.)</a:t>
            </a:r>
          </a:p>
          <a:p>
            <a:pPr marL="463550" lvl="1" indent="-6350">
              <a:lnSpc>
                <a:spcPct val="100000"/>
              </a:lnSpc>
              <a:buNone/>
            </a:pPr>
            <a:r>
              <a:rPr lang="en-US" sz="1600" dirty="0">
                <a:solidFill>
                  <a:schemeClr val="bg1">
                    <a:lumMod val="75000"/>
                  </a:schemeClr>
                </a:solidFill>
              </a:rPr>
              <a:t>Choral dialogue (</a:t>
            </a:r>
            <a:r>
              <a:rPr lang="en-US" sz="1600" i="1" dirty="0">
                <a:solidFill>
                  <a:schemeClr val="bg1">
                    <a:lumMod val="75000"/>
                  </a:schemeClr>
                </a:solidFill>
              </a:rPr>
              <a:t>kommos</a:t>
            </a:r>
            <a:r>
              <a:rPr lang="en-US" sz="1600" dirty="0">
                <a:solidFill>
                  <a:schemeClr val="bg1">
                    <a:lumMod val="75000"/>
                  </a:schemeClr>
                </a:solidFill>
              </a:rPr>
              <a:t>) w/ Antigone (bride of death); Antigone, Creon</a:t>
            </a:r>
          </a:p>
          <a:p>
            <a:pPr marL="0" indent="0">
              <a:lnSpc>
                <a:spcPct val="50000"/>
              </a:lnSpc>
              <a:buNone/>
            </a:pPr>
            <a:r>
              <a:rPr lang="en-US" sz="1800" b="1" dirty="0"/>
              <a:t>4th </a:t>
            </a:r>
            <a:r>
              <a:rPr lang="en-US" sz="1800" b="1" i="1" dirty="0"/>
              <a:t>stasimon</a:t>
            </a:r>
            <a:r>
              <a:rPr lang="en-US" sz="1800" b="1" dirty="0"/>
              <a:t> (108 f.)</a:t>
            </a:r>
          </a:p>
          <a:p>
            <a:pPr marL="463550" lvl="1" indent="-6350">
              <a:lnSpc>
                <a:spcPct val="100000"/>
              </a:lnSpc>
              <a:buNone/>
            </a:pPr>
            <a:r>
              <a:rPr lang="en-US" sz="1600" dirty="0"/>
              <a:t>myth parallels to Antigone</a:t>
            </a:r>
          </a:p>
          <a:p>
            <a:pPr marL="0" indent="0">
              <a:lnSpc>
                <a:spcPct val="50000"/>
              </a:lnSpc>
              <a:buNone/>
            </a:pPr>
            <a:r>
              <a:rPr lang="en-US" sz="1800" b="1" dirty="0"/>
              <a:t>5th episode (110 ff.)</a:t>
            </a:r>
          </a:p>
          <a:p>
            <a:pPr marL="463550" lvl="1" indent="-6350">
              <a:lnSpc>
                <a:spcPct val="50000"/>
              </a:lnSpc>
              <a:buNone/>
            </a:pPr>
            <a:r>
              <a:rPr lang="en-US" sz="1600" dirty="0"/>
              <a:t>Tiresias, Creon (prophecy, warning, </a:t>
            </a:r>
            <a:r>
              <a:rPr lang="en-US" sz="1600" i="1" dirty="0"/>
              <a:t>agōn</a:t>
            </a:r>
            <a:r>
              <a:rPr lang="en-US" sz="1600" dirty="0"/>
              <a:t>)</a:t>
            </a:r>
          </a:p>
          <a:p>
            <a:pPr marL="0" indent="0">
              <a:lnSpc>
                <a:spcPct val="50000"/>
              </a:lnSpc>
              <a:buNone/>
            </a:pPr>
            <a:r>
              <a:rPr lang="en-US" sz="1800" b="1" dirty="0" smtClean="0"/>
              <a:t>5</a:t>
            </a:r>
            <a:r>
              <a:rPr lang="en-US" sz="1800" b="1" baseline="30000" dirty="0" smtClean="0"/>
              <a:t>th</a:t>
            </a:r>
            <a:r>
              <a:rPr lang="en-US" sz="1800" b="1" dirty="0" smtClean="0"/>
              <a:t> stasimon </a:t>
            </a:r>
            <a:r>
              <a:rPr lang="en-US" sz="1800" b="1" dirty="0"/>
              <a:t>(choral ode, 118 f.)</a:t>
            </a:r>
          </a:p>
          <a:p>
            <a:pPr marL="463550" lvl="1" indent="-6350">
              <a:lnSpc>
                <a:spcPct val="100000"/>
              </a:lnSpc>
              <a:buNone/>
            </a:pPr>
            <a:r>
              <a:rPr lang="en-US" sz="1600" dirty="0"/>
              <a:t>Dionysus save the day!</a:t>
            </a:r>
          </a:p>
          <a:p>
            <a:pPr marL="0" indent="0">
              <a:lnSpc>
                <a:spcPct val="50000"/>
              </a:lnSpc>
              <a:buNone/>
            </a:pPr>
            <a:r>
              <a:rPr lang="en-US" sz="1800" b="1" i="1" dirty="0"/>
              <a:t>Exodos</a:t>
            </a:r>
            <a:r>
              <a:rPr lang="en-US" sz="1800" b="1" dirty="0"/>
              <a:t> (119 ff.)</a:t>
            </a:r>
          </a:p>
          <a:p>
            <a:pPr marL="463550" lvl="1" indent="-6350">
              <a:lnSpc>
                <a:spcPct val="100000"/>
              </a:lnSpc>
              <a:buNone/>
            </a:pPr>
            <a:r>
              <a:rPr lang="en-US" sz="1600" dirty="0"/>
              <a:t>Messenger, Eurydice; Choral dialogue (</a:t>
            </a:r>
            <a:r>
              <a:rPr lang="en-US" sz="1600" i="1" dirty="0"/>
              <a:t>kommos</a:t>
            </a:r>
            <a:r>
              <a:rPr lang="en-US" sz="1600" dirty="0"/>
              <a:t>) w/ Creon</a:t>
            </a:r>
          </a:p>
        </p:txBody>
      </p:sp>
      <p:sp>
        <p:nvSpPr>
          <p:cNvPr id="5" name="Text Box 12"/>
          <p:cNvSpPr txBox="1">
            <a:spLocks noChangeArrowheads="1"/>
          </p:cNvSpPr>
          <p:nvPr/>
        </p:nvSpPr>
        <p:spPr bwMode="auto">
          <a:xfrm>
            <a:off x="4395627" y="6144886"/>
            <a:ext cx="3397568" cy="374571"/>
          </a:xfrm>
          <a:prstGeom prst="roundRect">
            <a:avLst/>
          </a:prstGeom>
          <a:solidFill>
            <a:schemeClr val="bg1"/>
          </a:solidFill>
          <a:ln w="9525">
            <a:solidFill>
              <a:schemeClr val="tx2">
                <a:lumMod val="40000"/>
                <a:lumOff val="60000"/>
              </a:schemeClr>
            </a:solidFill>
            <a:miter lim="800000"/>
            <a:headEnd/>
            <a:tailEnd/>
          </a:ln>
          <a:effectLst>
            <a:outerShdw blurRad="50800" dist="127000" dir="2700000" algn="tl" rotWithShape="0">
              <a:prstClr val="black">
                <a:alpha val="40000"/>
              </a:prstClr>
            </a:outerShdw>
          </a:effectLst>
        </p:spPr>
        <p:txBody>
          <a:bodyPr wrap="none">
            <a:spAutoFit/>
          </a:bodyPr>
          <a:lstStyle/>
          <a:p>
            <a:pPr algn="ctr"/>
            <a:r>
              <a:rPr lang="en-US" sz="1600" dirty="0" smtClean="0"/>
              <a:t>numbers refer to Penguin pages</a:t>
            </a:r>
            <a:endParaRPr lang="en-US" sz="1600" dirty="0"/>
          </a:p>
        </p:txBody>
      </p:sp>
    </p:spTree>
    <p:extLst>
      <p:ext uri="{BB962C8B-B14F-4D97-AF65-F5344CB8AC3E}">
        <p14:creationId xmlns:p14="http://schemas.microsoft.com/office/powerpoint/2010/main" val="2860851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84775" name="Rectangle 7"/>
          <p:cNvSpPr>
            <a:spLocks noGrp="1" noChangeArrowheads="1"/>
          </p:cNvSpPr>
          <p:nvPr>
            <p:ph type="title"/>
          </p:nvPr>
        </p:nvSpPr>
        <p:spPr/>
        <p:txBody>
          <a:bodyPr>
            <a:normAutofit/>
          </a:bodyPr>
          <a:lstStyle/>
          <a:p>
            <a:r>
              <a:rPr lang="en-US" dirty="0" smtClean="0"/>
              <a:t>Cultural/Thematic Oppositions</a:t>
            </a:r>
            <a:endParaRPr lang="en-US" dirty="0"/>
          </a:p>
        </p:txBody>
      </p:sp>
      <p:sp>
        <p:nvSpPr>
          <p:cNvPr id="1184776" name="Rectangle 8"/>
          <p:cNvSpPr>
            <a:spLocks noGrp="1" noChangeArrowheads="1"/>
          </p:cNvSpPr>
          <p:nvPr>
            <p:ph type="body" sz="half" idx="4294967295"/>
          </p:nvPr>
        </p:nvSpPr>
        <p:spPr>
          <a:xfrm>
            <a:off x="503505" y="1494438"/>
            <a:ext cx="5350791" cy="3687163"/>
          </a:xfrm>
        </p:spPr>
        <p:txBody>
          <a:bodyPr wrap="square">
            <a:spAutoFit/>
          </a:bodyPr>
          <a:lstStyle/>
          <a:p>
            <a:pPr algn="r">
              <a:lnSpc>
                <a:spcPct val="100000"/>
              </a:lnSpc>
              <a:spcBef>
                <a:spcPts val="0"/>
              </a:spcBef>
              <a:buNone/>
            </a:pPr>
            <a:r>
              <a:rPr lang="en-US" dirty="0"/>
              <a:t>Antigone</a:t>
            </a:r>
          </a:p>
          <a:p>
            <a:pPr algn="r">
              <a:lnSpc>
                <a:spcPct val="100000"/>
              </a:lnSpc>
              <a:spcBef>
                <a:spcPts val="0"/>
              </a:spcBef>
              <a:buFontTx/>
              <a:buNone/>
            </a:pPr>
            <a:r>
              <a:rPr lang="en-US" dirty="0" smtClean="0"/>
              <a:t>female</a:t>
            </a:r>
            <a:endParaRPr lang="en-US" dirty="0"/>
          </a:p>
          <a:p>
            <a:pPr algn="r">
              <a:lnSpc>
                <a:spcPct val="100000"/>
              </a:lnSpc>
              <a:spcBef>
                <a:spcPts val="0"/>
              </a:spcBef>
              <a:buFontTx/>
              <a:buNone/>
            </a:pPr>
            <a:r>
              <a:rPr lang="en-US" dirty="0"/>
              <a:t>private</a:t>
            </a:r>
          </a:p>
          <a:p>
            <a:pPr algn="r">
              <a:lnSpc>
                <a:spcPct val="100000"/>
              </a:lnSpc>
              <a:spcBef>
                <a:spcPts val="0"/>
              </a:spcBef>
              <a:buNone/>
            </a:pPr>
            <a:r>
              <a:rPr lang="en-US" sz="2600" dirty="0"/>
              <a:t>inside</a:t>
            </a:r>
          </a:p>
          <a:p>
            <a:pPr algn="r">
              <a:lnSpc>
                <a:spcPct val="100000"/>
              </a:lnSpc>
              <a:spcBef>
                <a:spcPts val="0"/>
              </a:spcBef>
              <a:buNone/>
            </a:pPr>
            <a:r>
              <a:rPr lang="en-US" sz="2600" dirty="0" smtClean="0"/>
              <a:t>(</a:t>
            </a:r>
            <a:r>
              <a:rPr lang="en-US" sz="2600" dirty="0"/>
              <a:t>family, household)</a:t>
            </a:r>
          </a:p>
          <a:p>
            <a:pPr algn="r">
              <a:lnSpc>
                <a:spcPct val="100000"/>
              </a:lnSpc>
              <a:spcBef>
                <a:spcPts val="0"/>
              </a:spcBef>
              <a:buFontTx/>
              <a:buNone/>
            </a:pPr>
            <a:r>
              <a:rPr lang="en-US" dirty="0"/>
              <a:t>lamentation</a:t>
            </a:r>
          </a:p>
          <a:p>
            <a:pPr algn="r">
              <a:lnSpc>
                <a:spcPct val="100000"/>
              </a:lnSpc>
              <a:spcBef>
                <a:spcPts val="0"/>
              </a:spcBef>
              <a:buFontTx/>
              <a:buNone/>
            </a:pPr>
            <a:r>
              <a:rPr lang="en-US" dirty="0"/>
              <a:t>divine </a:t>
            </a:r>
            <a:r>
              <a:rPr lang="en-US" dirty="0" smtClean="0"/>
              <a:t>law</a:t>
            </a:r>
            <a:endParaRPr lang="en-US" dirty="0"/>
          </a:p>
        </p:txBody>
      </p:sp>
      <p:sp>
        <p:nvSpPr>
          <p:cNvPr id="1184777" name="Rectangle 9"/>
          <p:cNvSpPr>
            <a:spLocks noGrp="1" noChangeArrowheads="1"/>
          </p:cNvSpPr>
          <p:nvPr>
            <p:ph type="body" sz="half" idx="4294967295"/>
          </p:nvPr>
        </p:nvSpPr>
        <p:spPr>
          <a:xfrm>
            <a:off x="6373073" y="1494090"/>
            <a:ext cx="5312248" cy="3687163"/>
          </a:xfrm>
        </p:spPr>
        <p:txBody>
          <a:bodyPr wrap="square">
            <a:spAutoFit/>
          </a:bodyPr>
          <a:lstStyle/>
          <a:p>
            <a:pPr>
              <a:lnSpc>
                <a:spcPct val="100000"/>
              </a:lnSpc>
              <a:spcBef>
                <a:spcPts val="0"/>
              </a:spcBef>
              <a:buNone/>
            </a:pPr>
            <a:r>
              <a:rPr lang="en-US" dirty="0" smtClean="0"/>
              <a:t>Creon</a:t>
            </a:r>
          </a:p>
          <a:p>
            <a:pPr>
              <a:lnSpc>
                <a:spcPct val="100000"/>
              </a:lnSpc>
              <a:spcBef>
                <a:spcPts val="0"/>
              </a:spcBef>
              <a:buFontTx/>
              <a:buNone/>
            </a:pPr>
            <a:r>
              <a:rPr lang="en-US" dirty="0" smtClean="0"/>
              <a:t>male</a:t>
            </a:r>
            <a:endParaRPr lang="en-US" dirty="0"/>
          </a:p>
          <a:p>
            <a:pPr>
              <a:lnSpc>
                <a:spcPct val="100000"/>
              </a:lnSpc>
              <a:spcBef>
                <a:spcPts val="0"/>
              </a:spcBef>
              <a:buFontTx/>
              <a:buNone/>
            </a:pPr>
            <a:r>
              <a:rPr lang="en-US" dirty="0"/>
              <a:t>public</a:t>
            </a:r>
          </a:p>
          <a:p>
            <a:pPr>
              <a:lnSpc>
                <a:spcPct val="100000"/>
              </a:lnSpc>
              <a:spcBef>
                <a:spcPts val="0"/>
              </a:spcBef>
              <a:buNone/>
            </a:pPr>
            <a:r>
              <a:rPr lang="en-US" sz="2600" dirty="0"/>
              <a:t>outside</a:t>
            </a:r>
          </a:p>
          <a:p>
            <a:pPr>
              <a:lnSpc>
                <a:spcPct val="100000"/>
              </a:lnSpc>
              <a:spcBef>
                <a:spcPts val="0"/>
              </a:spcBef>
              <a:buNone/>
            </a:pPr>
            <a:r>
              <a:rPr lang="en-US" sz="2600" dirty="0" smtClean="0"/>
              <a:t>(</a:t>
            </a:r>
            <a:r>
              <a:rPr lang="en-US" sz="2600" dirty="0"/>
              <a:t>politics, city)</a:t>
            </a:r>
          </a:p>
          <a:p>
            <a:pPr>
              <a:lnSpc>
                <a:spcPct val="100000"/>
              </a:lnSpc>
              <a:spcBef>
                <a:spcPts val="0"/>
              </a:spcBef>
              <a:buFontTx/>
              <a:buNone/>
            </a:pPr>
            <a:r>
              <a:rPr lang="en-US" dirty="0"/>
              <a:t>retribution</a:t>
            </a:r>
          </a:p>
          <a:p>
            <a:pPr>
              <a:lnSpc>
                <a:spcPct val="100000"/>
              </a:lnSpc>
              <a:spcBef>
                <a:spcPts val="0"/>
              </a:spcBef>
              <a:buFontTx/>
              <a:buNone/>
            </a:pPr>
            <a:r>
              <a:rPr lang="en-US" dirty="0"/>
              <a:t>human </a:t>
            </a:r>
            <a:r>
              <a:rPr lang="en-US" dirty="0" smtClean="0"/>
              <a:t>law</a:t>
            </a:r>
            <a:endParaRPr lang="en-US" dirty="0"/>
          </a:p>
        </p:txBody>
      </p:sp>
      <p:sp>
        <p:nvSpPr>
          <p:cNvPr id="1184780" name="Text Box 12"/>
          <p:cNvSpPr txBox="1">
            <a:spLocks noChangeArrowheads="1"/>
          </p:cNvSpPr>
          <p:nvPr/>
        </p:nvSpPr>
        <p:spPr bwMode="auto">
          <a:xfrm>
            <a:off x="2519529" y="5075211"/>
            <a:ext cx="7149766" cy="1123712"/>
          </a:xfrm>
          <a:prstGeom prst="roundRect">
            <a:avLst/>
          </a:prstGeom>
          <a:solidFill>
            <a:schemeClr val="bg1"/>
          </a:solidFill>
          <a:ln w="9525">
            <a:solidFill>
              <a:schemeClr val="tx2">
                <a:lumMod val="40000"/>
                <a:lumOff val="60000"/>
              </a:schemeClr>
            </a:solidFill>
            <a:miter lim="800000"/>
            <a:headEnd/>
            <a:tailEnd/>
          </a:ln>
          <a:effectLst>
            <a:outerShdw blurRad="50800" dist="127000" dir="2700000" algn="tl" rotWithShape="0">
              <a:prstClr val="black">
                <a:alpha val="40000"/>
              </a:prstClr>
            </a:outerShdw>
          </a:effectLst>
        </p:spPr>
        <p:txBody>
          <a:bodyPr wrap="square">
            <a:spAutoFit/>
          </a:bodyPr>
          <a:lstStyle/>
          <a:p>
            <a:pPr algn="ctr"/>
            <a:r>
              <a:rPr lang="en-US" sz="2000" dirty="0" smtClean="0"/>
              <a:t>CREON</a:t>
            </a:r>
            <a:r>
              <a:rPr lang="en-US" sz="2000" dirty="0"/>
              <a:t/>
            </a:r>
            <a:br>
              <a:rPr lang="en-US" sz="2000" dirty="0"/>
            </a:br>
            <a:r>
              <a:rPr lang="en-US" sz="2000" dirty="0"/>
              <a:t>“I am not the man, not now: she is the man / if this victory goes to her and she goes free” (p. 83)</a:t>
            </a:r>
          </a:p>
        </p:txBody>
      </p:sp>
    </p:spTree>
    <p:extLst>
      <p:ext uri="{BB962C8B-B14F-4D97-AF65-F5344CB8AC3E}">
        <p14:creationId xmlns:p14="http://schemas.microsoft.com/office/powerpoint/2010/main" val="26186535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Tragic Patterns</a:t>
            </a:r>
            <a:endParaRPr lang="en-US" dirty="0"/>
          </a:p>
        </p:txBody>
      </p:sp>
      <p:sp>
        <p:nvSpPr>
          <p:cNvPr id="3" name="Text Placeholder 2"/>
          <p:cNvSpPr>
            <a:spLocks noGrp="1"/>
          </p:cNvSpPr>
          <p:nvPr>
            <p:ph type="body" idx="1"/>
          </p:nvPr>
        </p:nvSpPr>
        <p:spPr/>
        <p:txBody>
          <a:bodyPr/>
          <a:lstStyle/>
          <a:p>
            <a:r>
              <a:rPr lang="en-US" dirty="0" smtClean="0"/>
              <a:t>Language, Dialogue, Motifs</a:t>
            </a:r>
            <a:endParaRPr lang="en-US" dirty="0"/>
          </a:p>
        </p:txBody>
      </p:sp>
    </p:spTree>
    <p:extLst>
      <p:ext uri="{BB962C8B-B14F-4D97-AF65-F5344CB8AC3E}">
        <p14:creationId xmlns:p14="http://schemas.microsoft.com/office/powerpoint/2010/main" val="1373654386"/>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par>
    </p:tnLst>
  </p:timing>
</p:sld>
</file>

<file path=ppt/theme/theme1.xml><?xml version="1.0" encoding="utf-8"?>
<a:theme xmlns:a="http://schemas.openxmlformats.org/drawingml/2006/main" name="World Presentation 16x9">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spDef>
      <a:spPr/>
      <a:bodyPr rtlCol="0" anchor="ctr"/>
      <a:lstStyle>
        <a:defPPr algn="ctr">
          <a:defRPr sz="2400"/>
        </a:defPPr>
      </a:lstStyle>
      <a:style>
        <a:lnRef idx="2">
          <a:schemeClr val="dk1">
            <a:shade val="50000"/>
          </a:schemeClr>
        </a:lnRef>
        <a:fillRef idx="1">
          <a:schemeClr val="dk1"/>
        </a:fillRef>
        <a:effectRef idx="0">
          <a:schemeClr val="dk1"/>
        </a:effectRef>
        <a:fontRef idx="minor">
          <a:schemeClr val="lt1"/>
        </a:fontRef>
      </a:style>
    </a:spDef>
    <a:lnDef>
      <a:spPr>
        <a:ln w="12700">
          <a:solidFill>
            <a:schemeClr val="tx1"/>
          </a:solidFill>
        </a:ln>
      </a:spPr>
      <a:bodyPr/>
      <a:lstStyle/>
      <a:style>
        <a:lnRef idx="1">
          <a:schemeClr val="accent1"/>
        </a:lnRef>
        <a:fillRef idx="0">
          <a:schemeClr val="accent1"/>
        </a:fillRef>
        <a:effectRef idx="0">
          <a:schemeClr val="accent1"/>
        </a:effectRef>
        <a:fontRef idx="minor">
          <a:schemeClr val="tx1"/>
        </a:fontRef>
      </a:style>
    </a:lnDef>
    <a:txDef>
      <a:spPr>
        <a:noFill/>
      </a:spPr>
      <a:bodyPr wrap="square" rtlCol="0">
        <a:spAutoFit/>
      </a:bodyPr>
      <a:lstStyle>
        <a:defPPr algn="ctr">
          <a:lnSpc>
            <a:spcPct val="125000"/>
          </a:lnSpc>
          <a:defRPr sz="3200" dirty="0" smtClean="0">
            <a:solidFill>
              <a:srgbClr val="737373"/>
            </a:solidFill>
            <a:latin typeface="Calibri" panose="020F0502020204030204" pitchFamily="34" charset="0"/>
            <a:cs typeface="Calibri" panose="020F0502020204030204" pitchFamily="34" charset="0"/>
          </a:defRPr>
        </a:defPPr>
      </a:lstStyle>
    </a:txDef>
  </a:objectDefaults>
  <a:extraClrSchemeLst/>
  <a:extLst>
    <a:ext uri="{05A4C25C-085E-4340-85A3-A5531E510DB2}">
      <thm15:themeFamily xmlns:thm15="http://schemas.microsoft.com/office/thememl/2012/main" name="ancient_tragedy.potx" id="{07C7610A-88D5-40FC-901D-45BE5CB00A18}" vid="{98E9A922-FAAD-4CE5-9C9A-599152AC9777}"/>
    </a:ext>
  </a:extLst>
</a:theme>
</file>

<file path=ppt/theme/theme2.xml><?xml version="1.0" encoding="utf-8"?>
<a:theme xmlns:a="http://schemas.openxmlformats.org/drawingml/2006/main" name="Office Theme">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Continental_16x9">
      <a:dk1>
        <a:srgbClr val="545454"/>
      </a:dk1>
      <a:lt1>
        <a:sysClr val="window" lastClr="FFFFFF"/>
      </a:lt1>
      <a:dk2>
        <a:srgbClr val="000000"/>
      </a:dk2>
      <a:lt2>
        <a:srgbClr val="BFBFBF"/>
      </a:lt2>
      <a:accent1>
        <a:srgbClr val="40BAD2"/>
      </a:accent1>
      <a:accent2>
        <a:srgbClr val="FAB900"/>
      </a:accent2>
      <a:accent3>
        <a:srgbClr val="90BB23"/>
      </a:accent3>
      <a:accent4>
        <a:srgbClr val="EE7008"/>
      </a:accent4>
      <a:accent5>
        <a:srgbClr val="1AB39F"/>
      </a:accent5>
      <a:accent6>
        <a:srgbClr val="D5393D"/>
      </a:accent6>
      <a:hlink>
        <a:srgbClr val="90BB23"/>
      </a:hlink>
      <a:folHlink>
        <a:srgbClr val="EE7008"/>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ancient_tragedy</Template>
  <TotalTime>238</TotalTime>
  <Words>1922</Words>
  <Application>Microsoft Office PowerPoint</Application>
  <PresentationFormat>Custom</PresentationFormat>
  <Paragraphs>212</Paragraphs>
  <Slides>14</Slides>
  <Notes>14</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14</vt:i4>
      </vt:variant>
    </vt:vector>
  </HeadingPairs>
  <TitlesOfParts>
    <vt:vector size="21" baseType="lpstr">
      <vt:lpstr>Arial</vt:lpstr>
      <vt:lpstr>Calibri</vt:lpstr>
      <vt:lpstr>Calibri Light</vt:lpstr>
      <vt:lpstr>Candara</vt:lpstr>
      <vt:lpstr>Century Gothic</vt:lpstr>
      <vt:lpstr>Wingdings</vt:lpstr>
      <vt:lpstr>World Presentation 16x9</vt:lpstr>
      <vt:lpstr>The Good, the Bad, and the — What?</vt:lpstr>
      <vt:lpstr>Agenda</vt:lpstr>
      <vt:lpstr>Polla ta deina Chorus (pp. 76–77)</vt:lpstr>
      <vt:lpstr>Discussion</vt:lpstr>
      <vt:lpstr>Recap and Update</vt:lpstr>
      <vt:lpstr>Class Project</vt:lpstr>
      <vt:lpstr>Play Analysis</vt:lpstr>
      <vt:lpstr>Cultural/Thematic Oppositions</vt:lpstr>
      <vt:lpstr>Tragic Patterns</vt:lpstr>
      <vt:lpstr>Antigone – Tragic Discourse</vt:lpstr>
      <vt:lpstr>Antigone – Tragic Discourse (cont’d)</vt:lpstr>
      <vt:lpstr>Antigone – Tragic Discourse (cont’d)</vt:lpstr>
      <vt:lpstr>Antigone – Tragic Motifs</vt:lpstr>
      <vt:lpstr>Antigone – Tragic Motifs (cont’d)</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The Good, the Bad, and the — What?</dc:title>
  <dc:creator>Scholtz, Andrew</dc:creator>
  <cp:lastModifiedBy>Scholtz, Andrew</cp:lastModifiedBy>
  <cp:revision>49</cp:revision>
  <cp:lastPrinted>2024-01-23T14:45:12Z</cp:lastPrinted>
  <dcterms:created xsi:type="dcterms:W3CDTF">2020-01-28T04:52:04Z</dcterms:created>
  <dcterms:modified xsi:type="dcterms:W3CDTF">2024-01-25T04:03:47Z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InternalTags">
    <vt:lpwstr/>
  </property>
  <property fmtid="{D5CDD505-2E9C-101B-9397-08002B2CF9AE}" pid="3" name="ContentTypeId">
    <vt:lpwstr>0x010100AA3F7D94069FF64A86F7DFF56D60E3BE</vt:lpwstr>
  </property>
  <property fmtid="{D5CDD505-2E9C-101B-9397-08002B2CF9AE}" pid="4" name="FeatureTags">
    <vt:lpwstr/>
  </property>
  <property fmtid="{D5CDD505-2E9C-101B-9397-08002B2CF9AE}" pid="5" name="LocalizationTags">
    <vt:lpwstr/>
  </property>
  <property fmtid="{D5CDD505-2E9C-101B-9397-08002B2CF9AE}" pid="6" name="ScenarioTags">
    <vt:lpwstr/>
  </property>
  <property fmtid="{D5CDD505-2E9C-101B-9397-08002B2CF9AE}" pid="7" name="CampaignTags">
    <vt:lpwstr/>
  </property>
</Properties>
</file>