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63" r:id="rId3"/>
    <p:sldId id="258" r:id="rId4"/>
    <p:sldId id="269" r:id="rId5"/>
    <p:sldId id="264" r:id="rId6"/>
    <p:sldId id="265" r:id="rId7"/>
    <p:sldId id="266" r:id="rId8"/>
    <p:sldId id="268" r:id="rId9"/>
    <p:sldId id="259" r:id="rId10"/>
    <p:sldId id="267" r:id="rId1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6911"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FFFF"/>
    <a:srgbClr val="BE7F42"/>
    <a:srgbClr val="993300"/>
    <a:srgbClr val="00173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6362" autoAdjust="0"/>
  </p:normalViewPr>
  <p:slideViewPr>
    <p:cSldViewPr snapToGrid="0">
      <p:cViewPr varScale="1">
        <p:scale>
          <a:sx n="83" d="100"/>
          <a:sy n="83" d="100"/>
        </p:scale>
        <p:origin x="1109" y="72"/>
      </p:cViewPr>
      <p:guideLst>
        <p:guide orient="horz" pos="2160"/>
        <p:guide pos="691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70" d="100"/>
          <a:sy n="70" d="100"/>
        </p:scale>
        <p:origin x="4086" y="4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1/25/2024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1/25/2024</a:t>
            </a:fld>
            <a:endParaRPr/>
          </a:p>
        </p:txBody>
      </p:sp>
      <p:sp>
        <p:nvSpPr>
          <p:cNvPr id="4" name="Slide Image Placeholder 3"/>
          <p:cNvSpPr>
            <a:spLocks noGrp="1" noRot="1" noChangeAspect="1"/>
          </p:cNvSpPr>
          <p:nvPr>
            <p:ph type="sldImg" idx="2"/>
          </p:nvPr>
        </p:nvSpPr>
        <p:spPr>
          <a:xfrm>
            <a:off x="2115344" y="647806"/>
            <a:ext cx="2779712" cy="1564389"/>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2395181"/>
            <a:ext cx="5608320" cy="6203989"/>
          </a:xfrm>
          <a:prstGeom prst="rect">
            <a:avLst/>
          </a:prstGeom>
        </p:spPr>
        <p:txBody>
          <a:bodyPr vert="horz" lIns="93177" tIns="46589" rIns="93177" bIns="46589"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200" kern="1200">
        <a:solidFill>
          <a:schemeClr val="tx1">
            <a:lumMod val="50000"/>
          </a:schemeClr>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Can something as remote as Greek tragedy can tell us anything about life today?</a:t>
            </a:r>
            <a:endParaRPr lang="en-US" i="0"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136732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Antigone effect</a:t>
            </a:r>
          </a:p>
          <a:p>
            <a:pPr lvl="1"/>
            <a:r>
              <a:rPr lang="en-US" b="1" dirty="0" smtClean="0"/>
              <a:t>the AE “moves those who enlist the play from an activist politics that quests for sovereign power into a lamentational politics that bemoans the excesses of sovereign power"</a:t>
            </a:r>
          </a:p>
          <a:p>
            <a:r>
              <a:rPr lang="en-US" dirty="0" smtClean="0"/>
              <a:t>Antigone as mad?</a:t>
            </a:r>
          </a:p>
          <a:p>
            <a:pPr lvl="1"/>
            <a:r>
              <a:rPr lang="en-US" dirty="0" smtClean="0"/>
              <a:t>“... if the girl’s actions were mad, was she truly mad or merely self-indulgent?” (</a:t>
            </a:r>
            <a:r>
              <a:rPr lang="en-US" i="1" dirty="0" smtClean="0"/>
              <a:t>AI</a:t>
            </a:r>
            <a:r>
              <a:rPr lang="en-US" dirty="0" smtClean="0"/>
              <a:t>, xi)</a:t>
            </a:r>
          </a:p>
          <a:p>
            <a:pPr lvl="1"/>
            <a:r>
              <a:rPr lang="en-US" dirty="0" smtClean="0"/>
              <a:t>the interruption is connected to seeing too much or too little meaning.\</a:t>
            </a:r>
          </a:p>
          <a:p>
            <a:pPr lvl="1"/>
            <a:r>
              <a:rPr lang="en-US" dirty="0" smtClean="0"/>
              <a:t>“</a:t>
            </a:r>
            <a:r>
              <a:rPr lang="en-US" b="0" i="0" kern="1200" dirty="0" smtClean="0">
                <a:solidFill>
                  <a:schemeClr val="tx1">
                    <a:lumMod val="50000"/>
                  </a:schemeClr>
                </a:solidFill>
                <a:effectLst/>
              </a:rPr>
              <a:t>In Part I, Interruption,” “I ask whether the conventional fi </a:t>
            </a:r>
            <a:r>
              <a:rPr lang="en-US" b="0" i="0" kern="1200" dirty="0" err="1" smtClean="0">
                <a:solidFill>
                  <a:schemeClr val="tx1">
                    <a:lumMod val="50000"/>
                  </a:schemeClr>
                </a:solidFill>
                <a:effectLst/>
              </a:rPr>
              <a:t>gure</a:t>
            </a:r>
            <a:r>
              <a:rPr lang="en-US" b="0" i="0" kern="1200" dirty="0" smtClean="0">
                <a:solidFill>
                  <a:schemeClr val="tx1">
                    <a:lumMod val="50000"/>
                  </a:schemeClr>
                </a:solidFill>
                <a:effectLst/>
              </a:rPr>
              <a:t> of Antigone herself, much admired for her principled dissidence but also for her self-</a:t>
            </a:r>
            <a:r>
              <a:rPr lang="en-US" b="0" i="0" kern="1200" dirty="0" err="1" smtClean="0">
                <a:solidFill>
                  <a:schemeClr val="tx1">
                    <a:lumMod val="50000"/>
                  </a:schemeClr>
                </a:solidFill>
                <a:effectLst/>
              </a:rPr>
              <a:t>sacri</a:t>
            </a:r>
            <a:r>
              <a:rPr lang="en-US" b="0" i="0" kern="1200" dirty="0" smtClean="0">
                <a:solidFill>
                  <a:schemeClr val="tx1">
                    <a:lumMod val="50000"/>
                  </a:schemeClr>
                </a:solidFill>
                <a:effectLst/>
              </a:rPr>
              <a:t> fi ce, ultimately presses a certain impotence and resignation on her admirers as she leads them to embrace, as they think she once did, a politics of lamentation” (2)</a:t>
            </a:r>
          </a:p>
          <a:p>
            <a:pPr lvl="1"/>
            <a:r>
              <a:rPr lang="en-US" b="0" i="0" kern="1200" dirty="0" smtClean="0">
                <a:solidFill>
                  <a:schemeClr val="tx1">
                    <a:lumMod val="50000"/>
                  </a:schemeClr>
                </a:solidFill>
                <a:effectLst/>
              </a:rPr>
              <a:t>“I ask whether the conventional fi </a:t>
            </a:r>
            <a:r>
              <a:rPr lang="en-US" b="0" i="0" kern="1200" dirty="0" err="1" smtClean="0">
                <a:solidFill>
                  <a:schemeClr val="tx1">
                    <a:lumMod val="50000"/>
                  </a:schemeClr>
                </a:solidFill>
                <a:effectLst/>
              </a:rPr>
              <a:t>gure</a:t>
            </a:r>
            <a:r>
              <a:rPr lang="en-US" b="0" i="0" kern="1200" dirty="0" smtClean="0">
                <a:solidFill>
                  <a:schemeClr val="tx1">
                    <a:lumMod val="50000"/>
                  </a:schemeClr>
                </a:solidFill>
                <a:effectLst/>
              </a:rPr>
              <a:t> of Antigone herself, much admired for her principled dissidence but also for her self-</a:t>
            </a:r>
            <a:r>
              <a:rPr lang="en-US" b="0" i="0" kern="1200" dirty="0" err="1" smtClean="0">
                <a:solidFill>
                  <a:schemeClr val="tx1">
                    <a:lumMod val="50000"/>
                  </a:schemeClr>
                </a:solidFill>
                <a:effectLst/>
              </a:rPr>
              <a:t>sacri</a:t>
            </a:r>
            <a:r>
              <a:rPr lang="en-US" b="0" i="0" kern="1200" dirty="0" smtClean="0">
                <a:solidFill>
                  <a:schemeClr val="tx1">
                    <a:lumMod val="50000"/>
                  </a:schemeClr>
                </a:solidFill>
                <a:effectLst/>
              </a:rPr>
              <a:t> fi ce, ultimately presses a certain impotence and resignation on her admirers as she leads them to embrace, as they think she once did, a politics of lamentation” (2)</a:t>
            </a:r>
            <a:endParaRPr lang="en-US" dirty="0" smtClean="0"/>
          </a:p>
          <a:p>
            <a:pPr lvl="1"/>
            <a:r>
              <a:rPr lang="en-US" b="0" i="0" kern="1200" dirty="0" smtClean="0">
                <a:solidFill>
                  <a:schemeClr val="tx1">
                    <a:lumMod val="50000"/>
                  </a:schemeClr>
                </a:solidFill>
                <a:effectLst/>
              </a:rPr>
              <a:t>“For Creon, Antigone ’ s madness in defying his ban consists in </a:t>
            </a:r>
            <a:r>
              <a:rPr lang="en-US" b="0" i="0" kern="1200" dirty="0" err="1" smtClean="0">
                <a:solidFill>
                  <a:schemeClr val="tx1">
                    <a:lumMod val="50000"/>
                  </a:schemeClr>
                </a:solidFill>
                <a:effectLst/>
              </a:rPr>
              <a:t>unquali</a:t>
            </a:r>
            <a:r>
              <a:rPr lang="en-US" b="0" i="0" kern="1200" dirty="0" smtClean="0">
                <a:solidFill>
                  <a:schemeClr val="tx1">
                    <a:lumMod val="50000"/>
                  </a:schemeClr>
                </a:solidFill>
                <a:effectLst/>
              </a:rPr>
              <a:t> fi </a:t>
            </a:r>
            <a:r>
              <a:rPr lang="en-US" b="0" i="0" kern="1200" dirty="0" err="1" smtClean="0">
                <a:solidFill>
                  <a:schemeClr val="tx1">
                    <a:lumMod val="50000"/>
                  </a:schemeClr>
                </a:solidFill>
                <a:effectLst/>
              </a:rPr>
              <a:t>ed</a:t>
            </a:r>
            <a:r>
              <a:rPr lang="en-US" b="0" i="0" kern="1200" dirty="0" smtClean="0">
                <a:solidFill>
                  <a:schemeClr val="tx1">
                    <a:lumMod val="50000"/>
                  </a:schemeClr>
                </a:solidFill>
                <a:effectLst/>
              </a:rPr>
              <a:t> attachments to the underworld and to her incestuous, destructive clan” (xii)</a:t>
            </a:r>
          </a:p>
          <a:p>
            <a:pPr lvl="1"/>
            <a:r>
              <a:rPr lang="en-US" dirty="0" smtClean="0"/>
              <a:t>“</a:t>
            </a:r>
            <a:r>
              <a:rPr lang="en-US" b="0" i="0" kern="1200" dirty="0" smtClean="0">
                <a:solidFill>
                  <a:schemeClr val="tx1">
                    <a:lumMod val="50000"/>
                  </a:schemeClr>
                </a:solidFill>
                <a:effectLst/>
              </a:rPr>
              <a:t>Beyond reason, seemingly incapable of acknowledging and balancing plural goods, she is, as we say, unbalanced” (xii)</a:t>
            </a:r>
          </a:p>
          <a:p>
            <a:pPr lvl="1"/>
            <a:r>
              <a:rPr lang="en-US" b="1" i="1" kern="1200" dirty="0" smtClean="0">
                <a:solidFill>
                  <a:schemeClr val="tx1">
                    <a:lumMod val="50000"/>
                  </a:schemeClr>
                </a:solidFill>
                <a:effectLst/>
              </a:rPr>
              <a:t>“I treat Antigone as a complex political actor engaged in struggle with Creon and others about the terms and sites of sovereignty in Thebes” (xiii)</a:t>
            </a:r>
          </a:p>
          <a:p>
            <a:pPr lvl="1"/>
            <a:r>
              <a:rPr lang="en-US" b="1" i="1" kern="1200" dirty="0" smtClean="0">
                <a:solidFill>
                  <a:schemeClr val="tx1">
                    <a:lumMod val="50000"/>
                  </a:schemeClr>
                </a:solidFill>
                <a:effectLst/>
              </a:rPr>
              <a:t>“In Part II, Conspiracy, I develop new readings of Sophocles ’ play. The hope is to inspire democratic theorists today seeking to theorize politics as a meaning-making practice, as action in concert on behalf of collective life, rather than as the sorts of solitary, heroic performances that may sometimes shift the plates of tectonic politics but also seem fated to rock </a:t>
            </a:r>
            <a:r>
              <a:rPr lang="en-US" b="1" i="1" kern="1200" dirty="0" err="1" smtClean="0">
                <a:solidFill>
                  <a:schemeClr val="tx1">
                    <a:lumMod val="50000"/>
                  </a:schemeClr>
                </a:solidFill>
                <a:effectLst/>
              </a:rPr>
              <a:t>undecidably</a:t>
            </a:r>
            <a:r>
              <a:rPr lang="en-US" b="1" i="1" kern="1200" dirty="0" smtClean="0">
                <a:solidFill>
                  <a:schemeClr val="tx1">
                    <a:lumMod val="50000"/>
                  </a:schemeClr>
                </a:solidFill>
                <a:effectLst/>
              </a:rPr>
              <a:t> on the border of self-indulgence and madness” (xiii)</a:t>
            </a:r>
          </a:p>
          <a:p>
            <a:endParaRPr lang="en-US" dirty="0" smtClean="0"/>
          </a:p>
          <a:p>
            <a:r>
              <a:rPr lang="en-US" dirty="0" smtClean="0"/>
              <a:t>Confrontations and conspiracies</a:t>
            </a:r>
          </a:p>
          <a:p>
            <a:pPr lvl="1"/>
            <a:r>
              <a:rPr lang="en-US" dirty="0" smtClean="0"/>
              <a:t>wants to move beyond focus on doomed confrontations (</a:t>
            </a:r>
            <a:r>
              <a:rPr lang="en-US" dirty="0" err="1" smtClean="0"/>
              <a:t>esp</a:t>
            </a:r>
            <a:r>
              <a:rPr lang="en-US" dirty="0" smtClean="0"/>
              <a:t> with </a:t>
            </a:r>
            <a:r>
              <a:rPr lang="en-US" dirty="0" err="1" smtClean="0"/>
              <a:t>creon</a:t>
            </a:r>
            <a:r>
              <a:rPr lang="en-US" dirty="0" smtClean="0"/>
              <a:t>) to her more secretive plotting (that baffles </a:t>
            </a:r>
            <a:r>
              <a:rPr lang="en-US" dirty="0" err="1" smtClean="0"/>
              <a:t>creon</a:t>
            </a:r>
            <a:r>
              <a:rPr lang="en-US" dirty="0" smtClean="0"/>
              <a:t>): her intervention is inconceivable to him</a:t>
            </a:r>
          </a:p>
          <a:p>
            <a:r>
              <a:rPr lang="en-US" dirty="0" smtClean="0"/>
              <a:t>Text as performance</a:t>
            </a:r>
          </a:p>
          <a:p>
            <a:pPr lvl="1"/>
            <a:r>
              <a:rPr lang="en-US" dirty="0" smtClean="0"/>
              <a:t>Does it offer something more?</a:t>
            </a:r>
          </a:p>
          <a:p>
            <a:pPr lvl="2"/>
            <a:r>
              <a:rPr lang="en-US" dirty="0" smtClean="0"/>
              <a:t>it forces us to see the</a:t>
            </a:r>
            <a:r>
              <a:rPr lang="en-US" baseline="0" dirty="0" smtClean="0"/>
              <a:t> speech act of interruption.</a:t>
            </a:r>
          </a:p>
          <a:p>
            <a:pPr lvl="2"/>
            <a:r>
              <a:rPr lang="en-US" baseline="0" dirty="0" smtClean="0"/>
              <a:t>performance – how performing the play, how the play “performs” – opens up these interruptions</a:t>
            </a:r>
          </a:p>
          <a:p>
            <a:pPr lvl="3"/>
            <a:r>
              <a:rPr lang="en-US" baseline="0" dirty="0" err="1" smtClean="0"/>
              <a:t>creon</a:t>
            </a:r>
            <a:r>
              <a:rPr lang="en-US" baseline="0" dirty="0" smtClean="0"/>
              <a:t> and sentries interrupt a</a:t>
            </a:r>
          </a:p>
          <a:p>
            <a:pPr lvl="3"/>
            <a:r>
              <a:rPr lang="en-US" baseline="0" dirty="0" err="1" smtClean="0"/>
              <a:t>creon</a:t>
            </a:r>
            <a:r>
              <a:rPr lang="en-US" baseline="0" dirty="0" smtClean="0"/>
              <a:t> interrupts the funeral dirge she sings for herself</a:t>
            </a:r>
          </a:p>
          <a:p>
            <a:pPr lvl="3"/>
            <a:r>
              <a:rPr lang="en-US" baseline="0" dirty="0" smtClean="0"/>
              <a:t>Haemon interrupts her marriage with death. ((the messenger says: “ he has won his bride at last poor boy ” [ 1240 – 1241 ( 1370 )]), and reclaims her for the conjugal family form she rejected in life,” 6)</a:t>
            </a:r>
          </a:p>
          <a:p>
            <a:pPr lvl="3"/>
            <a:r>
              <a:rPr lang="en-US" baseline="0" dirty="0" err="1" smtClean="0"/>
              <a:t>honig</a:t>
            </a:r>
            <a:r>
              <a:rPr lang="en-US" baseline="0" dirty="0" smtClean="0"/>
              <a:t> “interrupts” traditional readings</a:t>
            </a:r>
          </a:p>
          <a:p>
            <a:r>
              <a:rPr lang="en-US" dirty="0" smtClean="0"/>
              <a:t>Antigone as mad or “interrupted”...</a:t>
            </a:r>
          </a:p>
          <a:p>
            <a:pPr lvl="1"/>
            <a:r>
              <a:rPr lang="en-US" dirty="0" smtClean="0"/>
              <a:t>“... if the girl’s actions were mad, was she truly mad or merely self-indulgent?” (</a:t>
            </a:r>
            <a:r>
              <a:rPr lang="en-US" i="1" dirty="0" smtClean="0"/>
              <a:t>AI</a:t>
            </a:r>
            <a:r>
              <a:rPr lang="en-US" dirty="0" smtClean="0"/>
              <a:t>, xi)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Agonistic humanism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“However, </a:t>
            </a:r>
            <a:r>
              <a:rPr lang="en-US" dirty="0" err="1" smtClean="0"/>
              <a:t>Honig</a:t>
            </a:r>
            <a:r>
              <a:rPr lang="en-US" dirty="0" smtClean="0"/>
              <a:t> argues, this effect can be overcome by way of a new reading of the Antigone. Read in historical context, and in dialogue with contemporary political, literary, feminist, and queer theory, Sophocles’ great tragedy offers something more than a model for resistance politics or a </a:t>
            </a:r>
            <a:r>
              <a:rPr lang="en-US" dirty="0" err="1" smtClean="0"/>
              <a:t>mortalist</a:t>
            </a:r>
            <a:r>
              <a:rPr lang="en-US" dirty="0" smtClean="0"/>
              <a:t> humanism of “equal dignity in death.” Instead, </a:t>
            </a:r>
            <a:r>
              <a:rPr lang="en-US" dirty="0" err="1" smtClean="0"/>
              <a:t>Honig</a:t>
            </a:r>
            <a:r>
              <a:rPr lang="en-US" dirty="0" smtClean="0"/>
              <a:t> writes on behalf of an agonistic humanism: a politics of counter-sovereignty and solidarity which emphasizes equality in life“ (blurb)</a:t>
            </a:r>
          </a:p>
          <a:p>
            <a:pPr lvl="1"/>
            <a:r>
              <a:rPr lang="en-US" dirty="0" smtClean="0"/>
              <a:t>“</a:t>
            </a:r>
            <a:r>
              <a:rPr lang="en-US" b="1" i="1" kern="1200" dirty="0" smtClean="0">
                <a:solidFill>
                  <a:schemeClr val="tx1">
                    <a:lumMod val="50000"/>
                  </a:schemeClr>
                </a:solidFill>
                <a:effectLst/>
              </a:rPr>
              <a:t>There is another option: an agonistic humanism whose politics of counter-sovereignty, conspiracy, and solidarity is more promising for them and, arguably, more true to the richness of Sophocles ’ play and its complex reception history. </a:t>
            </a:r>
            <a:r>
              <a:rPr lang="en-US" b="0" i="0" kern="1200" dirty="0" smtClean="0">
                <a:solidFill>
                  <a:schemeClr val="tx1">
                    <a:lumMod val="50000"/>
                  </a:schemeClr>
                </a:solidFill>
                <a:effectLst/>
              </a:rPr>
              <a:t>The </a:t>
            </a:r>
            <a:r>
              <a:rPr lang="en-US" b="0" i="0" kern="1200" dirty="0" err="1" smtClean="0">
                <a:solidFill>
                  <a:schemeClr val="tx1">
                    <a:lumMod val="50000"/>
                  </a:schemeClr>
                </a:solidFill>
                <a:effectLst/>
              </a:rPr>
              <a:t>extrapolitical</a:t>
            </a:r>
            <a:r>
              <a:rPr lang="en-US" b="0" i="0" kern="1200" dirty="0" smtClean="0">
                <a:solidFill>
                  <a:schemeClr val="tx1">
                    <a:lumMod val="50000"/>
                  </a:schemeClr>
                </a:solidFill>
                <a:effectLst/>
              </a:rPr>
              <a:t> universalism of grief with which this classical heroine is increasingly </a:t>
            </a:r>
            <a:r>
              <a:rPr lang="en-US" b="0" i="0" kern="1200" dirty="0" err="1" smtClean="0">
                <a:solidFill>
                  <a:schemeClr val="tx1">
                    <a:lumMod val="50000"/>
                  </a:schemeClr>
                </a:solidFill>
                <a:effectLst/>
              </a:rPr>
              <a:t>identi</a:t>
            </a:r>
            <a:r>
              <a:rPr lang="en-US" b="0" i="0" kern="1200" dirty="0" smtClean="0">
                <a:solidFill>
                  <a:schemeClr val="tx1">
                    <a:lumMod val="50000"/>
                  </a:schemeClr>
                </a:solidFill>
                <a:effectLst/>
              </a:rPr>
              <a:t> fi </a:t>
            </a:r>
            <a:r>
              <a:rPr lang="en-US" b="0" i="0" kern="1200" dirty="0" err="1" smtClean="0">
                <a:solidFill>
                  <a:schemeClr val="tx1">
                    <a:lumMod val="50000"/>
                  </a:schemeClr>
                </a:solidFill>
                <a:effectLst/>
              </a:rPr>
              <a:t>ed</a:t>
            </a:r>
            <a:r>
              <a:rPr lang="en-US" b="0" i="0" kern="1200" dirty="0" smtClean="0">
                <a:solidFill>
                  <a:schemeClr val="tx1">
                    <a:lumMod val="50000"/>
                  </a:schemeClr>
                </a:solidFill>
                <a:effectLst/>
              </a:rPr>
              <a:t> in feminist and critical theory emphasizes equality in death; a politics of counter-sovereignty emphasizes equality in life. The latter is more properly the focus for democratic theory and is actually better, if still imperfectly, promoted by the divisive, vengeful, and politically partisan Antigone I fi </a:t>
            </a:r>
            <a:r>
              <a:rPr lang="en-US" b="0" i="0" kern="1200" dirty="0" err="1" smtClean="0">
                <a:solidFill>
                  <a:schemeClr val="tx1">
                    <a:lumMod val="50000"/>
                  </a:schemeClr>
                </a:solidFill>
                <a:effectLst/>
              </a:rPr>
              <a:t>nd</a:t>
            </a:r>
            <a:r>
              <a:rPr lang="en-US" b="0" i="0" kern="1200" dirty="0" smtClean="0">
                <a:solidFill>
                  <a:schemeClr val="tx1">
                    <a:lumMod val="50000"/>
                  </a:schemeClr>
                </a:solidFill>
                <a:effectLst/>
              </a:rPr>
              <a:t> reason to promote from beneath centuries of distinct but overlapping Christian and Romantic interpretations caught up in an ardor for martyrdom that goes on to pervade the humanisms to which they give rise” (10)</a:t>
            </a: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14901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78921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MJ (winner of 2015 Booker prize)</a:t>
            </a:r>
            <a:r>
              <a:rPr lang="en-US" baseline="0" dirty="0" smtClean="0"/>
              <a:t> </a:t>
            </a:r>
            <a:r>
              <a:rPr lang="en-US" dirty="0" smtClean="0"/>
              <a:t>thinks it</a:t>
            </a:r>
            <a:r>
              <a:rPr lang="en-US" baseline="0" dirty="0" smtClean="0"/>
              <a:t> can – is he right? because isn’t </a:t>
            </a:r>
            <a:r>
              <a:rPr lang="en-US" baseline="0" dirty="0" err="1" smtClean="0"/>
              <a:t>greek</a:t>
            </a:r>
            <a:r>
              <a:rPr lang="en-US" baseline="0" dirty="0" smtClean="0"/>
              <a:t> tragedy really about them – ancient folks? why think it has anything to do with us? let’s hear what </a:t>
            </a:r>
            <a:r>
              <a:rPr lang="en-US" baseline="0" dirty="0" err="1" smtClean="0"/>
              <a:t>mj</a:t>
            </a:r>
            <a:r>
              <a:rPr lang="en-US" baseline="0" dirty="0" smtClean="0"/>
              <a:t> has 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Brief History of Seven Killings is the third novel by Jamaican author Marlon James.[1] It was published in 2014 by Riverhead Books.[2] The novel spans several decades and explores the attempted assassination of Bob Marley in Jamaica in 1976 and its aftermath, through the crack wars in New York City in the 1980s and a changed Jamaica in the 1990s.” WP)</a:t>
            </a:r>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2488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30498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90075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Messenger Speech</a:t>
            </a:r>
          </a:p>
          <a:p>
            <a:pPr lvl="1"/>
            <a:r>
              <a:rPr lang="en-US" dirty="0" smtClean="0"/>
              <a:t>“I’ll speak as an eye-witness. I was there” (Messenger, p. 121)</a:t>
            </a:r>
          </a:p>
          <a:p>
            <a:pPr lvl="1"/>
            <a:r>
              <a:rPr lang="en-US" dirty="0" smtClean="0"/>
              <a:t>Ancient tragedy usually avoided depicting violent or difficult to perform scenes on stage. Instead, a character would enter and narrate the offstage action</a:t>
            </a:r>
          </a:p>
          <a:p>
            <a:r>
              <a:rPr lang="en-US" dirty="0" smtClean="0"/>
              <a:t>agōn (“contest,” “debate”)</a:t>
            </a:r>
          </a:p>
          <a:p>
            <a:pPr lvl="1"/>
            <a:r>
              <a:rPr lang="en-US" dirty="0" smtClean="0"/>
              <a:t>I am not the man, not now: she is the man / if this victory goes to her and she goes free” (Creon, p. 83)</a:t>
            </a:r>
          </a:p>
          <a:p>
            <a:pPr lvl="1"/>
            <a:r>
              <a:rPr lang="en-US" dirty="0" smtClean="0"/>
              <a:t>these are the true “action” scenes of tragedy,</a:t>
            </a:r>
            <a:r>
              <a:rPr lang="en-US" baseline="0" dirty="0" smtClean="0"/>
              <a:t> where the fireworks happen. the clash of worldviews. but often, a reflection of contemporary (Athenian) politics and intellectual currents. a staging of quasi-political or -judicial debates. the form of these set pieces is usually for each side to get a long speech, and then for a more rapid back and forth (stichomythia), at times descending into angry retorts. this quotation from the </a:t>
            </a:r>
            <a:r>
              <a:rPr lang="en-US" baseline="0" dirty="0" err="1" smtClean="0"/>
              <a:t>creon</a:t>
            </a:r>
            <a:r>
              <a:rPr lang="en-US" baseline="0" dirty="0" smtClean="0"/>
              <a:t>/</a:t>
            </a:r>
            <a:r>
              <a:rPr lang="en-US" baseline="0" dirty="0" err="1" smtClean="0"/>
              <a:t>antigone</a:t>
            </a:r>
            <a:r>
              <a:rPr lang="en-US" baseline="0" dirty="0" smtClean="0"/>
              <a:t> agon sums up the stakes of their debate, as </a:t>
            </a:r>
            <a:r>
              <a:rPr lang="en-US" baseline="0" dirty="0" err="1" smtClean="0"/>
              <a:t>creon</a:t>
            </a:r>
            <a:r>
              <a:rPr lang="en-US" baseline="0" dirty="0" smtClean="0"/>
              <a:t> sees it. but an even more typical example of agon is the </a:t>
            </a:r>
            <a:r>
              <a:rPr lang="en-US" baseline="0" dirty="0" err="1" smtClean="0"/>
              <a:t>creon</a:t>
            </a:r>
            <a:r>
              <a:rPr lang="en-US" baseline="0" dirty="0" smtClean="0"/>
              <a:t>/Haemon debate, in which speakers start out as respectful but end up as embittered.</a:t>
            </a:r>
            <a:endParaRPr lang="en-US" dirty="0" smtClean="0"/>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85449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r>
              <a:rPr lang="en-US" dirty="0" smtClean="0"/>
              <a:t>this is a constant motif in Athenian tragedy. tragic knowledge, the knowledge gained from suffering, but </a:t>
            </a:r>
            <a:r>
              <a:rPr lang="en-US" baseline="0" dirty="0" smtClean="0"/>
              <a:t>are those lessons learned at too terrible a cost? and</a:t>
            </a:r>
            <a:r>
              <a:rPr lang="en-US" dirty="0" smtClean="0"/>
              <a:t> who benefits? presumably, not those</a:t>
            </a:r>
            <a:r>
              <a:rPr lang="en-US" baseline="0" dirty="0" smtClean="0"/>
              <a:t> characters suffering terrible reversal....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59148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33611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647700"/>
            <a:ext cx="2781300" cy="1565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87658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836" y="908717"/>
            <a:ext cx="11320328"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35836" y="3602038"/>
            <a:ext cx="11320328"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614" y="1828800"/>
            <a:ext cx="9753600"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588" y="117475"/>
            <a:ext cx="1086836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588" y="16764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588" y="3924300"/>
            <a:ext cx="10868369"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226575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614" y="1828800"/>
            <a:ext cx="9753600"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150" y="3742277"/>
            <a:ext cx="9758063"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61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2054" y="1761744"/>
            <a:ext cx="4709160"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8836" y="6408109"/>
            <a:ext cx="1849324"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5606939" y="6408109"/>
            <a:ext cx="974946"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615026" y="6408109"/>
            <a:ext cx="356187"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F36C87F6-986D-49E6-AF40-1B3A1EE8064D}" type="slidenum">
              <a:rPr lang="en-US" smtClean="0"/>
              <a:pPr/>
              <a:t>‹#›</a:t>
            </a:fld>
            <a:endParaRPr lang="en-US"/>
          </a:p>
        </p:txBody>
      </p:sp>
      <p:sp>
        <p:nvSpPr>
          <p:cNvPr id="7" name="Content Placeholder 2"/>
          <p:cNvSpPr txBox="1">
            <a:spLocks/>
          </p:cNvSpPr>
          <p:nvPr userDrawn="1"/>
        </p:nvSpPr>
        <p:spPr>
          <a:xfrm>
            <a:off x="1217614" y="1828800"/>
            <a:ext cx="9753600"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spcBef>
                <a:spcPts val="900"/>
              </a:spcBef>
            </a:pPr>
            <a:r>
              <a:rPr lang="en-US" sz="3600" dirty="0" smtClean="0">
                <a:solidFill>
                  <a:schemeClr val="tx1">
                    <a:lumMod val="75000"/>
                  </a:schemeClr>
                </a:solidFill>
              </a:rPr>
              <a:t>Edit Master text styles</a:t>
            </a:r>
          </a:p>
          <a:p>
            <a:pPr lvl="1">
              <a:spcBef>
                <a:spcPts val="900"/>
              </a:spcBef>
            </a:pPr>
            <a:r>
              <a:rPr lang="en-US" sz="3200" dirty="0" smtClean="0">
                <a:solidFill>
                  <a:schemeClr val="tx1">
                    <a:lumMod val="75000"/>
                  </a:schemeClr>
                </a:solidFill>
              </a:rPr>
              <a:t>Second level</a:t>
            </a:r>
          </a:p>
          <a:p>
            <a:pPr lvl="2"/>
            <a:r>
              <a:rPr lang="en-US" sz="2800" dirty="0" smtClean="0">
                <a:solidFill>
                  <a:schemeClr val="tx1">
                    <a:lumMod val="75000"/>
                  </a:schemeClr>
                </a:solidFill>
              </a:rPr>
              <a:t>Third level</a:t>
            </a:r>
          </a:p>
          <a:p>
            <a:pPr lvl="3"/>
            <a:r>
              <a:rPr lang="en-US" sz="2400" dirty="0" smtClean="0">
                <a:solidFill>
                  <a:schemeClr val="tx1">
                    <a:lumMod val="75000"/>
                  </a:schemeClr>
                </a:solidFill>
              </a:rPr>
              <a:t>Fourth level</a:t>
            </a:r>
          </a:p>
          <a:p>
            <a:pPr lvl="4"/>
            <a:r>
              <a:rPr lang="en-US" sz="2400" dirty="0" smtClean="0">
                <a:solidFill>
                  <a:schemeClr val="tx1">
                    <a:lumMod val="75000"/>
                  </a:schemeClr>
                </a:solidFill>
              </a:rPr>
              <a:t>Fifth level</a:t>
            </a:r>
            <a:endParaRPr lang="en-US" sz="2400" dirty="0">
              <a:solidFill>
                <a:schemeClr val="tx1">
                  <a:lumMod val="75000"/>
                </a:schemeClr>
              </a:solidFill>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hyperlink" Target="https://www.bbc.co.uk/ideas/videos/what-greek-tragedies-can-tell-us-about-life-today/p076jhxl?playlist=ancient-think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It to Me?</a:t>
            </a:r>
            <a:endParaRPr lang="en-US" dirty="0"/>
          </a:p>
        </p:txBody>
      </p:sp>
      <p:sp>
        <p:nvSpPr>
          <p:cNvPr id="3" name="Subtitle 2"/>
          <p:cNvSpPr>
            <a:spLocks noGrp="1"/>
          </p:cNvSpPr>
          <p:nvPr>
            <p:ph type="subTitle" idx="1"/>
          </p:nvPr>
        </p:nvSpPr>
        <p:spPr/>
        <p:txBody>
          <a:bodyPr/>
          <a:lstStyle/>
          <a:p>
            <a:r>
              <a:rPr lang="en-US" dirty="0" smtClean="0"/>
              <a:t>Tragic Relevance, Tragic Relatability</a:t>
            </a:r>
            <a:endParaRPr lang="en-US" dirty="0"/>
          </a:p>
        </p:txBody>
      </p:sp>
    </p:spTree>
    <p:extLst>
      <p:ext uri="{BB962C8B-B14F-4D97-AF65-F5344CB8AC3E}">
        <p14:creationId xmlns:p14="http://schemas.microsoft.com/office/powerpoint/2010/main" val="7529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Honig’s</a:t>
            </a:r>
            <a:r>
              <a:rPr lang="en-US" dirty="0" smtClean="0"/>
              <a:t> </a:t>
            </a:r>
            <a:r>
              <a:rPr lang="en-US" dirty="0"/>
              <a:t>take, does it...</a:t>
            </a:r>
          </a:p>
        </p:txBody>
      </p:sp>
      <p:sp>
        <p:nvSpPr>
          <p:cNvPr id="5" name="Content Placeholder 4"/>
          <p:cNvSpPr>
            <a:spLocks noGrp="1"/>
          </p:cNvSpPr>
          <p:nvPr>
            <p:ph idx="1"/>
          </p:nvPr>
        </p:nvSpPr>
        <p:spPr/>
        <p:txBody>
          <a:bodyPr/>
          <a:lstStyle/>
          <a:p>
            <a:r>
              <a:rPr lang="en-US" dirty="0"/>
              <a:t>Speak to you?</a:t>
            </a:r>
          </a:p>
          <a:p>
            <a:pPr lvl="1"/>
            <a:r>
              <a:rPr lang="en-US" dirty="0"/>
              <a:t>Explain...</a:t>
            </a:r>
          </a:p>
          <a:p>
            <a:r>
              <a:rPr lang="en-US" dirty="0"/>
              <a:t>Leave things unsaid?</a:t>
            </a:r>
          </a:p>
          <a:p>
            <a:pPr lvl="1"/>
            <a:r>
              <a:rPr lang="en-US" dirty="0"/>
              <a:t>What?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822" y="2037805"/>
            <a:ext cx="2950621" cy="2519206"/>
          </a:xfrm>
          <a:prstGeom prst="rect">
            <a:avLst/>
          </a:prstGeom>
        </p:spPr>
      </p:pic>
    </p:spTree>
    <p:extLst>
      <p:ext uri="{BB962C8B-B14F-4D97-AF65-F5344CB8AC3E}">
        <p14:creationId xmlns:p14="http://schemas.microsoft.com/office/powerpoint/2010/main" val="10421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Marlon </a:t>
            </a:r>
            <a:r>
              <a:rPr lang="en-US" dirty="0"/>
              <a:t>James</a:t>
            </a:r>
            <a:r>
              <a:rPr lang="en-US" dirty="0" smtClean="0"/>
              <a:t> (discussion)</a:t>
            </a:r>
            <a:endParaRPr lang="en-US" dirty="0"/>
          </a:p>
        </p:txBody>
      </p:sp>
      <p:sp>
        <p:nvSpPr>
          <p:cNvPr id="8" name="Text Placeholder 7"/>
          <p:cNvSpPr>
            <a:spLocks noGrp="1"/>
          </p:cNvSpPr>
          <p:nvPr>
            <p:ph type="body" idx="1"/>
          </p:nvPr>
        </p:nvSpPr>
        <p:spPr/>
        <p:txBody>
          <a:bodyPr/>
          <a:lstStyle/>
          <a:p>
            <a:r>
              <a:rPr lang="en-US" dirty="0"/>
              <a:t>What Can Greek Tragedy Tell Us about Us? (</a:t>
            </a:r>
            <a:r>
              <a:rPr lang="en-US" dirty="0" err="1"/>
              <a:t>pt</a:t>
            </a:r>
            <a:r>
              <a:rPr lang="en-US" dirty="0"/>
              <a:t> 1)</a:t>
            </a:r>
          </a:p>
        </p:txBody>
      </p:sp>
    </p:spTree>
    <p:extLst>
      <p:ext uri="{BB962C8B-B14F-4D97-AF65-F5344CB8AC3E}">
        <p14:creationId xmlns:p14="http://schemas.microsoft.com/office/powerpoint/2010/main" val="261631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 </a:t>
            </a:r>
            <a:r>
              <a:rPr lang="en-US" dirty="0" smtClean="0"/>
              <a:t>take, does it...</a:t>
            </a:r>
            <a:endParaRPr lang="en-US" dirty="0"/>
          </a:p>
        </p:txBody>
      </p:sp>
      <p:sp>
        <p:nvSpPr>
          <p:cNvPr id="3" name="Content Placeholder 2"/>
          <p:cNvSpPr>
            <a:spLocks noGrp="1"/>
          </p:cNvSpPr>
          <p:nvPr>
            <p:ph idx="1"/>
          </p:nvPr>
        </p:nvSpPr>
        <p:spPr/>
        <p:txBody>
          <a:bodyPr/>
          <a:lstStyle/>
          <a:p>
            <a:r>
              <a:rPr lang="en-US" dirty="0" smtClean="0"/>
              <a:t>Speak to you?</a:t>
            </a:r>
          </a:p>
          <a:p>
            <a:pPr lvl="1"/>
            <a:r>
              <a:rPr lang="en-US" dirty="0" smtClean="0"/>
              <a:t>Explain...</a:t>
            </a:r>
          </a:p>
          <a:p>
            <a:r>
              <a:rPr lang="en-US" dirty="0" smtClean="0"/>
              <a:t>Leave things unsaid?</a:t>
            </a:r>
          </a:p>
          <a:p>
            <a:pPr lvl="1"/>
            <a:r>
              <a:rPr lang="en-US" dirty="0" smtClean="0"/>
              <a:t>What?</a:t>
            </a:r>
          </a:p>
        </p:txBody>
      </p:sp>
      <p:sp>
        <p:nvSpPr>
          <p:cNvPr id="8" name="TextBox 7"/>
          <p:cNvSpPr txBox="1"/>
          <p:nvPr/>
        </p:nvSpPr>
        <p:spPr>
          <a:xfrm>
            <a:off x="912813" y="5499936"/>
            <a:ext cx="10363201" cy="377283"/>
          </a:xfrm>
          <a:prstGeom prst="rect">
            <a:avLst/>
          </a:prstGeom>
          <a:noFill/>
        </p:spPr>
        <p:txBody>
          <a:bodyPr wrap="square" rtlCol="0">
            <a:spAutoFit/>
          </a:bodyPr>
          <a:lstStyle/>
          <a:p>
            <a:pPr algn="ctr">
              <a:lnSpc>
                <a:spcPct val="125000"/>
              </a:lnSpc>
            </a:pPr>
            <a:r>
              <a:rPr lang="en-US" sz="1600" dirty="0">
                <a:solidFill>
                  <a:srgbClr val="737373"/>
                </a:solidFill>
                <a:latin typeface="Calibri" panose="020F0502020204030204" pitchFamily="34" charset="0"/>
                <a:cs typeface="Calibri" panose="020F0502020204030204" pitchFamily="34" charset="0"/>
                <a:hlinkClick r:id="rId4"/>
              </a:rPr>
              <a:t>https://www.bbc.co.uk/ideas/videos/what-greek-tragedies-can-tell-us-about-life-today/p076jhxl?playlist=ancient-thinking</a:t>
            </a:r>
            <a:endParaRPr lang="en-US" sz="1600" dirty="0" smtClean="0">
              <a:solidFill>
                <a:srgbClr val="737373"/>
              </a:solidFill>
              <a:latin typeface="Calibri" panose="020F0502020204030204" pitchFamily="34" charset="0"/>
              <a:cs typeface="Calibri" panose="020F050202020403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608438527"/>
              </p:ext>
            </p:extLst>
          </p:nvPr>
        </p:nvGraphicFramePr>
        <p:xfrm>
          <a:off x="8656320" y="1828800"/>
          <a:ext cx="2314894" cy="3229116"/>
        </p:xfrm>
        <a:graphic>
          <a:graphicData uri="http://schemas.openxmlformats.org/presentationml/2006/ole">
            <mc:AlternateContent xmlns:mc="http://schemas.openxmlformats.org/markup-compatibility/2006">
              <mc:Choice xmlns:v="urn:schemas-microsoft-com:vml" Requires="v">
                <p:oleObj spid="_x0000_s2061" r:id="rId5" imgW="7656840" imgH="10666440" progId="">
                  <p:embed/>
                </p:oleObj>
              </mc:Choice>
              <mc:Fallback>
                <p:oleObj r:id="rId5" imgW="7656840" imgH="10666440" progId="">
                  <p:embed/>
                  <p:pic>
                    <p:nvPicPr>
                      <p:cNvPr id="8" name="Object 7"/>
                      <p:cNvPicPr/>
                      <p:nvPr/>
                    </p:nvPicPr>
                    <p:blipFill>
                      <a:blip r:embed="rId6"/>
                      <a:stretch>
                        <a:fillRect/>
                      </a:stretch>
                    </p:blipFill>
                    <p:spPr>
                      <a:xfrm>
                        <a:off x="8656320" y="1828800"/>
                        <a:ext cx="2314894" cy="3229116"/>
                      </a:xfrm>
                      <a:prstGeom prst="rect">
                        <a:avLst/>
                      </a:prstGeom>
                    </p:spPr>
                  </p:pic>
                </p:oleObj>
              </mc:Fallback>
            </mc:AlternateContent>
          </a:graphicData>
        </a:graphic>
      </p:graphicFrame>
    </p:spTree>
    <p:extLst>
      <p:ext uri="{BB962C8B-B14F-4D97-AF65-F5344CB8AC3E}">
        <p14:creationId xmlns:p14="http://schemas.microsoft.com/office/powerpoint/2010/main" val="149598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Marlon James (discussion)</a:t>
            </a:r>
          </a:p>
          <a:p>
            <a:pPr lvl="1"/>
            <a:r>
              <a:rPr lang="en-US" dirty="0" smtClean="0"/>
              <a:t>What Can Greek Tragedy Tell Us about Us? (</a:t>
            </a:r>
            <a:r>
              <a:rPr lang="en-US" dirty="0" err="1" smtClean="0"/>
              <a:t>pt</a:t>
            </a:r>
            <a:r>
              <a:rPr lang="en-US" dirty="0" smtClean="0"/>
              <a:t> 1)</a:t>
            </a:r>
          </a:p>
          <a:p>
            <a:pPr lvl="0"/>
            <a:r>
              <a:rPr lang="en-US" dirty="0" smtClean="0"/>
              <a:t>Recap and Update</a:t>
            </a:r>
          </a:p>
          <a:p>
            <a:pPr lvl="1"/>
            <a:r>
              <a:rPr lang="en-US" dirty="0" smtClean="0"/>
              <a:t>Knowledge too late, Messenger Speech, “Numberless wonders”</a:t>
            </a:r>
          </a:p>
          <a:p>
            <a:pPr lvl="0"/>
            <a:r>
              <a:rPr lang="en-US" i="1" dirty="0" smtClean="0"/>
              <a:t>Antigone, Interrupted</a:t>
            </a:r>
            <a:r>
              <a:rPr lang="en-US" dirty="0" smtClean="0"/>
              <a:t> (discussion)</a:t>
            </a:r>
          </a:p>
          <a:p>
            <a:pPr lvl="1"/>
            <a:r>
              <a:rPr lang="en-US" dirty="0" smtClean="0"/>
              <a:t>What Can Greek Tragedy Tell Us about Us? (</a:t>
            </a:r>
            <a:r>
              <a:rPr lang="en-US" dirty="0" err="1" smtClean="0"/>
              <a:t>pt</a:t>
            </a:r>
            <a:r>
              <a:rPr lang="en-US" dirty="0" smtClean="0"/>
              <a:t> 2)</a:t>
            </a:r>
            <a:endParaRPr lang="en-US" dirty="0"/>
          </a:p>
        </p:txBody>
      </p:sp>
    </p:spTree>
    <p:extLst>
      <p:ext uri="{BB962C8B-B14F-4D97-AF65-F5344CB8AC3E}">
        <p14:creationId xmlns:p14="http://schemas.microsoft.com/office/powerpoint/2010/main" val="53745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a:t>Knowledge too </a:t>
            </a:r>
            <a:r>
              <a:rPr lang="en-US" dirty="0" smtClean="0"/>
              <a:t>late, Messenger Speech</a:t>
            </a:r>
            <a:r>
              <a:rPr lang="en-US" dirty="0"/>
              <a:t>, “Numberless </a:t>
            </a:r>
            <a:r>
              <a:rPr lang="en-US" dirty="0" smtClean="0"/>
              <a:t>wonders”</a:t>
            </a:r>
            <a:endParaRPr lang="en-US" dirty="0"/>
          </a:p>
        </p:txBody>
      </p:sp>
    </p:spTree>
    <p:extLst>
      <p:ext uri="{BB962C8B-B14F-4D97-AF65-F5344CB8AC3E}">
        <p14:creationId xmlns:p14="http://schemas.microsoft.com/office/powerpoint/2010/main" val="167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Antigone</a:t>
            </a:r>
            <a:r>
              <a:rPr lang="en-US" dirty="0"/>
              <a:t> – Tragic Discourse </a:t>
            </a:r>
            <a:r>
              <a:rPr lang="en-US" sz="3600" dirty="0"/>
              <a:t>(cont’d)</a:t>
            </a:r>
            <a:endParaRPr lang="en-US" dirty="0"/>
          </a:p>
        </p:txBody>
      </p:sp>
      <p:sp>
        <p:nvSpPr>
          <p:cNvPr id="5" name="Content Placeholder 4"/>
          <p:cNvSpPr>
            <a:spLocks noGrp="1"/>
          </p:cNvSpPr>
          <p:nvPr>
            <p:ph idx="1"/>
          </p:nvPr>
        </p:nvSpPr>
        <p:spPr/>
        <p:txBody>
          <a:bodyPr/>
          <a:lstStyle/>
          <a:p>
            <a:r>
              <a:rPr lang="en-US" dirty="0" smtClean="0"/>
              <a:t>Messenger Speech</a:t>
            </a:r>
          </a:p>
          <a:p>
            <a:pPr lvl="1"/>
            <a:r>
              <a:rPr lang="en-US" dirty="0"/>
              <a:t>“I’ll speak as an eye-witness. I was </a:t>
            </a:r>
            <a:r>
              <a:rPr lang="en-US" dirty="0" smtClean="0"/>
              <a:t>there” (Messenger, p. 121)</a:t>
            </a:r>
          </a:p>
          <a:p>
            <a:r>
              <a:rPr lang="en-US" i="1" dirty="0" smtClean="0"/>
              <a:t>agōn</a:t>
            </a:r>
            <a:r>
              <a:rPr lang="en-US" dirty="0" smtClean="0"/>
              <a:t> (“contest,” “debate”)</a:t>
            </a:r>
            <a:endParaRPr lang="en-US" i="1" dirty="0" smtClean="0"/>
          </a:p>
          <a:p>
            <a:pPr lvl="1"/>
            <a:r>
              <a:rPr lang="en-US" dirty="0"/>
              <a:t>I am not the man, not now: she is the man </a:t>
            </a:r>
            <a:r>
              <a:rPr lang="en-US" dirty="0" smtClean="0"/>
              <a:t>/ if </a:t>
            </a:r>
            <a:r>
              <a:rPr lang="en-US" dirty="0"/>
              <a:t>this victory goes to her and she goes </a:t>
            </a:r>
            <a:r>
              <a:rPr lang="en-US" dirty="0" smtClean="0"/>
              <a:t>free” (Creon, p. 83)</a:t>
            </a:r>
            <a:endParaRPr lang="en-US" dirty="0"/>
          </a:p>
        </p:txBody>
      </p:sp>
    </p:spTree>
    <p:extLst>
      <p:ext uri="{BB962C8B-B14F-4D97-AF65-F5344CB8AC3E}">
        <p14:creationId xmlns:p14="http://schemas.microsoft.com/office/powerpoint/2010/main" val="337970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t>Antigone</a:t>
            </a:r>
            <a:r>
              <a:rPr lang="en-US" dirty="0"/>
              <a:t> – Tragic </a:t>
            </a:r>
            <a:r>
              <a:rPr lang="en-US" dirty="0" smtClean="0"/>
              <a:t>Themes</a:t>
            </a:r>
            <a:endParaRPr lang="en-US" dirty="0"/>
          </a:p>
        </p:txBody>
      </p:sp>
      <p:sp>
        <p:nvSpPr>
          <p:cNvPr id="5" name="Content Placeholder 4"/>
          <p:cNvSpPr>
            <a:spLocks noGrp="1"/>
          </p:cNvSpPr>
          <p:nvPr>
            <p:ph idx="1"/>
          </p:nvPr>
        </p:nvSpPr>
        <p:spPr>
          <a:xfrm>
            <a:off x="1217614" y="1828800"/>
            <a:ext cx="7579541" cy="4343400"/>
          </a:xfrm>
        </p:spPr>
        <p:txBody>
          <a:bodyPr/>
          <a:lstStyle/>
          <a:p>
            <a:r>
              <a:rPr lang="en-US" dirty="0" smtClean="0"/>
              <a:t>Knowledge too late</a:t>
            </a:r>
          </a:p>
          <a:p>
            <a:pPr lvl="1"/>
            <a:r>
              <a:rPr lang="en-US" dirty="0" smtClean="0"/>
              <a:t>“</a:t>
            </a:r>
            <a:r>
              <a:rPr lang="en-US" dirty="0"/>
              <a:t>Too late, / too late, you see what justice means” (Chorus Leader, p. 124)</a:t>
            </a:r>
          </a:p>
        </p:txBody>
      </p:sp>
      <p:sp>
        <p:nvSpPr>
          <p:cNvPr id="6" name="Text Box 12"/>
          <p:cNvSpPr txBox="1">
            <a:spLocks noChangeArrowheads="1"/>
          </p:cNvSpPr>
          <p:nvPr/>
        </p:nvSpPr>
        <p:spPr bwMode="auto">
          <a:xfrm>
            <a:off x="2519531" y="5389007"/>
            <a:ext cx="7149766" cy="783193"/>
          </a:xfrm>
          <a:prstGeom prst="roundRect">
            <a:avLst/>
          </a:prstGeom>
          <a:solidFill>
            <a:schemeClr val="bg1"/>
          </a:solidFill>
          <a:ln w="9525">
            <a:solidFill>
              <a:schemeClr val="tx2">
                <a:lumMod val="40000"/>
                <a:lumOff val="60000"/>
              </a:schemeClr>
            </a:solidFill>
            <a:miter lim="800000"/>
            <a:headEnd/>
            <a:tailEnd/>
          </a:ln>
          <a:effectLst>
            <a:outerShdw blurRad="50800" dist="127000" dir="2700000" algn="tl" rotWithShape="0">
              <a:prstClr val="black">
                <a:alpha val="40000"/>
              </a:prstClr>
            </a:outerShdw>
          </a:effectLst>
        </p:spPr>
        <p:txBody>
          <a:bodyPr wrap="square">
            <a:spAutoFit/>
          </a:bodyPr>
          <a:lstStyle/>
          <a:p>
            <a:pPr algn="ctr"/>
            <a:r>
              <a:rPr lang="en-US" sz="2000" dirty="0" smtClean="0"/>
              <a:t>CHORUS, AESCHYLUS’ </a:t>
            </a:r>
            <a:r>
              <a:rPr lang="en-US" sz="2000" i="1" dirty="0" smtClean="0"/>
              <a:t>AGAMEMNON</a:t>
            </a:r>
            <a:r>
              <a:rPr lang="en-US" sz="2000" dirty="0"/>
              <a:t/>
            </a:r>
            <a:br>
              <a:rPr lang="en-US" sz="2000" dirty="0"/>
            </a:br>
            <a:r>
              <a:rPr lang="en-US" sz="2000" i="1" dirty="0" smtClean="0"/>
              <a:t>pathei mathos</a:t>
            </a:r>
            <a:r>
              <a:rPr lang="en-US" sz="2000" dirty="0" smtClean="0"/>
              <a:t>, “Knowledge through suffering”</a:t>
            </a:r>
            <a:endParaRPr lang="en-US" sz="2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7" t="145" r="15" b="1275"/>
          <a:stretch/>
        </p:blipFill>
        <p:spPr>
          <a:xfrm>
            <a:off x="8797155" y="1633822"/>
            <a:ext cx="2174059" cy="3212789"/>
          </a:xfrm>
          <a:prstGeom prst="rect">
            <a:avLst/>
          </a:prstGeom>
        </p:spPr>
      </p:pic>
    </p:spTree>
    <p:extLst>
      <p:ext uri="{BB962C8B-B14F-4D97-AF65-F5344CB8AC3E}">
        <p14:creationId xmlns:p14="http://schemas.microsoft.com/office/powerpoint/2010/main" val="88092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“Numberless wonders”</a:t>
            </a:r>
          </a:p>
        </p:txBody>
      </p:sp>
      <p:sp>
        <p:nvSpPr>
          <p:cNvPr id="3" name="Content Placeholder 2"/>
          <p:cNvSpPr>
            <a:spLocks noGrp="1"/>
          </p:cNvSpPr>
          <p:nvPr>
            <p:ph sz="half" idx="1"/>
          </p:nvPr>
        </p:nvSpPr>
        <p:spPr>
          <a:xfrm>
            <a:off x="1233279" y="3429000"/>
            <a:ext cx="4708734" cy="2743200"/>
          </a:xfrm>
        </p:spPr>
        <p:txBody>
          <a:bodyPr>
            <a:normAutofit/>
          </a:bodyPr>
          <a:lstStyle/>
          <a:p>
            <a:pPr marL="45720" indent="0">
              <a:buNone/>
            </a:pPr>
            <a:r>
              <a:rPr lang="en-US" dirty="0" smtClean="0"/>
              <a:t>Referring to...</a:t>
            </a:r>
          </a:p>
          <a:p>
            <a:pPr lvl="1"/>
            <a:r>
              <a:rPr lang="en-US" dirty="0" smtClean="0"/>
              <a:t>Polynices</a:t>
            </a:r>
            <a:r>
              <a:rPr lang="en-US" dirty="0" smtClean="0"/>
              <a:t>?</a:t>
            </a:r>
          </a:p>
          <a:p>
            <a:pPr lvl="1"/>
            <a:r>
              <a:rPr lang="en-US" dirty="0" smtClean="0"/>
              <a:t>Antigone?</a:t>
            </a:r>
          </a:p>
          <a:p>
            <a:pPr lvl="1"/>
            <a:r>
              <a:rPr lang="en-US" dirty="0" smtClean="0"/>
              <a:t>Creon?</a:t>
            </a:r>
          </a:p>
        </p:txBody>
      </p:sp>
      <p:sp>
        <p:nvSpPr>
          <p:cNvPr id="5" name="Content Placeholder 4"/>
          <p:cNvSpPr>
            <a:spLocks noGrp="1"/>
          </p:cNvSpPr>
          <p:nvPr>
            <p:ph sz="half" idx="2"/>
          </p:nvPr>
        </p:nvSpPr>
        <p:spPr>
          <a:xfrm>
            <a:off x="6262479" y="3429000"/>
            <a:ext cx="4708734" cy="2743200"/>
          </a:xfrm>
        </p:spPr>
        <p:txBody>
          <a:bodyPr>
            <a:normAutofit/>
          </a:bodyPr>
          <a:lstStyle/>
          <a:p>
            <a:pPr marL="45720" indent="0">
              <a:buNone/>
            </a:pPr>
            <a:r>
              <a:rPr lang="en-US" dirty="0" smtClean="0"/>
              <a:t>Accuracy...</a:t>
            </a:r>
          </a:p>
          <a:p>
            <a:pPr lvl="1"/>
            <a:r>
              <a:rPr lang="en-US" dirty="0" smtClean="0"/>
              <a:t>Well calibrated?</a:t>
            </a:r>
            <a:endParaRPr lang="en-US" dirty="0" smtClean="0"/>
          </a:p>
          <a:p>
            <a:pPr lvl="1"/>
            <a:r>
              <a:rPr lang="en-US" dirty="0" smtClean="0"/>
              <a:t>Reductive?</a:t>
            </a:r>
            <a:endParaRPr lang="en-US" dirty="0"/>
          </a:p>
        </p:txBody>
      </p:sp>
      <p:sp>
        <p:nvSpPr>
          <p:cNvPr id="6" name="TextBox 5"/>
          <p:cNvSpPr txBox="1"/>
          <p:nvPr/>
        </p:nvSpPr>
        <p:spPr>
          <a:xfrm>
            <a:off x="1233279" y="1910961"/>
            <a:ext cx="9737934" cy="1249846"/>
          </a:xfrm>
          <a:prstGeom prst="roundRect">
            <a:avLst/>
          </a:prstGeom>
          <a:noFill/>
          <a:ln>
            <a:solidFill>
              <a:schemeClr val="tx1">
                <a:lumMod val="75000"/>
              </a:schemeClr>
            </a:solidFill>
          </a:ln>
        </p:spPr>
        <p:txBody>
          <a:bodyPr wrap="square" rtlCol="0" anchor="ctr" anchorCtr="0">
            <a:spAutoFit/>
          </a:bodyPr>
          <a:lstStyle/>
          <a:p>
            <a:pPr algn="ctr">
              <a:lnSpc>
                <a:spcPct val="125000"/>
              </a:lnSpc>
            </a:pPr>
            <a:r>
              <a:rPr lang="en-US" sz="2800" dirty="0">
                <a:solidFill>
                  <a:schemeClr val="tx1">
                    <a:lumMod val="75000"/>
                  </a:schemeClr>
                </a:solidFill>
                <a:latin typeface="Calibri" panose="020F0502020204030204" pitchFamily="34" charset="0"/>
                <a:cs typeface="Calibri" panose="020F0502020204030204" pitchFamily="34" charset="0"/>
              </a:rPr>
              <a:t>“... the city casts out that man who weds himself to inhumanity / thanks to reckless daring” (Antigone, p. 77)</a:t>
            </a:r>
            <a:endParaRPr lang="en-US" sz="2800" dirty="0" smtClean="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Antigone, </a:t>
            </a:r>
            <a:r>
              <a:rPr lang="en-US" i="1" dirty="0" smtClean="0"/>
              <a:t>Interrupted</a:t>
            </a:r>
            <a:r>
              <a:rPr lang="en-US" dirty="0" smtClean="0"/>
              <a:t> (discussion)</a:t>
            </a:r>
            <a:endParaRPr lang="en-US" dirty="0"/>
          </a:p>
        </p:txBody>
      </p:sp>
      <p:sp>
        <p:nvSpPr>
          <p:cNvPr id="3" name="Text Placeholder 2"/>
          <p:cNvSpPr>
            <a:spLocks noGrp="1"/>
          </p:cNvSpPr>
          <p:nvPr>
            <p:ph type="body" idx="1"/>
          </p:nvPr>
        </p:nvSpPr>
        <p:spPr/>
        <p:txBody>
          <a:bodyPr/>
          <a:lstStyle/>
          <a:p>
            <a:r>
              <a:rPr lang="en-US" dirty="0"/>
              <a:t>What Can Greek Tragedy Tell Us about Us? (</a:t>
            </a:r>
            <a:r>
              <a:rPr lang="en-US" dirty="0" err="1"/>
              <a:t>pt</a:t>
            </a:r>
            <a:r>
              <a:rPr lang="en-US" dirty="0"/>
              <a:t> </a:t>
            </a:r>
            <a:r>
              <a:rPr lang="en-US" dirty="0" smtClean="0"/>
              <a:t>2)</a:t>
            </a:r>
            <a:endParaRPr lang="en-US" dirty="0"/>
          </a:p>
        </p:txBody>
      </p:sp>
    </p:spTree>
    <p:extLst>
      <p:ext uri="{BB962C8B-B14F-4D97-AF65-F5344CB8AC3E}">
        <p14:creationId xmlns:p14="http://schemas.microsoft.com/office/powerpoint/2010/main" val="20271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rld Presentation 16x9">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potx" id="{07C7610A-88D5-40FC-901D-45BE5CB00A18}" vid="{98E9A922-FAAD-4CE5-9C9A-599152AC9777}"/>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291</TotalTime>
  <Words>1462</Words>
  <Application>Microsoft Office PowerPoint</Application>
  <PresentationFormat>Custom</PresentationFormat>
  <Paragraphs>91</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10</vt:i4>
      </vt:variant>
    </vt:vector>
  </HeadingPairs>
  <TitlesOfParts>
    <vt:vector size="16" baseType="lpstr">
      <vt:lpstr>Arial</vt:lpstr>
      <vt:lpstr>Calibri</vt:lpstr>
      <vt:lpstr>Candara</vt:lpstr>
      <vt:lpstr>Century Gothic</vt:lpstr>
      <vt:lpstr>Wingdings</vt:lpstr>
      <vt:lpstr>World Presentation 16x9</vt:lpstr>
      <vt:lpstr>What’s It to Me?</vt:lpstr>
      <vt:lpstr>Marlon James (discussion)</vt:lpstr>
      <vt:lpstr>James’ take, does it...</vt:lpstr>
      <vt:lpstr>Agenda</vt:lpstr>
      <vt:lpstr>Recap and Update</vt:lpstr>
      <vt:lpstr>Antigone – Tragic Discourse (cont’d)</vt:lpstr>
      <vt:lpstr>Antigone – Tragic Themes</vt:lpstr>
      <vt:lpstr>“Numberless wonders”</vt:lpstr>
      <vt:lpstr>Antigone, Interrupted (discussion)</vt:lpstr>
      <vt:lpstr>Honig’s take, does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It to Me?</dc:title>
  <dc:creator>Scholtz, Andrew</dc:creator>
  <cp:lastModifiedBy>Scholtz, Andrew</cp:lastModifiedBy>
  <cp:revision>54</cp:revision>
  <cp:lastPrinted>2024-01-25T14:12:43Z</cp:lastPrinted>
  <dcterms:created xsi:type="dcterms:W3CDTF">2020-01-30T04:31:57Z</dcterms:created>
  <dcterms:modified xsi:type="dcterms:W3CDTF">2024-01-25T14:38:51Z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