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3"/>
  </p:notesMasterIdLst>
  <p:handoutMasterIdLst>
    <p:handoutMasterId r:id="rId24"/>
  </p:handoutMasterIdLst>
  <p:sldIdLst>
    <p:sldId id="256" r:id="rId2"/>
    <p:sldId id="282" r:id="rId3"/>
    <p:sldId id="259" r:id="rId4"/>
    <p:sldId id="260" r:id="rId5"/>
    <p:sldId id="261" r:id="rId6"/>
    <p:sldId id="283" r:id="rId7"/>
    <p:sldId id="269" r:id="rId8"/>
    <p:sldId id="284" r:id="rId9"/>
    <p:sldId id="265" r:id="rId10"/>
    <p:sldId id="289" r:id="rId11"/>
    <p:sldId id="290" r:id="rId12"/>
    <p:sldId id="266" r:id="rId13"/>
    <p:sldId id="267" r:id="rId14"/>
    <p:sldId id="291" r:id="rId15"/>
    <p:sldId id="285" r:id="rId16"/>
    <p:sldId id="286" r:id="rId17"/>
    <p:sldId id="287" r:id="rId18"/>
    <p:sldId id="288" r:id="rId19"/>
    <p:sldId id="268" r:id="rId20"/>
    <p:sldId id="281" r:id="rId21"/>
    <p:sldId id="270" r:id="rId22"/>
  </p:sldIdLst>
  <p:sldSz cx="12188825"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737373"/>
    <a:srgbClr val="BE7F42"/>
    <a:srgbClr val="993300"/>
    <a:srgbClr val="00173A"/>
    <a:srgbClr val="000066"/>
    <a:srgbClr val="00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73A0DAA-6AF3-43AB-8588-CEC1D06C72B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4232" autoAdjust="0"/>
    <p:restoredTop sz="95274" autoAdjust="0"/>
  </p:normalViewPr>
  <p:slideViewPr>
    <p:cSldViewPr snapToGrid="0">
      <p:cViewPr varScale="1">
        <p:scale>
          <a:sx n="75" d="100"/>
          <a:sy n="75" d="100"/>
        </p:scale>
        <p:origin x="58" y="144"/>
      </p:cViewPr>
      <p:guideLst/>
    </p:cSldViewPr>
  </p:slideViewPr>
  <p:outlineViewPr>
    <p:cViewPr>
      <p:scale>
        <a:sx n="33" d="100"/>
        <a:sy n="33" d="100"/>
      </p:scale>
      <p:origin x="0" y="-131328"/>
    </p:cViewPr>
    <p:sldLst>
      <p:sld r:id="rId1" collapse="1"/>
    </p:sldLst>
  </p:outlin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83" d="100"/>
          <a:sy n="83" d="100"/>
        </p:scale>
        <p:origin x="3810" y="108"/>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_rels/viewProps.xml.rels><?xml version="1.0" encoding="UTF-8" standalone="yes"?>
<Relationships xmlns="http://schemas.openxmlformats.org/package/2006/relationships"><Relationship Id="rId1" Type="http://schemas.openxmlformats.org/officeDocument/2006/relationships/slide" Target="slides/slide1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53" tIns="48327" rIns="96653" bIns="48327" rtlCol="0"/>
          <a:lstStyle>
            <a:lvl1pPr algn="l">
              <a:defRPr sz="1200"/>
            </a:lvl1pPr>
          </a:lstStyle>
          <a:p>
            <a:endParaRPr/>
          </a:p>
        </p:txBody>
      </p:sp>
      <p:sp>
        <p:nvSpPr>
          <p:cNvPr id="3" name="Date Placeholder 2"/>
          <p:cNvSpPr>
            <a:spLocks noGrp="1"/>
          </p:cNvSpPr>
          <p:nvPr>
            <p:ph type="dt" sz="quarter" idx="1"/>
          </p:nvPr>
        </p:nvSpPr>
        <p:spPr>
          <a:xfrm>
            <a:off x="4143587" y="0"/>
            <a:ext cx="3169920" cy="480060"/>
          </a:xfrm>
          <a:prstGeom prst="rect">
            <a:avLst/>
          </a:prstGeom>
        </p:spPr>
        <p:txBody>
          <a:bodyPr vert="horz" lIns="96653" tIns="48327" rIns="96653" bIns="48327" rtlCol="0"/>
          <a:lstStyle>
            <a:lvl1pPr algn="r">
              <a:defRPr sz="1200"/>
            </a:lvl1pPr>
          </a:lstStyle>
          <a:p>
            <a:fld id="{128FCA9C-FF92-4024-BDEC-A6D3B663DC09}" type="datetimeFigureOut">
              <a:rPr lang="en-US"/>
              <a:t>2/1/2024</a:t>
            </a:fld>
            <a:endParaRPr/>
          </a:p>
        </p:txBody>
      </p:sp>
      <p:sp>
        <p:nvSpPr>
          <p:cNvPr id="4" name="Footer Placeholder 3"/>
          <p:cNvSpPr>
            <a:spLocks noGrp="1"/>
          </p:cNvSpPr>
          <p:nvPr>
            <p:ph type="ftr" sz="quarter" idx="2"/>
          </p:nvPr>
        </p:nvSpPr>
        <p:spPr>
          <a:xfrm>
            <a:off x="0" y="9119474"/>
            <a:ext cx="3169920" cy="480060"/>
          </a:xfrm>
          <a:prstGeom prst="rect">
            <a:avLst/>
          </a:prstGeom>
        </p:spPr>
        <p:txBody>
          <a:bodyPr vert="horz" lIns="96653" tIns="48327" rIns="96653" bIns="48327" rtlCol="0" anchor="b"/>
          <a:lstStyle>
            <a:lvl1pPr algn="l">
              <a:defRPr sz="1200"/>
            </a:lvl1pPr>
          </a:lstStyle>
          <a:p>
            <a:endParaRPr/>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53" tIns="48327" rIns="96653" bIns="48327" rtlCol="0" anchor="b"/>
          <a:lstStyle>
            <a:lvl1pPr algn="r">
              <a:defRPr sz="1200"/>
            </a:lvl1pPr>
          </a:lstStyle>
          <a:p>
            <a:fld id="{A446DCAE-1661-43FF-8A44-43DAFDC1FD90}" type="slidenum">
              <a:rPr/>
              <a:t>‹#›</a:t>
            </a:fld>
            <a:endParaRPr/>
          </a:p>
        </p:txBody>
      </p:sp>
    </p:spTree>
    <p:extLst>
      <p:ext uri="{BB962C8B-B14F-4D97-AF65-F5344CB8AC3E}">
        <p14:creationId xmlns:p14="http://schemas.microsoft.com/office/powerpoint/2010/main" val="29198055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53" tIns="48327" rIns="96653" bIns="48327" rtlCol="0"/>
          <a:lstStyle>
            <a:lvl1pPr algn="l">
              <a:defRPr sz="1200"/>
            </a:lvl1pPr>
          </a:lstStyle>
          <a:p>
            <a:endParaRPr/>
          </a:p>
        </p:txBody>
      </p:sp>
      <p:sp>
        <p:nvSpPr>
          <p:cNvPr id="3" name="Date Placeholder 2"/>
          <p:cNvSpPr>
            <a:spLocks noGrp="1"/>
          </p:cNvSpPr>
          <p:nvPr>
            <p:ph type="dt" idx="1"/>
          </p:nvPr>
        </p:nvSpPr>
        <p:spPr>
          <a:xfrm>
            <a:off x="4143587" y="0"/>
            <a:ext cx="3169920" cy="480060"/>
          </a:xfrm>
          <a:prstGeom prst="rect">
            <a:avLst/>
          </a:prstGeom>
        </p:spPr>
        <p:txBody>
          <a:bodyPr vert="horz" lIns="96653" tIns="48327" rIns="96653" bIns="48327" rtlCol="0"/>
          <a:lstStyle>
            <a:lvl1pPr algn="r">
              <a:defRPr sz="1200"/>
            </a:lvl1pPr>
          </a:lstStyle>
          <a:p>
            <a:fld id="{772AB877-E7B1-4681-847E-D0918612832B}" type="datetimeFigureOut">
              <a:rPr lang="en-US"/>
              <a:t>2/1/2024</a:t>
            </a:fld>
            <a:endParaRPr/>
          </a:p>
        </p:txBody>
      </p:sp>
      <p:sp>
        <p:nvSpPr>
          <p:cNvPr id="4" name="Slide Image Placeholder 3"/>
          <p:cNvSpPr>
            <a:spLocks noGrp="1" noRot="1" noChangeAspect="1"/>
          </p:cNvSpPr>
          <p:nvPr>
            <p:ph type="sldImg" idx="2"/>
          </p:nvPr>
        </p:nvSpPr>
        <p:spPr>
          <a:xfrm>
            <a:off x="2220913" y="668338"/>
            <a:ext cx="2873375" cy="1616075"/>
          </a:xfrm>
          <a:prstGeom prst="rect">
            <a:avLst/>
          </a:prstGeom>
          <a:noFill/>
          <a:ln w="12700">
            <a:solidFill>
              <a:prstClr val="black"/>
            </a:solidFill>
          </a:ln>
        </p:spPr>
        <p:txBody>
          <a:bodyPr vert="horz" lIns="96653" tIns="48327" rIns="96653" bIns="48327" rtlCol="0" anchor="ctr"/>
          <a:lstStyle/>
          <a:p>
            <a:endParaRPr/>
          </a:p>
        </p:txBody>
      </p:sp>
      <p:sp>
        <p:nvSpPr>
          <p:cNvPr id="5" name="Notes Placeholder 4"/>
          <p:cNvSpPr>
            <a:spLocks noGrp="1"/>
          </p:cNvSpPr>
          <p:nvPr>
            <p:ph type="body" sz="quarter" idx="3"/>
          </p:nvPr>
        </p:nvSpPr>
        <p:spPr>
          <a:xfrm>
            <a:off x="731520" y="2473712"/>
            <a:ext cx="5852160" cy="6407398"/>
          </a:xfrm>
          <a:prstGeom prst="rect">
            <a:avLst/>
          </a:prstGeom>
        </p:spPr>
        <p:txBody>
          <a:bodyPr vert="horz" lIns="96653" tIns="48327" rIns="96653" bIns="48327" rtlCol="0"/>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53" tIns="48327" rIns="96653" bIns="48327" rtlCol="0" anchor="b"/>
          <a:lstStyle>
            <a:lvl1pPr algn="l">
              <a:defRPr sz="1200"/>
            </a:lvl1pPr>
          </a:lstStyle>
          <a:p>
            <a:endParaRPr/>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53" tIns="48327" rIns="96653" bIns="48327" rtlCol="0" anchor="b"/>
          <a:lstStyle>
            <a:lvl1pPr algn="r">
              <a:defRPr sz="1200"/>
            </a:lvl1pPr>
          </a:lstStyle>
          <a:p>
            <a:fld id="{69C971FF-EF28-4195-A575-329446EFAA55}" type="slidenum">
              <a:rPr/>
              <a:t>‹#›</a:t>
            </a:fld>
            <a:endParaRPr/>
          </a:p>
        </p:txBody>
      </p:sp>
    </p:spTree>
    <p:extLst>
      <p:ext uri="{BB962C8B-B14F-4D97-AF65-F5344CB8AC3E}">
        <p14:creationId xmlns:p14="http://schemas.microsoft.com/office/powerpoint/2010/main" val="13989950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lumMod val="50000"/>
          </a:schemeClr>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200" kern="1200">
        <a:solidFill>
          <a:schemeClr val="tx1">
            <a:lumMod val="50000"/>
          </a:schemeClr>
        </a:solidFill>
        <a:latin typeface="Calibri" panose="020F0502020204030204" pitchFamily="34" charset="0"/>
        <a:ea typeface="+mn-ea"/>
        <a:cs typeface="Calibri" panose="020F0502020204030204" pitchFamily="34" charset="0"/>
      </a:defRPr>
    </a:lvl2pPr>
    <a:lvl3pPr marL="914400" algn="l" defTabSz="914400" rtl="0" eaLnBrk="1" latinLnBrk="0" hangingPunct="1">
      <a:defRPr sz="1200" kern="1200">
        <a:solidFill>
          <a:schemeClr val="tx1">
            <a:lumMod val="50000"/>
          </a:schemeClr>
        </a:solidFill>
        <a:latin typeface="Calibri" panose="020F0502020204030204" pitchFamily="34" charset="0"/>
        <a:ea typeface="+mn-ea"/>
        <a:cs typeface="Calibri" panose="020F0502020204030204" pitchFamily="34" charset="0"/>
      </a:defRPr>
    </a:lvl3pPr>
    <a:lvl4pPr marL="1371600" algn="l" defTabSz="914400" rtl="0" eaLnBrk="1" latinLnBrk="0" hangingPunct="1">
      <a:defRPr sz="1200" kern="1200">
        <a:solidFill>
          <a:schemeClr val="tx1">
            <a:lumMod val="50000"/>
          </a:schemeClr>
        </a:solidFill>
        <a:latin typeface="Calibri" panose="020F0502020204030204" pitchFamily="34" charset="0"/>
        <a:ea typeface="+mn-ea"/>
        <a:cs typeface="Calibri" panose="020F0502020204030204" pitchFamily="34" charset="0"/>
      </a:defRPr>
    </a:lvl4pPr>
    <a:lvl5pPr marL="1828800" algn="l" defTabSz="914400" rtl="0" eaLnBrk="1" latinLnBrk="0" hangingPunct="1">
      <a:defRPr sz="1200" kern="1200">
        <a:solidFill>
          <a:schemeClr val="tx1">
            <a:lumMod val="50000"/>
          </a:schemeClr>
        </a:solidFill>
        <a:latin typeface="Calibri" panose="020F0502020204030204" pitchFamily="34" charset="0"/>
        <a:ea typeface="+mn-ea"/>
        <a:cs typeface="Calibri" panose="020F050202020403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19325" y="668338"/>
            <a:ext cx="2876550" cy="1617662"/>
          </a:xfrm>
        </p:spPr>
      </p:sp>
      <p:sp>
        <p:nvSpPr>
          <p:cNvPr id="3" name="Notes Placeholder 2"/>
          <p:cNvSpPr>
            <a:spLocks noGrp="1"/>
          </p:cNvSpPr>
          <p:nvPr>
            <p:ph type="body" idx="1"/>
          </p:nvPr>
        </p:nvSpPr>
        <p:spPr/>
        <p:txBody>
          <a:bodyPr>
            <a:normAutofit/>
          </a:bodyPr>
          <a:lstStyle/>
          <a:p>
            <a:endParaRPr lang="en-US" baseline="0" dirty="0" smtClean="0"/>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5721D7F7-CBDC-4618-B4D1-D6BF1CF121FB}" type="slidenum">
              <a:rPr lang="en-US" smtClean="0"/>
              <a:pPr/>
              <a:t>1</a:t>
            </a:fld>
            <a:endParaRPr lang="en-US" dirty="0"/>
          </a:p>
        </p:txBody>
      </p:sp>
    </p:spTree>
    <p:extLst>
      <p:ext uri="{BB962C8B-B14F-4D97-AF65-F5344CB8AC3E}">
        <p14:creationId xmlns:p14="http://schemas.microsoft.com/office/powerpoint/2010/main" val="14803550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19325" y="668338"/>
            <a:ext cx="2876550" cy="1617662"/>
          </a:xfrm>
        </p:spPr>
      </p:sp>
      <p:sp>
        <p:nvSpPr>
          <p:cNvPr id="3" name="Notes Placeholder 2"/>
          <p:cNvSpPr>
            <a:spLocks noGrp="1"/>
          </p:cNvSpPr>
          <p:nvPr>
            <p:ph type="body" idx="1"/>
          </p:nvPr>
        </p:nvSpPr>
        <p:spPr/>
        <p:txBody>
          <a:bodyPr/>
          <a:lstStyle/>
          <a:p>
            <a:r>
              <a:rPr lang="en-US" dirty="0" smtClean="0">
                <a:effectLst/>
              </a:rPr>
              <a:t>484?-406 BCE, Athenian. Spends most of his career in Athens, but from 408 until his death, stays at the court of King Archelaus of Macedon.</a:t>
            </a:r>
          </a:p>
          <a:p>
            <a:r>
              <a:rPr lang="en-US" dirty="0" smtClean="0">
                <a:effectLst/>
              </a:rPr>
              <a:t>1st competes in the Greater Dionysia in 455. 4 times victor in the Greater Dionysia during his lifetime. 1st victory, 441.</a:t>
            </a:r>
          </a:p>
          <a:p>
            <a:r>
              <a:rPr lang="en-US" dirty="0" smtClean="0">
                <a:effectLst/>
              </a:rPr>
              <a:t>In 405, his son, also Euripides, stages his father's plays to win, again, at the Greater Dionysia:</a:t>
            </a:r>
            <a:endParaRPr lang="en-US" dirty="0"/>
          </a:p>
        </p:txBody>
      </p:sp>
      <p:sp>
        <p:nvSpPr>
          <p:cNvPr id="4" name="Slide Number Placeholder 3"/>
          <p:cNvSpPr>
            <a:spLocks noGrp="1"/>
          </p:cNvSpPr>
          <p:nvPr>
            <p:ph type="sldNum" sz="quarter" idx="10"/>
          </p:nvPr>
        </p:nvSpPr>
        <p:spPr/>
        <p:txBody>
          <a:bodyPr/>
          <a:lstStyle/>
          <a:p>
            <a:fld id="{69C971FF-EF28-4195-A575-329446EFAA55}" type="slidenum">
              <a:rPr lang="en-US" smtClean="0"/>
              <a:t>10</a:t>
            </a:fld>
            <a:endParaRPr lang="en-US"/>
          </a:p>
        </p:txBody>
      </p:sp>
    </p:spTree>
    <p:extLst>
      <p:ext uri="{BB962C8B-B14F-4D97-AF65-F5344CB8AC3E}">
        <p14:creationId xmlns:p14="http://schemas.microsoft.com/office/powerpoint/2010/main" val="31304852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11</a:t>
            </a:fld>
            <a:endParaRPr lang="en-US"/>
          </a:p>
        </p:txBody>
      </p:sp>
    </p:spTree>
    <p:extLst>
      <p:ext uri="{BB962C8B-B14F-4D97-AF65-F5344CB8AC3E}">
        <p14:creationId xmlns:p14="http://schemas.microsoft.com/office/powerpoint/2010/main" val="401949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r>
              <a:rPr lang="en-US"/>
              <a:t>1-13-99</a:t>
            </a:r>
          </a:p>
        </p:txBody>
      </p:sp>
      <p:sp>
        <p:nvSpPr>
          <p:cNvPr id="5" name="Rectangle 6"/>
          <p:cNvSpPr>
            <a:spLocks noGrp="1" noChangeArrowheads="1"/>
          </p:cNvSpPr>
          <p:nvPr>
            <p:ph type="ftr" sz="quarter" idx="4"/>
          </p:nvPr>
        </p:nvSpPr>
        <p:spPr>
          <a:ln/>
        </p:spPr>
        <p:txBody>
          <a:bodyPr/>
          <a:lstStyle/>
          <a:p>
            <a:r>
              <a:rPr lang="en-US"/>
              <a:t>CLA77, Andrew Scholtz</a:t>
            </a:r>
          </a:p>
        </p:txBody>
      </p:sp>
      <p:sp>
        <p:nvSpPr>
          <p:cNvPr id="6" name="Rectangle 7"/>
          <p:cNvSpPr>
            <a:spLocks noGrp="1" noChangeArrowheads="1"/>
          </p:cNvSpPr>
          <p:nvPr>
            <p:ph type="sldNum" sz="quarter" idx="5"/>
          </p:nvPr>
        </p:nvSpPr>
        <p:spPr>
          <a:ln/>
        </p:spPr>
        <p:txBody>
          <a:bodyPr/>
          <a:lstStyle/>
          <a:p>
            <a:fld id="{FC45C44A-809E-4B73-A69E-2611BDD99389}" type="slidenum">
              <a:rPr lang="en-US"/>
              <a:pPr/>
              <a:t>12</a:t>
            </a:fld>
            <a:endParaRPr lang="en-US"/>
          </a:p>
        </p:txBody>
      </p:sp>
      <p:sp>
        <p:nvSpPr>
          <p:cNvPr id="1388546" name="Rectangle 2"/>
          <p:cNvSpPr>
            <a:spLocks noGrp="1" noRot="1" noChangeAspect="1" noChangeArrowheads="1" noTextEdit="1"/>
          </p:cNvSpPr>
          <p:nvPr>
            <p:ph type="sldImg"/>
          </p:nvPr>
        </p:nvSpPr>
        <p:spPr>
          <a:xfrm>
            <a:off x="1808163" y="500063"/>
            <a:ext cx="3698875" cy="2081212"/>
          </a:xfrm>
          <a:ln/>
        </p:spPr>
      </p:sp>
      <p:sp>
        <p:nvSpPr>
          <p:cNvPr id="1388547" name="Rectangle 3"/>
          <p:cNvSpPr>
            <a:spLocks noGrp="1" noChangeArrowheads="1"/>
          </p:cNvSpPr>
          <p:nvPr>
            <p:ph type="body" idx="1"/>
          </p:nvPr>
        </p:nvSpPr>
        <p:spPr/>
        <p:txBody>
          <a:bodyPr/>
          <a:lstStyle/>
          <a:p>
            <a:r>
              <a:rPr lang="en-US" dirty="0" smtClean="0">
                <a:effectLst/>
              </a:rPr>
              <a:t>In 405, his son, also Euripides, stages his father's plays to win, again, at the Greater Dionysia:</a:t>
            </a:r>
          </a:p>
          <a:p>
            <a:r>
              <a:rPr lang="en-US" i="1" dirty="0" smtClean="0">
                <a:effectLst/>
              </a:rPr>
              <a:t>Iphigenia at Aulis</a:t>
            </a:r>
            <a:endParaRPr lang="en-US" dirty="0" smtClean="0">
              <a:effectLst/>
            </a:endParaRPr>
          </a:p>
          <a:p>
            <a:r>
              <a:rPr lang="en-US" i="1" dirty="0" smtClean="0">
                <a:effectLst/>
              </a:rPr>
              <a:t>Bacchae</a:t>
            </a:r>
            <a:endParaRPr lang="en-US" dirty="0" smtClean="0">
              <a:effectLst/>
            </a:endParaRPr>
          </a:p>
          <a:p>
            <a:r>
              <a:rPr lang="en-US" i="1" dirty="0" smtClean="0">
                <a:effectLst/>
              </a:rPr>
              <a:t>Alcmaeon in Corinth</a:t>
            </a:r>
            <a:endParaRPr lang="en-US" dirty="0" smtClean="0">
              <a:effectLst/>
            </a:endParaRPr>
          </a:p>
          <a:p>
            <a:r>
              <a:rPr lang="en-US" dirty="0" smtClean="0">
                <a:effectLst/>
              </a:rPr>
              <a:t>[a satyr play??]</a:t>
            </a:r>
          </a:p>
          <a:p>
            <a:r>
              <a:rPr lang="en-US" dirty="0"/>
              <a:t>Set in Thebes, early on in the "heroic" age of myth. More below on background, characters, etc.</a:t>
            </a:r>
          </a:p>
          <a:p>
            <a:pPr lvl="0"/>
            <a:r>
              <a:rPr lang="en-US" dirty="0" smtClean="0"/>
              <a:t>Production: Dionysia of 405 (</a:t>
            </a:r>
            <a:r>
              <a:rPr lang="en-US" dirty="0" err="1" smtClean="0"/>
              <a:t>postumous</a:t>
            </a:r>
            <a:r>
              <a:rPr lang="en-US" dirty="0" smtClean="0"/>
              <a:t>).</a:t>
            </a:r>
          </a:p>
          <a:p>
            <a:r>
              <a:rPr lang="en-US" dirty="0" smtClean="0"/>
              <a:t>Text</a:t>
            </a:r>
          </a:p>
          <a:p>
            <a:pPr lvl="1"/>
            <a:r>
              <a:rPr lang="en-US" dirty="0" smtClean="0"/>
              <a:t>interpolation</a:t>
            </a:r>
          </a:p>
          <a:p>
            <a:pPr lvl="1"/>
            <a:r>
              <a:rPr lang="en-US" dirty="0" smtClean="0"/>
              <a:t>corruption</a:t>
            </a:r>
          </a:p>
        </p:txBody>
      </p:sp>
    </p:spTree>
    <p:extLst>
      <p:ext uri="{BB962C8B-B14F-4D97-AF65-F5344CB8AC3E}">
        <p14:creationId xmlns:p14="http://schemas.microsoft.com/office/powerpoint/2010/main" val="14527341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r>
              <a:rPr lang="en-US"/>
              <a:t>1-13-99</a:t>
            </a:r>
          </a:p>
        </p:txBody>
      </p:sp>
      <p:sp>
        <p:nvSpPr>
          <p:cNvPr id="5" name="Rectangle 6"/>
          <p:cNvSpPr>
            <a:spLocks noGrp="1" noChangeArrowheads="1"/>
          </p:cNvSpPr>
          <p:nvPr>
            <p:ph type="ftr" sz="quarter" idx="4"/>
          </p:nvPr>
        </p:nvSpPr>
        <p:spPr>
          <a:ln/>
        </p:spPr>
        <p:txBody>
          <a:bodyPr/>
          <a:lstStyle/>
          <a:p>
            <a:r>
              <a:rPr lang="en-US"/>
              <a:t>CLA77, Andrew Scholtz</a:t>
            </a:r>
          </a:p>
        </p:txBody>
      </p:sp>
      <p:sp>
        <p:nvSpPr>
          <p:cNvPr id="6" name="Rectangle 7"/>
          <p:cNvSpPr>
            <a:spLocks noGrp="1" noChangeArrowheads="1"/>
          </p:cNvSpPr>
          <p:nvPr>
            <p:ph type="sldNum" sz="quarter" idx="5"/>
          </p:nvPr>
        </p:nvSpPr>
        <p:spPr>
          <a:ln/>
        </p:spPr>
        <p:txBody>
          <a:bodyPr/>
          <a:lstStyle/>
          <a:p>
            <a:fld id="{95FDF048-A0BC-4A15-9A8D-2715FED654A6}" type="slidenum">
              <a:rPr lang="en-US"/>
              <a:pPr/>
              <a:t>13</a:t>
            </a:fld>
            <a:endParaRPr lang="en-US"/>
          </a:p>
        </p:txBody>
      </p:sp>
      <p:sp>
        <p:nvSpPr>
          <p:cNvPr id="1390594" name="Rectangle 2"/>
          <p:cNvSpPr>
            <a:spLocks noGrp="1" noRot="1" noChangeAspect="1" noChangeArrowheads="1" noTextEdit="1"/>
          </p:cNvSpPr>
          <p:nvPr>
            <p:ph type="sldImg"/>
          </p:nvPr>
        </p:nvSpPr>
        <p:spPr>
          <a:xfrm>
            <a:off x="1808163" y="500063"/>
            <a:ext cx="3698875" cy="2081212"/>
          </a:xfrm>
          <a:ln/>
        </p:spPr>
      </p:sp>
      <p:sp>
        <p:nvSpPr>
          <p:cNvPr id="1390595" name="Rectangle 3"/>
          <p:cNvSpPr>
            <a:spLocks noGrp="1" noChangeArrowheads="1"/>
          </p:cNvSpPr>
          <p:nvPr>
            <p:ph type="body" idx="1"/>
          </p:nvPr>
        </p:nvSpPr>
        <p:spPr/>
        <p:txBody>
          <a:bodyPr/>
          <a:lstStyle/>
          <a:p>
            <a:r>
              <a:rPr lang="en-US" dirty="0" smtClean="0"/>
              <a:t>Backstory</a:t>
            </a:r>
          </a:p>
          <a:p>
            <a:pPr lvl="1"/>
            <a:r>
              <a:rPr lang="en-US" dirty="0" smtClean="0"/>
              <a:t>Cadmus founds Thebes</a:t>
            </a:r>
          </a:p>
          <a:p>
            <a:pPr lvl="1"/>
            <a:r>
              <a:rPr lang="en-US" dirty="0" smtClean="0"/>
              <a:t>Semele scorned</a:t>
            </a:r>
          </a:p>
          <a:p>
            <a:pPr lvl="2"/>
            <a:r>
              <a:rPr lang="en-US" dirty="0" smtClean="0"/>
              <a:t>Daughter of Cadmus and Harmonia, spouse of Echion, mother of  Pentheus. Her sisters were </a:t>
            </a:r>
            <a:r>
              <a:rPr lang="en-US" dirty="0" err="1" smtClean="0"/>
              <a:t>Autonoë</a:t>
            </a:r>
            <a:r>
              <a:rPr lang="en-US" dirty="0" smtClean="0"/>
              <a:t>, </a:t>
            </a:r>
            <a:r>
              <a:rPr lang="en-US" dirty="0" err="1" smtClean="0"/>
              <a:t>Ino</a:t>
            </a:r>
            <a:r>
              <a:rPr lang="en-US" dirty="0" smtClean="0"/>
              <a:t> and Semele</a:t>
            </a:r>
          </a:p>
          <a:p>
            <a:pPr lvl="3"/>
            <a:r>
              <a:rPr lang="el-GR" dirty="0" smtClean="0"/>
              <a:t>(Αὐτονόη; </a:t>
            </a:r>
            <a:r>
              <a:rPr lang="en-US" dirty="0" err="1" smtClean="0"/>
              <a:t>Autonóē</a:t>
            </a:r>
            <a:r>
              <a:rPr lang="en-US" dirty="0" smtClean="0"/>
              <a:t>). Daughter of  Cadmus and  Harmonia, sister of  Semele,  Agave and </a:t>
            </a:r>
            <a:r>
              <a:rPr lang="en-US" dirty="0" err="1" smtClean="0"/>
              <a:t>Ino</a:t>
            </a:r>
            <a:r>
              <a:rPr lang="en-US" dirty="0" smtClean="0"/>
              <a:t> ( </a:t>
            </a:r>
            <a:r>
              <a:rPr lang="en-US" dirty="0" err="1" smtClean="0"/>
              <a:t>Leucothea</a:t>
            </a:r>
            <a:r>
              <a:rPr lang="en-US" dirty="0" smtClean="0"/>
              <a:t>), wife of Aristaeus, mother of  Actaeon (Hes. Theog. 977; </a:t>
            </a:r>
            <a:r>
              <a:rPr lang="en-US" dirty="0" err="1" smtClean="0"/>
              <a:t>Apollod</a:t>
            </a:r>
            <a:r>
              <a:rPr lang="en-US" dirty="0" smtClean="0"/>
              <a:t>. 3,26; 30; </a:t>
            </a:r>
            <a:r>
              <a:rPr lang="en-US" dirty="0" err="1" smtClean="0"/>
              <a:t>Hyg</a:t>
            </a:r>
            <a:r>
              <a:rPr lang="en-US" dirty="0" smtClean="0"/>
              <a:t>. Fab. 184). In Euripides' Bacchae she leads a thiasos of Theban Maenads (230; 680; </a:t>
            </a:r>
            <a:r>
              <a:rPr lang="en-US" dirty="0" err="1" smtClean="0"/>
              <a:t>Ov</a:t>
            </a:r>
            <a:r>
              <a:rPr lang="en-US" dirty="0" smtClean="0"/>
              <a:t>. Met. 3,720). Following the death of her son, she goes to Megara; her tomb is mentioned by Pausanias (1,44,5).</a:t>
            </a:r>
          </a:p>
          <a:p>
            <a:pPr lvl="3"/>
            <a:r>
              <a:rPr lang="en-US" dirty="0" smtClean="0"/>
              <a:t>(</a:t>
            </a:r>
            <a:r>
              <a:rPr lang="en-US" dirty="0" err="1" smtClean="0"/>
              <a:t>Ἰνώ</a:t>
            </a:r>
            <a:r>
              <a:rPr lang="en-US" dirty="0" smtClean="0"/>
              <a:t>; </a:t>
            </a:r>
            <a:r>
              <a:rPr lang="en-US" dirty="0" err="1" smtClean="0"/>
              <a:t>Inṓ</a:t>
            </a:r>
            <a:r>
              <a:rPr lang="en-US" dirty="0" smtClean="0"/>
              <a:t>). Daughter of  Cadmus [1] and  Harmonia, generally taken to be the second (first: </a:t>
            </a:r>
            <a:r>
              <a:rPr lang="en-US" dirty="0" err="1" smtClean="0"/>
              <a:t>schol</a:t>
            </a:r>
            <a:r>
              <a:rPr lang="en-US" dirty="0" smtClean="0"/>
              <a:t>. Hom. Il. 7,86 Bekker according to </a:t>
            </a:r>
            <a:r>
              <a:rPr lang="en-US" dirty="0" err="1" smtClean="0"/>
              <a:t>Philostephanus</a:t>
            </a:r>
            <a:r>
              <a:rPr lang="en-US" dirty="0" smtClean="0"/>
              <a:t> and Eust. ad locum; </a:t>
            </a:r>
            <a:r>
              <a:rPr lang="en-US" dirty="0" err="1" smtClean="0"/>
              <a:t>schol</a:t>
            </a:r>
            <a:r>
              <a:rPr lang="en-US" dirty="0" smtClean="0"/>
              <a:t>. </a:t>
            </a:r>
            <a:r>
              <a:rPr lang="en-US" dirty="0" err="1" smtClean="0"/>
              <a:t>Lycoph</a:t>
            </a:r>
            <a:r>
              <a:rPr lang="en-US" dirty="0" smtClean="0"/>
              <a:t>. 22) wife of  Athamas in Thebes [2] (the first being  </a:t>
            </a:r>
            <a:r>
              <a:rPr lang="en-US" dirty="0" err="1" smtClean="0"/>
              <a:t>Nephele</a:t>
            </a:r>
            <a:r>
              <a:rPr lang="en-US" dirty="0" smtClean="0"/>
              <a:t> [1]). She is the mother of </a:t>
            </a:r>
            <a:r>
              <a:rPr lang="en-US" dirty="0" err="1" smtClean="0"/>
              <a:t>Learchus</a:t>
            </a:r>
            <a:r>
              <a:rPr lang="en-US" dirty="0" smtClean="0"/>
              <a:t> and  </a:t>
            </a:r>
            <a:r>
              <a:rPr lang="en-US" dirty="0" err="1" smtClean="0"/>
              <a:t>Melicertes</a:t>
            </a:r>
            <a:r>
              <a:rPr lang="en-US" dirty="0" smtClean="0"/>
              <a:t>. Envy of her stepchildren  Phrixus and  Helle prompted her to develop a cunning plan. She talked the women of the country into roasting the seed grains, thus causing a severe famine. She bribed the envoys sent by Athamas to Delphi to tell the king that the infertility of the land could only be reversed by offering Phrixus as a sacrifice. After Phrixus and his sister had been carried away by the ram sent by </a:t>
            </a:r>
            <a:r>
              <a:rPr lang="en-US" dirty="0" err="1" smtClean="0"/>
              <a:t>Nephele</a:t>
            </a:r>
            <a:r>
              <a:rPr lang="en-US" dirty="0" smtClean="0"/>
              <a:t>, Athamas succumbed to madness and, in the mistaken belief that he was out hunting, he killed his eldest son </a:t>
            </a:r>
            <a:r>
              <a:rPr lang="en-US" dirty="0" err="1" smtClean="0"/>
              <a:t>Learchus</a:t>
            </a:r>
            <a:r>
              <a:rPr lang="en-US" dirty="0" smtClean="0"/>
              <a:t> with arrows. I. fled and flung herself from a cliff into the sea together with her younger son </a:t>
            </a:r>
            <a:r>
              <a:rPr lang="en-US" dirty="0" err="1" smtClean="0"/>
              <a:t>Melicertes</a:t>
            </a:r>
            <a:r>
              <a:rPr lang="en-US" dirty="0" smtClean="0"/>
              <a:t>. From then on, she was </a:t>
            </a:r>
            <a:r>
              <a:rPr lang="en-US" dirty="0" err="1" smtClean="0"/>
              <a:t>cultically</a:t>
            </a:r>
            <a:r>
              <a:rPr lang="en-US" dirty="0" smtClean="0"/>
              <a:t> venerated as  </a:t>
            </a:r>
            <a:r>
              <a:rPr lang="en-US" dirty="0" err="1" smtClean="0"/>
              <a:t>Leucothea</a:t>
            </a:r>
            <a:r>
              <a:rPr lang="en-US" dirty="0" smtClean="0"/>
              <a:t> </a:t>
            </a:r>
          </a:p>
          <a:p>
            <a:pPr lvl="0"/>
            <a:r>
              <a:rPr lang="en-US" dirty="0" smtClean="0"/>
              <a:t>Pentheus king</a:t>
            </a:r>
          </a:p>
          <a:p>
            <a:pPr lvl="0"/>
            <a:r>
              <a:rPr lang="en-US" dirty="0" smtClean="0"/>
              <a:t>Dionysus returns</a:t>
            </a:r>
          </a:p>
        </p:txBody>
      </p:sp>
    </p:spTree>
    <p:extLst>
      <p:ext uri="{BB962C8B-B14F-4D97-AF65-F5344CB8AC3E}">
        <p14:creationId xmlns:p14="http://schemas.microsoft.com/office/powerpoint/2010/main" val="12837157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14</a:t>
            </a:fld>
            <a:endParaRPr lang="en-US"/>
          </a:p>
        </p:txBody>
      </p:sp>
    </p:spTree>
    <p:extLst>
      <p:ext uri="{BB962C8B-B14F-4D97-AF65-F5344CB8AC3E}">
        <p14:creationId xmlns:p14="http://schemas.microsoft.com/office/powerpoint/2010/main" val="22313827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r>
              <a:rPr lang="en-US"/>
              <a:t>1-13-99</a:t>
            </a:r>
          </a:p>
        </p:txBody>
      </p:sp>
      <p:sp>
        <p:nvSpPr>
          <p:cNvPr id="5" name="Rectangle 6"/>
          <p:cNvSpPr>
            <a:spLocks noGrp="1" noChangeArrowheads="1"/>
          </p:cNvSpPr>
          <p:nvPr>
            <p:ph type="ftr" sz="quarter" idx="4"/>
          </p:nvPr>
        </p:nvSpPr>
        <p:spPr>
          <a:ln/>
        </p:spPr>
        <p:txBody>
          <a:bodyPr/>
          <a:lstStyle/>
          <a:p>
            <a:r>
              <a:rPr lang="en-US"/>
              <a:t>CLA77, Andrew Scholtz</a:t>
            </a:r>
          </a:p>
        </p:txBody>
      </p:sp>
      <p:sp>
        <p:nvSpPr>
          <p:cNvPr id="6" name="Rectangle 7"/>
          <p:cNvSpPr>
            <a:spLocks noGrp="1" noChangeArrowheads="1"/>
          </p:cNvSpPr>
          <p:nvPr>
            <p:ph type="sldNum" sz="quarter" idx="5"/>
          </p:nvPr>
        </p:nvSpPr>
        <p:spPr>
          <a:ln/>
        </p:spPr>
        <p:txBody>
          <a:bodyPr/>
          <a:lstStyle/>
          <a:p>
            <a:fld id="{4610F930-7BB3-4F9F-8232-43908B47BEF8}" type="slidenum">
              <a:rPr lang="en-US"/>
              <a:pPr/>
              <a:t>15</a:t>
            </a:fld>
            <a:endParaRPr lang="en-US"/>
          </a:p>
        </p:txBody>
      </p:sp>
      <p:sp>
        <p:nvSpPr>
          <p:cNvPr id="1492994" name="Rectangle 2"/>
          <p:cNvSpPr>
            <a:spLocks noGrp="1" noRot="1" noChangeAspect="1" noChangeArrowheads="1" noTextEdit="1"/>
          </p:cNvSpPr>
          <p:nvPr>
            <p:ph type="sldImg"/>
          </p:nvPr>
        </p:nvSpPr>
        <p:spPr>
          <a:xfrm>
            <a:off x="2193925" y="522288"/>
            <a:ext cx="2927350" cy="1647825"/>
          </a:xfrm>
          <a:ln/>
        </p:spPr>
      </p:sp>
      <p:sp>
        <p:nvSpPr>
          <p:cNvPr id="1492995" name="Rectangle 3"/>
          <p:cNvSpPr>
            <a:spLocks noGrp="1" noChangeArrowheads="1"/>
          </p:cNvSpPr>
          <p:nvPr>
            <p:ph type="body" idx="1"/>
          </p:nvPr>
        </p:nvSpPr>
        <p:spPr>
          <a:xfrm>
            <a:off x="487680" y="2376965"/>
            <a:ext cx="6339840" cy="6504147"/>
          </a:xfrm>
        </p:spPr>
        <p:txBody>
          <a:bodyPr/>
          <a:lstStyle/>
          <a:p>
            <a:r>
              <a:rPr lang="en-US" dirty="0" smtClean="0"/>
              <a:t>discussions of </a:t>
            </a:r>
            <a:r>
              <a:rPr lang="en-US" dirty="0" err="1" smtClean="0"/>
              <a:t>athenian</a:t>
            </a:r>
            <a:r>
              <a:rPr lang="en-US" dirty="0" smtClean="0"/>
              <a:t> tragedy need to begin with dionysus.</a:t>
            </a:r>
            <a:r>
              <a:rPr lang="en-US" baseline="0" dirty="0" smtClean="0"/>
              <a:t> though greek drama doesn’t seem to have arisen exclusively in connection with dionysus (so, for instance, your readings show proto-drama connected with Artemis at the greek city of </a:t>
            </a:r>
            <a:r>
              <a:rPr lang="en-US" baseline="0" dirty="0" err="1" smtClean="0"/>
              <a:t>sparta</a:t>
            </a:r>
            <a:r>
              <a:rPr lang="en-US" baseline="0" dirty="0" smtClean="0"/>
              <a:t>), at </a:t>
            </a:r>
            <a:r>
              <a:rPr lang="en-US" baseline="0" dirty="0" err="1" smtClean="0"/>
              <a:t>athens</a:t>
            </a:r>
            <a:r>
              <a:rPr lang="en-US" baseline="0" dirty="0" smtClean="0"/>
              <a:t> and elsewhere, the </a:t>
            </a:r>
            <a:r>
              <a:rPr lang="en-US" baseline="0" dirty="0" err="1" smtClean="0"/>
              <a:t>dionysian</a:t>
            </a:r>
            <a:r>
              <a:rPr lang="en-US" baseline="0" dirty="0" smtClean="0"/>
              <a:t> connections are extremely strong.</a:t>
            </a:r>
          </a:p>
          <a:p>
            <a:r>
              <a:rPr lang="en-US" baseline="0" dirty="0" smtClean="0"/>
              <a:t>so who – or what – was dionysus?</a:t>
            </a:r>
          </a:p>
          <a:p>
            <a:pPr>
              <a:buFontTx/>
              <a:buChar char="-"/>
            </a:pPr>
            <a:r>
              <a:rPr lang="en-US" baseline="0" dirty="0" smtClean="0"/>
              <a:t> wine</a:t>
            </a:r>
          </a:p>
          <a:p>
            <a:pPr>
              <a:buFontTx/>
              <a:buChar char="-"/>
            </a:pPr>
            <a:r>
              <a:rPr lang="en-US" baseline="0" dirty="0" smtClean="0"/>
              <a:t> release</a:t>
            </a:r>
          </a:p>
          <a:p>
            <a:pPr>
              <a:buFontTx/>
              <a:buChar char="-"/>
            </a:pPr>
            <a:r>
              <a:rPr lang="en-US" baseline="0" dirty="0" smtClean="0"/>
              <a:t> sociality, boundary-crossing</a:t>
            </a:r>
          </a:p>
        </p:txBody>
      </p:sp>
    </p:spTree>
    <p:extLst>
      <p:ext uri="{BB962C8B-B14F-4D97-AF65-F5344CB8AC3E}">
        <p14:creationId xmlns:p14="http://schemas.microsoft.com/office/powerpoint/2010/main" val="39272550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16</a:t>
            </a:fld>
            <a:endParaRPr lang="en-US"/>
          </a:p>
        </p:txBody>
      </p:sp>
    </p:spTree>
    <p:extLst>
      <p:ext uri="{BB962C8B-B14F-4D97-AF65-F5344CB8AC3E}">
        <p14:creationId xmlns:p14="http://schemas.microsoft.com/office/powerpoint/2010/main" val="17160344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17</a:t>
            </a:fld>
            <a:endParaRPr lang="en-US"/>
          </a:p>
        </p:txBody>
      </p:sp>
    </p:spTree>
    <p:extLst>
      <p:ext uri="{BB962C8B-B14F-4D97-AF65-F5344CB8AC3E}">
        <p14:creationId xmlns:p14="http://schemas.microsoft.com/office/powerpoint/2010/main" val="39995610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r>
              <a:rPr lang="en-US"/>
              <a:t>1-13-99</a:t>
            </a:r>
          </a:p>
        </p:txBody>
      </p:sp>
      <p:sp>
        <p:nvSpPr>
          <p:cNvPr id="5" name="Rectangle 6"/>
          <p:cNvSpPr>
            <a:spLocks noGrp="1" noChangeArrowheads="1"/>
          </p:cNvSpPr>
          <p:nvPr>
            <p:ph type="ftr" sz="quarter" idx="4"/>
          </p:nvPr>
        </p:nvSpPr>
        <p:spPr>
          <a:ln/>
        </p:spPr>
        <p:txBody>
          <a:bodyPr/>
          <a:lstStyle/>
          <a:p>
            <a:r>
              <a:rPr lang="en-US"/>
              <a:t>CLA77, Andrew Scholtz</a:t>
            </a:r>
          </a:p>
        </p:txBody>
      </p:sp>
      <p:sp>
        <p:nvSpPr>
          <p:cNvPr id="6" name="Rectangle 7"/>
          <p:cNvSpPr>
            <a:spLocks noGrp="1" noChangeArrowheads="1"/>
          </p:cNvSpPr>
          <p:nvPr>
            <p:ph type="sldNum" sz="quarter" idx="5"/>
          </p:nvPr>
        </p:nvSpPr>
        <p:spPr>
          <a:ln/>
        </p:spPr>
        <p:txBody>
          <a:bodyPr/>
          <a:lstStyle/>
          <a:p>
            <a:fld id="{99E2F258-860F-44BA-A8C1-EBE1761DAF6B}" type="slidenum">
              <a:rPr lang="en-US"/>
              <a:pPr/>
              <a:t>18</a:t>
            </a:fld>
            <a:endParaRPr lang="en-US"/>
          </a:p>
        </p:txBody>
      </p:sp>
      <p:sp>
        <p:nvSpPr>
          <p:cNvPr id="1424386" name="Rectangle 2"/>
          <p:cNvSpPr>
            <a:spLocks noGrp="1" noRot="1" noChangeAspect="1" noChangeArrowheads="1" noTextEdit="1"/>
          </p:cNvSpPr>
          <p:nvPr>
            <p:ph type="sldImg"/>
          </p:nvPr>
        </p:nvSpPr>
        <p:spPr>
          <a:xfrm>
            <a:off x="1808163" y="500063"/>
            <a:ext cx="3698875" cy="2081212"/>
          </a:xfrm>
          <a:ln/>
        </p:spPr>
      </p:sp>
      <p:sp>
        <p:nvSpPr>
          <p:cNvPr id="1424387" name="Rectangle 3"/>
          <p:cNvSpPr>
            <a:spLocks noGrp="1" noChangeArrowheads="1"/>
          </p:cNvSpPr>
          <p:nvPr>
            <p:ph type="body" idx="1"/>
          </p:nvPr>
        </p:nvSpPr>
        <p:spPr/>
        <p:txBody>
          <a:bodyPr/>
          <a:lstStyle/>
          <a:p>
            <a:pPr lvl="0"/>
            <a:r>
              <a:rPr lang="en-US" sz="900" dirty="0"/>
              <a:t>maenads, thyrsi, etc.</a:t>
            </a:r>
          </a:p>
          <a:p>
            <a:pPr lvl="1"/>
            <a:r>
              <a:rPr lang="en-US" dirty="0" smtClean="0"/>
              <a:t>“. . . and with the fennel, join reverence to riot” (p. 400)</a:t>
            </a:r>
          </a:p>
          <a:p>
            <a:pPr lvl="2"/>
            <a:r>
              <a:rPr lang="en-US" sz="2000" dirty="0"/>
              <a:t>lit. “Sanctify the hubristic (</a:t>
            </a:r>
            <a:r>
              <a:rPr lang="en-US" sz="2000" i="1" dirty="0" err="1"/>
              <a:t>hubristas</a:t>
            </a:r>
            <a:r>
              <a:rPr lang="en-US" sz="2000" dirty="0"/>
              <a:t>) fennel rods all around!”</a:t>
            </a:r>
          </a:p>
          <a:p>
            <a:pPr lvl="0"/>
            <a:endParaRPr lang="en-US" sz="900" dirty="0"/>
          </a:p>
          <a:p>
            <a:pPr lvl="1">
              <a:tabLst>
                <a:tab pos="4891248" algn="l"/>
              </a:tabLst>
            </a:pPr>
            <a:r>
              <a:rPr lang="en-US" sz="900" dirty="0"/>
              <a:t>marked oxymoron</a:t>
            </a:r>
          </a:p>
          <a:p>
            <a:pPr lvl="2">
              <a:tabLst>
                <a:tab pos="4891248" algn="l"/>
              </a:tabLst>
            </a:pPr>
            <a:r>
              <a:rPr lang="en-US" sz="900" dirty="0"/>
              <a:t>holy / hubristic</a:t>
            </a:r>
          </a:p>
          <a:p>
            <a:pPr lvl="1">
              <a:tabLst>
                <a:tab pos="4891248" algn="l"/>
              </a:tabLst>
            </a:pPr>
            <a:r>
              <a:rPr lang="en-US" sz="900" dirty="0"/>
              <a:t>“</a:t>
            </a:r>
            <a:r>
              <a:rPr lang="en-US" sz="900" dirty="0" err="1"/>
              <a:t>weaponized</a:t>
            </a:r>
            <a:r>
              <a:rPr lang="en-US" sz="900" dirty="0"/>
              <a:t>” </a:t>
            </a:r>
            <a:r>
              <a:rPr lang="en-US" sz="900" dirty="0" err="1"/>
              <a:t>thyrsi</a:t>
            </a:r>
            <a:r>
              <a:rPr lang="en-US" sz="900" dirty="0"/>
              <a:t> in play</a:t>
            </a:r>
          </a:p>
          <a:p>
            <a:pPr lvl="1">
              <a:tabLst>
                <a:tab pos="4891248" algn="l"/>
              </a:tabLst>
            </a:pPr>
            <a:r>
              <a:rPr lang="en-US" sz="900" dirty="0"/>
              <a:t>ritual violence both given release and yet needs to be contained</a:t>
            </a:r>
          </a:p>
          <a:p>
            <a:pPr lvl="2">
              <a:tabLst>
                <a:tab pos="4891248" algn="l"/>
              </a:tabLst>
            </a:pPr>
            <a:r>
              <a:rPr lang="en-US" sz="900" dirty="0"/>
              <a:t>and that foreshadows “terrorist action” of p. 103: “They tore like an invading army into the villages of </a:t>
            </a:r>
            <a:r>
              <a:rPr lang="en-US" sz="900" dirty="0" err="1"/>
              <a:t>Hysiae</a:t>
            </a:r>
            <a:r>
              <a:rPr lang="en-US" sz="900" dirty="0"/>
              <a:t> and Erythrae, … and turned them upside down, they snatched up babies out of homes …”</a:t>
            </a:r>
          </a:p>
          <a:p>
            <a:pPr lvl="1">
              <a:tabLst>
                <a:tab pos="4891248" algn="l"/>
              </a:tabLst>
            </a:pPr>
            <a:r>
              <a:rPr lang="en-US" sz="900" dirty="0"/>
              <a:t>cf. women’s festival of </a:t>
            </a:r>
            <a:r>
              <a:rPr lang="en-US" sz="900" dirty="0" err="1"/>
              <a:t>hubristika</a:t>
            </a:r>
            <a:r>
              <a:rPr lang="en-US" sz="900" dirty="0"/>
              <a:t>, at </a:t>
            </a:r>
            <a:r>
              <a:rPr lang="en-US" sz="900" dirty="0" err="1"/>
              <a:t>argos</a:t>
            </a:r>
            <a:r>
              <a:rPr lang="en-US" sz="900" dirty="0"/>
              <a:t>: women exercising for a time strange powers and freedoms</a:t>
            </a:r>
          </a:p>
          <a:p>
            <a:pPr lvl="1">
              <a:tabLst>
                <a:tab pos="4891248" algn="l"/>
              </a:tabLst>
            </a:pPr>
            <a:r>
              <a:rPr lang="en-US" sz="900" dirty="0"/>
              <a:t>HUBRIS AS GOOD!!!</a:t>
            </a:r>
          </a:p>
          <a:p>
            <a:pPr lvl="1">
              <a:tabLst>
                <a:tab pos="4891248" algn="l"/>
              </a:tabLst>
            </a:pPr>
            <a:r>
              <a:rPr lang="en-US" sz="900" dirty="0"/>
              <a:t>god of paradox and reversal. in the midst of the most dead time of year, celebration of life-renewing license</a:t>
            </a:r>
          </a:p>
        </p:txBody>
      </p:sp>
    </p:spTree>
    <p:extLst>
      <p:ext uri="{BB962C8B-B14F-4D97-AF65-F5344CB8AC3E}">
        <p14:creationId xmlns:p14="http://schemas.microsoft.com/office/powerpoint/2010/main" val="31117741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r>
              <a:rPr lang="en-US"/>
              <a:t>1-13-99</a:t>
            </a:r>
          </a:p>
        </p:txBody>
      </p:sp>
      <p:sp>
        <p:nvSpPr>
          <p:cNvPr id="5" name="Rectangle 6"/>
          <p:cNvSpPr>
            <a:spLocks noGrp="1" noChangeArrowheads="1"/>
          </p:cNvSpPr>
          <p:nvPr>
            <p:ph type="ftr" sz="quarter" idx="4"/>
          </p:nvPr>
        </p:nvSpPr>
        <p:spPr>
          <a:ln/>
        </p:spPr>
        <p:txBody>
          <a:bodyPr/>
          <a:lstStyle/>
          <a:p>
            <a:r>
              <a:rPr lang="en-US"/>
              <a:t>CLA77, Andrew Scholtz</a:t>
            </a:r>
          </a:p>
        </p:txBody>
      </p:sp>
      <p:sp>
        <p:nvSpPr>
          <p:cNvPr id="6" name="Rectangle 7"/>
          <p:cNvSpPr>
            <a:spLocks noGrp="1" noChangeArrowheads="1"/>
          </p:cNvSpPr>
          <p:nvPr>
            <p:ph type="sldNum" sz="quarter" idx="5"/>
          </p:nvPr>
        </p:nvSpPr>
        <p:spPr>
          <a:ln/>
        </p:spPr>
        <p:txBody>
          <a:bodyPr/>
          <a:lstStyle/>
          <a:p>
            <a:fld id="{99E2F258-860F-44BA-A8C1-EBE1761DAF6B}" type="slidenum">
              <a:rPr lang="en-US"/>
              <a:pPr/>
              <a:t>19</a:t>
            </a:fld>
            <a:endParaRPr lang="en-US"/>
          </a:p>
        </p:txBody>
      </p:sp>
      <p:sp>
        <p:nvSpPr>
          <p:cNvPr id="1424386" name="Rectangle 2"/>
          <p:cNvSpPr>
            <a:spLocks noGrp="1" noRot="1" noChangeAspect="1" noChangeArrowheads="1" noTextEdit="1"/>
          </p:cNvSpPr>
          <p:nvPr>
            <p:ph type="sldImg"/>
          </p:nvPr>
        </p:nvSpPr>
        <p:spPr>
          <a:xfrm>
            <a:off x="1808163" y="500063"/>
            <a:ext cx="3698875" cy="2081212"/>
          </a:xfrm>
          <a:ln/>
        </p:spPr>
      </p:sp>
      <p:sp>
        <p:nvSpPr>
          <p:cNvPr id="1424387" name="Rectangle 3"/>
          <p:cNvSpPr>
            <a:spLocks noGrp="1" noChangeArrowheads="1"/>
          </p:cNvSpPr>
          <p:nvPr>
            <p:ph type="body" idx="1"/>
          </p:nvPr>
        </p:nvSpPr>
        <p:spPr/>
        <p:txBody>
          <a:bodyPr/>
          <a:lstStyle/>
          <a:p>
            <a:r>
              <a:rPr lang="en-US" sz="900" dirty="0"/>
              <a:t>Mystery cults …</a:t>
            </a:r>
          </a:p>
          <a:p>
            <a:pPr lvl="1"/>
            <a:r>
              <a:rPr lang="en-US" sz="900" dirty="0"/>
              <a:t>of Demeter</a:t>
            </a:r>
          </a:p>
          <a:p>
            <a:pPr lvl="2"/>
            <a:r>
              <a:rPr lang="en-US" sz="900" dirty="0"/>
              <a:t>e.g., at Eleusis</a:t>
            </a:r>
          </a:p>
          <a:p>
            <a:pPr lvl="1"/>
            <a:r>
              <a:rPr lang="en-US" sz="900" dirty="0"/>
              <a:t>of Dionysus</a:t>
            </a:r>
          </a:p>
          <a:p>
            <a:r>
              <a:rPr lang="en-US" sz="900" dirty="0"/>
              <a:t>… involve</a:t>
            </a:r>
          </a:p>
          <a:p>
            <a:pPr lvl="1"/>
            <a:r>
              <a:rPr lang="en-US" sz="900" dirty="0"/>
              <a:t>initiatory rite of passage</a:t>
            </a:r>
          </a:p>
          <a:p>
            <a:pPr lvl="1"/>
            <a:r>
              <a:rPr lang="en-US" sz="900" dirty="0"/>
              <a:t>thematic foci</a:t>
            </a:r>
          </a:p>
          <a:p>
            <a:pPr lvl="2"/>
            <a:r>
              <a:rPr lang="en-US" sz="900" dirty="0"/>
              <a:t>community</a:t>
            </a:r>
          </a:p>
          <a:p>
            <a:pPr lvl="2"/>
            <a:r>
              <a:rPr lang="en-US" sz="900" dirty="0"/>
              <a:t>fertility</a:t>
            </a:r>
          </a:p>
          <a:p>
            <a:pPr lvl="2"/>
            <a:r>
              <a:rPr lang="en-US" sz="900" dirty="0"/>
              <a:t>enlightenment</a:t>
            </a:r>
          </a:p>
          <a:p>
            <a:pPr lvl="2"/>
            <a:r>
              <a:rPr lang="en-US" sz="900" dirty="0"/>
              <a:t>conquest of death</a:t>
            </a:r>
          </a:p>
          <a:p>
            <a:r>
              <a:rPr lang="en-US" sz="900" i="1" dirty="0"/>
              <a:t>Bacchae</a:t>
            </a:r>
            <a:r>
              <a:rPr lang="en-US" sz="900" dirty="0"/>
              <a:t>, Initiation (cont.)</a:t>
            </a:r>
          </a:p>
          <a:p>
            <a:pPr lvl="1"/>
            <a:r>
              <a:rPr lang="en-US" sz="900" dirty="0"/>
              <a:t>Cross-dressing</a:t>
            </a:r>
          </a:p>
          <a:p>
            <a:pPr lvl="2"/>
            <a:r>
              <a:rPr lang="en-US" sz="900" dirty="0"/>
              <a:t>ritual transvestism as element of mystic, transformative rite of passage</a:t>
            </a:r>
          </a:p>
          <a:p>
            <a:pPr lvl="3"/>
            <a:r>
              <a:rPr lang="en-US" sz="900" dirty="0"/>
              <a:t>the fluid, redefinition of self</a:t>
            </a:r>
          </a:p>
          <a:p>
            <a:pPr lvl="2"/>
            <a:r>
              <a:rPr lang="en-US" sz="900" dirty="0"/>
              <a:t>ritual feminization preceding ritual death</a:t>
            </a:r>
          </a:p>
          <a:p>
            <a:pPr lvl="3"/>
            <a:r>
              <a:rPr lang="en-US" sz="900" dirty="0"/>
              <a:t>p dressed in linen: 821, D to P “then you must put on a linen shift”</a:t>
            </a:r>
          </a:p>
          <a:p>
            <a:pPr lvl="3"/>
            <a:r>
              <a:rPr lang="en-US" sz="900" dirty="0"/>
              <a:t>linen = bacchic-orphic burial garb</a:t>
            </a:r>
          </a:p>
          <a:p>
            <a:pPr lvl="1"/>
            <a:r>
              <a:rPr lang="en-US" sz="900" dirty="0"/>
              <a:t>Mystic knowing</a:t>
            </a:r>
          </a:p>
          <a:p>
            <a:pPr lvl="1"/>
            <a:r>
              <a:rPr lang="en-US" sz="900" dirty="0"/>
              <a:t>Ritual dying, rebirth</a:t>
            </a:r>
          </a:p>
          <a:p>
            <a:pPr lvl="2"/>
            <a:r>
              <a:rPr lang="en-US" sz="900" dirty="0"/>
              <a:t>LIFE-DEATH-LIFE</a:t>
            </a:r>
          </a:p>
        </p:txBody>
      </p:sp>
    </p:spTree>
    <p:extLst>
      <p:ext uri="{BB962C8B-B14F-4D97-AF65-F5344CB8AC3E}">
        <p14:creationId xmlns:p14="http://schemas.microsoft.com/office/powerpoint/2010/main" val="26584079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19325" y="668338"/>
            <a:ext cx="2876550" cy="1617662"/>
          </a:xfrm>
        </p:spPr>
      </p:sp>
      <p:sp>
        <p:nvSpPr>
          <p:cNvPr id="3" name="Notes Placeholder 2"/>
          <p:cNvSpPr>
            <a:spLocks noGrp="1"/>
          </p:cNvSpPr>
          <p:nvPr>
            <p:ph type="body" idx="1"/>
          </p:nvPr>
        </p:nvSpPr>
        <p:spPr/>
        <p:txBody>
          <a:bodyPr/>
          <a:lstStyle/>
          <a:p>
            <a:r>
              <a:rPr lang="en-US" i="1" dirty="0" smtClean="0"/>
              <a:t>should</a:t>
            </a:r>
            <a:r>
              <a:rPr lang="en-US" i="0" dirty="0" smtClean="0"/>
              <a:t> that be fixed?</a:t>
            </a:r>
            <a:endParaRPr lang="en-US" i="1" dirty="0"/>
          </a:p>
        </p:txBody>
      </p:sp>
      <p:sp>
        <p:nvSpPr>
          <p:cNvPr id="4" name="Slide Number Placeholder 3"/>
          <p:cNvSpPr>
            <a:spLocks noGrp="1"/>
          </p:cNvSpPr>
          <p:nvPr>
            <p:ph type="sldNum" sz="quarter" idx="10"/>
          </p:nvPr>
        </p:nvSpPr>
        <p:spPr/>
        <p:txBody>
          <a:bodyPr/>
          <a:lstStyle/>
          <a:p>
            <a:fld id="{69C971FF-EF28-4195-A575-329446EFAA55}" type="slidenum">
              <a:rPr lang="en-US" smtClean="0"/>
              <a:t>2</a:t>
            </a:fld>
            <a:endParaRPr lang="en-US" dirty="0"/>
          </a:p>
        </p:txBody>
      </p:sp>
    </p:spTree>
    <p:extLst>
      <p:ext uri="{BB962C8B-B14F-4D97-AF65-F5344CB8AC3E}">
        <p14:creationId xmlns:p14="http://schemas.microsoft.com/office/powerpoint/2010/main" val="15275204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20</a:t>
            </a:fld>
            <a:endParaRPr lang="en-US"/>
          </a:p>
        </p:txBody>
      </p:sp>
    </p:spTree>
    <p:extLst>
      <p:ext uri="{BB962C8B-B14F-4D97-AF65-F5344CB8AC3E}">
        <p14:creationId xmlns:p14="http://schemas.microsoft.com/office/powerpoint/2010/main" val="39155339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r>
              <a:rPr lang="en-US"/>
              <a:t>1-13-99</a:t>
            </a:r>
          </a:p>
        </p:txBody>
      </p:sp>
      <p:sp>
        <p:nvSpPr>
          <p:cNvPr id="5" name="Rectangle 6"/>
          <p:cNvSpPr>
            <a:spLocks noGrp="1" noChangeArrowheads="1"/>
          </p:cNvSpPr>
          <p:nvPr>
            <p:ph type="ftr" sz="quarter" idx="4"/>
          </p:nvPr>
        </p:nvSpPr>
        <p:spPr>
          <a:ln/>
        </p:spPr>
        <p:txBody>
          <a:bodyPr/>
          <a:lstStyle/>
          <a:p>
            <a:r>
              <a:rPr lang="en-US"/>
              <a:t>CLA77, Andrew Scholtz</a:t>
            </a:r>
          </a:p>
        </p:txBody>
      </p:sp>
      <p:sp>
        <p:nvSpPr>
          <p:cNvPr id="6" name="Rectangle 7"/>
          <p:cNvSpPr>
            <a:spLocks noGrp="1" noChangeArrowheads="1"/>
          </p:cNvSpPr>
          <p:nvPr>
            <p:ph type="sldNum" sz="quarter" idx="5"/>
          </p:nvPr>
        </p:nvSpPr>
        <p:spPr>
          <a:ln/>
        </p:spPr>
        <p:txBody>
          <a:bodyPr/>
          <a:lstStyle/>
          <a:p>
            <a:fld id="{814B51C6-2F97-4212-8E25-D00FFCBE6CDD}" type="slidenum">
              <a:rPr lang="en-US"/>
              <a:pPr/>
              <a:t>21</a:t>
            </a:fld>
            <a:endParaRPr lang="en-US"/>
          </a:p>
        </p:txBody>
      </p:sp>
      <p:sp>
        <p:nvSpPr>
          <p:cNvPr id="1444866" name="Rectangle 2"/>
          <p:cNvSpPr>
            <a:spLocks noGrp="1" noRot="1" noChangeAspect="1" noChangeArrowheads="1" noTextEdit="1"/>
          </p:cNvSpPr>
          <p:nvPr>
            <p:ph type="sldImg"/>
          </p:nvPr>
        </p:nvSpPr>
        <p:spPr>
          <a:xfrm>
            <a:off x="1808163" y="500063"/>
            <a:ext cx="3698875" cy="2081212"/>
          </a:xfrm>
          <a:ln/>
        </p:spPr>
      </p:sp>
      <p:sp>
        <p:nvSpPr>
          <p:cNvPr id="144486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1960700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19325" y="668338"/>
            <a:ext cx="2876550" cy="1617662"/>
          </a:xfrm>
        </p:spPr>
      </p:sp>
      <p:sp>
        <p:nvSpPr>
          <p:cNvPr id="3" name="Notes Placeholder 2"/>
          <p:cNvSpPr>
            <a:spLocks noGrp="1"/>
          </p:cNvSpPr>
          <p:nvPr>
            <p:ph type="body" idx="1"/>
          </p:nvPr>
        </p:nvSpPr>
        <p:spPr/>
        <p:txBody>
          <a:bodyPr/>
          <a:lstStyle/>
          <a:p>
            <a:pPr>
              <a:spcAft>
                <a:spcPts val="1239"/>
              </a:spcAft>
            </a:pPr>
            <a:r>
              <a:rPr lang="en-US" spc="52" dirty="0"/>
              <a:t>“For whoso leads the revel / He is always Dionysus” – w</a:t>
            </a:r>
            <a:r>
              <a:rPr lang="en-US" dirty="0" smtClean="0"/>
              <a:t>hat does that mean?</a:t>
            </a:r>
          </a:p>
          <a:p>
            <a:pPr>
              <a:spcAft>
                <a:spcPts val="1239"/>
              </a:spcAft>
            </a:pPr>
            <a:r>
              <a:rPr lang="en-US" i="1" dirty="0" smtClean="0"/>
              <a:t>in the play</a:t>
            </a:r>
            <a:r>
              <a:rPr lang="en-US" dirty="0" smtClean="0"/>
              <a:t>, is Dionysus leading a dangerous cult? or is he the real deal and we just don’t understand? will we at least understand better if we join in? but at what cost to our sense of self do we join in?</a:t>
            </a:r>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5721D7F7-CBDC-4618-B4D1-D6BF1CF121FB}" type="slidenum">
              <a:rPr lang="en-US" smtClean="0"/>
              <a:pPr/>
              <a:t>3</a:t>
            </a:fld>
            <a:endParaRPr lang="en-US" dirty="0"/>
          </a:p>
        </p:txBody>
      </p:sp>
    </p:spTree>
    <p:extLst>
      <p:ext uri="{BB962C8B-B14F-4D97-AF65-F5344CB8AC3E}">
        <p14:creationId xmlns:p14="http://schemas.microsoft.com/office/powerpoint/2010/main" val="21232807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19325" y="668338"/>
            <a:ext cx="2876550" cy="1617662"/>
          </a:xfrm>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5721D7F7-CBDC-4618-B4D1-D6BF1CF121FB}" type="slidenum">
              <a:rPr lang="en-US" smtClean="0"/>
              <a:pPr/>
              <a:t>4</a:t>
            </a:fld>
            <a:endParaRPr lang="en-US" dirty="0"/>
          </a:p>
        </p:txBody>
      </p:sp>
    </p:spTree>
    <p:extLst>
      <p:ext uri="{BB962C8B-B14F-4D97-AF65-F5344CB8AC3E}">
        <p14:creationId xmlns:p14="http://schemas.microsoft.com/office/powerpoint/2010/main" val="9094913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19325" y="668338"/>
            <a:ext cx="2876550" cy="1617662"/>
          </a:xfrm>
        </p:spPr>
      </p:sp>
      <p:sp>
        <p:nvSpPr>
          <p:cNvPr id="3" name="Notes Placeholder 2"/>
          <p:cNvSpPr>
            <a:spLocks noGrp="1"/>
          </p:cNvSpPr>
          <p:nvPr>
            <p:ph type="body" idx="1"/>
          </p:nvPr>
        </p:nvSpPr>
        <p:spPr/>
        <p:txBody>
          <a:bodyPr>
            <a:normAutofit/>
          </a:bodyPr>
          <a:lstStyle/>
          <a:p>
            <a:r>
              <a:rPr lang="en-US" dirty="0"/>
              <a:t>ASK YOURSELF: WILL THIS TREATISE HELP YOU IN APPRECIATING/CRITIQUING POETRY? (probably yes.) IN CREATING POETRY? (far more incomplete on that score. differs thus from ari's </a:t>
            </a:r>
            <a:r>
              <a:rPr lang="en-US" i="1" dirty="0"/>
              <a:t>Rhetoric.) some of it really specifically concerned with critical questions, e.g., which better, epic or tragedy.</a:t>
            </a:r>
          </a:p>
          <a:p>
            <a:r>
              <a:rPr lang="en-US" dirty="0"/>
              <a:t>AND IF WE CAN VIEW ARISTOTLE’S as a critical-theoretical approach, does ari tell us anything useful about tragedy? what?</a:t>
            </a:r>
          </a:p>
          <a:p>
            <a:r>
              <a:rPr lang="en-US" dirty="0"/>
              <a:t>ari thus does not impart to readers tekhne (technical skill) as much as try to train them to recognize it, especially in areas that, for aristotle, count.</a:t>
            </a:r>
            <a:endParaRPr lang="en-US" i="1" dirty="0"/>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5721D7F7-CBDC-4618-B4D1-D6BF1CF121FB}" type="slidenum">
              <a:rPr lang="en-US" smtClean="0"/>
              <a:pPr/>
              <a:t>5</a:t>
            </a:fld>
            <a:endParaRPr lang="en-US" dirty="0"/>
          </a:p>
        </p:txBody>
      </p:sp>
    </p:spTree>
    <p:extLst>
      <p:ext uri="{BB962C8B-B14F-4D97-AF65-F5344CB8AC3E}">
        <p14:creationId xmlns:p14="http://schemas.microsoft.com/office/powerpoint/2010/main" val="36497602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19325" y="668338"/>
            <a:ext cx="2876550" cy="1617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C971FF-EF28-4195-A575-329446EFAA55}" type="slidenum">
              <a:rPr lang="en-US" smtClean="0"/>
              <a:t>6</a:t>
            </a:fld>
            <a:endParaRPr lang="en-US" dirty="0"/>
          </a:p>
        </p:txBody>
      </p:sp>
    </p:spTree>
    <p:extLst>
      <p:ext uri="{BB962C8B-B14F-4D97-AF65-F5344CB8AC3E}">
        <p14:creationId xmlns:p14="http://schemas.microsoft.com/office/powerpoint/2010/main" val="7995516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19325" y="668338"/>
            <a:ext cx="2876550" cy="1617662"/>
          </a:xfrm>
        </p:spPr>
      </p:sp>
      <p:sp>
        <p:nvSpPr>
          <p:cNvPr id="3" name="Notes Placeholder 2"/>
          <p:cNvSpPr>
            <a:spLocks noGrp="1"/>
          </p:cNvSpPr>
          <p:nvPr>
            <p:ph type="body" idx="1"/>
          </p:nvPr>
        </p:nvSpPr>
        <p:spPr/>
        <p:txBody>
          <a:bodyPr>
            <a:normAutofit fontScale="92500" lnSpcReduction="10000"/>
          </a:bodyPr>
          <a:lstStyle/>
          <a:p>
            <a:r>
              <a:rPr lang="en-US" dirty="0" smtClean="0"/>
              <a:t>prologue (starts p. 395)</a:t>
            </a:r>
          </a:p>
          <a:p>
            <a:pPr marL="471788" lvl="1" defTabSz="943575"/>
            <a:r>
              <a:rPr lang="en-US" dirty="0" smtClean="0"/>
              <a:t>Dionysus. I am changed,</a:t>
            </a:r>
            <a:r>
              <a:rPr lang="en-US" baseline="0" dirty="0" smtClean="0"/>
              <a:t> a god made man, d’s boundary-crossing aspect. cf. dress-up, geographical-cultural boundary-crossing, etc. he is a foreign god (“I come from Lydia” etc.) coming to conquer Greece. yet he is a native greek. (barbarian-greek divide.)</a:t>
            </a:r>
            <a:endParaRPr lang="en-US" dirty="0" smtClean="0"/>
          </a:p>
          <a:p>
            <a:r>
              <a:rPr lang="en-US" dirty="0" smtClean="0"/>
              <a:t>parodos (398): “Asian” (Anatolian) Bacchants. Cult hymn. celebrates the double birth of god: at </a:t>
            </a:r>
            <a:r>
              <a:rPr lang="en-US" dirty="0" smtClean="0"/>
              <a:t>thebes</a:t>
            </a:r>
            <a:r>
              <a:rPr lang="en-US" dirty="0" smtClean="0"/>
              <a:t>, on crete</a:t>
            </a:r>
            <a:r>
              <a:rPr lang="en-US" baseline="0" dirty="0" smtClean="0"/>
              <a:t> (p. 400, “p chamber of curetes”)</a:t>
            </a:r>
            <a:endParaRPr lang="en-US" dirty="0" smtClean="0"/>
          </a:p>
          <a:p>
            <a:r>
              <a:rPr lang="en-US" dirty="0" smtClean="0"/>
              <a:t>1st episode (402)</a:t>
            </a:r>
          </a:p>
          <a:p>
            <a:pPr lvl="1"/>
            <a:r>
              <a:rPr lang="en-US" dirty="0" smtClean="0"/>
              <a:t>Tiresias, Cadmus, Pentheus. note the comedy of c and t, old geezers, done up in Dionysian garb.</a:t>
            </a:r>
          </a:p>
          <a:p>
            <a:pPr lvl="1"/>
            <a:r>
              <a:rPr lang="en-US" dirty="0" smtClean="0"/>
              <a:t>tir: </a:t>
            </a:r>
            <a:r>
              <a:rPr lang="en-US" dirty="0"/>
              <a:t>humanity has 2 blessings: demeter (earth, food), d (wine). encomium of wine: anodyne, soporific. the wine is d and vice versa. when we drink we are possessed.</a:t>
            </a:r>
          </a:p>
          <a:p>
            <a:pPr lvl="1"/>
            <a:r>
              <a:rPr lang="en-US" dirty="0"/>
              <a:t>286. t defends myth of 2ble birth. a mystic interpretation hinging on pun: meros/homeros. z, harboring d on olympus and thus angering hera, gives to h a piece of sky (aither) as "hostage." but the crowd understands that as meros, "thigh." the myth associates dionysus with the heavenly element, i.e., with zeus. aither is used to make the facsimile of helen, too. note that this interpretation is important: d is the god of facsimile, of the simulacrum. there is, in a sense, no real god there, only air. the process of imitation manifests the god.</a:t>
            </a:r>
            <a:endParaRPr lang="en-US" dirty="0" smtClean="0"/>
          </a:p>
          <a:p>
            <a:r>
              <a:rPr lang="en-US" dirty="0" smtClean="0"/>
              <a:t>1st stasimon (412)</a:t>
            </a:r>
          </a:p>
          <a:p>
            <a:pPr lvl="1"/>
            <a:r>
              <a:rPr lang="en-US" dirty="0" smtClean="0"/>
              <a:t>Pentheus’ impiety</a:t>
            </a:r>
          </a:p>
          <a:p>
            <a:r>
              <a:rPr lang="en-US" dirty="0" smtClean="0"/>
              <a:t>2nd episode (414)</a:t>
            </a:r>
          </a:p>
          <a:p>
            <a:pPr lvl="1"/>
            <a:r>
              <a:rPr lang="en-US" dirty="0" smtClean="0"/>
              <a:t>Servant, Pentheus, Dionysus (in disguise)</a:t>
            </a:r>
          </a:p>
          <a:p>
            <a:pPr lvl="1"/>
            <a:r>
              <a:rPr lang="en-US" dirty="0" smtClean="0"/>
              <a:t>soldier describes the miraculous escape of the Bacchae. note the quasi-sexual appreciation of d’s implicitly effeminate beauty. yet d is the bull god, the roarer, the quintessentially phallic deity. d</a:t>
            </a:r>
            <a:r>
              <a:rPr lang="en-US" baseline="0" dirty="0" smtClean="0"/>
              <a:t> plays at being an emissary of himself. he is playing someone other than himself, yet in so doing at a deeper level is very much himself. (p casannot see the god though he is looking at him – d is “where I am.) you are d if you are not yourself. this is the essence of Athenian drama.</a:t>
            </a:r>
            <a:endParaRPr lang="en-US" dirty="0" smtClean="0"/>
          </a:p>
          <a:p>
            <a:r>
              <a:rPr lang="en-US" dirty="0" smtClean="0"/>
              <a:t>2nd stasimon (417)</a:t>
            </a:r>
          </a:p>
          <a:p>
            <a:pPr lvl="1"/>
            <a:r>
              <a:rPr lang="en-US" dirty="0" smtClean="0"/>
              <a:t>Thebes’ rejection of Dionysus</a:t>
            </a:r>
          </a:p>
          <a:p>
            <a:r>
              <a:rPr lang="en-US" dirty="0" smtClean="0"/>
              <a:t>Choral dialogue (418): Chorus &amp; D</a:t>
            </a:r>
          </a:p>
          <a:p>
            <a:pPr lvl="1"/>
            <a:r>
              <a:rPr lang="en-US" dirty="0" smtClean="0"/>
              <a:t>Earthquake. self-</a:t>
            </a:r>
            <a:r>
              <a:rPr lang="en-US" dirty="0" err="1" smtClean="0"/>
              <a:t>freed’s</a:t>
            </a:r>
            <a:r>
              <a:rPr lang="en-US" dirty="0" smtClean="0"/>
              <a:t> power.</a:t>
            </a:r>
            <a:r>
              <a:rPr lang="en-US" baseline="0" dirty="0" smtClean="0"/>
              <a:t> adoration of him by bacchants.</a:t>
            </a:r>
            <a:endParaRPr lang="en-US" dirty="0" smtClean="0"/>
          </a:p>
          <a:p>
            <a:r>
              <a:rPr lang="en-US" dirty="0" smtClean="0"/>
              <a:t>Trochaic dialogue, D &amp; Leader (420)</a:t>
            </a:r>
          </a:p>
          <a:p>
            <a:pPr lvl="1"/>
            <a:r>
              <a:rPr lang="en-US" dirty="0" smtClean="0"/>
              <a:t>“messenger” scene. d describes his destruction of the palace of </a:t>
            </a:r>
            <a:r>
              <a:rPr lang="en-US" dirty="0" err="1" smtClean="0"/>
              <a:t>pentheus</a:t>
            </a:r>
            <a:r>
              <a:rPr lang="en-US" dirty="0" smtClean="0"/>
              <a:t>. note that the women, the </a:t>
            </a:r>
            <a:r>
              <a:rPr lang="en-US" i="1" dirty="0" smtClean="0"/>
              <a:t>bacchants</a:t>
            </a:r>
            <a:r>
              <a:rPr lang="en-US" i="0" dirty="0" smtClean="0"/>
              <a:t> of Anatolia, think d is a human worshipper of god. god’s playacting.</a:t>
            </a:r>
            <a:endParaRPr lang="en-US" dirty="0" smtClean="0"/>
          </a:p>
          <a:p>
            <a:r>
              <a:rPr lang="en-US" dirty="0" smtClean="0"/>
              <a:t>3rd episode (422)</a:t>
            </a:r>
          </a:p>
          <a:p>
            <a:pPr lvl="1"/>
            <a:r>
              <a:rPr lang="en-US" dirty="0" smtClean="0"/>
              <a:t>Short dialogue, D&amp;P </a:t>
            </a:r>
          </a:p>
          <a:p>
            <a:pPr lvl="1"/>
            <a:r>
              <a:rPr lang="en-US" dirty="0" smtClean="0"/>
              <a:t>Messenger scene: </a:t>
            </a:r>
            <a:r>
              <a:rPr lang="en-US" i="1" dirty="0" smtClean="0"/>
              <a:t>hubris</a:t>
            </a:r>
            <a:r>
              <a:rPr lang="en-US" dirty="0" smtClean="0"/>
              <a:t> in the hills. the foreign women of the chorus</a:t>
            </a:r>
            <a:r>
              <a:rPr lang="en-US" baseline="0" dirty="0" smtClean="0"/>
              <a:t> are in town. the women of the town have burst free and, led by the royal sisters, wreak hubristic havoc in the countryside. here the fennel rods-</a:t>
            </a:r>
            <a:r>
              <a:rPr lang="en-US" baseline="0" dirty="0" err="1" smtClean="0"/>
              <a:t>thursoi</a:t>
            </a:r>
            <a:r>
              <a:rPr lang="en-US" baseline="0" dirty="0" smtClean="0"/>
              <a:t>-prove truly hubristic.</a:t>
            </a:r>
            <a:endParaRPr lang="en-US" dirty="0" smtClean="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721D7F7-CBDC-4618-B4D1-D6BF1CF121FB}" type="slidenum">
              <a:rPr lang="en-US" smtClean="0"/>
              <a:pPr/>
              <a:t>7</a:t>
            </a:fld>
            <a:endParaRPr lang="en-US"/>
          </a:p>
        </p:txBody>
      </p:sp>
    </p:spTree>
    <p:extLst>
      <p:ext uri="{BB962C8B-B14F-4D97-AF65-F5344CB8AC3E}">
        <p14:creationId xmlns:p14="http://schemas.microsoft.com/office/powerpoint/2010/main" val="13008926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19325" y="668338"/>
            <a:ext cx="2876550" cy="1617662"/>
          </a:xfrm>
        </p:spPr>
      </p:sp>
      <p:sp>
        <p:nvSpPr>
          <p:cNvPr id="3" name="Notes Placeholder 2"/>
          <p:cNvSpPr>
            <a:spLocks noGrp="1"/>
          </p:cNvSpPr>
          <p:nvPr>
            <p:ph type="body" idx="1"/>
          </p:nvPr>
        </p:nvSpPr>
        <p:spPr/>
        <p:txBody>
          <a:bodyPr/>
          <a:lstStyle/>
          <a:p>
            <a:r>
              <a:rPr lang="en-US" dirty="0" smtClean="0"/>
              <a:t>WHAT’S THE VALUE-ADDED OF ARI’S POETICS? WHAT’S THE TAKE-AWAY?</a:t>
            </a:r>
          </a:p>
          <a:p>
            <a:r>
              <a:rPr lang="en-US" dirty="0" smtClean="0"/>
              <a:t>basically,</a:t>
            </a:r>
            <a:r>
              <a:rPr lang="en-US" baseline="0" dirty="0" smtClean="0"/>
              <a:t> a theory of tragedy that begins help us understand it in relation to its ancient historical development and ancient ways of experiencing it.</a:t>
            </a:r>
          </a:p>
          <a:p>
            <a:r>
              <a:rPr lang="en-US" baseline="0" dirty="0" smtClean="0"/>
              <a:t>but also a theory of it that combines notions of its utility with pleasure3 derived therefrom – indeed, a way of theorizing pleasure as, potentially, at least, pleasurable.</a:t>
            </a:r>
            <a:endParaRPr lang="en-US" dirty="0" smtClean="0"/>
          </a:p>
          <a:p>
            <a:r>
              <a:rPr lang="en-US" dirty="0" smtClean="0"/>
              <a:t>87</a:t>
            </a:r>
            <a:r>
              <a:rPr lang="en-US" dirty="0"/>
              <a:t>. how best to go about conceiving a plot.</a:t>
            </a:r>
          </a:p>
          <a:p>
            <a:r>
              <a:rPr lang="en-US" dirty="0"/>
              <a:t>90. complication, unraveling. complication = plot up to reversal. then unraveling.</a:t>
            </a:r>
          </a:p>
          <a:p>
            <a:r>
              <a:rPr lang="en-US" dirty="0"/>
              <a:t>reversal should concern "the character between these two extremes [the very noble and the very wicked] - that of a man who is not eminently good and just, yet whose misfortune is brought about not by vice </a:t>
            </a:r>
            <a:r>
              <a:rPr lang="en-US" dirty="0" err="1"/>
              <a:t>pr</a:t>
            </a:r>
            <a:r>
              <a:rPr lang="en-US" dirty="0"/>
              <a:t> depravity, but by some error or frailty [</a:t>
            </a:r>
            <a:r>
              <a:rPr lang="en-US" i="1" dirty="0"/>
              <a:t>hamartia</a:t>
            </a:r>
            <a:r>
              <a:rPr lang="en-US" dirty="0"/>
              <a:t>]." but aristotle means </a:t>
            </a:r>
            <a:r>
              <a:rPr lang="en-US" i="1" dirty="0"/>
              <a:t>mistake</a:t>
            </a:r>
            <a:r>
              <a:rPr lang="en-US" dirty="0"/>
              <a:t>. (76)</a:t>
            </a:r>
          </a:p>
          <a:p>
            <a:r>
              <a:rPr lang="en-US" dirty="0"/>
              <a:t>79-80. we're seeing recognition not simply of another's identity, but with that, of the moral implications, previously unknown, of a given action  as connected to identity. so for instance there is no recognition in </a:t>
            </a:r>
            <a:r>
              <a:rPr lang="en-US" dirty="0" err="1"/>
              <a:t>antigone</a:t>
            </a:r>
            <a:r>
              <a:rPr lang="en-US" dirty="0"/>
              <a:t>, strictly speaking. but there is a point in the play when the delusion falls away from </a:t>
            </a:r>
            <a:r>
              <a:rPr lang="en-US" dirty="0" err="1"/>
              <a:t>creon</a:t>
            </a:r>
            <a:r>
              <a:rPr lang="en-US" dirty="0"/>
              <a:t> and he realizes just what he has been doing: he has been destroying himself, and it is his self-wrought reversal he notices. this dimension of learning in characters and in spectators only lightly touched on in ari, but a central theme of the tragedies themselves. see p. 85.</a:t>
            </a:r>
          </a:p>
          <a:p>
            <a:r>
              <a:rPr lang="en-US" dirty="0"/>
              <a:t>84. on recognition. relatively unimaginative-artistic: from tokens. (</a:t>
            </a:r>
            <a:r>
              <a:rPr lang="en-US" dirty="0" err="1"/>
              <a:t>atekhnoterai</a:t>
            </a:r>
            <a:r>
              <a:rPr lang="en-US" dirty="0"/>
              <a:t>.) this is about either recognition of, or employment of, tekhne, technical skill.</a:t>
            </a:r>
          </a:p>
          <a:p>
            <a:r>
              <a:rPr lang="en-US" dirty="0"/>
              <a:t>85. even less artistic, blatant "</a:t>
            </a:r>
            <a:r>
              <a:rPr lang="en-US" dirty="0" err="1"/>
              <a:t>i</a:t>
            </a:r>
            <a:r>
              <a:rPr lang="en-US" dirty="0"/>
              <a:t> am." (i.e., artificial.) ari likes recognition by inference. note that recognition can be of fate etc., not just ID.</a:t>
            </a:r>
          </a:p>
          <a:p>
            <a:r>
              <a:rPr lang="en-US" dirty="0"/>
              <a:t>86. best: from plot action - e.g., </a:t>
            </a:r>
            <a:r>
              <a:rPr lang="en-US" dirty="0" err="1"/>
              <a:t>soph's</a:t>
            </a:r>
            <a:r>
              <a:rPr lang="en-US" dirty="0"/>
              <a:t> OK.</a:t>
            </a:r>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721D7F7-CBDC-4618-B4D1-D6BF1CF121FB}" type="slidenum">
              <a:rPr lang="en-US" smtClean="0"/>
              <a:pPr/>
              <a:t>8</a:t>
            </a:fld>
            <a:endParaRPr lang="en-US"/>
          </a:p>
        </p:txBody>
      </p:sp>
    </p:spTree>
    <p:extLst>
      <p:ext uri="{BB962C8B-B14F-4D97-AF65-F5344CB8AC3E}">
        <p14:creationId xmlns:p14="http://schemas.microsoft.com/office/powerpoint/2010/main" val="5018057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r>
              <a:rPr lang="en-US"/>
              <a:t>1-13-99</a:t>
            </a:r>
          </a:p>
        </p:txBody>
      </p:sp>
      <p:sp>
        <p:nvSpPr>
          <p:cNvPr id="5" name="Rectangle 6"/>
          <p:cNvSpPr>
            <a:spLocks noGrp="1" noChangeArrowheads="1"/>
          </p:cNvSpPr>
          <p:nvPr>
            <p:ph type="ftr" sz="quarter" idx="4"/>
          </p:nvPr>
        </p:nvSpPr>
        <p:spPr>
          <a:ln/>
        </p:spPr>
        <p:txBody>
          <a:bodyPr/>
          <a:lstStyle/>
          <a:p>
            <a:r>
              <a:rPr lang="en-US"/>
              <a:t>CLA77, Andrew Scholtz</a:t>
            </a:r>
          </a:p>
        </p:txBody>
      </p:sp>
      <p:sp>
        <p:nvSpPr>
          <p:cNvPr id="6" name="Rectangle 7"/>
          <p:cNvSpPr>
            <a:spLocks noGrp="1" noChangeArrowheads="1"/>
          </p:cNvSpPr>
          <p:nvPr>
            <p:ph type="sldNum" sz="quarter" idx="5"/>
          </p:nvPr>
        </p:nvSpPr>
        <p:spPr>
          <a:ln/>
        </p:spPr>
        <p:txBody>
          <a:bodyPr/>
          <a:lstStyle/>
          <a:p>
            <a:fld id="{12269450-36CF-4890-94FF-935EB4DD9F91}" type="slidenum">
              <a:rPr lang="en-US"/>
              <a:pPr/>
              <a:t>9</a:t>
            </a:fld>
            <a:endParaRPr lang="en-US"/>
          </a:p>
        </p:txBody>
      </p:sp>
      <p:sp>
        <p:nvSpPr>
          <p:cNvPr id="1356802" name="Rectangle 2"/>
          <p:cNvSpPr>
            <a:spLocks noGrp="1" noRot="1" noChangeAspect="1" noChangeArrowheads="1" noTextEdit="1"/>
          </p:cNvSpPr>
          <p:nvPr>
            <p:ph type="sldImg"/>
          </p:nvPr>
        </p:nvSpPr>
        <p:spPr>
          <a:xfrm>
            <a:off x="1808163" y="500063"/>
            <a:ext cx="3698875" cy="2081212"/>
          </a:xfrm>
          <a:ln/>
        </p:spPr>
      </p:sp>
      <p:sp>
        <p:nvSpPr>
          <p:cNvPr id="13568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9542112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userDrawn="1"/>
        </p:nvSpPr>
        <p:spPr>
          <a:xfrm>
            <a:off x="0" y="0"/>
            <a:ext cx="12188825" cy="6858000"/>
          </a:xfrm>
          <a:prstGeom prst="rect">
            <a:avLst/>
          </a:prstGeom>
          <a:solidFill>
            <a:schemeClr val="bg1">
              <a:alpha val="8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sp>
        <p:nvSpPr>
          <p:cNvPr id="6" name="Title 1"/>
          <p:cNvSpPr>
            <a:spLocks noGrp="1"/>
          </p:cNvSpPr>
          <p:nvPr>
            <p:ph type="ctrTitle"/>
          </p:nvPr>
        </p:nvSpPr>
        <p:spPr>
          <a:xfrm>
            <a:off x="435836" y="908717"/>
            <a:ext cx="11320328" cy="2387600"/>
          </a:xfrm>
          <a:noFill/>
        </p:spPr>
        <p:txBody>
          <a:bodyPr anchor="b"/>
          <a:lstStyle>
            <a:lvl1pPr algn="ctr">
              <a:defRPr sz="6000" spc="100" baseline="0">
                <a:solidFill>
                  <a:srgbClr val="993300"/>
                </a:solidFill>
                <a:latin typeface="Candara" panose="020E0502030303020204" pitchFamily="34" charset="0"/>
              </a:defRPr>
            </a:lvl1pPr>
          </a:lstStyle>
          <a:p>
            <a:r>
              <a:rPr lang="en-US" smtClean="0"/>
              <a:t>Click to edit Master title style</a:t>
            </a:r>
            <a:endParaRPr lang="en-US" dirty="0"/>
          </a:p>
        </p:txBody>
      </p:sp>
      <p:sp>
        <p:nvSpPr>
          <p:cNvPr id="8" name="Subtitle 2"/>
          <p:cNvSpPr>
            <a:spLocks noGrp="1"/>
          </p:cNvSpPr>
          <p:nvPr>
            <p:ph type="subTitle" idx="1"/>
          </p:nvPr>
        </p:nvSpPr>
        <p:spPr>
          <a:xfrm>
            <a:off x="435836" y="3602038"/>
            <a:ext cx="11320328" cy="1655762"/>
          </a:xfrm>
          <a:prstGeom prst="rect">
            <a:avLst/>
          </a:prstGeom>
        </p:spPr>
        <p:txBody>
          <a:bodyPr>
            <a:normAutofit/>
          </a:bodyPr>
          <a:lstStyle>
            <a:lvl1pPr marL="0" indent="0" algn="ctr">
              <a:buNone/>
              <a:defRPr sz="3600">
                <a:solidFill>
                  <a:srgbClr val="993300"/>
                </a:solidFill>
                <a:latin typeface="Candara" panose="020E05020303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Tree>
    <p:extLst>
      <p:ext uri="{BB962C8B-B14F-4D97-AF65-F5344CB8AC3E}">
        <p14:creationId xmlns:p14="http://schemas.microsoft.com/office/powerpoint/2010/main" val="925245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a:xfrm>
            <a:off x="1217614" y="1828800"/>
            <a:ext cx="9753600" cy="4343400"/>
          </a:xfrm>
          <a:prstGeom prst="rect">
            <a:avLst/>
          </a:prstGeom>
        </p:spPr>
        <p:txBody>
          <a:bodyPr vert="eaVert"/>
          <a:lstStyle>
            <a:lvl1pPr>
              <a:defRPr>
                <a:solidFill>
                  <a:schemeClr val="tx1">
                    <a:lumMod val="75000"/>
                  </a:schemeClr>
                </a:solidFill>
              </a:defRPr>
            </a:lvl1pPr>
            <a:lvl2pPr>
              <a:defRPr>
                <a:solidFill>
                  <a:schemeClr val="tx1">
                    <a:lumMod val="75000"/>
                  </a:schemeClr>
                </a:solidFill>
              </a:defRPr>
            </a:lvl2pPr>
            <a:lvl3pPr>
              <a:defRPr>
                <a:solidFill>
                  <a:schemeClr val="tx1">
                    <a:lumMod val="75000"/>
                  </a:schemeClr>
                </a:solidFill>
              </a:defRPr>
            </a:lvl3pPr>
            <a:lvl4pPr>
              <a:defRPr>
                <a:solidFill>
                  <a:schemeClr val="tx1">
                    <a:lumMod val="75000"/>
                  </a:schemeClr>
                </a:solidFill>
              </a:defRPr>
            </a:lvl4pPr>
            <a:lvl5pPr>
              <a:defRPr>
                <a:solidFill>
                  <a:schemeClr val="tx1">
                    <a:lumMod val="75000"/>
                  </a:schemeClr>
                </a:solidFill>
              </a:defRPr>
            </a:lvl5pPr>
            <a:lvl6pPr>
              <a:defRPr/>
            </a:lvl6pPr>
            <a:lvl7pPr>
              <a:defRPr baseline="0"/>
            </a:lvl7pPr>
            <a:lvl8pPr>
              <a:defRPr baseline="0"/>
            </a:lvl8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Footer Placeholder 4"/>
          <p:cNvSpPr>
            <a:spLocks noGrp="1"/>
          </p:cNvSpPr>
          <p:nvPr>
            <p:ph type="ftr" sz="quarter" idx="11"/>
          </p:nvPr>
        </p:nvSpPr>
        <p:spPr/>
        <p:txBody>
          <a:bodyPr/>
          <a:lstStyle/>
          <a:p>
            <a:r>
              <a:rPr lang="en-US" smtClean="0"/>
              <a:t>Csapo</a:t>
            </a:r>
            <a:endParaRPr dirty="0"/>
          </a:p>
        </p:txBody>
      </p:sp>
      <p:sp>
        <p:nvSpPr>
          <p:cNvPr id="4" name="Date Placeholder 3"/>
          <p:cNvSpPr>
            <a:spLocks noGrp="1"/>
          </p:cNvSpPr>
          <p:nvPr>
            <p:ph type="dt" sz="half" idx="10"/>
          </p:nvPr>
        </p:nvSpPr>
        <p:spPr/>
        <p:txBody>
          <a:bodyPr/>
          <a:lstStyle/>
          <a:p>
            <a:r>
              <a:rPr lang="en-US" smtClean="0"/>
              <a:t>13-Sep-11</a:t>
            </a:r>
            <a:endParaRPr/>
          </a:p>
        </p:txBody>
      </p:sp>
      <p:sp>
        <p:nvSpPr>
          <p:cNvPr id="6" name="Slide Number Placeholder 5"/>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2944854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85800"/>
            <a:ext cx="2134315" cy="54864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1217613" y="685800"/>
            <a:ext cx="7416138" cy="5486400"/>
          </a:xfrm>
          <a:prstGeom prst="rect">
            <a:avLst/>
          </a:prstGeom>
        </p:spPr>
        <p:txBody>
          <a:bodyPr vert="eaVert"/>
          <a:lstStyle>
            <a:lvl1pPr>
              <a:defRPr>
                <a:solidFill>
                  <a:schemeClr val="tx1">
                    <a:lumMod val="75000"/>
                  </a:schemeClr>
                </a:solidFill>
              </a:defRPr>
            </a:lvl1pPr>
            <a:lvl2pPr>
              <a:defRPr>
                <a:solidFill>
                  <a:schemeClr val="tx1">
                    <a:lumMod val="75000"/>
                  </a:schemeClr>
                </a:solidFill>
              </a:defRPr>
            </a:lvl2pPr>
            <a:lvl3pPr>
              <a:defRPr>
                <a:solidFill>
                  <a:schemeClr val="tx1">
                    <a:lumMod val="75000"/>
                  </a:schemeClr>
                </a:solidFill>
              </a:defRPr>
            </a:lvl3pPr>
            <a:lvl4pPr>
              <a:defRPr>
                <a:solidFill>
                  <a:schemeClr val="tx1">
                    <a:lumMod val="75000"/>
                  </a:schemeClr>
                </a:solidFill>
              </a:defRPr>
            </a:lvl4pPr>
            <a:lvl5pPr>
              <a:defRPr>
                <a:solidFill>
                  <a:schemeClr val="tx1">
                    <a:lumMod val="75000"/>
                  </a:schemeClr>
                </a:solidFill>
              </a:defRPr>
            </a:lvl5pPr>
            <a:lvl6pPr>
              <a:defRPr/>
            </a:lvl6pPr>
            <a:lvl7pPr>
              <a:defRPr/>
            </a:lvl7pPr>
            <a:lvl8pPr>
              <a:defRPr/>
            </a:lvl8pPr>
            <a:lvl9pPr>
              <a:defRPr/>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Footer Placeholder 4"/>
          <p:cNvSpPr>
            <a:spLocks noGrp="1"/>
          </p:cNvSpPr>
          <p:nvPr>
            <p:ph type="ftr" sz="quarter" idx="11"/>
          </p:nvPr>
        </p:nvSpPr>
        <p:spPr/>
        <p:txBody>
          <a:bodyPr/>
          <a:lstStyle/>
          <a:p>
            <a:r>
              <a:rPr lang="en-US" smtClean="0"/>
              <a:t>Csapo</a:t>
            </a:r>
            <a:endParaRPr dirty="0"/>
          </a:p>
        </p:txBody>
      </p:sp>
      <p:sp>
        <p:nvSpPr>
          <p:cNvPr id="4" name="Date Placeholder 3"/>
          <p:cNvSpPr>
            <a:spLocks noGrp="1"/>
          </p:cNvSpPr>
          <p:nvPr>
            <p:ph type="dt" sz="half" idx="10"/>
          </p:nvPr>
        </p:nvSpPr>
        <p:spPr/>
        <p:txBody>
          <a:bodyPr/>
          <a:lstStyle/>
          <a:p>
            <a:r>
              <a:rPr lang="en-US" smtClean="0"/>
              <a:t>13-Sep-11</a:t>
            </a:r>
            <a:endParaRPr/>
          </a:p>
        </p:txBody>
      </p:sp>
      <p:sp>
        <p:nvSpPr>
          <p:cNvPr id="6" name="Slide Number Placeholder 5"/>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2829424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812588" y="117475"/>
            <a:ext cx="10868369"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812588" y="1676400"/>
            <a:ext cx="10868369" cy="2095500"/>
          </a:xfrm>
          <a:prstGeom prst="rect">
            <a:avLst/>
          </a:prstGeom>
        </p:spPr>
        <p:txBody>
          <a:bodyPr/>
          <a:lstStyle>
            <a:lvl1pPr>
              <a:defRPr>
                <a:solidFill>
                  <a:schemeClr val="tx1">
                    <a:lumMod val="75000"/>
                  </a:schemeClr>
                </a:solidFill>
              </a:defRPr>
            </a:lvl1pPr>
            <a:lvl2pPr>
              <a:defRPr>
                <a:solidFill>
                  <a:schemeClr val="tx1">
                    <a:lumMod val="75000"/>
                  </a:schemeClr>
                </a:solidFill>
              </a:defRPr>
            </a:lvl2pPr>
            <a:lvl3pPr>
              <a:defRPr>
                <a:solidFill>
                  <a:schemeClr val="tx1">
                    <a:lumMod val="75000"/>
                  </a:schemeClr>
                </a:solidFill>
              </a:defRPr>
            </a:lvl3pPr>
            <a:lvl4pPr>
              <a:defRPr>
                <a:solidFill>
                  <a:schemeClr val="tx1">
                    <a:lumMod val="75000"/>
                  </a:schemeClr>
                </a:solidFill>
              </a:defRPr>
            </a:lvl4pPr>
            <a:lvl5pPr>
              <a:defRPr>
                <a:solidFill>
                  <a:schemeClr val="tx1">
                    <a:lumMod val="75000"/>
                  </a:schemeClr>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812588" y="3924300"/>
            <a:ext cx="10868369" cy="2095500"/>
          </a:xfrm>
          <a:prstGeom prst="rect">
            <a:avLst/>
          </a:prstGeom>
        </p:spPr>
        <p:txBody>
          <a:bodyPr/>
          <a:lstStyle>
            <a:lvl1pPr>
              <a:defRPr>
                <a:solidFill>
                  <a:schemeClr val="tx1">
                    <a:lumMod val="75000"/>
                  </a:schemeClr>
                </a:solidFill>
              </a:defRPr>
            </a:lvl1pPr>
            <a:lvl2pPr>
              <a:defRPr>
                <a:solidFill>
                  <a:schemeClr val="tx1">
                    <a:lumMod val="75000"/>
                  </a:schemeClr>
                </a:solidFill>
              </a:defRPr>
            </a:lvl2pPr>
            <a:lvl3pPr>
              <a:defRPr>
                <a:solidFill>
                  <a:schemeClr val="tx1">
                    <a:lumMod val="75000"/>
                  </a:schemeClr>
                </a:solidFill>
              </a:defRPr>
            </a:lvl3pPr>
            <a:lvl4pPr>
              <a:defRPr>
                <a:solidFill>
                  <a:schemeClr val="tx1">
                    <a:lumMod val="75000"/>
                  </a:schemeClr>
                </a:solidFill>
              </a:defRPr>
            </a:lvl4pPr>
            <a:lvl5pPr>
              <a:defRPr>
                <a:solidFill>
                  <a:schemeClr val="tx1">
                    <a:lumMod val="75000"/>
                  </a:schemeClr>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92265751"/>
      </p:ext>
    </p:extLst>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gradFill>
            <a:gsLst>
              <a:gs pos="0">
                <a:srgbClr val="BE7F42">
                  <a:alpha val="34000"/>
                  <a:lumMod val="75000"/>
                  <a:lumOff val="25000"/>
                </a:srgbClr>
              </a:gs>
              <a:gs pos="100000">
                <a:srgbClr val="FFFFFF">
                  <a:alpha val="0"/>
                </a:srgbClr>
              </a:gs>
            </a:gsLst>
            <a:lin ang="2700000" scaled="0"/>
          </a:gradFill>
        </p:spPr>
        <p:txBody>
          <a:bodyPr/>
          <a:lstStyle/>
          <a:p>
            <a:r>
              <a:rPr lang="en-US" smtClean="0"/>
              <a:t>Click to edit Master title style</a:t>
            </a:r>
            <a:endParaRPr/>
          </a:p>
        </p:txBody>
      </p:sp>
      <p:sp>
        <p:nvSpPr>
          <p:cNvPr id="3" name="Content Placeholder 2"/>
          <p:cNvSpPr>
            <a:spLocks noGrp="1"/>
          </p:cNvSpPr>
          <p:nvPr>
            <p:ph idx="1"/>
          </p:nvPr>
        </p:nvSpPr>
        <p:spPr>
          <a:xfrm>
            <a:off x="1217614" y="1828800"/>
            <a:ext cx="9753600" cy="4343400"/>
          </a:xfrm>
          <a:prstGeom prst="rect">
            <a:avLst/>
          </a:prstGeom>
        </p:spPr>
        <p:txBody>
          <a:bodyPr/>
          <a:lstStyle>
            <a:lvl1pPr>
              <a:lnSpc>
                <a:spcPct val="114000"/>
              </a:lnSpc>
              <a:spcBef>
                <a:spcPts val="900"/>
              </a:spcBef>
              <a:defRPr sz="3600">
                <a:solidFill>
                  <a:schemeClr val="tx1">
                    <a:lumMod val="75000"/>
                  </a:schemeClr>
                </a:solidFill>
              </a:defRPr>
            </a:lvl1pPr>
            <a:lvl2pPr marL="573088" indent="-228600">
              <a:lnSpc>
                <a:spcPct val="114000"/>
              </a:lnSpc>
              <a:spcBef>
                <a:spcPts val="300"/>
              </a:spcBef>
              <a:buFont typeface="Wingdings" panose="05000000000000000000" pitchFamily="2" charset="2"/>
              <a:buChar char="§"/>
              <a:defRPr sz="3000">
                <a:solidFill>
                  <a:schemeClr val="tx1">
                    <a:lumMod val="75000"/>
                  </a:schemeClr>
                </a:solidFill>
              </a:defRPr>
            </a:lvl2pPr>
            <a:lvl3pPr marL="854075" indent="-228600">
              <a:lnSpc>
                <a:spcPct val="114000"/>
              </a:lnSpc>
              <a:spcBef>
                <a:spcPts val="0"/>
              </a:spcBef>
              <a:defRPr sz="2400">
                <a:solidFill>
                  <a:schemeClr val="tx1">
                    <a:lumMod val="75000"/>
                  </a:schemeClr>
                </a:solidFill>
              </a:defRPr>
            </a:lvl3pPr>
            <a:lvl4pPr>
              <a:lnSpc>
                <a:spcPct val="114000"/>
              </a:lnSpc>
              <a:defRPr sz="2000">
                <a:solidFill>
                  <a:schemeClr val="tx1">
                    <a:lumMod val="75000"/>
                  </a:schemeClr>
                </a:solidFill>
              </a:defRPr>
            </a:lvl4pPr>
            <a:lvl5pPr>
              <a:lnSpc>
                <a:spcPct val="114000"/>
              </a:lnSpc>
              <a:defRPr sz="2000">
                <a:solidFill>
                  <a:schemeClr val="tx1">
                    <a:lumMod val="75000"/>
                  </a:schemeClr>
                </a:solidFill>
              </a:defRPr>
            </a:lvl5pPr>
            <a:lvl6pPr>
              <a:defRPr/>
            </a:lvl6pPr>
            <a:lvl7pPr>
              <a:defRPr baseline="0"/>
            </a:lvl7pPr>
            <a:lvl8pPr>
              <a:defRPr baseline="0"/>
            </a:lvl8pPr>
            <a:lvl9pPr>
              <a:defRPr baseline="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Footer Placeholder 4"/>
          <p:cNvSpPr>
            <a:spLocks noGrp="1"/>
          </p:cNvSpPr>
          <p:nvPr>
            <p:ph type="ftr" sz="quarter" idx="11"/>
          </p:nvPr>
        </p:nvSpPr>
        <p:spPr/>
        <p:txBody>
          <a:bodyPr/>
          <a:lstStyle/>
          <a:p>
            <a:r>
              <a:rPr lang="en-US" smtClean="0"/>
              <a:t>Csapo</a:t>
            </a:r>
            <a:endParaRPr dirty="0"/>
          </a:p>
        </p:txBody>
      </p:sp>
      <p:sp>
        <p:nvSpPr>
          <p:cNvPr id="4" name="Date Placeholder 3"/>
          <p:cNvSpPr>
            <a:spLocks noGrp="1"/>
          </p:cNvSpPr>
          <p:nvPr>
            <p:ph type="dt" sz="half" idx="10"/>
          </p:nvPr>
        </p:nvSpPr>
        <p:spPr/>
        <p:txBody>
          <a:bodyPr/>
          <a:lstStyle/>
          <a:p>
            <a:r>
              <a:rPr lang="en-US" smtClean="0"/>
              <a:t>13-Sep-11</a:t>
            </a:r>
            <a:endParaRPr/>
          </a:p>
        </p:txBody>
      </p:sp>
      <p:sp>
        <p:nvSpPr>
          <p:cNvPr id="6" name="Slide Number Placeholder 5"/>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794642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4" name="Title 1"/>
          <p:cNvSpPr>
            <a:spLocks noGrp="1"/>
          </p:cNvSpPr>
          <p:nvPr>
            <p:ph type="title"/>
          </p:nvPr>
        </p:nvSpPr>
        <p:spPr>
          <a:xfrm>
            <a:off x="1217614" y="2091267"/>
            <a:ext cx="9753600" cy="1354665"/>
          </a:xfrm>
        </p:spPr>
        <p:txBody>
          <a:bodyPr bIns="137160" anchor="b">
            <a:normAutofit/>
          </a:bodyPr>
          <a:lstStyle>
            <a:lvl1pPr algn="l">
              <a:defRPr sz="4400" b="0" cap="none" baseline="0"/>
            </a:lvl1pPr>
          </a:lstStyle>
          <a:p>
            <a:r>
              <a:rPr lang="en-US" smtClean="0"/>
              <a:t>Click to edit Master title style</a:t>
            </a:r>
            <a:endParaRPr dirty="0"/>
          </a:p>
        </p:txBody>
      </p:sp>
      <p:sp>
        <p:nvSpPr>
          <p:cNvPr id="5" name="Text Placeholder 2"/>
          <p:cNvSpPr>
            <a:spLocks noGrp="1"/>
          </p:cNvSpPr>
          <p:nvPr>
            <p:ph type="body" idx="1"/>
          </p:nvPr>
        </p:nvSpPr>
        <p:spPr>
          <a:xfrm>
            <a:off x="1213150" y="3742277"/>
            <a:ext cx="9758063" cy="1142999"/>
          </a:xfrm>
          <a:prstGeom prst="rect">
            <a:avLst/>
          </a:prstGeom>
        </p:spPr>
        <p:txBody>
          <a:bodyPr anchor="t">
            <a:normAutofit/>
          </a:bodyPr>
          <a:lstStyle>
            <a:lvl1pPr marL="0" indent="0">
              <a:spcBef>
                <a:spcPts val="0"/>
              </a:spcBef>
              <a:buNone/>
              <a:defRPr sz="3600">
                <a:solidFill>
                  <a:schemeClr val="tx1">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Tree>
    <p:extLst>
      <p:ext uri="{BB962C8B-B14F-4D97-AF65-F5344CB8AC3E}">
        <p14:creationId xmlns:p14="http://schemas.microsoft.com/office/powerpoint/2010/main" val="94569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233279" y="1828800"/>
            <a:ext cx="4708734" cy="4343400"/>
          </a:xfrm>
          <a:prstGeom prst="rect">
            <a:avLst/>
          </a:prstGeom>
        </p:spPr>
        <p:txBody>
          <a:bodyPr>
            <a:normAutofit/>
          </a:bodyPr>
          <a:lstStyle>
            <a:lvl1pPr>
              <a:lnSpc>
                <a:spcPct val="114000"/>
              </a:lnSpc>
              <a:spcBef>
                <a:spcPts val="900"/>
              </a:spcBef>
              <a:defRPr sz="3600">
                <a:solidFill>
                  <a:schemeClr val="tx1">
                    <a:lumMod val="75000"/>
                  </a:schemeClr>
                </a:solidFill>
              </a:defRPr>
            </a:lvl1pPr>
            <a:lvl2pPr marL="502920" indent="-228600">
              <a:buFont typeface="Wingdings" panose="05000000000000000000" pitchFamily="2" charset="2"/>
              <a:buChar char="§"/>
              <a:defRPr sz="3200">
                <a:solidFill>
                  <a:schemeClr val="tx1">
                    <a:lumMod val="75000"/>
                  </a:schemeClr>
                </a:solidFill>
              </a:defRPr>
            </a:lvl2pPr>
            <a:lvl3pPr>
              <a:defRPr sz="2800">
                <a:solidFill>
                  <a:schemeClr val="tx1">
                    <a:lumMod val="75000"/>
                  </a:schemeClr>
                </a:solidFill>
              </a:defRPr>
            </a:lvl3pPr>
            <a:lvl4pPr>
              <a:defRPr sz="2400">
                <a:solidFill>
                  <a:schemeClr val="tx1">
                    <a:lumMod val="75000"/>
                  </a:schemeClr>
                </a:solidFill>
              </a:defRPr>
            </a:lvl4pPr>
            <a:lvl5pPr>
              <a:defRPr sz="2400">
                <a:solidFill>
                  <a:schemeClr val="tx1">
                    <a:lumMod val="75000"/>
                  </a:schemeClr>
                </a:solidFill>
              </a:defRPr>
            </a:lvl5pPr>
            <a:lvl6pPr>
              <a:defRPr sz="1600"/>
            </a:lvl6pPr>
            <a:lvl7pPr>
              <a:defRPr sz="1600" baseline="0"/>
            </a:lvl7pPr>
            <a:lvl8pPr>
              <a:defRPr sz="1600" baseline="0"/>
            </a:lvl8pPr>
            <a:lvl9pPr>
              <a:defRPr sz="1600" baseline="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6262479" y="1828800"/>
            <a:ext cx="4708734" cy="4343400"/>
          </a:xfrm>
          <a:prstGeom prst="rect">
            <a:avLst/>
          </a:prstGeom>
        </p:spPr>
        <p:txBody>
          <a:bodyPr>
            <a:normAutofit/>
          </a:bodyPr>
          <a:lstStyle>
            <a:lvl1pPr>
              <a:lnSpc>
                <a:spcPct val="113000"/>
              </a:lnSpc>
              <a:spcBef>
                <a:spcPts val="900"/>
              </a:spcBef>
              <a:defRPr sz="3600">
                <a:solidFill>
                  <a:schemeClr val="tx1">
                    <a:lumMod val="75000"/>
                  </a:schemeClr>
                </a:solidFill>
              </a:defRPr>
            </a:lvl1pPr>
            <a:lvl2pPr marL="502920" indent="-228600">
              <a:buFont typeface="Wingdings" panose="05000000000000000000" pitchFamily="2" charset="2"/>
              <a:buChar char="§"/>
              <a:defRPr sz="3200">
                <a:solidFill>
                  <a:schemeClr val="tx1">
                    <a:lumMod val="75000"/>
                  </a:schemeClr>
                </a:solidFill>
              </a:defRPr>
            </a:lvl2pPr>
            <a:lvl3pPr>
              <a:defRPr sz="2800">
                <a:solidFill>
                  <a:schemeClr val="tx1">
                    <a:lumMod val="75000"/>
                  </a:schemeClr>
                </a:solidFill>
              </a:defRPr>
            </a:lvl3pPr>
            <a:lvl4pPr>
              <a:defRPr sz="2400">
                <a:solidFill>
                  <a:schemeClr val="tx1">
                    <a:lumMod val="75000"/>
                  </a:schemeClr>
                </a:solidFill>
              </a:defRPr>
            </a:lvl4pPr>
            <a:lvl5pPr>
              <a:defRPr sz="2400">
                <a:solidFill>
                  <a:schemeClr val="tx1">
                    <a:lumMod val="75000"/>
                  </a:schemeClr>
                </a:solidFill>
              </a:defRPr>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6" name="Footer Placeholder 5"/>
          <p:cNvSpPr>
            <a:spLocks noGrp="1"/>
          </p:cNvSpPr>
          <p:nvPr>
            <p:ph type="ftr" sz="quarter" idx="11"/>
          </p:nvPr>
        </p:nvSpPr>
        <p:spPr/>
        <p:txBody>
          <a:bodyPr/>
          <a:lstStyle/>
          <a:p>
            <a:r>
              <a:rPr lang="en-US" smtClean="0"/>
              <a:t>Csapo</a:t>
            </a:r>
            <a:endParaRPr dirty="0"/>
          </a:p>
        </p:txBody>
      </p:sp>
      <p:sp>
        <p:nvSpPr>
          <p:cNvPr id="5" name="Date Placeholder 4"/>
          <p:cNvSpPr>
            <a:spLocks noGrp="1"/>
          </p:cNvSpPr>
          <p:nvPr>
            <p:ph type="dt" sz="half" idx="10"/>
          </p:nvPr>
        </p:nvSpPr>
        <p:spPr/>
        <p:txBody>
          <a:bodyPr/>
          <a:lstStyle/>
          <a:p>
            <a:r>
              <a:rPr lang="en-US" smtClean="0"/>
              <a:t>13-Sep-11</a:t>
            </a:r>
            <a:endParaRPr/>
          </a:p>
        </p:txBody>
      </p:sp>
      <p:sp>
        <p:nvSpPr>
          <p:cNvPr id="7" name="Slide Number Placeholder 6"/>
          <p:cNvSpPr>
            <a:spLocks noGrp="1"/>
          </p:cNvSpPr>
          <p:nvPr>
            <p:ph type="sldNum" sz="quarter" idx="12"/>
          </p:nvPr>
        </p:nvSpPr>
        <p:spPr/>
        <p:txBody>
          <a:bodyPr/>
          <a:lstStyle/>
          <a:p>
            <a:fld id="{F36C87F6-986D-49E6-AF40-1B3A1EE8064D}" type="slidenum">
              <a:rPr/>
              <a:t>‹#›</a:t>
            </a:fld>
            <a:endParaRPr/>
          </a:p>
        </p:txBody>
      </p:sp>
      <p:cxnSp>
        <p:nvCxnSpPr>
          <p:cNvPr id="8" name="Straight Connector 7"/>
          <p:cNvCxnSpPr/>
          <p:nvPr userDrawn="1"/>
        </p:nvCxnSpPr>
        <p:spPr>
          <a:xfrm>
            <a:off x="6094413" y="1954566"/>
            <a:ext cx="0" cy="3352372"/>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7784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217614" y="1761744"/>
            <a:ext cx="4709160" cy="838201"/>
          </a:xfrm>
          <a:prstGeom prst="rect">
            <a:avLst/>
          </a:prstGeom>
          <a:solidFill>
            <a:schemeClr val="bg2">
              <a:alpha val="15000"/>
            </a:schemeClr>
          </a:solidFill>
        </p:spPr>
        <p:txBody>
          <a:bodyPr anchor="ctr"/>
          <a:lstStyle>
            <a:lvl1pPr marL="0" indent="0">
              <a:spcBef>
                <a:spcPts val="0"/>
              </a:spcBef>
              <a:buNone/>
              <a:defRPr lang="en-US" sz="2800" b="0" kern="1200" cap="none" baseline="0" dirty="0" smtClean="0">
                <a:solidFill>
                  <a:schemeClr val="tx1">
                    <a:lumMod val="50000"/>
                  </a:schemeClr>
                </a:solidFill>
                <a:latin typeface="Calibri" panose="020F0502020204030204" pitchFamily="34" charset="0"/>
                <a:ea typeface="+mn-ea"/>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0"/>
              </a:spcBef>
              <a:buClr>
                <a:schemeClr val="tx1"/>
              </a:buClr>
              <a:buSzPct val="80000"/>
              <a:buFont typeface="Arial" pitchFamily="34" charset="0"/>
              <a:buNone/>
            </a:pPr>
            <a:r>
              <a:rPr lang="en-US" smtClean="0"/>
              <a:t>Edit Master text styles</a:t>
            </a:r>
          </a:p>
        </p:txBody>
      </p:sp>
      <p:sp>
        <p:nvSpPr>
          <p:cNvPr id="4" name="Content Placeholder 3"/>
          <p:cNvSpPr>
            <a:spLocks noGrp="1"/>
          </p:cNvSpPr>
          <p:nvPr>
            <p:ph sz="half" idx="2"/>
          </p:nvPr>
        </p:nvSpPr>
        <p:spPr>
          <a:xfrm>
            <a:off x="1217614" y="2743200"/>
            <a:ext cx="4709160" cy="3428999"/>
          </a:xfrm>
          <a:prstGeom prst="rect">
            <a:avLst/>
          </a:prstGeom>
        </p:spPr>
        <p:txBody>
          <a:bodyPr>
            <a:normAutofit/>
          </a:bodyPr>
          <a:lstStyle>
            <a:lvl1pPr>
              <a:defRPr sz="3200">
                <a:solidFill>
                  <a:schemeClr val="tx1">
                    <a:lumMod val="75000"/>
                  </a:schemeClr>
                </a:solidFill>
              </a:defRPr>
            </a:lvl1pPr>
            <a:lvl2pPr marL="502920" indent="-228600">
              <a:buFont typeface="Wingdings" panose="05000000000000000000" pitchFamily="2" charset="2"/>
              <a:buChar char="§"/>
              <a:defRPr sz="2800">
                <a:solidFill>
                  <a:schemeClr val="tx1">
                    <a:lumMod val="75000"/>
                  </a:schemeClr>
                </a:solidFill>
              </a:defRPr>
            </a:lvl2pPr>
            <a:lvl3pPr>
              <a:defRPr sz="2400">
                <a:solidFill>
                  <a:schemeClr val="tx1">
                    <a:lumMod val="75000"/>
                  </a:schemeClr>
                </a:solidFill>
              </a:defRPr>
            </a:lvl3pPr>
            <a:lvl4pPr>
              <a:defRPr sz="2000">
                <a:solidFill>
                  <a:schemeClr val="tx1">
                    <a:lumMod val="75000"/>
                  </a:schemeClr>
                </a:solidFill>
              </a:defRPr>
            </a:lvl4pPr>
            <a:lvl5pPr>
              <a:defRPr sz="2000">
                <a:solidFill>
                  <a:schemeClr val="tx1">
                    <a:lumMod val="75000"/>
                  </a:schemeClr>
                </a:solidFill>
              </a:defRPr>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6262054" y="1761744"/>
            <a:ext cx="4709160" cy="838201"/>
          </a:xfrm>
          <a:prstGeom prst="rect">
            <a:avLst/>
          </a:prstGeom>
          <a:solidFill>
            <a:schemeClr val="bg2">
              <a:alpha val="15000"/>
            </a:schemeClr>
          </a:solidFill>
        </p:spPr>
        <p:txBody>
          <a:bodyPr anchor="ctr"/>
          <a:lstStyle>
            <a:lvl1pPr marL="0" indent="0">
              <a:spcBef>
                <a:spcPts val="0"/>
              </a:spcBef>
              <a:buNone/>
              <a:defRPr sz="2800" b="0" cap="none" baseline="0">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62054" y="2743200"/>
            <a:ext cx="4709160" cy="3428999"/>
          </a:xfrm>
          <a:prstGeom prst="rect">
            <a:avLst/>
          </a:prstGeom>
        </p:spPr>
        <p:txBody>
          <a:bodyPr>
            <a:normAutofit/>
          </a:bodyPr>
          <a:lstStyle>
            <a:lvl1pPr>
              <a:defRPr sz="3200">
                <a:solidFill>
                  <a:schemeClr val="tx1">
                    <a:lumMod val="75000"/>
                  </a:schemeClr>
                </a:solidFill>
              </a:defRPr>
            </a:lvl1pPr>
            <a:lvl2pPr marL="502920" indent="-228600">
              <a:buFont typeface="Wingdings" panose="05000000000000000000" pitchFamily="2" charset="2"/>
              <a:buChar char="§"/>
              <a:defRPr sz="2800">
                <a:solidFill>
                  <a:schemeClr val="tx1">
                    <a:lumMod val="75000"/>
                  </a:schemeClr>
                </a:solidFill>
              </a:defRPr>
            </a:lvl2pPr>
            <a:lvl3pPr>
              <a:defRPr sz="2400">
                <a:solidFill>
                  <a:schemeClr val="tx1">
                    <a:lumMod val="75000"/>
                  </a:schemeClr>
                </a:solidFill>
              </a:defRPr>
            </a:lvl3pPr>
            <a:lvl4pPr>
              <a:defRPr sz="2000">
                <a:solidFill>
                  <a:schemeClr val="tx1">
                    <a:lumMod val="75000"/>
                  </a:schemeClr>
                </a:solidFill>
              </a:defRPr>
            </a:lvl4pPr>
            <a:lvl5pPr>
              <a:defRPr sz="2000">
                <a:solidFill>
                  <a:schemeClr val="tx1">
                    <a:lumMod val="75000"/>
                  </a:schemeClr>
                </a:solidFill>
              </a:defRPr>
            </a:lvl5pPr>
            <a:lvl6pPr>
              <a:defRPr sz="1400"/>
            </a:lvl6pPr>
            <a:lvl7pPr>
              <a:defRPr sz="1400"/>
            </a:lvl7pPr>
            <a:lvl8pPr>
              <a:defRPr sz="1400" baseline="0"/>
            </a:lvl8pPr>
            <a:lvl9pPr>
              <a:defRPr sz="1400" baseline="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8" name="Footer Placeholder 7"/>
          <p:cNvSpPr>
            <a:spLocks noGrp="1"/>
          </p:cNvSpPr>
          <p:nvPr>
            <p:ph type="ftr" sz="quarter" idx="11"/>
          </p:nvPr>
        </p:nvSpPr>
        <p:spPr/>
        <p:txBody>
          <a:bodyPr/>
          <a:lstStyle/>
          <a:p>
            <a:r>
              <a:rPr lang="en-US" smtClean="0"/>
              <a:t>Csapo</a:t>
            </a:r>
            <a:endParaRPr dirty="0"/>
          </a:p>
        </p:txBody>
      </p:sp>
      <p:sp>
        <p:nvSpPr>
          <p:cNvPr id="7" name="Date Placeholder 6"/>
          <p:cNvSpPr>
            <a:spLocks noGrp="1"/>
          </p:cNvSpPr>
          <p:nvPr>
            <p:ph type="dt" sz="half" idx="10"/>
          </p:nvPr>
        </p:nvSpPr>
        <p:spPr/>
        <p:txBody>
          <a:bodyPr/>
          <a:lstStyle/>
          <a:p>
            <a:r>
              <a:rPr lang="en-US" smtClean="0"/>
              <a:t>13-Sep-11</a:t>
            </a:r>
            <a:endParaRPr/>
          </a:p>
        </p:txBody>
      </p:sp>
      <p:sp>
        <p:nvSpPr>
          <p:cNvPr id="9" name="Slide Number Placeholder 8"/>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862447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nchor="ctr" anchorCtr="0"/>
          <a:lstStyle>
            <a:lvl1pPr algn="ctr">
              <a:defRPr/>
            </a:lvl1pPr>
          </a:lstStyle>
          <a:p>
            <a:r>
              <a:rPr lang="en-US" smtClean="0"/>
              <a:t>Click to edit Master title style</a:t>
            </a:r>
            <a:endParaRPr dirty="0"/>
          </a:p>
        </p:txBody>
      </p:sp>
    </p:spTree>
    <p:extLst>
      <p:ext uri="{BB962C8B-B14F-4D97-AF65-F5344CB8AC3E}">
        <p14:creationId xmlns:p14="http://schemas.microsoft.com/office/powerpoint/2010/main" val="1336223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5341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0" y="0"/>
            <a:ext cx="5180013"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2" name="Title 1"/>
          <p:cNvSpPr>
            <a:spLocks noGrp="1"/>
          </p:cNvSpPr>
          <p:nvPr>
            <p:ph type="title"/>
          </p:nvPr>
        </p:nvSpPr>
        <p:spPr>
          <a:xfrm>
            <a:off x="684213" y="685800"/>
            <a:ext cx="3886200" cy="4038600"/>
          </a:xfrm>
        </p:spPr>
        <p:txBody>
          <a:bodyPr anchor="b">
            <a:noAutofit/>
          </a:bodyPr>
          <a:lstStyle>
            <a:lvl1pPr algn="l">
              <a:defRPr sz="4000" b="0"/>
            </a:lvl1pPr>
          </a:lstStyle>
          <a:p>
            <a:r>
              <a:rPr lang="en-US" smtClean="0"/>
              <a:t>Click to edit Master title style</a:t>
            </a:r>
            <a:endParaRPr/>
          </a:p>
        </p:txBody>
      </p:sp>
      <p:sp>
        <p:nvSpPr>
          <p:cNvPr id="3" name="Content Placeholder 2"/>
          <p:cNvSpPr>
            <a:spLocks noGrp="1"/>
          </p:cNvSpPr>
          <p:nvPr>
            <p:ph idx="1"/>
          </p:nvPr>
        </p:nvSpPr>
        <p:spPr>
          <a:xfrm>
            <a:off x="5865814" y="685800"/>
            <a:ext cx="5638800" cy="5486400"/>
          </a:xfrm>
          <a:prstGeom prst="rect">
            <a:avLst/>
          </a:prstGeom>
        </p:spPr>
        <p:txBody>
          <a:bodyPr>
            <a:normAutofit/>
          </a:bodyPr>
          <a:lstStyle>
            <a:lvl1pPr>
              <a:defRPr sz="2400">
                <a:solidFill>
                  <a:schemeClr val="tx1">
                    <a:lumMod val="75000"/>
                  </a:schemeClr>
                </a:solidFill>
              </a:defRPr>
            </a:lvl1pPr>
            <a:lvl2pPr>
              <a:defRPr sz="2000">
                <a:solidFill>
                  <a:schemeClr val="tx1">
                    <a:lumMod val="75000"/>
                  </a:schemeClr>
                </a:solidFill>
              </a:defRPr>
            </a:lvl2pPr>
            <a:lvl3pPr>
              <a:defRPr sz="1800">
                <a:solidFill>
                  <a:schemeClr val="tx1">
                    <a:lumMod val="75000"/>
                  </a:schemeClr>
                </a:solidFill>
              </a:defRPr>
            </a:lvl3pPr>
            <a:lvl4pPr>
              <a:defRPr sz="1600">
                <a:solidFill>
                  <a:schemeClr val="tx1">
                    <a:lumMod val="75000"/>
                  </a:schemeClr>
                </a:solidFill>
              </a:defRPr>
            </a:lvl4pPr>
            <a:lvl5pPr>
              <a:defRPr sz="1600">
                <a:solidFill>
                  <a:schemeClr val="tx1">
                    <a:lumMod val="75000"/>
                  </a:schemeClr>
                </a:solidFill>
              </a:defRPr>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684213" y="4876800"/>
            <a:ext cx="3886200" cy="1295400"/>
          </a:xfrm>
          <a:prstGeom prst="rect">
            <a:avLst/>
          </a:prstGeom>
        </p:spPr>
        <p:txBody>
          <a:bodyPr>
            <a:normAutofit/>
          </a:bodyPr>
          <a:lstStyle>
            <a:lvl1pPr marL="0" indent="0">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6" name="Footer Placeholder 5"/>
          <p:cNvSpPr>
            <a:spLocks noGrp="1"/>
          </p:cNvSpPr>
          <p:nvPr>
            <p:ph type="ftr" sz="quarter" idx="11"/>
          </p:nvPr>
        </p:nvSpPr>
        <p:spPr/>
        <p:txBody>
          <a:bodyPr/>
          <a:lstStyle/>
          <a:p>
            <a:r>
              <a:rPr lang="en-US" smtClean="0"/>
              <a:t>Csapo</a:t>
            </a:r>
            <a:endParaRPr dirty="0"/>
          </a:p>
        </p:txBody>
      </p:sp>
      <p:sp>
        <p:nvSpPr>
          <p:cNvPr id="5" name="Date Placeholder 4"/>
          <p:cNvSpPr>
            <a:spLocks noGrp="1"/>
          </p:cNvSpPr>
          <p:nvPr>
            <p:ph type="dt" sz="half" idx="10"/>
          </p:nvPr>
        </p:nvSpPr>
        <p:spPr/>
        <p:txBody>
          <a:bodyPr/>
          <a:lstStyle/>
          <a:p>
            <a:r>
              <a:rPr lang="en-US" smtClean="0"/>
              <a:t>13-Sep-11</a:t>
            </a:r>
            <a:endParaRPr/>
          </a:p>
        </p:txBody>
      </p:sp>
      <p:sp>
        <p:nvSpPr>
          <p:cNvPr id="7" name="Slide Number Placeholder 6"/>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2658483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0" y="0"/>
            <a:ext cx="5180013"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2" name="Title 1"/>
          <p:cNvSpPr>
            <a:spLocks noGrp="1"/>
          </p:cNvSpPr>
          <p:nvPr>
            <p:ph type="title"/>
          </p:nvPr>
        </p:nvSpPr>
        <p:spPr>
          <a:xfrm>
            <a:off x="684213" y="685800"/>
            <a:ext cx="3886200" cy="4038600"/>
          </a:xfrm>
        </p:spPr>
        <p:txBody>
          <a:bodyPr anchor="b">
            <a:noAutofit/>
          </a:bodyPr>
          <a:lstStyle>
            <a:lvl1pPr algn="l">
              <a:defRPr sz="4000" b="0"/>
            </a:lvl1pPr>
          </a:lstStyle>
          <a:p>
            <a:r>
              <a:rPr lang="en-US" smtClean="0"/>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5865813" y="685800"/>
            <a:ext cx="5638800" cy="5486400"/>
          </a:xfrm>
          <a:prstGeom prst="rect">
            <a:avLst/>
          </a:prstGeom>
          <a:solidFill>
            <a:schemeClr val="bg1">
              <a:lumMod val="95000"/>
            </a:schemeClr>
          </a:solidFill>
          <a:ln w="3175">
            <a:solidFill>
              <a:schemeClr val="bg1">
                <a:lumMod val="75000"/>
              </a:schemeClr>
            </a:solidFill>
            <a:miter lim="800000"/>
          </a:ln>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684213" y="4876800"/>
            <a:ext cx="3886200" cy="1295400"/>
          </a:xfrm>
          <a:prstGeom prst="rect">
            <a:avLst/>
          </a:prstGeom>
        </p:spPr>
        <p:txBody>
          <a:bodyPr>
            <a:normAutofit/>
          </a:bodyPr>
          <a:lstStyle>
            <a:lvl1pPr marL="0" indent="0">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6" name="Footer Placeholder 5"/>
          <p:cNvSpPr>
            <a:spLocks noGrp="1"/>
          </p:cNvSpPr>
          <p:nvPr>
            <p:ph type="ftr" sz="quarter" idx="11"/>
          </p:nvPr>
        </p:nvSpPr>
        <p:spPr/>
        <p:txBody>
          <a:bodyPr/>
          <a:lstStyle/>
          <a:p>
            <a:r>
              <a:rPr lang="en-US" smtClean="0"/>
              <a:t>Csapo</a:t>
            </a:r>
            <a:endParaRPr dirty="0"/>
          </a:p>
        </p:txBody>
      </p:sp>
      <p:sp>
        <p:nvSpPr>
          <p:cNvPr id="5" name="Date Placeholder 4"/>
          <p:cNvSpPr>
            <a:spLocks noGrp="1"/>
          </p:cNvSpPr>
          <p:nvPr>
            <p:ph type="dt" sz="half" idx="10"/>
          </p:nvPr>
        </p:nvSpPr>
        <p:spPr/>
        <p:txBody>
          <a:bodyPr/>
          <a:lstStyle/>
          <a:p>
            <a:r>
              <a:rPr lang="en-US" smtClean="0"/>
              <a:t>13-Sep-11</a:t>
            </a:r>
            <a:endParaRPr/>
          </a:p>
        </p:txBody>
      </p:sp>
      <p:sp>
        <p:nvSpPr>
          <p:cNvPr id="7" name="Slide Number Placeholder 6"/>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3192438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17614" y="274638"/>
            <a:ext cx="9753600" cy="1325562"/>
          </a:xfrm>
          <a:prstGeom prst="rect">
            <a:avLst/>
          </a:prstGeom>
          <a:gradFill>
            <a:gsLst>
              <a:gs pos="0">
                <a:srgbClr val="BE7F42">
                  <a:alpha val="34000"/>
                  <a:lumMod val="75000"/>
                  <a:lumOff val="25000"/>
                </a:srgbClr>
              </a:gs>
              <a:gs pos="100000">
                <a:srgbClr val="FFFFFF">
                  <a:alpha val="0"/>
                </a:srgbClr>
              </a:gs>
            </a:gsLst>
            <a:lin ang="2700000" scaled="0"/>
          </a:gradFill>
        </p:spPr>
        <p:txBody>
          <a:bodyPr vert="horz" lIns="91440" tIns="45720" rIns="91440" bIns="45720" rtlCol="0" anchor="b">
            <a:normAutofit/>
          </a:bodyPr>
          <a:lstStyle/>
          <a:p>
            <a:r>
              <a:rPr lang="en-US" smtClean="0"/>
              <a:t>Click to edit Master title style</a:t>
            </a:r>
            <a:endParaRPr dirty="0"/>
          </a:p>
        </p:txBody>
      </p:sp>
      <p:sp>
        <p:nvSpPr>
          <p:cNvPr id="5" name="Footer Placeholder 4"/>
          <p:cNvSpPr>
            <a:spLocks noGrp="1"/>
          </p:cNvSpPr>
          <p:nvPr>
            <p:ph type="ftr" sz="quarter" idx="3"/>
          </p:nvPr>
        </p:nvSpPr>
        <p:spPr>
          <a:xfrm>
            <a:off x="1208836" y="6408109"/>
            <a:ext cx="1849324" cy="261610"/>
          </a:xfrm>
          <a:prstGeom prst="rect">
            <a:avLst/>
          </a:prstGeom>
        </p:spPr>
        <p:txBody>
          <a:bodyPr vert="horz" wrap="square" lIns="91440" tIns="45720" rIns="91440" bIns="45720" rtlCol="0" anchor="ctr">
            <a:spAutoFit/>
          </a:bodyPr>
          <a:lstStyle>
            <a:lvl1pPr algn="l">
              <a:defRPr sz="1100" cap="none" baseline="0">
                <a:solidFill>
                  <a:schemeClr val="tx1"/>
                </a:solidFill>
              </a:defRPr>
            </a:lvl1pPr>
          </a:lstStyle>
          <a:p>
            <a:r>
              <a:rPr lang="en-US" smtClean="0"/>
              <a:t>Csapo</a:t>
            </a:r>
            <a:endParaRPr lang="en-US" dirty="0"/>
          </a:p>
        </p:txBody>
      </p:sp>
      <p:sp>
        <p:nvSpPr>
          <p:cNvPr id="4" name="Date Placeholder 3"/>
          <p:cNvSpPr>
            <a:spLocks noGrp="1"/>
          </p:cNvSpPr>
          <p:nvPr>
            <p:ph type="dt" sz="half" idx="2"/>
          </p:nvPr>
        </p:nvSpPr>
        <p:spPr>
          <a:xfrm>
            <a:off x="5606939" y="6408109"/>
            <a:ext cx="974946" cy="261610"/>
          </a:xfrm>
          <a:prstGeom prst="rect">
            <a:avLst/>
          </a:prstGeom>
        </p:spPr>
        <p:txBody>
          <a:bodyPr vert="horz" wrap="none" lIns="91440" tIns="45720" rIns="91440" bIns="45720" rtlCol="0" anchor="ctr">
            <a:spAutoFit/>
          </a:bodyPr>
          <a:lstStyle>
            <a:lvl1pPr algn="ctr">
              <a:defRPr sz="1100">
                <a:solidFill>
                  <a:schemeClr val="tx1"/>
                </a:solidFill>
              </a:defRPr>
            </a:lvl1pPr>
          </a:lstStyle>
          <a:p>
            <a:r>
              <a:rPr lang="en-US" smtClean="0"/>
              <a:t>13-Sep-11</a:t>
            </a:r>
            <a:endParaRPr lang="en-US"/>
          </a:p>
        </p:txBody>
      </p:sp>
      <p:sp>
        <p:nvSpPr>
          <p:cNvPr id="6" name="Slide Number Placeholder 5"/>
          <p:cNvSpPr>
            <a:spLocks noGrp="1"/>
          </p:cNvSpPr>
          <p:nvPr>
            <p:ph type="sldNum" sz="quarter" idx="4"/>
          </p:nvPr>
        </p:nvSpPr>
        <p:spPr>
          <a:xfrm>
            <a:off x="10615026" y="6408109"/>
            <a:ext cx="356187" cy="261610"/>
          </a:xfrm>
          <a:prstGeom prst="rect">
            <a:avLst/>
          </a:prstGeom>
        </p:spPr>
        <p:txBody>
          <a:bodyPr vert="horz" wrap="none" lIns="91440" tIns="45720" rIns="91440" bIns="45720" rtlCol="0" anchor="ctr">
            <a:spAutoFit/>
          </a:bodyPr>
          <a:lstStyle>
            <a:lvl1pPr algn="r">
              <a:defRPr sz="1100">
                <a:solidFill>
                  <a:schemeClr val="tx1"/>
                </a:solidFill>
              </a:defRPr>
            </a:lvl1pPr>
          </a:lstStyle>
          <a:p>
            <a:fld id="{F36C87F6-986D-49E6-AF40-1B3A1EE8064D}" type="slidenum">
              <a:rPr lang="en-US" smtClean="0"/>
              <a:pPr/>
              <a:t>‹#›</a:t>
            </a:fld>
            <a:endParaRPr lang="en-US"/>
          </a:p>
        </p:txBody>
      </p:sp>
      <p:sp>
        <p:nvSpPr>
          <p:cNvPr id="7" name="Content Placeholder 2"/>
          <p:cNvSpPr txBox="1">
            <a:spLocks/>
          </p:cNvSpPr>
          <p:nvPr userDrawn="1"/>
        </p:nvSpPr>
        <p:spPr>
          <a:xfrm>
            <a:off x="1217614" y="1828800"/>
            <a:ext cx="9753600" cy="4343400"/>
          </a:xfrm>
          <a:prstGeom prst="rect">
            <a:avLst/>
          </a:prstGeom>
        </p:spPr>
        <p:txBody>
          <a:bodyPr/>
          <a:lstStyle>
            <a:lvl1pPr marL="274320" indent="-228600" algn="l" defTabSz="914400" rtl="0" eaLnBrk="1" latinLnBrk="0" hangingPunct="1">
              <a:lnSpc>
                <a:spcPct val="114000"/>
              </a:lnSpc>
              <a:spcBef>
                <a:spcPts val="1800"/>
              </a:spcBef>
              <a:buClr>
                <a:schemeClr val="tx1"/>
              </a:buClr>
              <a:buSzPct val="80000"/>
              <a:buFont typeface="Arial" pitchFamily="34" charset="0"/>
              <a:buChar char="•"/>
              <a:defRPr sz="3200" kern="1200">
                <a:solidFill>
                  <a:schemeClr val="tx1"/>
                </a:solidFill>
                <a:latin typeface="Calibri" panose="020F0502020204030204" pitchFamily="34" charset="0"/>
                <a:ea typeface="+mn-ea"/>
                <a:cs typeface="Calibri" panose="020F0502020204030204" pitchFamily="34" charset="0"/>
              </a:defRPr>
            </a:lvl1pPr>
            <a:lvl2pPr marL="502920" indent="-228600" algn="l" defTabSz="914400" rtl="0" eaLnBrk="1" latinLnBrk="0" hangingPunct="1">
              <a:lnSpc>
                <a:spcPct val="114000"/>
              </a:lnSpc>
              <a:spcBef>
                <a:spcPts val="1200"/>
              </a:spcBef>
              <a:buClr>
                <a:schemeClr val="tx1"/>
              </a:buClr>
              <a:buSzPct val="80000"/>
              <a:buFont typeface="Arial"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731520" indent="-228600" algn="l" defTabSz="914400" rtl="0" eaLnBrk="1" latinLnBrk="0" hangingPunct="1">
              <a:lnSpc>
                <a:spcPct val="114000"/>
              </a:lnSpc>
              <a:spcBef>
                <a:spcPts val="800"/>
              </a:spcBef>
              <a:buClr>
                <a:schemeClr val="tx1"/>
              </a:buClr>
              <a:buSzPct val="80000"/>
              <a:buFont typeface="Arial" pitchFamily="34" charset="0"/>
              <a:buChar char="•"/>
              <a:defRPr sz="1800" kern="1200">
                <a:solidFill>
                  <a:schemeClr val="tx1"/>
                </a:solidFill>
                <a:latin typeface="Calibri" panose="020F0502020204030204" pitchFamily="34" charset="0"/>
                <a:ea typeface="+mn-ea"/>
                <a:cs typeface="Calibri" panose="020F0502020204030204" pitchFamily="34" charset="0"/>
              </a:defRPr>
            </a:lvl3pPr>
            <a:lvl4pPr marL="960120" indent="-228600" algn="l" defTabSz="914400" rtl="0" eaLnBrk="1" latinLnBrk="0" hangingPunct="1">
              <a:lnSpc>
                <a:spcPct val="114000"/>
              </a:lnSpc>
              <a:spcBef>
                <a:spcPts val="600"/>
              </a:spcBef>
              <a:buClr>
                <a:schemeClr val="tx1"/>
              </a:buClr>
              <a:buSzPct val="80000"/>
              <a:buFont typeface="Arial" pitchFamily="34" charset="0"/>
              <a:buChar char="•"/>
              <a:defRPr sz="1600" kern="1200">
                <a:solidFill>
                  <a:schemeClr val="tx1"/>
                </a:solidFill>
                <a:latin typeface="Calibri" panose="020F0502020204030204" pitchFamily="34" charset="0"/>
                <a:ea typeface="+mn-ea"/>
                <a:cs typeface="Calibri" panose="020F0502020204030204" pitchFamily="34" charset="0"/>
              </a:defRPr>
            </a:lvl4pPr>
            <a:lvl5pPr marL="1188720" indent="-228600" algn="l" defTabSz="914400" rtl="0" eaLnBrk="1" latinLnBrk="0" hangingPunct="1">
              <a:lnSpc>
                <a:spcPct val="114000"/>
              </a:lnSpc>
              <a:spcBef>
                <a:spcPts val="600"/>
              </a:spcBef>
              <a:buClr>
                <a:schemeClr val="tx1"/>
              </a:buClr>
              <a:buSzPct val="80000"/>
              <a:buFont typeface="Arial" pitchFamily="34" charset="0"/>
              <a:buChar char="•"/>
              <a:defRPr sz="1600" kern="1200">
                <a:solidFill>
                  <a:schemeClr val="tx1"/>
                </a:solidFill>
                <a:latin typeface="Calibri" panose="020F0502020204030204" pitchFamily="34" charset="0"/>
                <a:ea typeface="+mn-ea"/>
                <a:cs typeface="Calibri" panose="020F0502020204030204" pitchFamily="34" charset="0"/>
              </a:defRPr>
            </a:lvl5pPr>
            <a:lvl6pPr marL="14173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6pPr>
            <a:lvl7pPr marL="1645920" indent="-228600" algn="l" defTabSz="914400" rtl="0" eaLnBrk="1" latinLnBrk="0" hangingPunct="1">
              <a:spcBef>
                <a:spcPts val="600"/>
              </a:spcBef>
              <a:buSzPct val="80000"/>
              <a:buFont typeface="Arial" pitchFamily="34" charset="0"/>
              <a:buChar char="•"/>
              <a:defRPr sz="1600" kern="1200" baseline="0">
                <a:solidFill>
                  <a:schemeClr val="tx1"/>
                </a:solidFill>
                <a:latin typeface="+mn-lt"/>
                <a:ea typeface="+mn-ea"/>
                <a:cs typeface="+mn-cs"/>
              </a:defRPr>
            </a:lvl7pPr>
            <a:lvl8pPr marL="1874520" indent="-228600" algn="l" defTabSz="914400" rtl="0" eaLnBrk="1" latinLnBrk="0" hangingPunct="1">
              <a:spcBef>
                <a:spcPts val="600"/>
              </a:spcBef>
              <a:buSzPct val="80000"/>
              <a:buFont typeface="Arial" pitchFamily="34" charset="0"/>
              <a:buChar char="•"/>
              <a:defRPr sz="1600" kern="1200" baseline="0">
                <a:solidFill>
                  <a:schemeClr val="tx1"/>
                </a:solidFill>
                <a:latin typeface="+mn-lt"/>
                <a:ea typeface="+mn-ea"/>
                <a:cs typeface="+mn-cs"/>
              </a:defRPr>
            </a:lvl8pPr>
            <a:lvl9pPr marL="2103120" indent="-228600" algn="l" defTabSz="914400" rtl="0" eaLnBrk="1" latinLnBrk="0" hangingPunct="1">
              <a:spcBef>
                <a:spcPts val="600"/>
              </a:spcBef>
              <a:buSzPct val="80000"/>
              <a:buFont typeface="Arial" pitchFamily="34" charset="0"/>
              <a:buChar char="•"/>
              <a:defRPr sz="1600" kern="1200" baseline="0">
                <a:solidFill>
                  <a:schemeClr val="tx1"/>
                </a:solidFill>
                <a:latin typeface="+mn-lt"/>
                <a:ea typeface="+mn-ea"/>
                <a:cs typeface="+mn-cs"/>
              </a:defRPr>
            </a:lvl9pPr>
          </a:lstStyle>
          <a:p>
            <a:pPr>
              <a:spcBef>
                <a:spcPts val="900"/>
              </a:spcBef>
            </a:pPr>
            <a:r>
              <a:rPr lang="en-US" sz="3600" dirty="0" smtClean="0">
                <a:solidFill>
                  <a:schemeClr val="tx1">
                    <a:lumMod val="75000"/>
                  </a:schemeClr>
                </a:solidFill>
              </a:rPr>
              <a:t>Edit Master text styles</a:t>
            </a:r>
          </a:p>
          <a:p>
            <a:pPr lvl="1">
              <a:spcBef>
                <a:spcPts val="900"/>
              </a:spcBef>
            </a:pPr>
            <a:r>
              <a:rPr lang="en-US" sz="3200" dirty="0" smtClean="0">
                <a:solidFill>
                  <a:schemeClr val="tx1">
                    <a:lumMod val="75000"/>
                  </a:schemeClr>
                </a:solidFill>
              </a:rPr>
              <a:t>Second level</a:t>
            </a:r>
          </a:p>
          <a:p>
            <a:pPr lvl="2"/>
            <a:r>
              <a:rPr lang="en-US" sz="2800" dirty="0" smtClean="0">
                <a:solidFill>
                  <a:schemeClr val="tx1">
                    <a:lumMod val="75000"/>
                  </a:schemeClr>
                </a:solidFill>
              </a:rPr>
              <a:t>Third level</a:t>
            </a:r>
          </a:p>
          <a:p>
            <a:pPr lvl="3"/>
            <a:r>
              <a:rPr lang="en-US" sz="2400" dirty="0" smtClean="0">
                <a:solidFill>
                  <a:schemeClr val="tx1">
                    <a:lumMod val="75000"/>
                  </a:schemeClr>
                </a:solidFill>
              </a:rPr>
              <a:t>Fourth level</a:t>
            </a:r>
          </a:p>
          <a:p>
            <a:pPr lvl="4"/>
            <a:r>
              <a:rPr lang="en-US" sz="2400" dirty="0" smtClean="0">
                <a:solidFill>
                  <a:schemeClr val="tx1">
                    <a:lumMod val="75000"/>
                  </a:schemeClr>
                </a:solidFill>
              </a:rPr>
              <a:t>Fifth level</a:t>
            </a:r>
            <a:endParaRPr lang="en-US" sz="2400" dirty="0">
              <a:solidFill>
                <a:schemeClr val="tx1">
                  <a:lumMod val="75000"/>
                </a:schemeClr>
              </a:solidFill>
            </a:endParaRPr>
          </a:p>
        </p:txBody>
      </p:sp>
    </p:spTree>
    <p:extLst>
      <p:ext uri="{BB962C8B-B14F-4D97-AF65-F5344CB8AC3E}">
        <p14:creationId xmlns:p14="http://schemas.microsoft.com/office/powerpoint/2010/main" val="1896335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ftr="0" dt="0"/>
  <p:txStyles>
    <p:titleStyle>
      <a:lvl1pPr algn="l" defTabSz="914400" rtl="0" eaLnBrk="1" latinLnBrk="0" hangingPunct="1">
        <a:lnSpc>
          <a:spcPct val="90000"/>
        </a:lnSpc>
        <a:spcBef>
          <a:spcPct val="0"/>
        </a:spcBef>
        <a:buNone/>
        <a:defRPr sz="4400" kern="1200" cap="none" baseline="0">
          <a:solidFill>
            <a:schemeClr val="tx1">
              <a:lumMod val="50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Clr>
          <a:schemeClr val="tx1"/>
        </a:buClr>
        <a:buSzPct val="80000"/>
        <a:buFont typeface="Arial" pitchFamily="34" charset="0"/>
        <a:buChar char="•"/>
        <a:defRPr sz="3200" kern="1200">
          <a:solidFill>
            <a:schemeClr val="tx1"/>
          </a:solidFill>
          <a:latin typeface="Calibri" panose="020F0502020204030204" pitchFamily="34" charset="0"/>
          <a:ea typeface="+mn-ea"/>
          <a:cs typeface="Calibri" panose="020F0502020204030204" pitchFamily="34" charset="0"/>
        </a:defRPr>
      </a:lvl1pPr>
      <a:lvl2pPr marL="502920" indent="-228600" algn="l" defTabSz="914400" rtl="0" eaLnBrk="1" latinLnBrk="0" hangingPunct="1">
        <a:lnSpc>
          <a:spcPct val="90000"/>
        </a:lnSpc>
        <a:spcBef>
          <a:spcPts val="1200"/>
        </a:spcBef>
        <a:buClr>
          <a:schemeClr val="tx1"/>
        </a:buClr>
        <a:buSzPct val="80000"/>
        <a:buFont typeface="Arial"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731520" indent="-228600" algn="l" defTabSz="914400" rtl="0" eaLnBrk="1" latinLnBrk="0" hangingPunct="1">
        <a:lnSpc>
          <a:spcPct val="90000"/>
        </a:lnSpc>
        <a:spcBef>
          <a:spcPts val="800"/>
        </a:spcBef>
        <a:buClr>
          <a:schemeClr val="tx1"/>
        </a:buClr>
        <a:buSzPct val="80000"/>
        <a:buFont typeface="Arial"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960120" indent="-228600" algn="l" defTabSz="914400" rtl="0" eaLnBrk="1" latinLnBrk="0" hangingPunct="1">
        <a:lnSpc>
          <a:spcPct val="90000"/>
        </a:lnSpc>
        <a:spcBef>
          <a:spcPts val="600"/>
        </a:spcBef>
        <a:buClr>
          <a:schemeClr val="tx1"/>
        </a:buClr>
        <a:buSzPct val="80000"/>
        <a:buFont typeface="Arial"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1188720" indent="-228600" algn="l" defTabSz="914400" rtl="0" eaLnBrk="1" latinLnBrk="0" hangingPunct="1">
        <a:lnSpc>
          <a:spcPct val="90000"/>
        </a:lnSpc>
        <a:spcBef>
          <a:spcPts val="600"/>
        </a:spcBef>
        <a:buClr>
          <a:schemeClr val="tx1"/>
        </a:buClr>
        <a:buSzPct val="80000"/>
        <a:buFont typeface="Arial"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14173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6pPr>
      <a:lvl7pPr marL="16459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7pPr>
      <a:lvl8pPr marL="18745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8pPr>
      <a:lvl9pPr marL="2103120" indent="-228600" algn="l" defTabSz="914400" rtl="0" eaLnBrk="1" latinLnBrk="0" hangingPunct="1">
        <a:spcBef>
          <a:spcPts val="600"/>
        </a:spcBef>
        <a:buSzPct val="80000"/>
        <a:buFont typeface="Arial"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5.wmf"/><Relationship Id="rId4" Type="http://schemas.openxmlformats.org/officeDocument/2006/relationships/oleObject" Target="../embeddings/oleObject1.bin"/></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hyperlink" Target="https://youtu.be/kn4lhHpHWyo?si=pyLCL_0DQkbrxNaa"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Masks of Dionysus</a:t>
            </a:r>
            <a:endParaRPr lang="en-US" dirty="0"/>
          </a:p>
        </p:txBody>
      </p:sp>
      <p:sp>
        <p:nvSpPr>
          <p:cNvPr id="3" name="Subtitle 2"/>
          <p:cNvSpPr>
            <a:spLocks noGrp="1"/>
          </p:cNvSpPr>
          <p:nvPr>
            <p:ph type="subTitle" idx="1"/>
          </p:nvPr>
        </p:nvSpPr>
        <p:spPr/>
        <p:txBody>
          <a:bodyPr/>
          <a:lstStyle/>
          <a:p>
            <a:r>
              <a:rPr lang="en-US" dirty="0" smtClean="0"/>
              <a:t>Euripides </a:t>
            </a:r>
            <a:r>
              <a:rPr lang="en-US" i="1" dirty="0" smtClean="0"/>
              <a:t>Bacchae</a:t>
            </a:r>
            <a:r>
              <a:rPr lang="en-US" dirty="0" smtClean="0"/>
              <a:t> 1</a:t>
            </a:r>
            <a:endParaRPr lang="en-US" dirty="0"/>
          </a:p>
        </p:txBody>
      </p:sp>
    </p:spTree>
    <p:extLst>
      <p:ext uri="{BB962C8B-B14F-4D97-AF65-F5344CB8AC3E}">
        <p14:creationId xmlns:p14="http://schemas.microsoft.com/office/powerpoint/2010/main" val="1795897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Euripides</a:t>
            </a:r>
            <a:endParaRPr lang="en-US" dirty="0"/>
          </a:p>
        </p:txBody>
      </p:sp>
      <p:sp>
        <p:nvSpPr>
          <p:cNvPr id="3" name="Content Placeholder 2"/>
          <p:cNvSpPr>
            <a:spLocks noGrp="1"/>
          </p:cNvSpPr>
          <p:nvPr>
            <p:ph sz="half" idx="1"/>
          </p:nvPr>
        </p:nvSpPr>
        <p:spPr/>
        <p:txBody>
          <a:bodyPr/>
          <a:lstStyle/>
          <a:p>
            <a:r>
              <a:rPr lang="en-US" dirty="0"/>
              <a:t>484?-406 </a:t>
            </a:r>
            <a:r>
              <a:rPr lang="en-US" dirty="0" smtClean="0"/>
              <a:t>BC</a:t>
            </a:r>
            <a:endParaRPr lang="en-US" dirty="0"/>
          </a:p>
          <a:p>
            <a:r>
              <a:rPr lang="en-US" dirty="0" smtClean="0"/>
              <a:t>1</a:t>
            </a:r>
            <a:r>
              <a:rPr lang="en-US" baseline="30000" dirty="0" smtClean="0"/>
              <a:t>st</a:t>
            </a:r>
            <a:r>
              <a:rPr lang="en-US" dirty="0" smtClean="0"/>
              <a:t> competes, 455</a:t>
            </a:r>
          </a:p>
          <a:p>
            <a:r>
              <a:rPr lang="en-US" dirty="0" smtClean="0"/>
              <a:t>1st victory, 441</a:t>
            </a:r>
            <a:endParaRPr lang="en-US" dirty="0"/>
          </a:p>
        </p:txBody>
      </p:sp>
      <p:sp>
        <p:nvSpPr>
          <p:cNvPr id="4" name="Content Placeholder 3"/>
          <p:cNvSpPr>
            <a:spLocks noGrp="1"/>
          </p:cNvSpPr>
          <p:nvPr>
            <p:ph sz="half" idx="2"/>
          </p:nvPr>
        </p:nvSpPr>
        <p:spPr/>
        <p:txBody>
          <a:bodyPr/>
          <a:lstStyle/>
          <a:p>
            <a:r>
              <a:rPr lang="en-US" dirty="0"/>
              <a:t>Innovator, “disrupter”</a:t>
            </a:r>
          </a:p>
          <a:p>
            <a:pPr lvl="1"/>
            <a:r>
              <a:rPr lang="en-US" dirty="0"/>
              <a:t>Solo arias (“monodies</a:t>
            </a:r>
            <a:r>
              <a:rPr lang="en-US" dirty="0" smtClean="0"/>
              <a:t>”)</a:t>
            </a:r>
          </a:p>
          <a:p>
            <a:pPr lvl="1"/>
            <a:r>
              <a:rPr lang="en-US" dirty="0" smtClean="0"/>
              <a:t>Ordinary characters</a:t>
            </a:r>
          </a:p>
          <a:p>
            <a:pPr lvl="1"/>
            <a:r>
              <a:rPr lang="en-US" dirty="0" smtClean="0"/>
              <a:t>Topical references</a:t>
            </a:r>
            <a:endParaRPr lang="en-US" dirty="0"/>
          </a:p>
        </p:txBody>
      </p:sp>
    </p:spTree>
    <p:extLst>
      <p:ext uri="{BB962C8B-B14F-4D97-AF65-F5344CB8AC3E}">
        <p14:creationId xmlns:p14="http://schemas.microsoft.com/office/powerpoint/2010/main" val="1457655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7614" y="274638"/>
            <a:ext cx="9753600" cy="1180536"/>
          </a:xfrm>
          <a:noFill/>
        </p:spPr>
        <p:txBody>
          <a:bodyPr/>
          <a:lstStyle/>
          <a:p>
            <a:pPr algn="ctr"/>
            <a:r>
              <a:rPr lang="en-US" i="1" dirty="0" smtClean="0"/>
              <a:t>Bacchae</a:t>
            </a:r>
            <a:r>
              <a:rPr lang="en-US" dirty="0" smtClean="0"/>
              <a:t>: Topical Reference</a:t>
            </a:r>
            <a:endParaRPr lang="en-US" dirty="0"/>
          </a:p>
        </p:txBody>
      </p:sp>
      <p:sp>
        <p:nvSpPr>
          <p:cNvPr id="3" name="Content Placeholder 2"/>
          <p:cNvSpPr>
            <a:spLocks noGrp="1"/>
          </p:cNvSpPr>
          <p:nvPr>
            <p:ph sz="half" idx="1"/>
          </p:nvPr>
        </p:nvSpPr>
        <p:spPr>
          <a:xfrm>
            <a:off x="1" y="1828799"/>
            <a:ext cx="3891064" cy="2461099"/>
          </a:xfrm>
        </p:spPr>
        <p:txBody>
          <a:bodyPr>
            <a:normAutofit fontScale="77500" lnSpcReduction="20000"/>
          </a:bodyPr>
          <a:lstStyle/>
          <a:p>
            <a:pPr algn="r"/>
            <a:r>
              <a:rPr lang="en-US" dirty="0" smtClean="0"/>
              <a:t>Sophists</a:t>
            </a:r>
          </a:p>
          <a:p>
            <a:pPr algn="r"/>
            <a:r>
              <a:rPr lang="en-US" dirty="0" smtClean="0"/>
              <a:t>Demagogues</a:t>
            </a:r>
          </a:p>
          <a:p>
            <a:pPr marL="45720" indent="0" algn="r">
              <a:buNone/>
            </a:pPr>
            <a:r>
              <a:rPr lang="fr-FR" sz="2200" dirty="0"/>
              <a:t>Messenger, p. 425, location 8413</a:t>
            </a:r>
            <a:endParaRPr lang="en-US" sz="2200" dirty="0"/>
          </a:p>
        </p:txBody>
      </p:sp>
      <p:sp>
        <p:nvSpPr>
          <p:cNvPr id="4" name="Content Placeholder 3"/>
          <p:cNvSpPr>
            <a:spLocks noGrp="1"/>
          </p:cNvSpPr>
          <p:nvPr>
            <p:ph sz="half" idx="2"/>
          </p:nvPr>
        </p:nvSpPr>
        <p:spPr>
          <a:xfrm>
            <a:off x="4164372" y="1828800"/>
            <a:ext cx="7595010" cy="4500880"/>
          </a:xfrm>
        </p:spPr>
        <p:style>
          <a:lnRef idx="2">
            <a:schemeClr val="dk1"/>
          </a:lnRef>
          <a:fillRef idx="1">
            <a:schemeClr val="lt1"/>
          </a:fillRef>
          <a:effectRef idx="0">
            <a:schemeClr val="dk1"/>
          </a:effectRef>
          <a:fontRef idx="minor">
            <a:schemeClr val="dk1"/>
          </a:fontRef>
        </p:style>
        <p:txBody>
          <a:bodyPr>
            <a:normAutofit fontScale="77500" lnSpcReduction="20000"/>
          </a:bodyPr>
          <a:lstStyle/>
          <a:p>
            <a:pPr marL="45720" indent="0">
              <a:lnSpc>
                <a:spcPct val="132000"/>
              </a:lnSpc>
              <a:buNone/>
            </a:pPr>
            <a:r>
              <a:rPr lang="en-US" dirty="0" smtClean="0"/>
              <a:t>“Then </a:t>
            </a:r>
            <a:r>
              <a:rPr lang="en-US" dirty="0"/>
              <a:t>a fellow who was fond of gadding up to town, </a:t>
            </a:r>
            <a:r>
              <a:rPr lang="en-US" dirty="0" smtClean="0"/>
              <a:t>/ very </a:t>
            </a:r>
            <a:r>
              <a:rPr lang="en-US" dirty="0"/>
              <a:t>glib of speech</a:t>
            </a:r>
            <a:r>
              <a:rPr lang="en-US" dirty="0" smtClean="0"/>
              <a:t>, / held </a:t>
            </a:r>
            <a:r>
              <a:rPr lang="en-US" dirty="0"/>
              <a:t>forth to all of us and said</a:t>
            </a:r>
            <a:r>
              <a:rPr lang="en-US" dirty="0" smtClean="0"/>
              <a:t>: / ‘Hey</a:t>
            </a:r>
            <a:r>
              <a:rPr lang="en-US" dirty="0"/>
              <a:t>, you people here </a:t>
            </a:r>
            <a:r>
              <a:rPr lang="en-US" dirty="0" smtClean="0"/>
              <a:t>/  </a:t>
            </a:r>
            <a:r>
              <a:rPr lang="en-US" dirty="0"/>
              <a:t>who live upon these holy mountain terraces, </a:t>
            </a:r>
            <a:r>
              <a:rPr lang="en-US" dirty="0" smtClean="0"/>
              <a:t>/ what </a:t>
            </a:r>
            <a:r>
              <a:rPr lang="en-US" dirty="0" err="1"/>
              <a:t>d’you</a:t>
            </a:r>
            <a:r>
              <a:rPr lang="en-US" dirty="0"/>
              <a:t> say we go and hunt Agave out, </a:t>
            </a:r>
            <a:r>
              <a:rPr lang="en-US" dirty="0" smtClean="0"/>
              <a:t>/ Pentheus</a:t>
            </a:r>
            <a:r>
              <a:rPr lang="en-US" dirty="0"/>
              <a:t>’ mother, </a:t>
            </a:r>
            <a:r>
              <a:rPr lang="en-US" dirty="0" smtClean="0"/>
              <a:t>/ and </a:t>
            </a:r>
            <a:r>
              <a:rPr lang="en-US" dirty="0"/>
              <a:t>chase her from her mad ecstatic rapture</a:t>
            </a:r>
            <a:r>
              <a:rPr lang="en-US" dirty="0" smtClean="0"/>
              <a:t>, / so </a:t>
            </a:r>
            <a:r>
              <a:rPr lang="en-US" dirty="0"/>
              <a:t>do a service to the king</a:t>
            </a:r>
            <a:r>
              <a:rPr lang="en-US" dirty="0" smtClean="0"/>
              <a:t>?’”</a:t>
            </a:r>
            <a:endParaRPr lang="en-US" dirty="0"/>
          </a:p>
        </p:txBody>
      </p:sp>
    </p:spTree>
    <p:extLst>
      <p:ext uri="{BB962C8B-B14F-4D97-AF65-F5344CB8AC3E}">
        <p14:creationId xmlns:p14="http://schemas.microsoft.com/office/powerpoint/2010/main" val="3969384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5538" name="Rectangle 2"/>
          <p:cNvSpPr>
            <a:spLocks noGrp="1" noChangeArrowheads="1"/>
          </p:cNvSpPr>
          <p:nvPr>
            <p:ph type="title"/>
          </p:nvPr>
        </p:nvSpPr>
        <p:spPr/>
        <p:txBody>
          <a:bodyPr/>
          <a:lstStyle/>
          <a:p>
            <a:r>
              <a:rPr lang="en-US" dirty="0" smtClean="0"/>
              <a:t>Play Facts, Textual Issues</a:t>
            </a:r>
            <a:endParaRPr lang="en-US" dirty="0"/>
          </a:p>
        </p:txBody>
      </p:sp>
      <p:sp>
        <p:nvSpPr>
          <p:cNvPr id="1345539" name="Rectangle 3"/>
          <p:cNvSpPr>
            <a:spLocks noGrp="1" noChangeArrowheads="1"/>
          </p:cNvSpPr>
          <p:nvPr>
            <p:ph sz="half" idx="1"/>
          </p:nvPr>
        </p:nvSpPr>
        <p:spPr/>
        <p:txBody>
          <a:bodyPr>
            <a:normAutofit lnSpcReduction="10000"/>
          </a:bodyPr>
          <a:lstStyle/>
          <a:p>
            <a:r>
              <a:rPr lang="en-US" dirty="0" smtClean="0"/>
              <a:t>Production Date</a:t>
            </a:r>
          </a:p>
          <a:p>
            <a:pPr lvl="1"/>
            <a:r>
              <a:rPr lang="en-US" dirty="0" smtClean="0"/>
              <a:t>ca. 405 BCE</a:t>
            </a:r>
          </a:p>
          <a:p>
            <a:r>
              <a:rPr lang="en-US" dirty="0" smtClean="0"/>
              <a:t>Tetralogy</a:t>
            </a:r>
          </a:p>
          <a:p>
            <a:pPr lvl="1"/>
            <a:r>
              <a:rPr lang="en-US" i="1" dirty="0" smtClean="0"/>
              <a:t>Iphigenia at Aulis</a:t>
            </a:r>
          </a:p>
          <a:p>
            <a:pPr lvl="1"/>
            <a:r>
              <a:rPr lang="en-US" i="1" dirty="0" smtClean="0"/>
              <a:t>Alcmeon</a:t>
            </a:r>
          </a:p>
          <a:p>
            <a:pPr lvl="1"/>
            <a:r>
              <a:rPr lang="en-US" i="1" dirty="0" smtClean="0"/>
              <a:t>Bacchae</a:t>
            </a:r>
          </a:p>
          <a:p>
            <a:pPr lvl="1"/>
            <a:r>
              <a:rPr lang="en-US" dirty="0" smtClean="0"/>
              <a:t>Satyr </a:t>
            </a:r>
            <a:r>
              <a:rPr lang="en-US" dirty="0" smtClean="0"/>
              <a:t>play </a:t>
            </a:r>
            <a:r>
              <a:rPr lang="en-US" dirty="0" smtClean="0"/>
              <a:t>(lost)</a:t>
            </a:r>
            <a:endParaRPr lang="en-US" dirty="0" smtClean="0"/>
          </a:p>
          <a:p>
            <a:endParaRPr lang="en-US" dirty="0" smtClean="0"/>
          </a:p>
        </p:txBody>
      </p:sp>
      <p:sp>
        <p:nvSpPr>
          <p:cNvPr id="9" name="Content Placeholder 8"/>
          <p:cNvSpPr>
            <a:spLocks noGrp="1"/>
          </p:cNvSpPr>
          <p:nvPr>
            <p:ph sz="half" idx="2"/>
          </p:nvPr>
        </p:nvSpPr>
        <p:spPr>
          <a:xfrm>
            <a:off x="6262479" y="1828800"/>
            <a:ext cx="4708734" cy="845127"/>
          </a:xfrm>
        </p:spPr>
        <p:txBody>
          <a:bodyPr>
            <a:normAutofit lnSpcReduction="10000"/>
          </a:bodyPr>
          <a:lstStyle/>
          <a:p>
            <a:r>
              <a:rPr lang="en-US" dirty="0" smtClean="0"/>
              <a:t>Text (issues)</a:t>
            </a:r>
          </a:p>
        </p:txBody>
      </p:sp>
      <p:grpSp>
        <p:nvGrpSpPr>
          <p:cNvPr id="6" name="Group 5"/>
          <p:cNvGrpSpPr/>
          <p:nvPr/>
        </p:nvGrpSpPr>
        <p:grpSpPr>
          <a:xfrm>
            <a:off x="6653349" y="2939855"/>
            <a:ext cx="4594796" cy="2617246"/>
            <a:chOff x="6949440" y="2862330"/>
            <a:chExt cx="4594796" cy="2617246"/>
          </a:xfrm>
        </p:grpSpPr>
        <p:pic>
          <p:nvPicPr>
            <p:cNvPr id="4098" name="Picture 2" descr="File:Death Pentheus Louvre G44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9440" y="2862330"/>
              <a:ext cx="4594796" cy="223996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716643" y="5102293"/>
              <a:ext cx="3060390" cy="377283"/>
            </a:xfrm>
            <a:prstGeom prst="rect">
              <a:avLst/>
            </a:prstGeom>
            <a:noFill/>
          </p:spPr>
          <p:txBody>
            <a:bodyPr wrap="none" rtlCol="0">
              <a:spAutoFit/>
            </a:bodyPr>
            <a:lstStyle/>
            <a:p>
              <a:pPr algn="ctr">
                <a:lnSpc>
                  <a:spcPct val="125000"/>
                </a:lnSpc>
              </a:pPr>
              <a:r>
                <a:rPr lang="en-US" sz="1600" dirty="0">
                  <a:solidFill>
                    <a:schemeClr val="tx2"/>
                  </a:solidFill>
                  <a:latin typeface="Calibri" panose="020F0502020204030204" pitchFamily="34" charset="0"/>
                  <a:cs typeface="Calibri" panose="020F0502020204030204" pitchFamily="34" charset="0"/>
                </a:rPr>
                <a:t>Death of Pentheus, ca. 450-425 BC</a:t>
              </a:r>
            </a:p>
          </p:txBody>
        </p:sp>
      </p:grpSp>
    </p:spTree>
    <p:extLst>
      <p:ext uri="{BB962C8B-B14F-4D97-AF65-F5344CB8AC3E}">
        <p14:creationId xmlns:p14="http://schemas.microsoft.com/office/powerpoint/2010/main" val="1394492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1345539">
                                            <p:txEl>
                                              <p:pRg st="0" end="0"/>
                                            </p:txEl>
                                          </p:spTgt>
                                        </p:tgtEl>
                                        <p:attrNameLst>
                                          <p:attrName>style.visibility</p:attrName>
                                        </p:attrNameLst>
                                      </p:cBhvr>
                                      <p:to>
                                        <p:strVal val="visible"/>
                                      </p:to>
                                    </p:set>
                                    <p:animEffect transition="in" filter="dissolve">
                                      <p:cBhvr>
                                        <p:cTn id="7" dur="500"/>
                                        <p:tgtEl>
                                          <p:spTgt spid="1345539">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345539">
                                            <p:txEl>
                                              <p:pRg st="1" end="1"/>
                                            </p:txEl>
                                          </p:spTgt>
                                        </p:tgtEl>
                                        <p:attrNameLst>
                                          <p:attrName>style.visibility</p:attrName>
                                        </p:attrNameLst>
                                      </p:cBhvr>
                                      <p:to>
                                        <p:strVal val="visible"/>
                                      </p:to>
                                    </p:set>
                                    <p:animEffect transition="in" filter="dissolve">
                                      <p:cBhvr>
                                        <p:cTn id="10" dur="500"/>
                                        <p:tgtEl>
                                          <p:spTgt spid="1345539">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1345539">
                                            <p:txEl>
                                              <p:pRg st="2" end="2"/>
                                            </p:txEl>
                                          </p:spTgt>
                                        </p:tgtEl>
                                        <p:attrNameLst>
                                          <p:attrName>style.visibility</p:attrName>
                                        </p:attrNameLst>
                                      </p:cBhvr>
                                      <p:to>
                                        <p:strVal val="visible"/>
                                      </p:to>
                                    </p:set>
                                    <p:animEffect transition="in" filter="dissolve">
                                      <p:cBhvr>
                                        <p:cTn id="15" dur="500"/>
                                        <p:tgtEl>
                                          <p:spTgt spid="1345539">
                                            <p:txEl>
                                              <p:pRg st="2" end="2"/>
                                            </p:txEl>
                                          </p:spTgt>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345539">
                                            <p:txEl>
                                              <p:pRg st="3" end="3"/>
                                            </p:txEl>
                                          </p:spTgt>
                                        </p:tgtEl>
                                        <p:attrNameLst>
                                          <p:attrName>style.visibility</p:attrName>
                                        </p:attrNameLst>
                                      </p:cBhvr>
                                      <p:to>
                                        <p:strVal val="visible"/>
                                      </p:to>
                                    </p:set>
                                    <p:animEffect transition="in" filter="dissolve">
                                      <p:cBhvr>
                                        <p:cTn id="18" dur="500"/>
                                        <p:tgtEl>
                                          <p:spTgt spid="1345539">
                                            <p:txEl>
                                              <p:pRg st="3" end="3"/>
                                            </p:txEl>
                                          </p:spTgt>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345539">
                                            <p:txEl>
                                              <p:pRg st="4" end="4"/>
                                            </p:txEl>
                                          </p:spTgt>
                                        </p:tgtEl>
                                        <p:attrNameLst>
                                          <p:attrName>style.visibility</p:attrName>
                                        </p:attrNameLst>
                                      </p:cBhvr>
                                      <p:to>
                                        <p:strVal val="visible"/>
                                      </p:to>
                                    </p:set>
                                    <p:animEffect transition="in" filter="dissolve">
                                      <p:cBhvr>
                                        <p:cTn id="21" dur="500"/>
                                        <p:tgtEl>
                                          <p:spTgt spid="1345539">
                                            <p:txEl>
                                              <p:pRg st="4" end="4"/>
                                            </p:txEl>
                                          </p:spTgt>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345539">
                                            <p:txEl>
                                              <p:pRg st="5" end="5"/>
                                            </p:txEl>
                                          </p:spTgt>
                                        </p:tgtEl>
                                        <p:attrNameLst>
                                          <p:attrName>style.visibility</p:attrName>
                                        </p:attrNameLst>
                                      </p:cBhvr>
                                      <p:to>
                                        <p:strVal val="visible"/>
                                      </p:to>
                                    </p:set>
                                    <p:animEffect transition="in" filter="dissolve">
                                      <p:cBhvr>
                                        <p:cTn id="24" dur="500"/>
                                        <p:tgtEl>
                                          <p:spTgt spid="1345539">
                                            <p:txEl>
                                              <p:pRg st="5" end="5"/>
                                            </p:txEl>
                                          </p:spTgt>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345539">
                                            <p:txEl>
                                              <p:pRg st="6" end="6"/>
                                            </p:txEl>
                                          </p:spTgt>
                                        </p:tgtEl>
                                        <p:attrNameLst>
                                          <p:attrName>style.visibility</p:attrName>
                                        </p:attrNameLst>
                                      </p:cBhvr>
                                      <p:to>
                                        <p:strVal val="visible"/>
                                      </p:to>
                                    </p:set>
                                    <p:animEffect transition="in" filter="dissolve">
                                      <p:cBhvr>
                                        <p:cTn id="27" dur="500"/>
                                        <p:tgtEl>
                                          <p:spTgt spid="1345539">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9">
                                            <p:txEl>
                                              <p:pRg st="0" end="0"/>
                                            </p:txEl>
                                          </p:spTgt>
                                        </p:tgtEl>
                                        <p:attrNameLst>
                                          <p:attrName>style.visibility</p:attrName>
                                        </p:attrNameLst>
                                      </p:cBhvr>
                                      <p:to>
                                        <p:strVal val="visible"/>
                                      </p:to>
                                    </p:set>
                                    <p:animEffect transition="in" filter="dissolve">
                                      <p:cBhvr>
                                        <p:cTn id="32" dur="500"/>
                                        <p:tgtEl>
                                          <p:spTgt spid="9">
                                            <p:txEl>
                                              <p:pRg st="0" end="0"/>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5539"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47586" name="Object 2"/>
          <p:cNvGraphicFramePr>
            <a:graphicFrameLocks noChangeAspect="1"/>
          </p:cNvGraphicFramePr>
          <p:nvPr/>
        </p:nvGraphicFramePr>
        <p:xfrm>
          <a:off x="1901826" y="2403475"/>
          <a:ext cx="8383587" cy="2046288"/>
        </p:xfrm>
        <a:graphic>
          <a:graphicData uri="http://schemas.openxmlformats.org/presentationml/2006/ole">
            <mc:AlternateContent xmlns:mc="http://schemas.openxmlformats.org/markup-compatibility/2006">
              <mc:Choice xmlns:v="urn:schemas-microsoft-com:vml" Requires="v">
                <p:oleObj spid="_x0000_s3111" name="MS Org Chart" r:id="rId4" imgW="5962320" imgH="1466640" progId="">
                  <p:embed followColorScheme="full"/>
                </p:oleObj>
              </mc:Choice>
              <mc:Fallback>
                <p:oleObj name="MS Org Chart" r:id="rId4" imgW="5962320" imgH="1466640" progId="">
                  <p:embed followColorScheme="full"/>
                  <p:pic>
                    <p:nvPicPr>
                      <p:cNvPr id="1347586" name="Object 2"/>
                      <p:cNvPicPr>
                        <a:picLocks noChangeAspect="1" noChangeArrowheads="1"/>
                      </p:cNvPicPr>
                      <p:nvPr/>
                    </p:nvPicPr>
                    <p:blipFill>
                      <a:blip r:embed="rId5"/>
                      <a:srcRect/>
                      <a:stretch>
                        <a:fillRect/>
                      </a:stretch>
                    </p:blipFill>
                    <p:spPr bwMode="auto">
                      <a:xfrm>
                        <a:off x="1901826" y="2403475"/>
                        <a:ext cx="8383587" cy="20462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Title 2"/>
          <p:cNvSpPr>
            <a:spLocks noGrp="1"/>
          </p:cNvSpPr>
          <p:nvPr>
            <p:ph type="title"/>
          </p:nvPr>
        </p:nvSpPr>
        <p:spPr/>
        <p:txBody>
          <a:bodyPr/>
          <a:lstStyle/>
          <a:p>
            <a:r>
              <a:rPr lang="en-US" dirty="0"/>
              <a:t>Characters, Backstory</a:t>
            </a:r>
          </a:p>
        </p:txBody>
      </p:sp>
    </p:spTree>
    <p:extLst>
      <p:ext uri="{BB962C8B-B14F-4D97-AF65-F5344CB8AC3E}">
        <p14:creationId xmlns:p14="http://schemas.microsoft.com/office/powerpoint/2010/main" val="3588088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Dionysus</a:t>
            </a:r>
            <a:endParaRPr lang="en-US" dirty="0"/>
          </a:p>
        </p:txBody>
      </p:sp>
      <p:sp>
        <p:nvSpPr>
          <p:cNvPr id="3" name="Text Placeholder 2"/>
          <p:cNvSpPr>
            <a:spLocks noGrp="1"/>
          </p:cNvSpPr>
          <p:nvPr>
            <p:ph type="body" idx="1"/>
          </p:nvPr>
        </p:nvSpPr>
        <p:spPr/>
        <p:txBody>
          <a:bodyPr/>
          <a:lstStyle/>
          <a:p>
            <a:r>
              <a:rPr lang="en-US" dirty="0" smtClean="0"/>
              <a:t>Attributes, Mysteries, Euripides’ </a:t>
            </a:r>
            <a:r>
              <a:rPr lang="en-US" i="1" dirty="0" smtClean="0"/>
              <a:t>Bacchae</a:t>
            </a:r>
            <a:endParaRPr lang="en-US" dirty="0"/>
          </a:p>
        </p:txBody>
      </p:sp>
    </p:spTree>
    <p:extLst>
      <p:ext uri="{BB962C8B-B14F-4D97-AF65-F5344CB8AC3E}">
        <p14:creationId xmlns:p14="http://schemas.microsoft.com/office/powerpoint/2010/main" val="2043307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1491970" name="Picture 2" descr="Untitled"/>
          <p:cNvPicPr>
            <a:picLocks noChangeAspect="1" noChangeArrowheads="1"/>
          </p:cNvPicPr>
          <p:nvPr/>
        </p:nvPicPr>
        <p:blipFill>
          <a:blip r:embed="rId3" cstate="print"/>
          <a:srcRect/>
          <a:stretch>
            <a:fillRect/>
          </a:stretch>
        </p:blipFill>
        <p:spPr bwMode="auto">
          <a:xfrm>
            <a:off x="2860675" y="231775"/>
            <a:ext cx="6464300" cy="6394450"/>
          </a:xfrm>
          <a:prstGeom prst="rect">
            <a:avLst/>
          </a:prstGeom>
          <a:noFill/>
        </p:spPr>
      </p:pic>
      <p:sp>
        <p:nvSpPr>
          <p:cNvPr id="1491971" name="Text Box 3"/>
          <p:cNvSpPr txBox="1">
            <a:spLocks noChangeArrowheads="1"/>
          </p:cNvSpPr>
          <p:nvPr/>
        </p:nvSpPr>
        <p:spPr bwMode="auto">
          <a:xfrm>
            <a:off x="426158" y="5549007"/>
            <a:ext cx="3352628" cy="830997"/>
          </a:xfrm>
          <a:prstGeom prst="rect">
            <a:avLst/>
          </a:prstGeom>
          <a:noFill/>
          <a:ln w="9525">
            <a:noFill/>
            <a:miter lim="800000"/>
            <a:headEnd/>
            <a:tailEnd/>
          </a:ln>
          <a:effectLst/>
        </p:spPr>
        <p:txBody>
          <a:bodyPr wrap="square">
            <a:spAutoFit/>
          </a:bodyPr>
          <a:lstStyle/>
          <a:p>
            <a:pPr algn="l" eaLnBrk="0" hangingPunct="0"/>
            <a:r>
              <a:rPr lang="en-US" sz="1600" dirty="0">
                <a:solidFill>
                  <a:schemeClr val="bg1"/>
                </a:solidFill>
                <a:latin typeface="Calibri" panose="020F0502020204030204" pitchFamily="34" charset="0"/>
                <a:cs typeface="Calibri" panose="020F0502020204030204" pitchFamily="34" charset="0"/>
              </a:rPr>
              <a:t>Dionysus with Satyrs,</a:t>
            </a:r>
            <a:br>
              <a:rPr lang="en-US" sz="1600" dirty="0">
                <a:solidFill>
                  <a:schemeClr val="bg1"/>
                </a:solidFill>
                <a:latin typeface="Calibri" panose="020F0502020204030204" pitchFamily="34" charset="0"/>
                <a:cs typeface="Calibri" panose="020F0502020204030204" pitchFamily="34" charset="0"/>
              </a:rPr>
            </a:br>
            <a:r>
              <a:rPr lang="en-US" sz="1600" dirty="0">
                <a:solidFill>
                  <a:schemeClr val="bg1"/>
                </a:solidFill>
                <a:latin typeface="Calibri" panose="020F0502020204030204" pitchFamily="34" charset="0"/>
                <a:cs typeface="Calibri" panose="020F0502020204030204" pitchFamily="34" charset="0"/>
              </a:rPr>
              <a:t>Athenian cup (“</a:t>
            </a:r>
            <a:r>
              <a:rPr lang="en-US" sz="1600" dirty="0" err="1">
                <a:solidFill>
                  <a:schemeClr val="bg1"/>
                </a:solidFill>
                <a:latin typeface="Calibri" panose="020F0502020204030204" pitchFamily="34" charset="0"/>
                <a:cs typeface="Calibri" panose="020F0502020204030204" pitchFamily="34" charset="0"/>
              </a:rPr>
              <a:t>Brygos</a:t>
            </a:r>
            <a:r>
              <a:rPr lang="en-US" sz="1600" dirty="0">
                <a:solidFill>
                  <a:schemeClr val="bg1"/>
                </a:solidFill>
                <a:latin typeface="Calibri" panose="020F0502020204030204" pitchFamily="34" charset="0"/>
                <a:cs typeface="Calibri" panose="020F0502020204030204" pitchFamily="34" charset="0"/>
              </a:rPr>
              <a:t> painter”)</a:t>
            </a:r>
            <a:br>
              <a:rPr lang="en-US" sz="1600" dirty="0">
                <a:solidFill>
                  <a:schemeClr val="bg1"/>
                </a:solidFill>
                <a:latin typeface="Calibri" panose="020F0502020204030204" pitchFamily="34" charset="0"/>
                <a:cs typeface="Calibri" panose="020F0502020204030204" pitchFamily="34" charset="0"/>
              </a:rPr>
            </a:br>
            <a:r>
              <a:rPr lang="en-US" sz="1600" i="1" dirty="0">
                <a:solidFill>
                  <a:schemeClr val="bg1"/>
                </a:solidFill>
                <a:latin typeface="Calibri" panose="020F0502020204030204" pitchFamily="34" charset="0"/>
                <a:cs typeface="Calibri" panose="020F0502020204030204" pitchFamily="34" charset="0"/>
              </a:rPr>
              <a:t>circa</a:t>
            </a:r>
            <a:r>
              <a:rPr lang="en-US" sz="1600" dirty="0">
                <a:solidFill>
                  <a:schemeClr val="bg1"/>
                </a:solidFill>
                <a:latin typeface="Calibri" panose="020F0502020204030204" pitchFamily="34" charset="0"/>
                <a:cs typeface="Calibri" panose="020F0502020204030204" pitchFamily="34" charset="0"/>
              </a:rPr>
              <a:t> 510 BCE</a:t>
            </a:r>
          </a:p>
        </p:txBody>
      </p:sp>
    </p:spTree>
    <p:extLst>
      <p:ext uri="{BB962C8B-B14F-4D97-AF65-F5344CB8AC3E}">
        <p14:creationId xmlns:p14="http://schemas.microsoft.com/office/powerpoint/2010/main" val="3927395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Dionysus, Wine </a:t>
            </a:r>
            <a:r>
              <a:rPr lang="en-US" sz="4000" dirty="0" smtClean="0"/>
              <a:t>(Tiresias, first episode)</a:t>
            </a:r>
            <a:endParaRPr lang="en-US" dirty="0"/>
          </a:p>
        </p:txBody>
      </p:sp>
      <p:sp>
        <p:nvSpPr>
          <p:cNvPr id="3" name="Content Placeholder 2"/>
          <p:cNvSpPr>
            <a:spLocks noGrp="1"/>
          </p:cNvSpPr>
          <p:nvPr>
            <p:ph idx="1"/>
          </p:nvPr>
        </p:nvSpPr>
        <p:spPr/>
        <p:txBody>
          <a:bodyPr>
            <a:normAutofit fontScale="92500"/>
          </a:bodyPr>
          <a:lstStyle/>
          <a:p>
            <a:pPr marL="45720" indent="0">
              <a:buNone/>
            </a:pPr>
            <a:r>
              <a:rPr lang="en-US" dirty="0" smtClean="0"/>
              <a:t>[Humankind] </a:t>
            </a:r>
            <a:r>
              <a:rPr lang="en-US" dirty="0"/>
              <a:t>has two blessings: </a:t>
            </a:r>
          </a:p>
          <a:p>
            <a:pPr marL="45720" indent="0">
              <a:buNone/>
            </a:pPr>
            <a:r>
              <a:rPr lang="en-US" dirty="0" smtClean="0"/>
              <a:t>the </a:t>
            </a:r>
            <a:r>
              <a:rPr lang="en-US" dirty="0"/>
              <a:t>goddess Demeter is the one—</a:t>
            </a:r>
          </a:p>
          <a:p>
            <a:pPr marL="45720" indent="0">
              <a:buNone/>
            </a:pPr>
            <a:r>
              <a:rPr lang="en-US" dirty="0" smtClean="0"/>
              <a:t>Earth</a:t>
            </a:r>
            <a:r>
              <a:rPr lang="en-US" dirty="0"/>
              <a:t>, that is, call her what you will—</a:t>
            </a:r>
          </a:p>
          <a:p>
            <a:pPr marL="45720" indent="0">
              <a:buNone/>
            </a:pPr>
            <a:r>
              <a:rPr lang="en-US" dirty="0" smtClean="0"/>
              <a:t>who </a:t>
            </a:r>
            <a:r>
              <a:rPr lang="en-US" dirty="0"/>
              <a:t>keeps us alive with solid food; </a:t>
            </a:r>
          </a:p>
          <a:p>
            <a:pPr marL="45720" indent="0">
              <a:buNone/>
            </a:pPr>
            <a:r>
              <a:rPr lang="en-US" dirty="0" smtClean="0"/>
              <a:t>the </a:t>
            </a:r>
            <a:r>
              <a:rPr lang="en-US" dirty="0"/>
              <a:t>other is Semele’s son, </a:t>
            </a:r>
          </a:p>
          <a:p>
            <a:pPr marL="45720" indent="0">
              <a:buNone/>
            </a:pPr>
            <a:r>
              <a:rPr lang="en-US" dirty="0" smtClean="0"/>
              <a:t>who </a:t>
            </a:r>
            <a:r>
              <a:rPr lang="en-US" dirty="0"/>
              <a:t>came afterwards and matched her food with </a:t>
            </a:r>
            <a:r>
              <a:rPr lang="en-US" dirty="0" smtClean="0"/>
              <a:t>wine.</a:t>
            </a:r>
            <a:endParaRPr lang="en-US" dirty="0"/>
          </a:p>
        </p:txBody>
      </p:sp>
    </p:spTree>
    <p:extLst>
      <p:ext uri="{BB962C8B-B14F-4D97-AF65-F5344CB8AC3E}">
        <p14:creationId xmlns:p14="http://schemas.microsoft.com/office/powerpoint/2010/main" val="1696302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Dionysus, Wine </a:t>
            </a:r>
            <a:r>
              <a:rPr lang="en-US" sz="4000" dirty="0"/>
              <a:t>(Tiresias, </a:t>
            </a:r>
            <a:r>
              <a:rPr lang="en-US" sz="4000" dirty="0" smtClean="0"/>
              <a:t>cont’d)</a:t>
            </a:r>
            <a:endParaRPr lang="en-US" dirty="0"/>
          </a:p>
        </p:txBody>
      </p:sp>
      <p:sp>
        <p:nvSpPr>
          <p:cNvPr id="3" name="Content Placeholder 2"/>
          <p:cNvSpPr>
            <a:spLocks noGrp="1"/>
          </p:cNvSpPr>
          <p:nvPr>
            <p:ph idx="1"/>
          </p:nvPr>
        </p:nvSpPr>
        <p:spPr/>
        <p:txBody>
          <a:bodyPr/>
          <a:lstStyle/>
          <a:p>
            <a:pPr marL="45720" indent="0">
              <a:buNone/>
            </a:pPr>
            <a:r>
              <a:rPr lang="en-US" dirty="0"/>
              <a:t>So when we pour libations out </a:t>
            </a:r>
          </a:p>
          <a:p>
            <a:pPr marL="45720" indent="0">
              <a:buNone/>
            </a:pPr>
            <a:r>
              <a:rPr lang="en-US" dirty="0"/>
              <a:t>it is the god himself we pour out to the gods, </a:t>
            </a:r>
          </a:p>
          <a:p>
            <a:pPr marL="45720" indent="0">
              <a:buNone/>
            </a:pPr>
            <a:r>
              <a:rPr lang="en-US" dirty="0"/>
              <a:t>and by this bring blessings on mankind</a:t>
            </a:r>
            <a:r>
              <a:rPr lang="en-US" dirty="0" smtClean="0"/>
              <a:t>.</a:t>
            </a:r>
            <a:endParaRPr lang="en-US" dirty="0"/>
          </a:p>
        </p:txBody>
      </p:sp>
    </p:spTree>
    <p:extLst>
      <p:ext uri="{BB962C8B-B14F-4D97-AF65-F5344CB8AC3E}">
        <p14:creationId xmlns:p14="http://schemas.microsoft.com/office/powerpoint/2010/main" val="1790204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62" name="Rectangle 2"/>
          <p:cNvSpPr>
            <a:spLocks noGrp="1" noChangeArrowheads="1"/>
          </p:cNvSpPr>
          <p:nvPr>
            <p:ph type="title"/>
          </p:nvPr>
        </p:nvSpPr>
        <p:spPr/>
        <p:txBody>
          <a:bodyPr/>
          <a:lstStyle/>
          <a:p>
            <a:r>
              <a:rPr lang="en-US" dirty="0"/>
              <a:t>Maenads, </a:t>
            </a:r>
            <a:r>
              <a:rPr lang="en-US" i="1" dirty="0"/>
              <a:t>bakkhoi</a:t>
            </a:r>
            <a:r>
              <a:rPr lang="en-US" dirty="0"/>
              <a:t>/</a:t>
            </a:r>
            <a:r>
              <a:rPr lang="en-US" i="1" dirty="0"/>
              <a:t>bakkhai</a:t>
            </a:r>
            <a:endParaRPr lang="en-US" dirty="0"/>
          </a:p>
        </p:txBody>
      </p:sp>
      <p:sp>
        <p:nvSpPr>
          <p:cNvPr id="7" name="Content Placeholder 6"/>
          <p:cNvSpPr>
            <a:spLocks noGrp="1"/>
          </p:cNvSpPr>
          <p:nvPr>
            <p:ph idx="1"/>
          </p:nvPr>
        </p:nvSpPr>
        <p:spPr/>
        <p:txBody>
          <a:bodyPr>
            <a:normAutofit lnSpcReduction="10000"/>
          </a:bodyPr>
          <a:lstStyle/>
          <a:p>
            <a:r>
              <a:rPr lang="en-US" dirty="0"/>
              <a:t>Rapture</a:t>
            </a:r>
          </a:p>
          <a:p>
            <a:pPr lvl="1"/>
            <a:r>
              <a:rPr lang="en-US" i="1" dirty="0"/>
              <a:t>Ekstasis</a:t>
            </a:r>
          </a:p>
          <a:p>
            <a:pPr lvl="1"/>
            <a:r>
              <a:rPr lang="en-US" i="1" dirty="0"/>
              <a:t>Enthousiasmos</a:t>
            </a:r>
          </a:p>
          <a:p>
            <a:r>
              <a:rPr lang="en-US" dirty="0"/>
              <a:t>Thyrsus</a:t>
            </a:r>
          </a:p>
          <a:p>
            <a:r>
              <a:rPr lang="en-US" i="1" dirty="0"/>
              <a:t>Sparagmos, </a:t>
            </a:r>
            <a:r>
              <a:rPr lang="en-US" i="1" dirty="0" smtClean="0"/>
              <a:t>omophagia</a:t>
            </a:r>
          </a:p>
          <a:p>
            <a:pPr lvl="1"/>
            <a:r>
              <a:rPr lang="en-US" dirty="0" smtClean="0"/>
              <a:t>Did this really happen?</a:t>
            </a:r>
            <a:endParaRPr lang="en-US" dirty="0"/>
          </a:p>
          <a:p>
            <a:r>
              <a:rPr lang="en-US" i="1" dirty="0" smtClean="0"/>
              <a:t>Oresibasia</a:t>
            </a:r>
            <a:endParaRPr lang="en-US" dirty="0"/>
          </a:p>
        </p:txBody>
      </p:sp>
      <p:grpSp>
        <p:nvGrpSpPr>
          <p:cNvPr id="12" name="Group 11"/>
          <p:cNvGrpSpPr/>
          <p:nvPr/>
        </p:nvGrpSpPr>
        <p:grpSpPr>
          <a:xfrm>
            <a:off x="6693855" y="1828800"/>
            <a:ext cx="4137159" cy="4050533"/>
            <a:chOff x="6693855" y="1828800"/>
            <a:chExt cx="4137159" cy="4050533"/>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79771" y="1828800"/>
              <a:ext cx="3765328" cy="3757667"/>
            </a:xfrm>
            <a:prstGeom prst="rect">
              <a:avLst/>
            </a:prstGeom>
          </p:spPr>
        </p:pic>
        <p:sp>
          <p:nvSpPr>
            <p:cNvPr id="14" name="TextBox 13"/>
            <p:cNvSpPr txBox="1"/>
            <p:nvPr/>
          </p:nvSpPr>
          <p:spPr>
            <a:xfrm>
              <a:off x="6693855" y="5479223"/>
              <a:ext cx="4137159" cy="400110"/>
            </a:xfrm>
            <a:prstGeom prst="rect">
              <a:avLst/>
            </a:prstGeom>
            <a:noFill/>
          </p:spPr>
          <p:txBody>
            <a:bodyPr wrap="none" rtlCol="0">
              <a:spAutoFit/>
            </a:bodyPr>
            <a:lstStyle/>
            <a:p>
              <a:pPr algn="ctr">
                <a:lnSpc>
                  <a:spcPct val="125000"/>
                </a:lnSpc>
              </a:pPr>
              <a:r>
                <a:rPr lang="en-US" sz="1600" dirty="0" smtClean="0">
                  <a:solidFill>
                    <a:schemeClr val="tx2"/>
                  </a:solidFill>
                  <a:latin typeface="Calibri" panose="020F0502020204030204" pitchFamily="34" charset="0"/>
                  <a:cs typeface="Calibri" panose="020F0502020204030204" pitchFamily="34" charset="0"/>
                </a:rPr>
                <a:t>Maenad with thyrsus and leopard. 490-480 BCE</a:t>
              </a:r>
            </a:p>
          </p:txBody>
        </p:sp>
      </p:grpSp>
    </p:spTree>
    <p:extLst>
      <p:ext uri="{BB962C8B-B14F-4D97-AF65-F5344CB8AC3E}">
        <p14:creationId xmlns:p14="http://schemas.microsoft.com/office/powerpoint/2010/main" val="2250709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23362" name="Rectangle 2"/>
          <p:cNvSpPr>
            <a:spLocks noGrp="1" noChangeArrowheads="1"/>
          </p:cNvSpPr>
          <p:nvPr>
            <p:ph type="title"/>
          </p:nvPr>
        </p:nvSpPr>
        <p:spPr/>
        <p:txBody>
          <a:bodyPr/>
          <a:lstStyle/>
          <a:p>
            <a:r>
              <a:rPr lang="en-US" dirty="0" smtClean="0"/>
              <a:t>Dionysian Initiation</a:t>
            </a:r>
            <a:endParaRPr lang="en-US" dirty="0"/>
          </a:p>
        </p:txBody>
      </p:sp>
      <p:sp>
        <p:nvSpPr>
          <p:cNvPr id="6" name="Content Placeholder 5"/>
          <p:cNvSpPr>
            <a:spLocks noGrp="1"/>
          </p:cNvSpPr>
          <p:nvPr>
            <p:ph sz="half" idx="1"/>
          </p:nvPr>
        </p:nvSpPr>
        <p:spPr/>
        <p:txBody>
          <a:bodyPr/>
          <a:lstStyle/>
          <a:p>
            <a:r>
              <a:rPr lang="en-US" dirty="0"/>
              <a:t>Cross-dressing</a:t>
            </a:r>
          </a:p>
          <a:p>
            <a:r>
              <a:rPr lang="en-US" dirty="0"/>
              <a:t>Mystic </a:t>
            </a:r>
            <a:r>
              <a:rPr lang="en-US" dirty="0" smtClean="0"/>
              <a:t>knowing</a:t>
            </a:r>
            <a:endParaRPr lang="en-US" dirty="0"/>
          </a:p>
        </p:txBody>
      </p:sp>
      <p:sp>
        <p:nvSpPr>
          <p:cNvPr id="13" name="Content Placeholder 12"/>
          <p:cNvSpPr>
            <a:spLocks noGrp="1"/>
          </p:cNvSpPr>
          <p:nvPr>
            <p:ph sz="half" idx="2"/>
          </p:nvPr>
        </p:nvSpPr>
        <p:spPr/>
        <p:txBody>
          <a:bodyPr/>
          <a:lstStyle/>
          <a:p>
            <a:r>
              <a:rPr lang="en-US" dirty="0"/>
              <a:t>Ritual </a:t>
            </a:r>
            <a:r>
              <a:rPr lang="en-US" dirty="0" smtClean="0"/>
              <a:t>rebirth</a:t>
            </a:r>
            <a:endParaRPr lang="en-US" dirty="0"/>
          </a:p>
        </p:txBody>
      </p:sp>
      <p:grpSp>
        <p:nvGrpSpPr>
          <p:cNvPr id="12" name="Group 11"/>
          <p:cNvGrpSpPr/>
          <p:nvPr/>
        </p:nvGrpSpPr>
        <p:grpSpPr>
          <a:xfrm>
            <a:off x="2660025" y="3667221"/>
            <a:ext cx="6884443" cy="2646997"/>
            <a:chOff x="2449441" y="4163603"/>
            <a:chExt cx="6884443" cy="2646997"/>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49441" y="4163603"/>
              <a:ext cx="6884443" cy="2269714"/>
            </a:xfrm>
            <a:prstGeom prst="rect">
              <a:avLst/>
            </a:prstGeom>
          </p:spPr>
        </p:pic>
        <p:sp>
          <p:nvSpPr>
            <p:cNvPr id="8" name="TextBox 7"/>
            <p:cNvSpPr txBox="1"/>
            <p:nvPr/>
          </p:nvSpPr>
          <p:spPr>
            <a:xfrm>
              <a:off x="3684423" y="6433317"/>
              <a:ext cx="4414477" cy="377283"/>
            </a:xfrm>
            <a:prstGeom prst="rect">
              <a:avLst/>
            </a:prstGeom>
            <a:noFill/>
          </p:spPr>
          <p:txBody>
            <a:bodyPr wrap="none" rtlCol="0">
              <a:spAutoFit/>
            </a:bodyPr>
            <a:lstStyle/>
            <a:p>
              <a:pPr algn="ctr">
                <a:lnSpc>
                  <a:spcPct val="125000"/>
                </a:lnSpc>
              </a:pPr>
              <a:r>
                <a:rPr lang="en-US" sz="1600" dirty="0" smtClean="0">
                  <a:solidFill>
                    <a:schemeClr val="tx2"/>
                  </a:solidFill>
                  <a:latin typeface="Calibri" panose="020F0502020204030204" pitchFamily="34" charset="0"/>
                  <a:cs typeface="Calibri" panose="020F0502020204030204" pitchFamily="34" charset="0"/>
                </a:rPr>
                <a:t>Dionysian initiation, Villa of the Mysteries, Pompeii</a:t>
              </a:r>
            </a:p>
          </p:txBody>
        </p:sp>
      </p:grpSp>
    </p:spTree>
    <p:extLst>
      <p:ext uri="{BB962C8B-B14F-4D97-AF65-F5344CB8AC3E}">
        <p14:creationId xmlns:p14="http://schemas.microsoft.com/office/powerpoint/2010/main" val="919841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7614" y="483646"/>
            <a:ext cx="9753600" cy="1325562"/>
          </a:xfrm>
        </p:spPr>
        <p:txBody>
          <a:bodyPr>
            <a:normAutofit/>
          </a:bodyPr>
          <a:lstStyle/>
          <a:p>
            <a:r>
              <a:rPr lang="en-US" sz="6000" dirty="0" smtClean="0"/>
              <a:t>Question</a:t>
            </a:r>
            <a:endParaRPr lang="en-US" sz="6000" dirty="0"/>
          </a:p>
        </p:txBody>
      </p:sp>
      <p:sp>
        <p:nvSpPr>
          <p:cNvPr id="3" name="TextBox 2"/>
          <p:cNvSpPr txBox="1"/>
          <p:nvPr/>
        </p:nvSpPr>
        <p:spPr>
          <a:xfrm>
            <a:off x="2181268" y="2459504"/>
            <a:ext cx="7826292" cy="1938992"/>
          </a:xfrm>
          <a:prstGeom prst="rect">
            <a:avLst/>
          </a:prstGeom>
          <a:noFill/>
        </p:spPr>
        <p:txBody>
          <a:bodyPr wrap="square" rtlCol="0" anchor="ctr" anchorCtr="0">
            <a:spAutoFit/>
          </a:bodyPr>
          <a:lstStyle/>
          <a:p>
            <a:pPr algn="ctr">
              <a:lnSpc>
                <a:spcPct val="125000"/>
              </a:lnSpc>
            </a:pPr>
            <a:r>
              <a:rPr lang="en-US" sz="4800" dirty="0" smtClean="0">
                <a:solidFill>
                  <a:schemeClr val="tx2"/>
                </a:solidFill>
                <a:latin typeface="Calibri" panose="020F0502020204030204" pitchFamily="34" charset="0"/>
                <a:cs typeface="Calibri" panose="020F0502020204030204" pitchFamily="34" charset="0"/>
              </a:rPr>
              <a:t>Do these two understand each other, and if not, fix it? How?</a:t>
            </a:r>
          </a:p>
        </p:txBody>
      </p:sp>
      <p:sp>
        <p:nvSpPr>
          <p:cNvPr id="4" name="TextBox 3">
            <a:hlinkClick r:id="rId3"/>
          </p:cNvPr>
          <p:cNvSpPr txBox="1"/>
          <p:nvPr/>
        </p:nvSpPr>
        <p:spPr>
          <a:xfrm>
            <a:off x="2530681" y="5528273"/>
            <a:ext cx="7127464" cy="519822"/>
          </a:xfrm>
          <a:prstGeom prst="rect">
            <a:avLst/>
          </a:prstGeom>
          <a:noFill/>
        </p:spPr>
        <p:txBody>
          <a:bodyPr wrap="none" rtlCol="0">
            <a:spAutoFit/>
          </a:bodyPr>
          <a:lstStyle/>
          <a:p>
            <a:pPr algn="ctr">
              <a:lnSpc>
                <a:spcPct val="125000"/>
              </a:lnSpc>
            </a:pPr>
            <a:r>
              <a:rPr lang="en-US" sz="2400" dirty="0">
                <a:solidFill>
                  <a:srgbClr val="737373"/>
                </a:solidFill>
                <a:latin typeface="Calibri" panose="020F0502020204030204" pitchFamily="34" charset="0"/>
                <a:cs typeface="Calibri" panose="020F0502020204030204" pitchFamily="34" charset="0"/>
              </a:rPr>
              <a:t>https://youtu.be/kn4lhHpHWyo?si=pyLCL_0DQkbrxNaa</a:t>
            </a:r>
            <a:endParaRPr lang="en-US" sz="2400" dirty="0" smtClean="0">
              <a:solidFill>
                <a:srgbClr val="737373"/>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89430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ask"/>
          <p:cNvPicPr>
            <a:picLocks noChangeAspect="1" noChangeArrowheads="1"/>
          </p:cNvPicPr>
          <p:nvPr/>
        </p:nvPicPr>
        <p:blipFill>
          <a:blip r:embed="rId3" cstate="print"/>
          <a:srcRect/>
          <a:stretch>
            <a:fillRect/>
          </a:stretch>
        </p:blipFill>
        <p:spPr bwMode="auto">
          <a:xfrm>
            <a:off x="3769224" y="537103"/>
            <a:ext cx="4650377" cy="5809919"/>
          </a:xfrm>
          <a:prstGeom prst="rect">
            <a:avLst/>
          </a:prstGeom>
          <a:noFill/>
        </p:spPr>
      </p:pic>
      <p:sp>
        <p:nvSpPr>
          <p:cNvPr id="3" name="Rectangle 2"/>
          <p:cNvSpPr/>
          <p:nvPr/>
        </p:nvSpPr>
        <p:spPr>
          <a:xfrm>
            <a:off x="2306184" y="0"/>
            <a:ext cx="7576457" cy="6858000"/>
          </a:xfrm>
          <a:prstGeom prst="rect">
            <a:avLst/>
          </a:prstGeom>
          <a:solidFill>
            <a:srgbClr val="FFFFFF">
              <a:alpha val="92000"/>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sp>
        <p:nvSpPr>
          <p:cNvPr id="2" name="TextBox 1"/>
          <p:cNvSpPr txBox="1"/>
          <p:nvPr/>
        </p:nvSpPr>
        <p:spPr>
          <a:xfrm>
            <a:off x="3640855" y="2805752"/>
            <a:ext cx="4907113" cy="1246495"/>
          </a:xfrm>
          <a:prstGeom prst="rect">
            <a:avLst/>
          </a:prstGeom>
          <a:noFill/>
          <a:effectLst>
            <a:outerShdw blurRad="50800" dist="38100" dir="2700000" algn="tl" rotWithShape="0">
              <a:prstClr val="black">
                <a:alpha val="40000"/>
              </a:prstClr>
            </a:outerShdw>
          </a:effectLst>
        </p:spPr>
        <p:txBody>
          <a:bodyPr wrap="none" rtlCol="0" anchor="ctr" anchorCtr="0">
            <a:spAutoFit/>
          </a:bodyPr>
          <a:lstStyle/>
          <a:p>
            <a:pPr algn="ctr">
              <a:lnSpc>
                <a:spcPct val="125000"/>
              </a:lnSpc>
            </a:pPr>
            <a:r>
              <a:rPr lang="en-US" sz="6000" i="1" dirty="0" err="1" smtClean="0">
                <a:solidFill>
                  <a:srgbClr val="737373"/>
                </a:solidFill>
                <a:latin typeface="Calibri" panose="020F0502020204030204" pitchFamily="34" charset="0"/>
                <a:cs typeface="Calibri" panose="020F0502020204030204" pitchFamily="34" charset="0"/>
              </a:rPr>
              <a:t>iō</a:t>
            </a:r>
            <a:r>
              <a:rPr lang="en-US" sz="6000" i="1" dirty="0" smtClean="0">
                <a:solidFill>
                  <a:srgbClr val="737373"/>
                </a:solidFill>
                <a:latin typeface="Calibri" panose="020F0502020204030204" pitchFamily="34" charset="0"/>
                <a:cs typeface="Calibri" panose="020F0502020204030204" pitchFamily="34" charset="0"/>
              </a:rPr>
              <a:t> Bakkhe, </a:t>
            </a:r>
            <a:r>
              <a:rPr lang="en-US" sz="6000" i="1" dirty="0" err="1" smtClean="0">
                <a:solidFill>
                  <a:srgbClr val="737373"/>
                </a:solidFill>
                <a:latin typeface="Calibri" panose="020F0502020204030204" pitchFamily="34" charset="0"/>
                <a:cs typeface="Calibri" panose="020F0502020204030204" pitchFamily="34" charset="0"/>
              </a:rPr>
              <a:t>euoi</a:t>
            </a:r>
            <a:endParaRPr lang="en-US" sz="6000" i="1" dirty="0" smtClean="0">
              <a:solidFill>
                <a:srgbClr val="737373"/>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63105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0772" name="Rectangle 4"/>
          <p:cNvSpPr>
            <a:spLocks noGrp="1" noChangeArrowheads="1"/>
          </p:cNvSpPr>
          <p:nvPr>
            <p:ph type="title"/>
          </p:nvPr>
        </p:nvSpPr>
        <p:spPr/>
        <p:txBody>
          <a:bodyPr/>
          <a:lstStyle/>
          <a:p>
            <a:r>
              <a:rPr lang="en-US" dirty="0"/>
              <a:t>Discussion: Tragedy in Performance</a:t>
            </a:r>
          </a:p>
        </p:txBody>
      </p:sp>
      <p:sp>
        <p:nvSpPr>
          <p:cNvPr id="1440773" name="Rectangle 5"/>
          <p:cNvSpPr>
            <a:spLocks noGrp="1" noChangeArrowheads="1"/>
          </p:cNvSpPr>
          <p:nvPr>
            <p:ph type="body" idx="1"/>
          </p:nvPr>
        </p:nvSpPr>
        <p:spPr>
          <a:xfrm>
            <a:off x="1213150" y="3742277"/>
            <a:ext cx="9758063" cy="1906683"/>
          </a:xfrm>
        </p:spPr>
        <p:txBody>
          <a:bodyPr>
            <a:normAutofit/>
          </a:bodyPr>
          <a:lstStyle/>
          <a:p>
            <a:pPr>
              <a:spcAft>
                <a:spcPts val="600"/>
              </a:spcAft>
            </a:pPr>
            <a:r>
              <a:rPr lang="en-US" dirty="0" smtClean="0"/>
              <a:t>Rock the Palace</a:t>
            </a:r>
            <a:r>
              <a:rPr lang="en-US" dirty="0" smtClean="0"/>
              <a:t>!</a:t>
            </a:r>
          </a:p>
          <a:p>
            <a:pPr>
              <a:spcAft>
                <a:spcPts val="2400"/>
              </a:spcAft>
            </a:pPr>
            <a:r>
              <a:rPr lang="en-US" dirty="0" smtClean="0"/>
              <a:t>(Dionysus-Stranger, 1</a:t>
            </a:r>
            <a:r>
              <a:rPr lang="en-US" baseline="30000" dirty="0" smtClean="0"/>
              <a:t>st</a:t>
            </a:r>
            <a:r>
              <a:rPr lang="en-US" dirty="0" smtClean="0"/>
              <a:t> Voice, 2</a:t>
            </a:r>
            <a:r>
              <a:rPr lang="en-US" baseline="30000" dirty="0" smtClean="0"/>
              <a:t>nd</a:t>
            </a:r>
            <a:r>
              <a:rPr lang="en-US" dirty="0" smtClean="0"/>
              <a:t> Voice, Chorus)</a:t>
            </a:r>
          </a:p>
          <a:p>
            <a:pPr>
              <a:spcAft>
                <a:spcPts val="2400"/>
              </a:spcAft>
            </a:pPr>
            <a:r>
              <a:rPr lang="en-US" sz="2400" dirty="0" smtClean="0"/>
              <a:t>(</a:t>
            </a:r>
            <a:r>
              <a:rPr lang="en-US" sz="2400" dirty="0" smtClean="0"/>
              <a:t>pp. 418 ff., CHORAL DIALOGUE @ location 8307)</a:t>
            </a:r>
            <a:endParaRPr lang="en-US" dirty="0"/>
          </a:p>
        </p:txBody>
      </p:sp>
    </p:spTree>
    <p:extLst>
      <p:ext uri="{BB962C8B-B14F-4D97-AF65-F5344CB8AC3E}">
        <p14:creationId xmlns:p14="http://schemas.microsoft.com/office/powerpoint/2010/main" val="387466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ask"/>
          <p:cNvPicPr>
            <a:picLocks noChangeAspect="1" noChangeArrowheads="1"/>
          </p:cNvPicPr>
          <p:nvPr/>
        </p:nvPicPr>
        <p:blipFill>
          <a:blip r:embed="rId3" cstate="print"/>
          <a:srcRect/>
          <a:stretch>
            <a:fillRect/>
          </a:stretch>
        </p:blipFill>
        <p:spPr bwMode="auto">
          <a:xfrm>
            <a:off x="3769224" y="537103"/>
            <a:ext cx="4650377" cy="5809919"/>
          </a:xfrm>
          <a:prstGeom prst="rect">
            <a:avLst/>
          </a:prstGeom>
          <a:noFill/>
        </p:spPr>
      </p:pic>
      <p:sp>
        <p:nvSpPr>
          <p:cNvPr id="3" name="Rectangle 2"/>
          <p:cNvSpPr/>
          <p:nvPr/>
        </p:nvSpPr>
        <p:spPr>
          <a:xfrm>
            <a:off x="2306184" y="0"/>
            <a:ext cx="7576457" cy="6858000"/>
          </a:xfrm>
          <a:prstGeom prst="rect">
            <a:avLst/>
          </a:prstGeom>
          <a:solidFill>
            <a:srgbClr val="FFFFFF">
              <a:alpha val="92000"/>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dirty="0"/>
          </a:p>
        </p:txBody>
      </p:sp>
      <p:sp>
        <p:nvSpPr>
          <p:cNvPr id="7" name="Rounded Rectangle 6"/>
          <p:cNvSpPr/>
          <p:nvPr/>
        </p:nvSpPr>
        <p:spPr>
          <a:xfrm>
            <a:off x="489857" y="2262984"/>
            <a:ext cx="11209110" cy="2281476"/>
          </a:xfrm>
          <a:prstGeom prst="roundRect">
            <a:avLst/>
          </a:prstGeom>
          <a:noFill/>
          <a:ln>
            <a:noFill/>
          </a:ln>
          <a:effectLst>
            <a:outerShdw blurRad="50800" dist="38100" dir="2700000" algn="tl" rotWithShape="0">
              <a:prstClr val="black">
                <a:alpha val="40000"/>
              </a:prstClr>
            </a:outerShdw>
          </a:effectLst>
        </p:spPr>
        <p:txBody>
          <a:bodyPr wrap="square" anchor="ctr" anchorCtr="0">
            <a:spAutoFit/>
          </a:bodyPr>
          <a:lstStyle/>
          <a:p>
            <a:pPr algn="ctr">
              <a:spcAft>
                <a:spcPts val="1200"/>
              </a:spcAft>
            </a:pPr>
            <a:r>
              <a:rPr lang="en-US" sz="4800" spc="50" dirty="0" smtClean="0">
                <a:latin typeface="Calibri" panose="020F0502020204030204" pitchFamily="34" charset="0"/>
                <a:cs typeface="Calibri" panose="020F0502020204030204" pitchFamily="34" charset="0"/>
              </a:rPr>
              <a:t>“</a:t>
            </a:r>
            <a:r>
              <a:rPr lang="en-US" sz="4800" spc="50" dirty="0">
                <a:latin typeface="Calibri" panose="020F0502020204030204" pitchFamily="34" charset="0"/>
                <a:cs typeface="Calibri" panose="020F0502020204030204" pitchFamily="34" charset="0"/>
              </a:rPr>
              <a:t>For whoso leads the revel / He is always Dionysus</a:t>
            </a:r>
            <a:r>
              <a:rPr lang="en-US" sz="4800" spc="50" dirty="0" smtClean="0">
                <a:latin typeface="Calibri" panose="020F0502020204030204" pitchFamily="34" charset="0"/>
                <a:cs typeface="Calibri" panose="020F0502020204030204" pitchFamily="34" charset="0"/>
              </a:rPr>
              <a:t>”</a:t>
            </a:r>
            <a:br>
              <a:rPr lang="en-US" sz="4800" spc="50" dirty="0" smtClean="0">
                <a:latin typeface="Calibri" panose="020F0502020204030204" pitchFamily="34" charset="0"/>
                <a:cs typeface="Calibri" panose="020F0502020204030204" pitchFamily="34" charset="0"/>
              </a:rPr>
            </a:br>
            <a:r>
              <a:rPr lang="en-US" sz="3200" spc="50" dirty="0" smtClean="0">
                <a:latin typeface="Calibri" panose="020F0502020204030204" pitchFamily="34" charset="0"/>
                <a:cs typeface="Calibri" panose="020F0502020204030204" pitchFamily="34" charset="0"/>
              </a:rPr>
              <a:t>(</a:t>
            </a:r>
            <a:r>
              <a:rPr lang="en-US" sz="3200" spc="50" dirty="0">
                <a:latin typeface="Calibri" panose="020F0502020204030204" pitchFamily="34" charset="0"/>
                <a:cs typeface="Calibri" panose="020F0502020204030204" pitchFamily="34" charset="0"/>
              </a:rPr>
              <a:t>Euripides’ </a:t>
            </a:r>
            <a:r>
              <a:rPr lang="en-US" sz="3200" i="1" spc="50" dirty="0" smtClean="0">
                <a:latin typeface="Calibri" panose="020F0502020204030204" pitchFamily="34" charset="0"/>
                <a:cs typeface="Calibri" panose="020F0502020204030204" pitchFamily="34" charset="0"/>
              </a:rPr>
              <a:t>Bacchae</a:t>
            </a:r>
            <a:r>
              <a:rPr lang="en-US" sz="3200" spc="50" dirty="0" smtClean="0">
                <a:latin typeface="Calibri" panose="020F0502020204030204" pitchFamily="34" charset="0"/>
                <a:cs typeface="Calibri" panose="020F0502020204030204" pitchFamily="34" charset="0"/>
              </a:rPr>
              <a:t>, Chorus</a:t>
            </a:r>
            <a:r>
              <a:rPr lang="en-US" sz="3200" spc="50" dirty="0">
                <a:latin typeface="Calibri" panose="020F0502020204030204" pitchFamily="34" charset="0"/>
                <a:cs typeface="Calibri" panose="020F0502020204030204" pitchFamily="34" charset="0"/>
              </a:rPr>
              <a:t>, p. 400</a:t>
            </a:r>
            <a:r>
              <a:rPr lang="en-US" sz="3200" spc="50" dirty="0" smtClean="0">
                <a:latin typeface="Calibri" panose="020F0502020204030204" pitchFamily="34" charset="0"/>
                <a:cs typeface="Calibri" panose="020F0502020204030204" pitchFamily="34" charset="0"/>
              </a:rPr>
              <a:t>)</a:t>
            </a:r>
            <a:endParaRPr lang="en-US" sz="3200" spc="5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40011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Agenda</a:t>
            </a:r>
            <a:endParaRPr lang="en-US" dirty="0"/>
          </a:p>
        </p:txBody>
      </p:sp>
      <p:sp>
        <p:nvSpPr>
          <p:cNvPr id="6" name="Content Placeholder 5"/>
          <p:cNvSpPr>
            <a:spLocks noGrp="1"/>
          </p:cNvSpPr>
          <p:nvPr>
            <p:ph idx="1"/>
          </p:nvPr>
        </p:nvSpPr>
        <p:spPr/>
        <p:txBody>
          <a:bodyPr/>
          <a:lstStyle/>
          <a:p>
            <a:pPr lvl="0"/>
            <a:r>
              <a:rPr lang="en-US" dirty="0" smtClean="0"/>
              <a:t>Recap and Update</a:t>
            </a:r>
          </a:p>
          <a:p>
            <a:pPr lvl="1"/>
            <a:r>
              <a:rPr lang="en-US" dirty="0" smtClean="0"/>
              <a:t>Aristotle </a:t>
            </a:r>
            <a:r>
              <a:rPr lang="en-US" i="1" dirty="0" smtClean="0"/>
              <a:t>Poetics</a:t>
            </a:r>
            <a:r>
              <a:rPr lang="en-US" dirty="0" smtClean="0"/>
              <a:t> — and </a:t>
            </a:r>
            <a:r>
              <a:rPr lang="en-US" i="1" dirty="0" smtClean="0"/>
              <a:t>Bacchae</a:t>
            </a:r>
          </a:p>
          <a:p>
            <a:pPr lvl="0"/>
            <a:r>
              <a:rPr lang="en-US" dirty="0" smtClean="0"/>
              <a:t>Euripides </a:t>
            </a:r>
            <a:r>
              <a:rPr lang="en-US" i="1" dirty="0" smtClean="0"/>
              <a:t>Bacchae</a:t>
            </a:r>
          </a:p>
          <a:p>
            <a:pPr lvl="1"/>
            <a:r>
              <a:rPr lang="en-US" dirty="0" smtClean="0"/>
              <a:t>Play Facts, Backstory</a:t>
            </a:r>
          </a:p>
          <a:p>
            <a:pPr lvl="0"/>
            <a:r>
              <a:rPr lang="en-US" dirty="0" smtClean="0"/>
              <a:t>Dionysus</a:t>
            </a:r>
          </a:p>
          <a:p>
            <a:pPr lvl="1"/>
            <a:r>
              <a:rPr lang="en-US" dirty="0" smtClean="0"/>
              <a:t>Attributes, Mysteries, Euripides’ </a:t>
            </a:r>
            <a:r>
              <a:rPr lang="en-US" i="1" dirty="0" smtClean="0"/>
              <a:t>Bacchae</a:t>
            </a:r>
            <a:endParaRPr lang="en-US" dirty="0"/>
          </a:p>
        </p:txBody>
      </p:sp>
    </p:spTree>
    <p:extLst>
      <p:ext uri="{BB962C8B-B14F-4D97-AF65-F5344CB8AC3E}">
        <p14:creationId xmlns:p14="http://schemas.microsoft.com/office/powerpoint/2010/main" val="688943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fade">
                                      <p:cBhvr>
                                        <p:cTn id="10" dur="500"/>
                                        <p:tgtEl>
                                          <p:spTgt spid="6">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fade">
                                      <p:cBhvr>
                                        <p:cTn id="15" dur="500"/>
                                        <p:tgtEl>
                                          <p:spTgt spid="6">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txEl>
                                              <p:pRg st="3" end="3"/>
                                            </p:txEl>
                                          </p:spTgt>
                                        </p:tgtEl>
                                        <p:attrNameLst>
                                          <p:attrName>style.visibility</p:attrName>
                                        </p:attrNameLst>
                                      </p:cBhvr>
                                      <p:to>
                                        <p:strVal val="visible"/>
                                      </p:to>
                                    </p:set>
                                    <p:animEffect transition="in" filter="fade">
                                      <p:cBhvr>
                                        <p:cTn id="18" dur="500"/>
                                        <p:tgtEl>
                                          <p:spTgt spid="6">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animEffect transition="in" filter="fade">
                                      <p:cBhvr>
                                        <p:cTn id="23" dur="500"/>
                                        <p:tgtEl>
                                          <p:spTgt spid="6">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6">
                                            <p:txEl>
                                              <p:pRg st="5" end="5"/>
                                            </p:txEl>
                                          </p:spTgt>
                                        </p:tgtEl>
                                        <p:attrNameLst>
                                          <p:attrName>style.visibility</p:attrName>
                                        </p:attrNameLst>
                                      </p:cBhvr>
                                      <p:to>
                                        <p:strVal val="visible"/>
                                      </p:to>
                                    </p:set>
                                    <p:animEffect transition="in" filter="fade">
                                      <p:cBhvr>
                                        <p:cTn id="26"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Recap and Update</a:t>
            </a:r>
            <a:endParaRPr lang="en-US" dirty="0"/>
          </a:p>
        </p:txBody>
      </p:sp>
      <p:sp>
        <p:nvSpPr>
          <p:cNvPr id="6" name="Subtitle 5"/>
          <p:cNvSpPr>
            <a:spLocks noGrp="1"/>
          </p:cNvSpPr>
          <p:nvPr>
            <p:ph type="body" idx="1"/>
          </p:nvPr>
        </p:nvSpPr>
        <p:spPr/>
        <p:txBody>
          <a:bodyPr/>
          <a:lstStyle/>
          <a:p>
            <a:r>
              <a:rPr lang="en-US" dirty="0" smtClean="0"/>
              <a:t>Aristotle </a:t>
            </a:r>
            <a:r>
              <a:rPr lang="en-US" i="1" dirty="0" smtClean="0"/>
              <a:t>Poetics</a:t>
            </a:r>
            <a:r>
              <a:rPr lang="en-US" dirty="0" smtClean="0"/>
              <a:t> — and </a:t>
            </a:r>
            <a:r>
              <a:rPr lang="en-US" i="1" dirty="0" smtClean="0"/>
              <a:t>Bacchae</a:t>
            </a:r>
            <a:endParaRPr lang="en-US" dirty="0"/>
          </a:p>
        </p:txBody>
      </p:sp>
    </p:spTree>
    <p:extLst>
      <p:ext uri="{BB962C8B-B14F-4D97-AF65-F5344CB8AC3E}">
        <p14:creationId xmlns:p14="http://schemas.microsoft.com/office/powerpoint/2010/main" val="1339943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Aristotle </a:t>
            </a:r>
            <a:r>
              <a:rPr lang="en-US" dirty="0" smtClean="0"/>
              <a:t>on Parts of Tragedy </a:t>
            </a:r>
            <a:r>
              <a:rPr lang="en-US" sz="3600" dirty="0" smtClean="0"/>
              <a:t>(part xii)</a:t>
            </a:r>
            <a:endParaRPr lang="en-US" dirty="0"/>
          </a:p>
        </p:txBody>
      </p:sp>
      <p:sp>
        <p:nvSpPr>
          <p:cNvPr id="3" name="Content Placeholder 2"/>
          <p:cNvSpPr>
            <a:spLocks noGrp="1"/>
          </p:cNvSpPr>
          <p:nvPr>
            <p:ph idx="1"/>
          </p:nvPr>
        </p:nvSpPr>
        <p:spPr/>
        <p:txBody>
          <a:bodyPr/>
          <a:lstStyle/>
          <a:p>
            <a:r>
              <a:rPr lang="en-US" dirty="0" smtClean="0"/>
              <a:t>prologue</a:t>
            </a:r>
          </a:p>
          <a:p>
            <a:r>
              <a:rPr lang="en-US" i="1" dirty="0" smtClean="0"/>
              <a:t>parodos</a:t>
            </a:r>
          </a:p>
          <a:p>
            <a:r>
              <a:rPr lang="en-US" i="1" dirty="0" smtClean="0"/>
              <a:t>stasimon</a:t>
            </a:r>
            <a:r>
              <a:rPr lang="en-US" dirty="0" smtClean="0"/>
              <a:t> (plural, </a:t>
            </a:r>
            <a:r>
              <a:rPr lang="en-US" i="1" dirty="0" smtClean="0"/>
              <a:t>stasima</a:t>
            </a:r>
            <a:r>
              <a:rPr lang="en-US" dirty="0" smtClean="0"/>
              <a:t>)</a:t>
            </a:r>
          </a:p>
          <a:p>
            <a:r>
              <a:rPr lang="en-US" i="1" dirty="0" smtClean="0"/>
              <a:t>kommos</a:t>
            </a:r>
            <a:r>
              <a:rPr lang="en-US" dirty="0"/>
              <a:t> (plural, </a:t>
            </a:r>
            <a:r>
              <a:rPr lang="en-US" i="1" dirty="0" smtClean="0"/>
              <a:t>kommoi</a:t>
            </a:r>
            <a:r>
              <a:rPr lang="en-US" dirty="0" smtClean="0"/>
              <a:t>)</a:t>
            </a:r>
          </a:p>
          <a:p>
            <a:r>
              <a:rPr lang="en-US" dirty="0" smtClean="0"/>
              <a:t>exodos</a:t>
            </a:r>
            <a:endParaRPr lang="en-US"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77" t="145" r="15" b="1275"/>
          <a:stretch/>
        </p:blipFill>
        <p:spPr>
          <a:xfrm>
            <a:off x="8665029" y="1828800"/>
            <a:ext cx="2306185" cy="3408043"/>
          </a:xfrm>
          <a:prstGeom prst="rect">
            <a:avLst/>
          </a:prstGeom>
        </p:spPr>
      </p:pic>
    </p:spTree>
    <p:extLst>
      <p:ext uri="{BB962C8B-B14F-4D97-AF65-F5344CB8AC3E}">
        <p14:creationId xmlns:p14="http://schemas.microsoft.com/office/powerpoint/2010/main" val="1533150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Analysis, 1</a:t>
            </a:r>
            <a:r>
              <a:rPr lang="en-US" baseline="30000" dirty="0" smtClean="0"/>
              <a:t>st</a:t>
            </a:r>
            <a:r>
              <a:rPr lang="en-US" dirty="0" smtClean="0"/>
              <a:t> Half</a:t>
            </a:r>
            <a:endParaRPr lang="en-US" dirty="0"/>
          </a:p>
        </p:txBody>
      </p:sp>
      <p:sp>
        <p:nvSpPr>
          <p:cNvPr id="2" name="Content Placeholder 1"/>
          <p:cNvSpPr>
            <a:spLocks noGrp="1"/>
          </p:cNvSpPr>
          <p:nvPr>
            <p:ph sz="half" idx="1"/>
          </p:nvPr>
        </p:nvSpPr>
        <p:spPr/>
        <p:txBody>
          <a:bodyPr>
            <a:normAutofit fontScale="62500" lnSpcReduction="20000"/>
          </a:bodyPr>
          <a:lstStyle/>
          <a:p>
            <a:r>
              <a:rPr lang="en-US" dirty="0" smtClean="0"/>
              <a:t>prologue (starts p. 395)</a:t>
            </a:r>
          </a:p>
          <a:p>
            <a:pPr lvl="1"/>
            <a:r>
              <a:rPr lang="en-US" dirty="0" smtClean="0"/>
              <a:t>Dionysus</a:t>
            </a:r>
          </a:p>
          <a:p>
            <a:r>
              <a:rPr lang="en-US" dirty="0" smtClean="0"/>
              <a:t>parodos (398): “Asian” (modern Turkey) Bacchants. Cult hymn</a:t>
            </a:r>
          </a:p>
          <a:p>
            <a:r>
              <a:rPr lang="en-US" dirty="0" smtClean="0"/>
              <a:t>1st episode (402)</a:t>
            </a:r>
          </a:p>
          <a:p>
            <a:pPr lvl="1"/>
            <a:r>
              <a:rPr lang="en-US" dirty="0" smtClean="0"/>
              <a:t>Tiresias, Cadmus, Pentheus</a:t>
            </a:r>
          </a:p>
          <a:p>
            <a:r>
              <a:rPr lang="en-US" dirty="0" smtClean="0"/>
              <a:t>1st stasimon (412)</a:t>
            </a:r>
          </a:p>
          <a:p>
            <a:pPr lvl="1"/>
            <a:r>
              <a:rPr lang="en-US" dirty="0" smtClean="0"/>
              <a:t>Pentheus’ impiety</a:t>
            </a:r>
          </a:p>
          <a:p>
            <a:r>
              <a:rPr lang="en-US" dirty="0" smtClean="0"/>
              <a:t>2nd episode (414)</a:t>
            </a:r>
          </a:p>
          <a:p>
            <a:pPr lvl="1"/>
            <a:r>
              <a:rPr lang="en-US" dirty="0" smtClean="0"/>
              <a:t>Servant, Pentheus, Dionysus (in disguise)</a:t>
            </a:r>
          </a:p>
        </p:txBody>
      </p:sp>
      <p:sp>
        <p:nvSpPr>
          <p:cNvPr id="3" name="Content Placeholder 2"/>
          <p:cNvSpPr>
            <a:spLocks noGrp="1"/>
          </p:cNvSpPr>
          <p:nvPr>
            <p:ph sz="half" idx="2"/>
          </p:nvPr>
        </p:nvSpPr>
        <p:spPr/>
        <p:txBody>
          <a:bodyPr>
            <a:normAutofit fontScale="62500" lnSpcReduction="20000"/>
          </a:bodyPr>
          <a:lstStyle/>
          <a:p>
            <a:r>
              <a:rPr lang="en-US" dirty="0"/>
              <a:t>2nd stasimon (417)</a:t>
            </a:r>
          </a:p>
          <a:p>
            <a:pPr lvl="1"/>
            <a:r>
              <a:rPr lang="en-US" dirty="0"/>
              <a:t>Thebes’ rejection of Dionysus</a:t>
            </a:r>
          </a:p>
          <a:p>
            <a:r>
              <a:rPr lang="en-US" dirty="0" smtClean="0"/>
              <a:t>Choral dialogue with D </a:t>
            </a:r>
            <a:r>
              <a:rPr lang="en-US" dirty="0"/>
              <a:t>(419)</a:t>
            </a:r>
          </a:p>
          <a:p>
            <a:pPr lvl="1"/>
            <a:r>
              <a:rPr lang="en-US" dirty="0" smtClean="0"/>
              <a:t>Earthquake, destruction of house</a:t>
            </a:r>
            <a:endParaRPr lang="en-US" dirty="0"/>
          </a:p>
          <a:p>
            <a:r>
              <a:rPr lang="en-US" dirty="0"/>
              <a:t>Trochaic dialogue, D &amp; Leader (</a:t>
            </a:r>
            <a:r>
              <a:rPr lang="en-US" dirty="0" smtClean="0"/>
              <a:t>421)</a:t>
            </a:r>
            <a:endParaRPr lang="en-US" dirty="0"/>
          </a:p>
          <a:p>
            <a:pPr lvl="1"/>
            <a:r>
              <a:rPr lang="en-US" dirty="0"/>
              <a:t>“messenger” scene</a:t>
            </a:r>
          </a:p>
          <a:p>
            <a:r>
              <a:rPr lang="en-US" dirty="0"/>
              <a:t>3rd episode (422)</a:t>
            </a:r>
          </a:p>
          <a:p>
            <a:pPr lvl="1"/>
            <a:r>
              <a:rPr lang="en-US" dirty="0"/>
              <a:t>Short dialogue, D&amp;P </a:t>
            </a:r>
          </a:p>
          <a:p>
            <a:pPr lvl="1"/>
            <a:r>
              <a:rPr lang="en-US" dirty="0"/>
              <a:t>Messenger scene: hubris in the </a:t>
            </a:r>
            <a:r>
              <a:rPr lang="en-US" dirty="0" smtClean="0"/>
              <a:t>hills</a:t>
            </a:r>
            <a:endParaRPr lang="en-US" dirty="0"/>
          </a:p>
        </p:txBody>
      </p:sp>
    </p:spTree>
    <p:extLst>
      <p:ext uri="{BB962C8B-B14F-4D97-AF65-F5344CB8AC3E}">
        <p14:creationId xmlns:p14="http://schemas.microsoft.com/office/powerpoint/2010/main" val="4249695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Aristotle on Plot</a:t>
            </a:r>
            <a:endParaRPr lang="en-US" dirty="0"/>
          </a:p>
        </p:txBody>
      </p:sp>
      <p:sp>
        <p:nvSpPr>
          <p:cNvPr id="7" name="Text Placeholder 6"/>
          <p:cNvSpPr>
            <a:spLocks noGrp="1"/>
          </p:cNvSpPr>
          <p:nvPr>
            <p:ph type="body" idx="1"/>
          </p:nvPr>
        </p:nvSpPr>
        <p:spPr/>
        <p:txBody>
          <a:bodyPr/>
          <a:lstStyle/>
          <a:p>
            <a:r>
              <a:rPr lang="en-US" dirty="0" smtClean="0"/>
              <a:t>Less Good</a:t>
            </a:r>
            <a:endParaRPr lang="en-US" dirty="0"/>
          </a:p>
        </p:txBody>
      </p:sp>
      <p:sp>
        <p:nvSpPr>
          <p:cNvPr id="8" name="Content Placeholder 7"/>
          <p:cNvSpPr>
            <a:spLocks noGrp="1"/>
          </p:cNvSpPr>
          <p:nvPr>
            <p:ph sz="half" idx="2"/>
          </p:nvPr>
        </p:nvSpPr>
        <p:spPr/>
        <p:txBody>
          <a:bodyPr>
            <a:normAutofit fontScale="92500" lnSpcReduction="20000"/>
          </a:bodyPr>
          <a:lstStyle/>
          <a:p>
            <a:r>
              <a:rPr lang="en-US" dirty="0" smtClean="0"/>
              <a:t>Episodic</a:t>
            </a:r>
          </a:p>
          <a:p>
            <a:r>
              <a:rPr lang="en-US" dirty="0" smtClean="0"/>
              <a:t>Simple, lacking…</a:t>
            </a:r>
          </a:p>
          <a:p>
            <a:pPr lvl="1"/>
            <a:r>
              <a:rPr lang="en-US" dirty="0" smtClean="0"/>
              <a:t>Reversal (</a:t>
            </a:r>
            <a:r>
              <a:rPr lang="en-US" i="1" dirty="0" smtClean="0"/>
              <a:t>peripeteia</a:t>
            </a:r>
            <a:r>
              <a:rPr lang="en-US" dirty="0" smtClean="0"/>
              <a:t>) and/or</a:t>
            </a:r>
          </a:p>
          <a:p>
            <a:pPr lvl="1"/>
            <a:r>
              <a:rPr lang="en-US" dirty="0" smtClean="0"/>
              <a:t>Recognition (</a:t>
            </a:r>
            <a:r>
              <a:rPr lang="en-US" i="1" dirty="0" smtClean="0"/>
              <a:t>anagnorisis</a:t>
            </a:r>
            <a:r>
              <a:rPr lang="en-US" dirty="0" smtClean="0"/>
              <a:t>)</a:t>
            </a:r>
          </a:p>
          <a:p>
            <a:r>
              <a:rPr lang="en-US" dirty="0" smtClean="0"/>
              <a:t>Diffuse</a:t>
            </a:r>
          </a:p>
          <a:p>
            <a:pPr lvl="1"/>
            <a:r>
              <a:rPr lang="en-US" dirty="0" smtClean="0"/>
              <a:t>“Epic” time-span</a:t>
            </a:r>
          </a:p>
          <a:p>
            <a:pPr lvl="1"/>
            <a:r>
              <a:rPr lang="en-US" dirty="0" smtClean="0"/>
              <a:t>Multiple story lines</a:t>
            </a:r>
          </a:p>
        </p:txBody>
      </p:sp>
      <p:sp>
        <p:nvSpPr>
          <p:cNvPr id="9" name="Text Placeholder 8"/>
          <p:cNvSpPr>
            <a:spLocks noGrp="1"/>
          </p:cNvSpPr>
          <p:nvPr>
            <p:ph type="body" sz="quarter" idx="3"/>
          </p:nvPr>
        </p:nvSpPr>
        <p:spPr/>
        <p:txBody>
          <a:bodyPr/>
          <a:lstStyle/>
          <a:p>
            <a:r>
              <a:rPr lang="en-US" dirty="0" smtClean="0"/>
              <a:t>Better</a:t>
            </a:r>
            <a:endParaRPr lang="en-US" dirty="0"/>
          </a:p>
        </p:txBody>
      </p:sp>
      <p:sp>
        <p:nvSpPr>
          <p:cNvPr id="10" name="Content Placeholder 9"/>
          <p:cNvSpPr>
            <a:spLocks noGrp="1"/>
          </p:cNvSpPr>
          <p:nvPr>
            <p:ph sz="quarter" idx="4"/>
          </p:nvPr>
        </p:nvSpPr>
        <p:spPr/>
        <p:txBody>
          <a:bodyPr>
            <a:normAutofit fontScale="92500" lnSpcReduction="20000"/>
          </a:bodyPr>
          <a:lstStyle/>
          <a:p>
            <a:r>
              <a:rPr lang="en-US" dirty="0" smtClean="0"/>
              <a:t>Logical, plausible</a:t>
            </a:r>
          </a:p>
          <a:p>
            <a:r>
              <a:rPr lang="en-US" dirty="0" smtClean="0"/>
              <a:t>Complex, possessing…</a:t>
            </a:r>
          </a:p>
          <a:p>
            <a:pPr lvl="1"/>
            <a:r>
              <a:rPr lang="en-US" dirty="0" smtClean="0"/>
              <a:t>Reversal </a:t>
            </a:r>
            <a:r>
              <a:rPr lang="en-US" dirty="0"/>
              <a:t>(</a:t>
            </a:r>
            <a:r>
              <a:rPr lang="en-US" i="1" dirty="0" smtClean="0"/>
              <a:t>peripeteia</a:t>
            </a:r>
            <a:r>
              <a:rPr lang="en-US" dirty="0"/>
              <a:t>) and/or</a:t>
            </a:r>
          </a:p>
          <a:p>
            <a:pPr lvl="1"/>
            <a:r>
              <a:rPr lang="en-US" dirty="0" smtClean="0"/>
              <a:t>Recognition </a:t>
            </a:r>
            <a:r>
              <a:rPr lang="en-US" dirty="0"/>
              <a:t>(</a:t>
            </a:r>
            <a:r>
              <a:rPr lang="en-US" i="1" dirty="0"/>
              <a:t>anagnorisis</a:t>
            </a:r>
            <a:r>
              <a:rPr lang="en-US" dirty="0" smtClean="0"/>
              <a:t>)</a:t>
            </a:r>
          </a:p>
          <a:p>
            <a:r>
              <a:rPr lang="en-US" dirty="0" smtClean="0"/>
              <a:t>Unified</a:t>
            </a:r>
          </a:p>
          <a:p>
            <a:pPr lvl="1"/>
            <a:r>
              <a:rPr lang="en-US" dirty="0" smtClean="0"/>
              <a:t>24-hour time-span</a:t>
            </a:r>
            <a:endParaRPr lang="en-US" dirty="0"/>
          </a:p>
          <a:p>
            <a:pPr lvl="1"/>
            <a:r>
              <a:rPr lang="en-US" dirty="0" smtClean="0"/>
              <a:t>Single story line</a:t>
            </a:r>
          </a:p>
        </p:txBody>
      </p:sp>
    </p:spTree>
    <p:extLst>
      <p:ext uri="{BB962C8B-B14F-4D97-AF65-F5344CB8AC3E}">
        <p14:creationId xmlns:p14="http://schemas.microsoft.com/office/powerpoint/2010/main" val="3141453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3494" name="Rectangle 6"/>
          <p:cNvSpPr>
            <a:spLocks noGrp="1" noChangeArrowheads="1"/>
          </p:cNvSpPr>
          <p:nvPr>
            <p:ph type="title"/>
          </p:nvPr>
        </p:nvSpPr>
        <p:spPr/>
        <p:txBody>
          <a:bodyPr/>
          <a:lstStyle/>
          <a:p>
            <a:r>
              <a:rPr lang="en-US" dirty="0" smtClean="0"/>
              <a:t>Euripides </a:t>
            </a:r>
            <a:r>
              <a:rPr lang="en-US" i="1" dirty="0" smtClean="0"/>
              <a:t>Bacchae</a:t>
            </a:r>
            <a:endParaRPr lang="en-US" dirty="0"/>
          </a:p>
        </p:txBody>
      </p:sp>
      <p:sp>
        <p:nvSpPr>
          <p:cNvPr id="1343495" name="Rectangle 7"/>
          <p:cNvSpPr>
            <a:spLocks noGrp="1" noChangeArrowheads="1"/>
          </p:cNvSpPr>
          <p:nvPr>
            <p:ph type="body" idx="1"/>
          </p:nvPr>
        </p:nvSpPr>
        <p:spPr/>
        <p:txBody>
          <a:bodyPr/>
          <a:lstStyle/>
          <a:p>
            <a:r>
              <a:rPr lang="en-US" dirty="0"/>
              <a:t>Play Facts, Backstory</a:t>
            </a:r>
          </a:p>
        </p:txBody>
      </p:sp>
    </p:spTree>
    <p:extLst>
      <p:ext uri="{BB962C8B-B14F-4D97-AF65-F5344CB8AC3E}">
        <p14:creationId xmlns:p14="http://schemas.microsoft.com/office/powerpoint/2010/main" val="1658493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World Presentation 16x9">
  <a:themeElements>
    <a:clrScheme name="Custom 1">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00B0F0"/>
      </a:hlink>
      <a:folHlink>
        <a:srgbClr val="00B0F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sz="2400"/>
        </a:defPPr>
      </a:lstStyle>
      <a:style>
        <a:lnRef idx="2">
          <a:schemeClr val="dk1">
            <a:shade val="50000"/>
          </a:schemeClr>
        </a:lnRef>
        <a:fillRef idx="1">
          <a:schemeClr val="dk1"/>
        </a:fillRef>
        <a:effectRef idx="0">
          <a:schemeClr val="dk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ctr">
          <a:lnSpc>
            <a:spcPct val="125000"/>
          </a:lnSpc>
          <a:defRPr sz="3200" dirty="0" smtClean="0">
            <a:solidFill>
              <a:srgbClr val="737373"/>
            </a:solidFill>
            <a:latin typeface="Calibri" panose="020F0502020204030204" pitchFamily="34" charset="0"/>
            <a:cs typeface="Calibri" panose="020F0502020204030204" pitchFamily="34" charset="0"/>
          </a:defRPr>
        </a:defPPr>
      </a:lstStyle>
    </a:txDef>
  </a:objectDefaults>
  <a:extraClrSchemeLst/>
  <a:extLst>
    <a:ext uri="{05A4C25C-085E-4340-85A3-A5531E510DB2}">
      <thm15:themeFamily xmlns:thm15="http://schemas.microsoft.com/office/thememl/2012/main" name="04_csapo.pptx" id="{09A6238E-22D6-4C84-8889-12D19E826EDA}" vid="{B6620738-EBF3-42C5-89E4-D18A864F9516}"/>
    </a:ext>
  </a:extLst>
</a:theme>
</file>

<file path=ppt/theme/theme2.xml><?xml version="1.0" encoding="utf-8"?>
<a:theme xmlns:a="http://schemas.openxmlformats.org/drawingml/2006/main" name="Office Theme">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764</TotalTime>
  <Words>2532</Words>
  <Application>Microsoft Office PowerPoint</Application>
  <PresentationFormat>Custom</PresentationFormat>
  <Paragraphs>247</Paragraphs>
  <Slides>21</Slides>
  <Notes>21</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28" baseType="lpstr">
      <vt:lpstr>Arial</vt:lpstr>
      <vt:lpstr>Calibri</vt:lpstr>
      <vt:lpstr>Candara</vt:lpstr>
      <vt:lpstr>Century Gothic</vt:lpstr>
      <vt:lpstr>Wingdings</vt:lpstr>
      <vt:lpstr>World Presentation 16x9</vt:lpstr>
      <vt:lpstr>MS Org Chart</vt:lpstr>
      <vt:lpstr>The Masks of Dionysus</vt:lpstr>
      <vt:lpstr>Question</vt:lpstr>
      <vt:lpstr>PowerPoint Presentation</vt:lpstr>
      <vt:lpstr>Agenda</vt:lpstr>
      <vt:lpstr>Recap and Update</vt:lpstr>
      <vt:lpstr>Aristotle on Parts of Tragedy (part xii)</vt:lpstr>
      <vt:lpstr>Analysis, 1st Half</vt:lpstr>
      <vt:lpstr>Aristotle on Plot</vt:lpstr>
      <vt:lpstr>Euripides Bacchae</vt:lpstr>
      <vt:lpstr>Euripides</vt:lpstr>
      <vt:lpstr>Bacchae: Topical Reference</vt:lpstr>
      <vt:lpstr>Play Facts, Textual Issues</vt:lpstr>
      <vt:lpstr>Characters, Backstory</vt:lpstr>
      <vt:lpstr>Dionysus</vt:lpstr>
      <vt:lpstr>PowerPoint Presentation</vt:lpstr>
      <vt:lpstr>Dionysus, Wine (Tiresias, first episode)</vt:lpstr>
      <vt:lpstr>Dionysus, Wine (Tiresias, cont’d)</vt:lpstr>
      <vt:lpstr>Maenads, bakkhoi/bakkhai</vt:lpstr>
      <vt:lpstr>Dionysian Initiation</vt:lpstr>
      <vt:lpstr>PowerPoint Presentation</vt:lpstr>
      <vt:lpstr>Discussion: Tragedy in Performance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Ancient Athenian Tragedy</dc:title>
  <dc:creator>Scholtz, Andrew</dc:creator>
  <cp:lastModifiedBy>Scholtz, Andrew</cp:lastModifiedBy>
  <cp:revision>110</cp:revision>
  <cp:lastPrinted>2024-02-01T04:06:47Z</cp:lastPrinted>
  <dcterms:created xsi:type="dcterms:W3CDTF">2020-02-03T01:18:20Z</dcterms:created>
  <dcterms:modified xsi:type="dcterms:W3CDTF">2024-02-01T14:21:10Z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0x010100AA3F7D94069FF64A86F7DFF56D60E3BE</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