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57" r:id="rId3"/>
    <p:sldId id="259" r:id="rId4"/>
    <p:sldId id="276" r:id="rId5"/>
    <p:sldId id="275" r:id="rId6"/>
    <p:sldId id="260" r:id="rId7"/>
    <p:sldId id="261" r:id="rId8"/>
    <p:sldId id="282" r:id="rId9"/>
    <p:sldId id="266" r:id="rId10"/>
    <p:sldId id="267" r:id="rId11"/>
    <p:sldId id="268" r:id="rId12"/>
    <p:sldId id="269" r:id="rId13"/>
    <p:sldId id="270" r:id="rId14"/>
    <p:sldId id="281" r:id="rId15"/>
    <p:sldId id="264" r:id="rId16"/>
    <p:sldId id="280" r:id="rId17"/>
    <p:sldId id="279" r:id="rId18"/>
    <p:sldId id="265" r:id="rId19"/>
    <p:sldId id="271" r:id="rId20"/>
    <p:sldId id="272" r:id="rId21"/>
    <p:sldId id="278" r:id="rId22"/>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99FF"/>
    <a:srgbClr val="0066CC"/>
    <a:srgbClr val="737373"/>
    <a:srgbClr val="FFFFFF"/>
    <a:srgbClr val="BE7F42"/>
    <a:srgbClr val="993300"/>
    <a:srgbClr val="00173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42" autoAdjust="0"/>
    <p:restoredTop sz="86443" autoAdjust="0"/>
  </p:normalViewPr>
  <p:slideViewPr>
    <p:cSldViewPr snapToGrid="0">
      <p:cViewPr varScale="1">
        <p:scale>
          <a:sx n="110" d="100"/>
          <a:sy n="110" d="100"/>
        </p:scale>
        <p:origin x="1128" y="114"/>
      </p:cViewPr>
      <p:guideLst>
        <p:guide orient="horz" pos="1152"/>
        <p:guide pos="3839"/>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25"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2/19/2024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2/19/2024</a:t>
            </a:fld>
            <a:endParaRPr/>
          </a:p>
        </p:txBody>
      </p:sp>
      <p:sp>
        <p:nvSpPr>
          <p:cNvPr id="4" name="Slide Image Placeholder 3"/>
          <p:cNvSpPr>
            <a:spLocks noGrp="1" noRot="1" noChangeAspect="1"/>
          </p:cNvSpPr>
          <p:nvPr>
            <p:ph type="sldImg" idx="2"/>
          </p:nvPr>
        </p:nvSpPr>
        <p:spPr>
          <a:xfrm>
            <a:off x="2115344" y="647806"/>
            <a:ext cx="2779712" cy="1564389"/>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2395181"/>
            <a:ext cx="5608320" cy="6203989"/>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normAutofit/>
          </a:bodyPr>
          <a:lstStyle/>
          <a:p>
            <a:pPr defTabSz="909645">
              <a:defRPr/>
            </a:pPr>
            <a:endParaRPr lang="en-US" baseline="0" dirty="0" smtClean="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2/19/2024</a:t>
            </a:fld>
            <a:endParaRPr lang="en-US"/>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a:t>
            </a:fld>
            <a:endParaRPr lang="en-US"/>
          </a:p>
        </p:txBody>
      </p:sp>
    </p:spTree>
    <p:extLst>
      <p:ext uri="{BB962C8B-B14F-4D97-AF65-F5344CB8AC3E}">
        <p14:creationId xmlns:p14="http://schemas.microsoft.com/office/powerpoint/2010/main" val="68298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146715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normAutofit/>
          </a:bodyPr>
          <a:lstStyle/>
          <a:p>
            <a:pPr>
              <a:lnSpc>
                <a:spcPct val="90000"/>
              </a:lnSpc>
            </a:pPr>
            <a:r>
              <a:rPr lang="en-US" dirty="0"/>
              <a:t>Cyrus I (“the Great”) r. 550–530</a:t>
            </a:r>
          </a:p>
          <a:p>
            <a:pPr>
              <a:lnSpc>
                <a:spcPct val="90000"/>
              </a:lnSpc>
            </a:pPr>
            <a:r>
              <a:rPr lang="en-US" dirty="0"/>
              <a:t>Cambyses II r. 530–522</a:t>
            </a:r>
          </a:p>
          <a:p>
            <a:pPr>
              <a:lnSpc>
                <a:spcPct val="90000"/>
              </a:lnSpc>
            </a:pPr>
            <a:r>
              <a:rPr lang="en-US" dirty="0"/>
              <a:t>Darius I (“The Great”) r. </a:t>
            </a:r>
            <a:r>
              <a:rPr lang="en-US" dirty="0">
                <a:solidFill>
                  <a:srgbClr val="000000"/>
                </a:solidFill>
              </a:rPr>
              <a:t>522-486</a:t>
            </a:r>
          </a:p>
          <a:p>
            <a:pPr>
              <a:lnSpc>
                <a:spcPct val="90000"/>
              </a:lnSpc>
            </a:pPr>
            <a:r>
              <a:rPr lang="en-US" dirty="0">
                <a:solidFill>
                  <a:srgbClr val="000000"/>
                </a:solidFill>
              </a:rPr>
              <a:t>Xerxes r. </a:t>
            </a:r>
            <a:r>
              <a:rPr lang="en-US" dirty="0" smtClean="0">
                <a:solidFill>
                  <a:srgbClr val="000000"/>
                </a:solidFill>
              </a:rPr>
              <a:t>486–465</a:t>
            </a:r>
          </a:p>
          <a:p>
            <a:pPr>
              <a:lnSpc>
                <a:spcPct val="90000"/>
              </a:lnSpc>
            </a:pPr>
            <a:r>
              <a:rPr lang="en-US" dirty="0" smtClean="0">
                <a:solidFill>
                  <a:srgbClr val="000000"/>
                </a:solidFill>
              </a:rPr>
              <a:t>Xerxes, </a:t>
            </a:r>
            <a:r>
              <a:rPr lang="en-US" dirty="0" err="1" smtClean="0"/>
              <a:t>Achaemenid</a:t>
            </a:r>
            <a:r>
              <a:rPr lang="en-US" dirty="0" smtClean="0"/>
              <a:t> great king (486-465 BC), son of Darius I and Atossa. built </a:t>
            </a:r>
            <a:r>
              <a:rPr lang="en-US" dirty="0" err="1" smtClean="0"/>
              <a:t>persepolis</a:t>
            </a:r>
            <a:r>
              <a:rPr lang="en-US" dirty="0" smtClean="0"/>
              <a:t>. put down rebellions and consolidated father’s conquests. but in the western tradition, became synonymous with foreign despotism</a:t>
            </a:r>
            <a:r>
              <a:rPr lang="en-US" baseline="0" dirty="0" smtClean="0"/>
              <a:t> – a symbol, as said would put it. in 480-479 bce, undertook a campaign in </a:t>
            </a:r>
            <a:r>
              <a:rPr lang="en-US" baseline="0" dirty="0" err="1" smtClean="0"/>
              <a:t>greece</a:t>
            </a:r>
            <a:r>
              <a:rPr lang="en-US" baseline="0" dirty="0" smtClean="0"/>
              <a:t>, as planned by father – though in </a:t>
            </a:r>
            <a:r>
              <a:rPr lang="en-US" baseline="0" dirty="0" err="1" smtClean="0"/>
              <a:t>aesch’s</a:t>
            </a:r>
            <a:r>
              <a:rPr lang="en-US" baseline="0" dirty="0" smtClean="0"/>
              <a:t> play, that campaign is presented as errant hubris frowned upon by dad.</a:t>
            </a:r>
            <a:endParaRPr lang="en-US" dirty="0">
              <a:solidFill>
                <a:srgbClr val="000000"/>
              </a:solidFill>
            </a:endParaRP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2/19/2024</a:t>
            </a:fld>
            <a:endParaRPr lang="en-US"/>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141040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for horseback troops</a:t>
            </a:r>
            <a:r>
              <a:rPr lang="en-US" baseline="0" dirty="0" smtClean="0"/>
              <a:t> / and troops on foot / all, all of them / have left home … and have crossed the sea-dividing span  that juts from two shores yoking two lands.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1142491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CD069199-8BC5-48F2-849C-76CE85A2940F}" type="slidenum">
              <a:rPr lang="en-US"/>
              <a:pPr/>
              <a:t>13</a:t>
            </a:fld>
            <a:endParaRPr lang="en-US"/>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r>
              <a:rPr lang="en-US"/>
              <a:t>Autumn, 480 BCE</a:t>
            </a:r>
          </a:p>
          <a:p>
            <a:pPr lvl="1"/>
            <a:r>
              <a:rPr lang="en-US"/>
              <a:t>Abandonment, destruction of Athens</a:t>
            </a:r>
          </a:p>
          <a:p>
            <a:pPr lvl="1"/>
            <a:r>
              <a:rPr lang="en-US"/>
              <a:t>Forces</a:t>
            </a:r>
          </a:p>
          <a:p>
            <a:pPr lvl="2"/>
            <a:r>
              <a:rPr lang="en-US" i="0"/>
              <a:t>ca.</a:t>
            </a:r>
            <a:r>
              <a:rPr lang="en-US"/>
              <a:t> 385 Greek ships</a:t>
            </a:r>
          </a:p>
          <a:p>
            <a:pPr lvl="2"/>
            <a:r>
              <a:rPr lang="en-US" i="0"/>
              <a:t>ca.</a:t>
            </a:r>
            <a:r>
              <a:rPr lang="en-US"/>
              <a:t> 400 Persian ships</a:t>
            </a:r>
          </a:p>
          <a:p>
            <a:pPr lvl="1"/>
            <a:r>
              <a:rPr lang="en-US"/>
              <a:t>Plan</a:t>
            </a:r>
          </a:p>
          <a:p>
            <a:pPr lvl="2"/>
            <a:r>
              <a:rPr lang="en-US"/>
              <a:t>feign Greek disunity</a:t>
            </a:r>
          </a:p>
          <a:p>
            <a:pPr lvl="2"/>
            <a:r>
              <a:rPr lang="en-US"/>
              <a:t>draw Persians into straits</a:t>
            </a:r>
          </a:p>
          <a:p>
            <a:pPr lvl="1"/>
            <a:r>
              <a:rPr lang="en-US"/>
              <a:t>Losses</a:t>
            </a:r>
          </a:p>
          <a:p>
            <a:pPr lvl="2"/>
            <a:r>
              <a:rPr lang="en-US"/>
              <a:t>Greeks: </a:t>
            </a:r>
            <a:r>
              <a:rPr lang="en-US" i="0"/>
              <a:t>ca.</a:t>
            </a:r>
            <a:r>
              <a:rPr lang="en-US"/>
              <a:t> 40 ships</a:t>
            </a:r>
          </a:p>
          <a:p>
            <a:pPr lvl="2"/>
            <a:r>
              <a:rPr lang="en-US"/>
              <a:t>Persians: </a:t>
            </a:r>
            <a:r>
              <a:rPr lang="en-US" i="0"/>
              <a:t>ca.</a:t>
            </a:r>
            <a:r>
              <a:rPr lang="en-US"/>
              <a:t> 200 ships</a:t>
            </a:r>
          </a:p>
        </p:txBody>
      </p:sp>
    </p:spTree>
    <p:extLst>
      <p:ext uri="{BB962C8B-B14F-4D97-AF65-F5344CB8AC3E}">
        <p14:creationId xmlns:p14="http://schemas.microsoft.com/office/powerpoint/2010/main" val="325728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1558342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4B415833-77FE-42B2-B192-44475667EE34}" type="slidenum">
              <a:rPr lang="en-US"/>
              <a:pPr/>
              <a:t>15</a:t>
            </a:fld>
            <a:endParaRPr lang="en-US"/>
          </a:p>
        </p:txBody>
      </p:sp>
      <p:sp>
        <p:nvSpPr>
          <p:cNvPr id="591874" name="Rectangle 2"/>
          <p:cNvSpPr>
            <a:spLocks noGrp="1" noRot="1" noChangeAspect="1" noChangeArrowheads="1" noTextEdit="1"/>
          </p:cNvSpPr>
          <p:nvPr>
            <p:ph type="sldImg"/>
          </p:nvPr>
        </p:nvSpPr>
        <p:spPr>
          <a:xfrm>
            <a:off x="2043113" y="477838"/>
            <a:ext cx="2925762" cy="1647825"/>
          </a:xfrm>
          <a:ln/>
        </p:spPr>
      </p:sp>
      <p:sp>
        <p:nvSpPr>
          <p:cNvPr id="591875" name="Rectangle 3"/>
          <p:cNvSpPr>
            <a:spLocks noGrp="1" noChangeArrowheads="1"/>
          </p:cNvSpPr>
          <p:nvPr>
            <p:ph type="body" idx="1"/>
          </p:nvPr>
        </p:nvSpPr>
        <p:spPr/>
        <p:txBody>
          <a:bodyPr/>
          <a:lstStyle/>
          <a:p>
            <a:r>
              <a:rPr lang="en-US" dirty="0" smtClean="0"/>
              <a:t>from</a:t>
            </a:r>
            <a:r>
              <a:rPr lang="en-US" baseline="0" dirty="0" smtClean="0"/>
              <a:t> Herington’s intro to the play:</a:t>
            </a:r>
          </a:p>
          <a:p>
            <a:r>
              <a:rPr lang="en-US" baseline="0" dirty="0" smtClean="0"/>
              <a:t>“</a:t>
            </a:r>
            <a:r>
              <a:rPr lang="en-US" dirty="0"/>
              <a:t>And perhaps the most important single characteristic of the Greek poetic tradition within which Aeschylus worked . . . is this: the Greek poet consistently strove to set the transient doings of mortals against a permanent universe, a universe of ever-present death and ever-living gods. . . . Only the permanent will make sense of the ephemeral” (5).</a:t>
            </a:r>
          </a:p>
          <a:p>
            <a:r>
              <a:rPr lang="en-US" dirty="0"/>
              <a:t>against that background, Herington’s “</a:t>
            </a:r>
            <a:r>
              <a:rPr lang="en-US" dirty="0" smtClean="0"/>
              <a:t>Ancient Law of </a:t>
            </a:r>
            <a:r>
              <a:rPr lang="en-US" i="1" dirty="0" smtClean="0"/>
              <a:t>hubris</a:t>
            </a:r>
            <a:r>
              <a:rPr lang="en-US" dirty="0" smtClean="0"/>
              <a:t> and </a:t>
            </a:r>
            <a:r>
              <a:rPr lang="en-US" i="1" dirty="0" smtClean="0"/>
              <a:t>ate</a:t>
            </a:r>
            <a:r>
              <a:rPr lang="en-US" i="0" dirty="0" smtClean="0"/>
              <a:t>”:</a:t>
            </a:r>
          </a:p>
          <a:p>
            <a:r>
              <a:rPr lang="en-US" i="0" dirty="0" smtClean="0"/>
              <a:t>“</a:t>
            </a:r>
            <a:r>
              <a:rPr lang="en-US" dirty="0"/>
              <a:t>In its least refined form the law simply entails the visitation of God's ferocious punishment on anything that is unduly great, whether physical or mental” (9).</a:t>
            </a:r>
          </a:p>
          <a:p>
            <a:r>
              <a:rPr lang="en-US" dirty="0"/>
              <a:t>Working from Solon and other poets of archaic (i.e., early ancient) Greece, Herington in effect frames Aristotle’s notion of tragic reversal within this “ancient law.” Hence the formula: koros, hubris, ate, dike.</a:t>
            </a:r>
          </a:p>
          <a:p>
            <a:r>
              <a:rPr lang="en-US" dirty="0"/>
              <a:t>FORMULA</a:t>
            </a:r>
          </a:p>
          <a:p>
            <a:r>
              <a:rPr lang="en-US" b="1" i="1" dirty="0" smtClean="0"/>
              <a:t>koros</a:t>
            </a:r>
            <a:r>
              <a:rPr lang="en-US" dirty="0" smtClean="0"/>
              <a:t> (excess, extravagance)</a:t>
            </a:r>
          </a:p>
          <a:p>
            <a:pPr lvl="1"/>
            <a:r>
              <a:rPr lang="en-US" dirty="0" smtClean="0"/>
              <a:t>Atossa: “Surely </a:t>
            </a:r>
            <a:r>
              <a:rPr lang="en-US" i="1" dirty="0" smtClean="0"/>
              <a:t>our</a:t>
            </a:r>
            <a:r>
              <a:rPr lang="en-US" dirty="0" smtClean="0"/>
              <a:t> wealth is beyond reproach!” (46)</a:t>
            </a:r>
          </a:p>
          <a:p>
            <a:r>
              <a:rPr lang="en-US" b="1" i="1" dirty="0" smtClean="0"/>
              <a:t>hubris</a:t>
            </a:r>
            <a:r>
              <a:rPr lang="en-US" dirty="0" smtClean="0"/>
              <a:t> (arrogance, violation)</a:t>
            </a:r>
          </a:p>
          <a:p>
            <a:pPr lvl="1"/>
            <a:r>
              <a:rPr lang="en-US" dirty="0" smtClean="0"/>
              <a:t>Atossa’s dream, Xerxes’ “team”</a:t>
            </a:r>
          </a:p>
          <a:p>
            <a:r>
              <a:rPr lang="en-US" b="1" i="1" dirty="0" smtClean="0"/>
              <a:t>ate</a:t>
            </a:r>
            <a:r>
              <a:rPr lang="en-US" dirty="0" smtClean="0"/>
              <a:t> (delusion, ruin)</a:t>
            </a:r>
          </a:p>
          <a:p>
            <a:pPr lvl="1"/>
            <a:r>
              <a:rPr lang="en-US" dirty="0" smtClean="0"/>
              <a:t>Chorus: “for with gestures of kindness as bait, / Blind Folly (</a:t>
            </a:r>
            <a:r>
              <a:rPr lang="en-US" i="1" dirty="0" smtClean="0"/>
              <a:t>ate</a:t>
            </a:r>
            <a:r>
              <a:rPr lang="en-US" dirty="0" smtClean="0"/>
              <a:t>) fawns a man into her net” (43)</a:t>
            </a:r>
          </a:p>
          <a:p>
            <a:r>
              <a:rPr lang="en-US" b="1" i="1" dirty="0" err="1" smtClean="0"/>
              <a:t>dikē</a:t>
            </a:r>
            <a:r>
              <a:rPr lang="en-US" dirty="0" smtClean="0"/>
              <a:t> (justice)</a:t>
            </a:r>
          </a:p>
          <a:p>
            <a:pPr lvl="1"/>
            <a:r>
              <a:rPr lang="en-US" dirty="0" smtClean="0"/>
              <a:t>Darius: “. . . the height of evil waits . . . to pay them back for pride and godlessness” (80)</a:t>
            </a:r>
          </a:p>
          <a:p>
            <a:pPr lvl="2"/>
            <a:r>
              <a:rPr lang="en-US" dirty="0" smtClean="0"/>
              <a:t>foretelling defeat at Plataea</a:t>
            </a:r>
          </a:p>
        </p:txBody>
      </p:sp>
    </p:spTree>
    <p:extLst>
      <p:ext uri="{BB962C8B-B14F-4D97-AF65-F5344CB8AC3E}">
        <p14:creationId xmlns:p14="http://schemas.microsoft.com/office/powerpoint/2010/main" val="3272730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758307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980939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B55CE440-4328-4045-8619-5EFC0546BBB8}" type="slidenum">
              <a:rPr lang="en-US"/>
              <a:pPr/>
              <a:t>18</a:t>
            </a:fld>
            <a:endParaRPr lang="en-US"/>
          </a:p>
        </p:txBody>
      </p:sp>
      <p:sp>
        <p:nvSpPr>
          <p:cNvPr id="589826" name="Rectangle 2"/>
          <p:cNvSpPr>
            <a:spLocks noGrp="1" noRot="1" noChangeAspect="1" noChangeArrowheads="1" noTextEdit="1"/>
          </p:cNvSpPr>
          <p:nvPr>
            <p:ph type="sldImg"/>
          </p:nvPr>
        </p:nvSpPr>
        <p:spPr>
          <a:xfrm>
            <a:off x="2043113" y="477838"/>
            <a:ext cx="2925762" cy="1647825"/>
          </a:xfrm>
          <a:ln/>
        </p:spPr>
      </p:sp>
      <p:sp>
        <p:nvSpPr>
          <p:cNvPr id="589827" name="Rectangle 3"/>
          <p:cNvSpPr>
            <a:spLocks noGrp="1" noChangeArrowheads="1"/>
          </p:cNvSpPr>
          <p:nvPr>
            <p:ph type="body" idx="1"/>
          </p:nvPr>
        </p:nvSpPr>
        <p:spPr/>
        <p:txBody>
          <a:bodyPr/>
          <a:lstStyle/>
          <a:p>
            <a:r>
              <a:rPr lang="en-US" dirty="0" smtClean="0"/>
              <a:t>Herington sees a pattern in surviving Aeschylean tragedy,</a:t>
            </a:r>
            <a:r>
              <a:rPr lang="en-US" baseline="0" dirty="0" smtClean="0"/>
              <a:t> a movement towards what I’ll call epiphany, that indescribable sense of revelation that we sometimes experience.</a:t>
            </a:r>
          </a:p>
          <a:p>
            <a:r>
              <a:rPr lang="en-US" baseline="0" dirty="0" smtClean="0"/>
              <a:t>how, for Herington, is that epiphany manifested?</a:t>
            </a:r>
            <a:endParaRPr lang="en-US" dirty="0" smtClean="0"/>
          </a:p>
          <a:p>
            <a:pPr lvl="1"/>
            <a:r>
              <a:rPr lang="en-US" dirty="0" smtClean="0"/>
              <a:t>in movement </a:t>
            </a:r>
            <a:r>
              <a:rPr lang="en-US" dirty="0"/>
              <a:t>from talking to action</a:t>
            </a:r>
          </a:p>
          <a:p>
            <a:pPr lvl="1"/>
            <a:r>
              <a:rPr lang="en-US" dirty="0"/>
              <a:t>in the consummation of a foreshadowed doom or redemption</a:t>
            </a:r>
          </a:p>
          <a:p>
            <a:pPr lvl="1"/>
            <a:r>
              <a:rPr lang="en-US" dirty="0"/>
              <a:t>in the </a:t>
            </a:r>
            <a:r>
              <a:rPr lang="en-US" i="1" dirty="0" err="1"/>
              <a:t>oresteia</a:t>
            </a:r>
            <a:r>
              <a:rPr lang="en-US" dirty="0"/>
              <a:t>, …</a:t>
            </a:r>
          </a:p>
          <a:p>
            <a:pPr lvl="2"/>
            <a:r>
              <a:rPr lang="en-US" dirty="0"/>
              <a:t>in the move from “acts” 1 and 2 to the </a:t>
            </a:r>
            <a:r>
              <a:rPr lang="en-US" dirty="0" smtClean="0"/>
              <a:t>third, where</a:t>
            </a:r>
            <a:r>
              <a:rPr lang="en-US" baseline="0" dirty="0" smtClean="0"/>
              <a:t> Athena herself takes to the stage to resolve the action</a:t>
            </a:r>
          </a:p>
          <a:p>
            <a:pPr lvl="0"/>
            <a:r>
              <a:rPr lang="en-US" baseline="0" dirty="0" smtClean="0"/>
              <a:t>or in the schema drawn up by Herington:</a:t>
            </a:r>
          </a:p>
          <a:p>
            <a:pPr lvl="1"/>
            <a:r>
              <a:rPr lang="en-US" baseline="0" dirty="0" smtClean="0"/>
              <a:t>verbal to visual</a:t>
            </a:r>
          </a:p>
          <a:p>
            <a:pPr lvl="1"/>
            <a:r>
              <a:rPr lang="en-US" baseline="0" dirty="0" smtClean="0"/>
              <a:t>ambiguity to clarity</a:t>
            </a:r>
          </a:p>
          <a:p>
            <a:pPr lvl="1"/>
            <a:r>
              <a:rPr lang="en-US" baseline="0" dirty="0" smtClean="0"/>
              <a:t>human to divine</a:t>
            </a:r>
            <a:endParaRPr lang="en-US" dirty="0"/>
          </a:p>
        </p:txBody>
      </p:sp>
    </p:spTree>
    <p:extLst>
      <p:ext uri="{BB962C8B-B14F-4D97-AF65-F5344CB8AC3E}">
        <p14:creationId xmlns:p14="http://schemas.microsoft.com/office/powerpoint/2010/main" val="405476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PARODOS. note during the anapestic entrance chant, the catalogue</a:t>
            </a:r>
            <a:r>
              <a:rPr lang="en-US" baseline="0" dirty="0" smtClean="0"/>
              <a:t> of </a:t>
            </a:r>
            <a:r>
              <a:rPr lang="en-US" baseline="0" dirty="0" err="1" smtClean="0"/>
              <a:t>persian</a:t>
            </a:r>
            <a:r>
              <a:rPr lang="en-US" baseline="0" dirty="0" smtClean="0"/>
              <a:t> commanders and contingents – a resonant echo of </a:t>
            </a:r>
            <a:r>
              <a:rPr lang="en-US" baseline="0" dirty="0" err="1" smtClean="0"/>
              <a:t>of</a:t>
            </a:r>
            <a:r>
              <a:rPr lang="en-US" baseline="0" dirty="0" smtClean="0"/>
              <a:t> homer’s </a:t>
            </a:r>
            <a:r>
              <a:rPr lang="en-US" baseline="0" dirty="0" err="1" smtClean="0"/>
              <a:t>iliad</a:t>
            </a:r>
            <a:r>
              <a:rPr lang="en-US" baseline="0" dirty="0" smtClean="0"/>
              <a:t> book 2, an almost cinematic attempt to impress on audiences the sheer size of </a:t>
            </a:r>
            <a:r>
              <a:rPr lang="en-US" baseline="0" dirty="0" err="1" smtClean="0"/>
              <a:t>xerxes</a:t>
            </a:r>
            <a:r>
              <a:rPr lang="en-US" baseline="0" dirty="0" smtClean="0"/>
              <a:t>’ army, plus the vastness of the </a:t>
            </a:r>
            <a:r>
              <a:rPr lang="en-US" baseline="0" dirty="0" err="1" smtClean="0"/>
              <a:t>persian</a:t>
            </a:r>
            <a:r>
              <a:rPr lang="en-US" baseline="0" dirty="0" smtClean="0"/>
              <a:t> empire. at the same time, the playwright’s use of apostrophe – they call on each of the absent commanders by name – humanizes both the chorus and the absent contingents, and </a:t>
            </a:r>
            <a:r>
              <a:rPr lang="en-US" baseline="0" dirty="0" err="1" smtClean="0"/>
              <a:t>arounses</a:t>
            </a:r>
            <a:r>
              <a:rPr lang="en-US" baseline="0" dirty="0" smtClean="0"/>
              <a:t> our sympathy – our pity and fear…</a:t>
            </a:r>
          </a:p>
          <a:p>
            <a:endParaRPr lang="en-US" baseline="0" dirty="0" smtClean="0"/>
          </a:p>
          <a:p>
            <a:r>
              <a:rPr lang="en-US" baseline="0" dirty="0" smtClean="0"/>
              <a:t>EPISODE 1. </a:t>
            </a:r>
            <a:r>
              <a:rPr lang="en-US" baseline="0" dirty="0" err="1" smtClean="0"/>
              <a:t>atossa</a:t>
            </a:r>
            <a:r>
              <a:rPr lang="en-US" baseline="0" dirty="0" smtClean="0"/>
              <a:t> recounts her dream, quizzes chorus on </a:t>
            </a:r>
            <a:r>
              <a:rPr lang="en-US" baseline="0" dirty="0" err="1" smtClean="0"/>
              <a:t>athens</a:t>
            </a:r>
            <a:r>
              <a:rPr lang="en-US" baseline="0" dirty="0" smtClean="0"/>
              <a:t>. having the audience view </a:t>
            </a:r>
            <a:r>
              <a:rPr lang="en-US" baseline="0" dirty="0" err="1" smtClean="0"/>
              <a:t>athens</a:t>
            </a:r>
            <a:r>
              <a:rPr lang="en-US" baseline="0" dirty="0" smtClean="0"/>
              <a:t> through </a:t>
            </a:r>
            <a:r>
              <a:rPr lang="en-US" baseline="0" dirty="0" err="1" smtClean="0"/>
              <a:t>persian</a:t>
            </a:r>
            <a:r>
              <a:rPr lang="en-US" baseline="0" dirty="0" smtClean="0"/>
              <a:t> eyes has to flatter them. “who herds the </a:t>
            </a:r>
            <a:r>
              <a:rPr lang="en-US" baseline="0" dirty="0" err="1" smtClean="0"/>
              <a:t>manflock</a:t>
            </a:r>
            <a:r>
              <a:rPr lang="en-US" baseline="0" dirty="0" smtClean="0"/>
              <a:t>? who lords the army?” “they’re not anyone’s slaves or subjects.”</a:t>
            </a:r>
          </a:p>
          <a:p>
            <a:endParaRPr lang="en-US" baseline="0" dirty="0" smtClean="0"/>
          </a:p>
          <a:p>
            <a:r>
              <a:rPr lang="en-US" baseline="0" dirty="0" smtClean="0"/>
              <a:t>MESSENGER SPEECH. designed to </a:t>
            </a:r>
            <a:r>
              <a:rPr lang="en-US" baseline="0" dirty="0" err="1" smtClean="0"/>
              <a:t>elecit</a:t>
            </a:r>
            <a:r>
              <a:rPr lang="en-US" baseline="0" dirty="0" smtClean="0"/>
              <a:t> pride or pity? at any rate, an immediate fulfillment of </a:t>
            </a:r>
            <a:r>
              <a:rPr lang="en-US" baseline="0" dirty="0" err="1" smtClean="0"/>
              <a:t>atossa’s</a:t>
            </a:r>
            <a:r>
              <a:rPr lang="en-US" baseline="0" dirty="0" smtClean="0"/>
              <a:t> doom-laden dream. 54 ff., the catalogue of the dead stands in stark contrast to the chorus’ catalogue earlier. (note the allusion to </a:t>
            </a:r>
            <a:r>
              <a:rPr lang="en-US" baseline="0" dirty="0" err="1" smtClean="0"/>
              <a:t>them’s</a:t>
            </a:r>
            <a:r>
              <a:rPr lang="en-US" baseline="0" dirty="0" smtClean="0"/>
              <a:t> trick, p. 57.)</a:t>
            </a:r>
          </a:p>
          <a:p>
            <a:endParaRPr lang="en-US" baseline="0" dirty="0" smtClean="0"/>
          </a:p>
          <a:p>
            <a:r>
              <a:rPr lang="en-US" baseline="0" dirty="0" smtClean="0"/>
              <a:t>note how </a:t>
            </a:r>
            <a:r>
              <a:rPr lang="en-US" baseline="0" dirty="0" err="1" smtClean="0"/>
              <a:t>xerxes</a:t>
            </a:r>
            <a:r>
              <a:rPr lang="en-US" baseline="0" dirty="0" smtClean="0"/>
              <a:t> becomes a kind a </a:t>
            </a:r>
            <a:r>
              <a:rPr lang="en-US" baseline="0" dirty="0" err="1" smtClean="0"/>
              <a:t>creon</a:t>
            </a:r>
            <a:r>
              <a:rPr lang="en-US" baseline="0" dirty="0" smtClean="0"/>
              <a:t> figure, a tyrant defeated and bewailing his loss – but already near the beginning of the play.</a:t>
            </a:r>
          </a:p>
          <a:p>
            <a:endParaRPr lang="en-US" baseline="0" dirty="0" smtClean="0"/>
          </a:p>
          <a:p>
            <a:r>
              <a:rPr lang="en-US" baseline="0" dirty="0" err="1" smtClean="0"/>
              <a:t>atossa’s</a:t>
            </a:r>
            <a:r>
              <a:rPr lang="en-US" baseline="0" dirty="0" smtClean="0"/>
              <a:t> “you” targets a vaguely defined superhuman power, a hateful </a:t>
            </a:r>
            <a:r>
              <a:rPr lang="en-US" i="1" baseline="0" dirty="0" smtClean="0"/>
              <a:t>daimon</a:t>
            </a:r>
            <a:r>
              <a:rPr lang="en-US" i="0" baseline="0" dirty="0" smtClean="0"/>
              <a:t>, that in effect induced </a:t>
            </a:r>
            <a:r>
              <a:rPr lang="en-US" i="1" baseline="0" dirty="0" err="1" smtClean="0"/>
              <a:t>atē</a:t>
            </a:r>
            <a:r>
              <a:rPr lang="en-US" i="0" baseline="0" dirty="0" smtClean="0"/>
              <a:t>. </a:t>
            </a:r>
            <a:r>
              <a:rPr lang="en-US" i="0" baseline="0" dirty="0" err="1" smtClean="0"/>
              <a:t>atossa</a:t>
            </a:r>
            <a:r>
              <a:rPr lang="en-US" i="0" baseline="0" dirty="0" smtClean="0"/>
              <a:t> assigns to chorus task of making sure x won’t harm himself.</a:t>
            </a:r>
          </a:p>
          <a:p>
            <a:endParaRPr lang="en-US" i="0" baseline="0" dirty="0" smtClean="0"/>
          </a:p>
          <a:p>
            <a:r>
              <a:rPr lang="en-US" i="0" baseline="0" dirty="0" smtClean="0"/>
              <a:t>STASIMON 1. now chorus blames x. over-determined disaster. this is in effect a </a:t>
            </a:r>
            <a:r>
              <a:rPr lang="en-US" i="1" baseline="0" dirty="0" smtClean="0"/>
              <a:t>kommos</a:t>
            </a:r>
            <a:r>
              <a:rPr lang="en-US" i="0" baseline="0" dirty="0" smtClean="0"/>
              <a:t>, literally, a beating of breast. (cf. d later: “but when a man speeds toward his own ruin, a god gives him help,” 76.)</a:t>
            </a:r>
          </a:p>
          <a:p>
            <a:endParaRPr lang="en-US" i="0" baseline="0" dirty="0" smtClean="0"/>
          </a:p>
          <a:p>
            <a:r>
              <a:rPr lang="en-US" i="0" baseline="0" dirty="0" smtClean="0"/>
              <a:t>EPISODE 2. will naturally remind of scenes in </a:t>
            </a:r>
            <a:r>
              <a:rPr lang="en-US" i="1" baseline="0" dirty="0" smtClean="0"/>
              <a:t>libation bearers</a:t>
            </a:r>
            <a:r>
              <a:rPr lang="en-US" i="0" baseline="0" dirty="0" smtClean="0"/>
              <a:t>. only here, we really do get to the see the ghost on stage. </a:t>
            </a:r>
            <a:r>
              <a:rPr lang="en-US" i="1" baseline="0" dirty="0" smtClean="0"/>
              <a:t>BUT WHY SUMMON D’S GHOST?</a:t>
            </a:r>
            <a:r>
              <a:rPr lang="en-US" i="0" baseline="0" dirty="0" smtClean="0"/>
              <a:t>  is this merely a coup de theatre. or is there a dramatic point? and what does the chorus want with d anyways? (d’s to help them, the same way </a:t>
            </a:r>
            <a:r>
              <a:rPr lang="en-US" i="0" baseline="0" dirty="0" err="1" smtClean="0"/>
              <a:t>ag</a:t>
            </a:r>
            <a:r>
              <a:rPr lang="en-US" i="0" baseline="0" dirty="0" smtClean="0"/>
              <a:t> is to in </a:t>
            </a:r>
            <a:r>
              <a:rPr lang="en-US" i="0" baseline="0" dirty="0" err="1" smtClean="0"/>
              <a:t>lb</a:t>
            </a:r>
            <a:r>
              <a:rPr lang="en-US" i="0" baseline="0" dirty="0" smtClean="0"/>
              <a:t>, or any god in any number of summoning hymns in tragedy. clearly, their longing for d is for a better status quo ante, the king who “never once” killed “Folly’s blind and life-devouring haste.” oddly, this isn’t so different from the whole dramatic point of frogs or of </a:t>
            </a:r>
            <a:r>
              <a:rPr lang="en-US" i="0" baseline="0" dirty="0" err="1" smtClean="0"/>
              <a:t>eupolis</a:t>
            </a:r>
            <a:r>
              <a:rPr lang="en-US" i="0" baseline="0" dirty="0" smtClean="0"/>
              <a:t>’ demes.)</a:t>
            </a:r>
          </a:p>
          <a:p>
            <a:endParaRPr lang="en-US" i="0" baseline="0" dirty="0" smtClean="0"/>
          </a:p>
          <a:p>
            <a:r>
              <a:rPr lang="en-US" i="0" baseline="0" dirty="0" smtClean="0"/>
              <a:t>EPISODE 3. the true reason perhaps emerges here. it is to add insult to injury by informing the dead of the woes of the living. (d is a power beneath 4the earth, as </a:t>
            </a:r>
            <a:r>
              <a:rPr lang="en-US" i="0" baseline="0" dirty="0" err="1" smtClean="0"/>
              <a:t>ag</a:t>
            </a:r>
            <a:r>
              <a:rPr lang="en-US" i="0" baseline="0" dirty="0" smtClean="0"/>
              <a:t> and </a:t>
            </a:r>
            <a:r>
              <a:rPr lang="en-US" i="0" baseline="0" dirty="0" err="1" smtClean="0"/>
              <a:t>oed</a:t>
            </a:r>
            <a:r>
              <a:rPr lang="en-US" i="0" baseline="0" dirty="0" smtClean="0"/>
              <a:t> will be.)</a:t>
            </a:r>
          </a:p>
          <a:p>
            <a:endParaRPr lang="en-US" i="0" baseline="0" dirty="0" smtClean="0"/>
          </a:p>
          <a:p>
            <a:r>
              <a:rPr lang="en-US" i="0" baseline="0" dirty="0" smtClean="0"/>
              <a:t>note the stichomythia. pp. 75 f. 76 ff. d recounts x’s multiple instances of (mostly geological) </a:t>
            </a:r>
            <a:r>
              <a:rPr lang="en-US" i="1" baseline="0" dirty="0" smtClean="0"/>
              <a:t>hubris</a:t>
            </a:r>
            <a:r>
              <a:rPr lang="en-US" i="0" baseline="0" dirty="0" smtClean="0"/>
              <a:t>. </a:t>
            </a:r>
            <a:r>
              <a:rPr lang="en-US" i="0" baseline="0" dirty="0" err="1" smtClean="0"/>
              <a:t>atossa</a:t>
            </a:r>
            <a:r>
              <a:rPr lang="en-US" i="0" baseline="0" dirty="0" smtClean="0"/>
              <a:t> on x’s envy of d’s victories.</a:t>
            </a:r>
          </a:p>
          <a:p>
            <a:endParaRPr lang="en-US" i="0" baseline="0" dirty="0" smtClean="0"/>
          </a:p>
          <a:p>
            <a:r>
              <a:rPr lang="en-US" i="0" baseline="0" dirty="0" smtClean="0"/>
              <a:t>79. chorus seeks d to teach them the lesson. “don’t fight </a:t>
            </a:r>
            <a:r>
              <a:rPr lang="en-US" i="0" baseline="0" dirty="0" err="1" smtClean="0"/>
              <a:t>greeks</a:t>
            </a:r>
            <a:r>
              <a:rPr lang="en-US" i="0" baseline="0" dirty="0" smtClean="0"/>
              <a:t>.”</a:t>
            </a:r>
          </a:p>
          <a:p>
            <a:endParaRPr lang="en-US" i="0" baseline="0" dirty="0" smtClean="0"/>
          </a:p>
          <a:p>
            <a:r>
              <a:rPr lang="en-US" i="0" baseline="0" dirty="0" smtClean="0"/>
              <a:t>81. d on </a:t>
            </a:r>
            <a:r>
              <a:rPr lang="en-US" i="0" baseline="0" dirty="0" err="1" smtClean="0"/>
              <a:t>zeus</a:t>
            </a:r>
            <a:r>
              <a:rPr lang="en-US" i="0" baseline="0" dirty="0" smtClean="0"/>
              <a:t> as </a:t>
            </a:r>
            <a:r>
              <a:rPr lang="en-US" i="0" baseline="0" dirty="0" err="1" smtClean="0"/>
              <a:t>princple</a:t>
            </a:r>
            <a:r>
              <a:rPr lang="en-US" i="0" baseline="0" dirty="0" smtClean="0"/>
              <a:t> of justice: “</a:t>
            </a:r>
            <a:r>
              <a:rPr lang="en-US" i="0" baseline="0" dirty="0" err="1" smtClean="0"/>
              <a:t>zeus</a:t>
            </a:r>
            <a:r>
              <a:rPr lang="en-US" i="0" baseline="0" dirty="0" smtClean="0"/>
              <a:t>, the pruning sheer of arrogance, </a:t>
            </a:r>
            <a:r>
              <a:rPr lang="en-US" dirty="0"/>
              <a:t>828–9: </a:t>
            </a:r>
            <a:r>
              <a:rPr lang="en-US" dirty="0" err="1"/>
              <a:t>Ζεύς</a:t>
            </a:r>
            <a:r>
              <a:rPr lang="en-US" dirty="0"/>
              <a:t> </a:t>
            </a:r>
            <a:r>
              <a:rPr lang="en-US" dirty="0" err="1"/>
              <a:t>τοι</a:t>
            </a:r>
            <a:r>
              <a:rPr lang="en-US" dirty="0"/>
              <a:t> </a:t>
            </a:r>
            <a:r>
              <a:rPr lang="en-US" dirty="0" err="1"/>
              <a:t>κολ</a:t>
            </a:r>
            <a:r>
              <a:rPr lang="en-US" dirty="0"/>
              <a:t>αστὴς τῶν ὑπερκόμπων ἄγαν φρονημάτων ἔπεστιν, εὔθυνος βαρύς.</a:t>
            </a:r>
          </a:p>
          <a:p>
            <a:endParaRPr lang="en-US" dirty="0"/>
          </a:p>
          <a:p>
            <a:r>
              <a:rPr lang="en-US" dirty="0"/>
              <a:t>EXODOS-</a:t>
            </a:r>
            <a:r>
              <a:rPr lang="en-US" i="1" dirty="0"/>
              <a:t>KOMMOS</a:t>
            </a:r>
            <a:r>
              <a:rPr lang="en-US" dirty="0"/>
              <a:t>. again, a catalogue.</a:t>
            </a:r>
            <a:endParaRPr lang="en-US" i="0"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19</a:t>
            </a:fld>
            <a:endParaRPr lang="en-US"/>
          </a:p>
        </p:txBody>
      </p:sp>
    </p:spTree>
    <p:extLst>
      <p:ext uri="{BB962C8B-B14F-4D97-AF65-F5344CB8AC3E}">
        <p14:creationId xmlns:p14="http://schemas.microsoft.com/office/powerpoint/2010/main" val="81920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pPr algn="l">
              <a:lnSpc>
                <a:spcPct val="112000"/>
              </a:lnSpc>
            </a:pPr>
            <a:r>
              <a:rPr lang="en-US" sz="1100" kern="1200" baseline="0" dirty="0" err="1" smtClean="0">
                <a:solidFill>
                  <a:schemeClr val="tx1"/>
                </a:solidFill>
                <a:latin typeface="Tahoma" pitchFamily="34" charset="0"/>
                <a:ea typeface="+mn-ea"/>
                <a:cs typeface="+mn-cs"/>
              </a:rPr>
              <a:t>Τάδε</a:t>
            </a:r>
            <a:r>
              <a:rPr lang="en-US" sz="1100" kern="1200" baseline="0" dirty="0" smtClean="0">
                <a:solidFill>
                  <a:schemeClr val="tx1"/>
                </a:solidFill>
                <a:latin typeface="Tahoma" pitchFamily="34" charset="0"/>
                <a:ea typeface="+mn-ea"/>
                <a:cs typeface="+mn-cs"/>
              </a:rPr>
              <a:t> </a:t>
            </a:r>
            <a:r>
              <a:rPr lang="en-US" sz="1100" kern="1200" baseline="0" dirty="0" err="1" smtClean="0">
                <a:solidFill>
                  <a:schemeClr val="tx1"/>
                </a:solidFill>
                <a:latin typeface="Tahoma" pitchFamily="34" charset="0"/>
                <a:ea typeface="+mn-ea"/>
                <a:cs typeface="+mn-cs"/>
              </a:rPr>
              <a:t>μὲν</a:t>
            </a:r>
            <a:r>
              <a:rPr lang="en-US" sz="1100" kern="1200" baseline="0" dirty="0" smtClean="0">
                <a:solidFill>
                  <a:schemeClr val="tx1"/>
                </a:solidFill>
                <a:latin typeface="Tahoma" pitchFamily="34" charset="0"/>
                <a:ea typeface="+mn-ea"/>
                <a:cs typeface="+mn-cs"/>
              </a:rPr>
              <a:t> | </a:t>
            </a:r>
            <a:r>
              <a:rPr lang="en-US" sz="1100" kern="1200" baseline="0" dirty="0" err="1" smtClean="0">
                <a:solidFill>
                  <a:schemeClr val="tx1"/>
                </a:solidFill>
                <a:latin typeface="Tahoma" pitchFamily="34" charset="0"/>
                <a:ea typeface="+mn-ea"/>
                <a:cs typeface="+mn-cs"/>
              </a:rPr>
              <a:t>Περσῶν</a:t>
            </a:r>
            <a:r>
              <a:rPr lang="en-US" sz="1100" kern="1200" baseline="0" dirty="0" smtClean="0">
                <a:solidFill>
                  <a:schemeClr val="tx1"/>
                </a:solidFill>
                <a:latin typeface="Tahoma" pitchFamily="34" charset="0"/>
                <a:ea typeface="+mn-ea"/>
                <a:cs typeface="+mn-cs"/>
              </a:rPr>
              <a:t> | </a:t>
            </a:r>
            <a:r>
              <a:rPr lang="en-US" sz="1100" kern="1200" baseline="0" dirty="0" err="1" smtClean="0">
                <a:solidFill>
                  <a:schemeClr val="tx1"/>
                </a:solidFill>
                <a:latin typeface="Tahoma" pitchFamily="34" charset="0"/>
                <a:ea typeface="+mn-ea"/>
                <a:cs typeface="+mn-cs"/>
              </a:rPr>
              <a:t>τῶν</a:t>
            </a:r>
            <a:r>
              <a:rPr lang="en-US" sz="1100" kern="1200" baseline="0" dirty="0" smtClean="0">
                <a:solidFill>
                  <a:schemeClr val="tx1"/>
                </a:solidFill>
                <a:latin typeface="Tahoma" pitchFamily="34" charset="0"/>
                <a:ea typeface="+mn-ea"/>
                <a:cs typeface="+mn-cs"/>
              </a:rPr>
              <a:t> </a:t>
            </a:r>
            <a:r>
              <a:rPr lang="en-US" sz="1100" kern="1200" baseline="0" dirty="0" err="1" smtClean="0">
                <a:solidFill>
                  <a:schemeClr val="tx1"/>
                </a:solidFill>
                <a:latin typeface="Tahoma" pitchFamily="34" charset="0"/>
                <a:ea typeface="+mn-ea"/>
                <a:cs typeface="+mn-cs"/>
              </a:rPr>
              <a:t>οἰχ</a:t>
            </a:r>
            <a:r>
              <a:rPr lang="en-US" sz="1100" kern="1200" baseline="0" dirty="0" smtClean="0">
                <a:solidFill>
                  <a:schemeClr val="tx1"/>
                </a:solidFill>
                <a:latin typeface="Tahoma" pitchFamily="34" charset="0"/>
                <a:ea typeface="+mn-ea"/>
                <a:cs typeface="+mn-cs"/>
              </a:rPr>
              <a:t> | </a:t>
            </a:r>
            <a:r>
              <a:rPr lang="en-US" sz="1100" kern="1200" baseline="0" dirty="0" err="1" smtClean="0">
                <a:solidFill>
                  <a:schemeClr val="tx1"/>
                </a:solidFill>
                <a:latin typeface="Tahoma" pitchFamily="34" charset="0"/>
                <a:ea typeface="+mn-ea"/>
                <a:cs typeface="+mn-cs"/>
              </a:rPr>
              <a:t>ομένων</a:t>
            </a:r>
            <a:endParaRPr lang="en-US" sz="1100" kern="1200" baseline="0" dirty="0" smtClean="0">
              <a:solidFill>
                <a:schemeClr val="tx1"/>
              </a:solidFill>
              <a:latin typeface="Tahoma" pitchFamily="34" charset="0"/>
              <a:ea typeface="+mn-ea"/>
              <a:cs typeface="+mn-cs"/>
            </a:endParaRPr>
          </a:p>
          <a:p>
            <a:pPr algn="l">
              <a:lnSpc>
                <a:spcPct val="112000"/>
              </a:lnSpc>
            </a:pPr>
            <a:r>
              <a:rPr lang="en-US" sz="1100" kern="1200" baseline="0" dirty="0" err="1" smtClean="0">
                <a:solidFill>
                  <a:schemeClr val="tx1"/>
                </a:solidFill>
                <a:latin typeface="Tahoma" pitchFamily="34" charset="0"/>
                <a:ea typeface="+mn-ea"/>
                <a:cs typeface="+mn-cs"/>
              </a:rPr>
              <a:t>Ἑλλάδ</a:t>
            </a:r>
            <a:r>
              <a:rPr lang="en-US" sz="1100" kern="1200" baseline="0" dirty="0" smtClean="0">
                <a:solidFill>
                  <a:schemeClr val="tx1"/>
                </a:solidFill>
                <a:latin typeface="Tahoma" pitchFamily="34" charset="0"/>
                <a:ea typeface="+mn-ea"/>
                <a:cs typeface="+mn-cs"/>
              </a:rPr>
              <a:t>᾽ </a:t>
            </a:r>
            <a:r>
              <a:rPr lang="en-US" sz="1100" kern="1200" baseline="0" dirty="0" err="1" smtClean="0">
                <a:solidFill>
                  <a:schemeClr val="tx1"/>
                </a:solidFill>
                <a:latin typeface="Tahoma" pitchFamily="34" charset="0"/>
                <a:ea typeface="+mn-ea"/>
                <a:cs typeface="+mn-cs"/>
              </a:rPr>
              <a:t>ἐς</a:t>
            </a:r>
            <a:r>
              <a:rPr lang="en-US" sz="1100" kern="1200" baseline="0" dirty="0" smtClean="0">
                <a:solidFill>
                  <a:schemeClr val="tx1"/>
                </a:solidFill>
                <a:latin typeface="Tahoma" pitchFamily="34" charset="0"/>
                <a:ea typeface="+mn-ea"/>
                <a:cs typeface="+mn-cs"/>
              </a:rPr>
              <a:t> | αἶαν | π</a:t>
            </a:r>
            <a:r>
              <a:rPr lang="en-US" sz="1100" kern="1200" baseline="0" dirty="0" err="1" smtClean="0">
                <a:solidFill>
                  <a:schemeClr val="tx1"/>
                </a:solidFill>
                <a:latin typeface="Tahoma" pitchFamily="34" charset="0"/>
                <a:ea typeface="+mn-ea"/>
                <a:cs typeface="+mn-cs"/>
              </a:rPr>
              <a:t>ιστὰ</a:t>
            </a:r>
            <a:r>
              <a:rPr lang="en-US" sz="1100" kern="1200" baseline="0" dirty="0" smtClean="0">
                <a:solidFill>
                  <a:schemeClr val="tx1"/>
                </a:solidFill>
                <a:latin typeface="Tahoma" pitchFamily="34" charset="0"/>
                <a:ea typeface="+mn-ea"/>
                <a:cs typeface="+mn-cs"/>
              </a:rPr>
              <a:t> κα | </a:t>
            </a:r>
            <a:r>
              <a:rPr lang="en-US" sz="1100" kern="1200" baseline="0" dirty="0" err="1" smtClean="0">
                <a:solidFill>
                  <a:schemeClr val="tx1"/>
                </a:solidFill>
                <a:latin typeface="Tahoma" pitchFamily="34" charset="0"/>
                <a:ea typeface="+mn-ea"/>
                <a:cs typeface="+mn-cs"/>
              </a:rPr>
              <a:t>λεῖτ</a:t>
            </a:r>
            <a:r>
              <a:rPr lang="en-US" sz="1100" kern="1200" baseline="0" dirty="0" smtClean="0">
                <a:solidFill>
                  <a:schemeClr val="tx1"/>
                </a:solidFill>
                <a:latin typeface="Tahoma" pitchFamily="34" charset="0"/>
                <a:ea typeface="+mn-ea"/>
                <a:cs typeface="+mn-cs"/>
              </a:rPr>
              <a:t>αι,</a:t>
            </a:r>
          </a:p>
          <a:p>
            <a:pPr algn="l">
              <a:lnSpc>
                <a:spcPct val="112000"/>
              </a:lnSpc>
            </a:pPr>
            <a:r>
              <a:rPr lang="en-US" sz="1100" kern="1200" baseline="0" dirty="0" smtClean="0">
                <a:solidFill>
                  <a:schemeClr val="tx1"/>
                </a:solidFill>
                <a:latin typeface="Tahoma" pitchFamily="34" charset="0"/>
                <a:ea typeface="+mn-ea"/>
                <a:cs typeface="+mn-cs"/>
              </a:rPr>
              <a:t>καὶ </a:t>
            </a:r>
            <a:r>
              <a:rPr lang="en-US" sz="1100" kern="1200" baseline="0" dirty="0" err="1" smtClean="0">
                <a:solidFill>
                  <a:schemeClr val="tx1"/>
                </a:solidFill>
                <a:latin typeface="Tahoma" pitchFamily="34" charset="0"/>
                <a:ea typeface="+mn-ea"/>
                <a:cs typeface="+mn-cs"/>
              </a:rPr>
              <a:t>τῶν</a:t>
            </a:r>
            <a:r>
              <a:rPr lang="en-US" sz="1100" kern="1200" baseline="0" dirty="0" smtClean="0">
                <a:solidFill>
                  <a:schemeClr val="tx1"/>
                </a:solidFill>
                <a:latin typeface="Tahoma" pitchFamily="34" charset="0"/>
                <a:ea typeface="+mn-ea"/>
                <a:cs typeface="+mn-cs"/>
              </a:rPr>
              <a:t> | </a:t>
            </a:r>
            <a:r>
              <a:rPr lang="en-US" sz="1100" kern="1200" baseline="0" dirty="0" err="1" smtClean="0">
                <a:solidFill>
                  <a:schemeClr val="tx1"/>
                </a:solidFill>
                <a:latin typeface="Tahoma" pitchFamily="34" charset="0"/>
                <a:ea typeface="+mn-ea"/>
                <a:cs typeface="+mn-cs"/>
              </a:rPr>
              <a:t>ἀφνεῶν</a:t>
            </a:r>
            <a:r>
              <a:rPr lang="en-US" sz="1100" kern="1200" baseline="0" dirty="0" smtClean="0">
                <a:solidFill>
                  <a:schemeClr val="tx1"/>
                </a:solidFill>
                <a:latin typeface="Tahoma" pitchFamily="34" charset="0"/>
                <a:ea typeface="+mn-ea"/>
                <a:cs typeface="+mn-cs"/>
              </a:rPr>
              <a:t> | καὶ π</a:t>
            </a:r>
            <a:r>
              <a:rPr lang="en-US" sz="1100" kern="1200" baseline="0" dirty="0" err="1" smtClean="0">
                <a:solidFill>
                  <a:schemeClr val="tx1"/>
                </a:solidFill>
                <a:latin typeface="Tahoma" pitchFamily="34" charset="0"/>
                <a:ea typeface="+mn-ea"/>
                <a:cs typeface="+mn-cs"/>
              </a:rPr>
              <a:t>ολυ</a:t>
            </a:r>
            <a:r>
              <a:rPr lang="en-US" sz="1100" kern="1200" baseline="0" dirty="0" smtClean="0">
                <a:solidFill>
                  <a:schemeClr val="tx1"/>
                </a:solidFill>
                <a:latin typeface="Tahoma" pitchFamily="34" charset="0"/>
                <a:ea typeface="+mn-ea"/>
                <a:cs typeface="+mn-cs"/>
              </a:rPr>
              <a:t> | </a:t>
            </a:r>
            <a:r>
              <a:rPr lang="en-US" sz="1100" kern="1200" baseline="0" dirty="0" err="1" smtClean="0">
                <a:solidFill>
                  <a:schemeClr val="tx1"/>
                </a:solidFill>
                <a:latin typeface="Tahoma" pitchFamily="34" charset="0"/>
                <a:ea typeface="+mn-ea"/>
                <a:cs typeface="+mn-cs"/>
              </a:rPr>
              <a:t>χρύσων</a:t>
            </a:r>
            <a:endParaRPr lang="en-US" sz="1100" kern="1200" baseline="0" dirty="0" smtClean="0">
              <a:solidFill>
                <a:schemeClr val="tx1"/>
              </a:solidFill>
              <a:latin typeface="Tahoma" pitchFamily="34" charset="0"/>
              <a:ea typeface="+mn-ea"/>
              <a:cs typeface="+mn-cs"/>
            </a:endParaRPr>
          </a:p>
          <a:p>
            <a:pPr algn="l">
              <a:lnSpc>
                <a:spcPct val="112000"/>
              </a:lnSpc>
            </a:pPr>
            <a:r>
              <a:rPr lang="en-US" sz="1100" kern="1200" baseline="0" dirty="0" err="1" smtClean="0">
                <a:solidFill>
                  <a:schemeClr val="tx1"/>
                </a:solidFill>
                <a:latin typeface="Tahoma" pitchFamily="34" charset="0"/>
                <a:ea typeface="+mn-ea"/>
                <a:cs typeface="+mn-cs"/>
              </a:rPr>
              <a:t>ἑδράνων</a:t>
            </a:r>
            <a:r>
              <a:rPr lang="en-US" sz="1100" kern="1200" baseline="0" dirty="0" smtClean="0">
                <a:solidFill>
                  <a:schemeClr val="tx1"/>
                </a:solidFill>
                <a:latin typeface="Tahoma" pitchFamily="34" charset="0"/>
                <a:ea typeface="+mn-ea"/>
                <a:cs typeface="+mn-cs"/>
              </a:rPr>
              <a:t> | </a:t>
            </a:r>
            <a:r>
              <a:rPr lang="en-US" sz="1100" kern="1200" baseline="0" dirty="0" err="1" smtClean="0">
                <a:solidFill>
                  <a:schemeClr val="tx1"/>
                </a:solidFill>
                <a:latin typeface="Tahoma" pitchFamily="34" charset="0"/>
                <a:ea typeface="+mn-ea"/>
                <a:cs typeface="+mn-cs"/>
              </a:rPr>
              <a:t>φύλ</a:t>
            </a:r>
            <a:r>
              <a:rPr lang="en-US" sz="1100" kern="1200" baseline="0" dirty="0" smtClean="0">
                <a:solidFill>
                  <a:schemeClr val="tx1"/>
                </a:solidFill>
                <a:latin typeface="Tahoma" pitchFamily="34" charset="0"/>
                <a:ea typeface="+mn-ea"/>
                <a:cs typeface="+mn-cs"/>
              </a:rPr>
              <a:t>ακες, | κατὰ πρεσ | βείαν</a:t>
            </a:r>
          </a:p>
          <a:p>
            <a:pPr algn="l">
              <a:lnSpc>
                <a:spcPct val="112000"/>
              </a:lnSpc>
            </a:pPr>
            <a:r>
              <a:rPr lang="en-US" sz="1100" kern="1200" baseline="0" dirty="0" err="1" smtClean="0">
                <a:solidFill>
                  <a:schemeClr val="tx1"/>
                </a:solidFill>
                <a:latin typeface="Tahoma" pitchFamily="34" charset="0"/>
                <a:ea typeface="+mn-ea"/>
                <a:cs typeface="+mn-cs"/>
              </a:rPr>
              <a:t>οὓς</a:t>
            </a:r>
            <a:r>
              <a:rPr lang="en-US" sz="1100" kern="1200" baseline="0" dirty="0" smtClean="0">
                <a:solidFill>
                  <a:schemeClr val="tx1"/>
                </a:solidFill>
                <a:latin typeface="Tahoma" pitchFamily="34" charset="0"/>
                <a:ea typeface="+mn-ea"/>
                <a:cs typeface="+mn-cs"/>
              </a:rPr>
              <a:t> αὐ | </a:t>
            </a:r>
            <a:r>
              <a:rPr lang="en-US" sz="1100" kern="1200" baseline="0" dirty="0" err="1" smtClean="0">
                <a:solidFill>
                  <a:schemeClr val="tx1"/>
                </a:solidFill>
                <a:latin typeface="Tahoma" pitchFamily="34" charset="0"/>
                <a:ea typeface="+mn-ea"/>
                <a:cs typeface="+mn-cs"/>
              </a:rPr>
              <a:t>τὸς</a:t>
            </a:r>
            <a:r>
              <a:rPr lang="en-US" sz="1100" kern="1200" baseline="0" dirty="0" smtClean="0">
                <a:solidFill>
                  <a:schemeClr val="tx1"/>
                </a:solidFill>
                <a:latin typeface="Tahoma" pitchFamily="34" charset="0"/>
                <a:ea typeface="+mn-ea"/>
                <a:cs typeface="+mn-cs"/>
              </a:rPr>
              <a:t> </a:t>
            </a:r>
            <a:r>
              <a:rPr lang="en-US" sz="1100" kern="1200" baseline="0" dirty="0" err="1" smtClean="0">
                <a:solidFill>
                  <a:schemeClr val="tx1"/>
                </a:solidFill>
                <a:latin typeface="Tahoma" pitchFamily="34" charset="0"/>
                <a:ea typeface="+mn-ea"/>
                <a:cs typeface="+mn-cs"/>
              </a:rPr>
              <a:t>ἄν</a:t>
            </a:r>
            <a:r>
              <a:rPr lang="en-US" sz="1100" kern="1200" baseline="0" dirty="0" smtClean="0">
                <a:solidFill>
                  <a:schemeClr val="tx1"/>
                </a:solidFill>
                <a:latin typeface="Tahoma" pitchFamily="34" charset="0"/>
                <a:ea typeface="+mn-ea"/>
                <a:cs typeface="+mn-cs"/>
              </a:rPr>
              <a:t>αξ | Ξέρξης | βασιλεὺς</a:t>
            </a:r>
          </a:p>
          <a:p>
            <a:pPr algn="l">
              <a:lnSpc>
                <a:spcPct val="112000"/>
              </a:lnSpc>
            </a:pPr>
            <a:r>
              <a:rPr lang="en-US" sz="1100" kern="1200" baseline="0" dirty="0" smtClean="0">
                <a:solidFill>
                  <a:schemeClr val="tx1"/>
                </a:solidFill>
                <a:latin typeface="Tahoma" pitchFamily="34" charset="0"/>
                <a:ea typeface="+mn-ea"/>
                <a:cs typeface="+mn-cs"/>
              </a:rPr>
              <a:t>Δ</a:t>
            </a:r>
            <a:r>
              <a:rPr lang="el-GR" sz="1100" kern="1200" baseline="0" dirty="0" smtClean="0">
                <a:solidFill>
                  <a:schemeClr val="tx1"/>
                </a:solidFill>
                <a:latin typeface="Tahoma" pitchFamily="34" charset="0"/>
                <a:ea typeface="+mn-ea"/>
                <a:cs typeface="+mn-cs"/>
              </a:rPr>
              <a:t>ᾱ</a:t>
            </a:r>
            <a:r>
              <a:rPr lang="en-US" sz="1100" kern="1200" baseline="0" dirty="0" err="1" smtClean="0">
                <a:solidFill>
                  <a:schemeClr val="tx1"/>
                </a:solidFill>
                <a:latin typeface="Tahoma" pitchFamily="34" charset="0"/>
                <a:ea typeface="+mn-ea"/>
                <a:cs typeface="+mn-cs"/>
              </a:rPr>
              <a:t>ρει</a:t>
            </a:r>
            <a:r>
              <a:rPr lang="en-US" sz="1100" kern="1200" baseline="0" dirty="0" smtClean="0">
                <a:solidFill>
                  <a:schemeClr val="tx1"/>
                </a:solidFill>
                <a:latin typeface="Tahoma" pitchFamily="34" charset="0"/>
                <a:ea typeface="+mn-ea"/>
                <a:cs typeface="+mn-cs"/>
              </a:rPr>
              <a:t> | </a:t>
            </a:r>
            <a:r>
              <a:rPr lang="en-US" sz="1100" kern="1200" baseline="0" dirty="0" err="1" smtClean="0">
                <a:solidFill>
                  <a:schemeClr val="tx1"/>
                </a:solidFill>
                <a:latin typeface="Tahoma" pitchFamily="34" charset="0"/>
                <a:ea typeface="+mn-ea"/>
                <a:cs typeface="+mn-cs"/>
              </a:rPr>
              <a:t>ογενὴς</a:t>
            </a:r>
            <a:endParaRPr lang="en-US" sz="1100" kern="1200" baseline="0" dirty="0" smtClean="0">
              <a:solidFill>
                <a:schemeClr val="tx1"/>
              </a:solidFill>
              <a:latin typeface="Tahoma" pitchFamily="34" charset="0"/>
              <a:ea typeface="+mn-ea"/>
              <a:cs typeface="+mn-cs"/>
            </a:endParaRPr>
          </a:p>
          <a:p>
            <a:pPr algn="l">
              <a:lnSpc>
                <a:spcPct val="112000"/>
              </a:lnSpc>
            </a:pPr>
            <a:r>
              <a:rPr lang="en-US" sz="1100" kern="1200" baseline="0" dirty="0" err="1" smtClean="0">
                <a:solidFill>
                  <a:schemeClr val="tx1"/>
                </a:solidFill>
                <a:latin typeface="Tahoma" pitchFamily="34" charset="0"/>
                <a:ea typeface="+mn-ea"/>
                <a:cs typeface="+mn-cs"/>
              </a:rPr>
              <a:t>εἵλετο</a:t>
            </a:r>
            <a:r>
              <a:rPr lang="en-US" sz="1100" kern="1200" baseline="0" dirty="0" smtClean="0">
                <a:solidFill>
                  <a:schemeClr val="tx1"/>
                </a:solidFill>
                <a:latin typeface="Tahoma" pitchFamily="34" charset="0"/>
                <a:ea typeface="+mn-ea"/>
                <a:cs typeface="+mn-cs"/>
              </a:rPr>
              <a:t> | </a:t>
            </a:r>
            <a:r>
              <a:rPr lang="en-US" sz="1100" kern="1200" baseline="0" dirty="0" err="1" smtClean="0">
                <a:solidFill>
                  <a:schemeClr val="tx1"/>
                </a:solidFill>
                <a:latin typeface="Tahoma" pitchFamily="34" charset="0"/>
                <a:ea typeface="+mn-ea"/>
                <a:cs typeface="+mn-cs"/>
              </a:rPr>
              <a:t>χώρ</a:t>
            </a:r>
            <a:r>
              <a:rPr lang="en-US" sz="1100" kern="1200" baseline="0" dirty="0" smtClean="0">
                <a:solidFill>
                  <a:schemeClr val="tx1"/>
                </a:solidFill>
                <a:latin typeface="Tahoma" pitchFamily="34" charset="0"/>
                <a:ea typeface="+mn-ea"/>
                <a:cs typeface="+mn-cs"/>
              </a:rPr>
              <a:t>ας | ἐφορεύειν.</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270097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297C84B2-051C-4C7E-9D1B-2B9853C13411}" type="slidenum">
              <a:rPr lang="en-US"/>
              <a:pPr/>
              <a:t>20</a:t>
            </a:fld>
            <a:endParaRPr lang="en-US"/>
          </a:p>
        </p:txBody>
      </p:sp>
      <p:sp>
        <p:nvSpPr>
          <p:cNvPr id="547842" name="Rectangle 2"/>
          <p:cNvSpPr>
            <a:spLocks noGrp="1" noRot="1" noChangeAspect="1" noChangeArrowheads="1" noTextEdit="1"/>
          </p:cNvSpPr>
          <p:nvPr>
            <p:ph type="sldImg"/>
          </p:nvPr>
        </p:nvSpPr>
        <p:spPr>
          <a:xfrm>
            <a:off x="2043113" y="477838"/>
            <a:ext cx="2925762" cy="1647825"/>
          </a:xfrm>
          <a:ln/>
        </p:spPr>
      </p:sp>
      <p:sp>
        <p:nvSpPr>
          <p:cNvPr id="547843" name="Rectangle 3"/>
          <p:cNvSpPr>
            <a:spLocks noGrp="1" noChangeArrowheads="1"/>
          </p:cNvSpPr>
          <p:nvPr>
            <p:ph type="body" idx="1"/>
          </p:nvPr>
        </p:nvSpPr>
        <p:spPr/>
        <p:txBody>
          <a:bodyPr/>
          <a:lstStyle/>
          <a:p>
            <a:r>
              <a:rPr lang="en-US" dirty="0" smtClean="0"/>
              <a:t>this is </a:t>
            </a:r>
            <a:r>
              <a:rPr lang="en-US" dirty="0" err="1" smtClean="0"/>
              <a:t>atossa’s</a:t>
            </a:r>
            <a:r>
              <a:rPr lang="en-US" dirty="0" smtClean="0"/>
              <a:t> terrifying dream,</a:t>
            </a:r>
            <a:r>
              <a:rPr lang="en-US" baseline="0" dirty="0" smtClean="0"/>
              <a:t> one loaded with significance. this foreshadows the disasters soon to be reported. compare the portent of the eagle (</a:t>
            </a:r>
            <a:r>
              <a:rPr lang="en-US" baseline="0" dirty="0" err="1" smtClean="0"/>
              <a:t>persian</a:t>
            </a:r>
            <a:r>
              <a:rPr lang="en-US" baseline="0" dirty="0" smtClean="0"/>
              <a:t> kingship) and hawk (</a:t>
            </a:r>
            <a:r>
              <a:rPr lang="en-US" baseline="0" dirty="0" err="1" smtClean="0"/>
              <a:t>greece</a:t>
            </a:r>
            <a:r>
              <a:rPr lang="en-US" baseline="0" dirty="0" smtClean="0"/>
              <a:t>). the eagle, bird of </a:t>
            </a:r>
            <a:r>
              <a:rPr lang="en-US" baseline="0" dirty="0" err="1" smtClean="0"/>
              <a:t>zeus</a:t>
            </a:r>
            <a:r>
              <a:rPr lang="en-US" baseline="0" dirty="0" smtClean="0"/>
              <a:t>, cowers before the hawk’s violent attacks.</a:t>
            </a:r>
          </a:p>
          <a:p>
            <a:r>
              <a:rPr lang="en-US" dirty="0" smtClean="0"/>
              <a:t>later commentary elucidates the connection with “The Ancient Law of hubris and </a:t>
            </a:r>
            <a:r>
              <a:rPr lang="en-US" dirty="0" err="1" smtClean="0"/>
              <a:t>atē</a:t>
            </a:r>
            <a:r>
              <a:rPr lang="en-US" dirty="0" smtClean="0"/>
              <a:t>”:</a:t>
            </a:r>
          </a:p>
          <a:p>
            <a:pPr lvl="1"/>
            <a:r>
              <a:rPr lang="en-US" dirty="0" smtClean="0"/>
              <a:t>DARIUS Stubborn child! Did he go by land or sea?</a:t>
            </a:r>
          </a:p>
          <a:p>
            <a:pPr lvl="1"/>
            <a:r>
              <a:rPr lang="en-US" dirty="0" smtClean="0"/>
              <a:t>ATOSSA Both. With a double front of two contingents.</a:t>
            </a:r>
          </a:p>
          <a:p>
            <a:pPr lvl="1"/>
            <a:r>
              <a:rPr lang="en-US" dirty="0" smtClean="0"/>
              <a:t>DARIUS But how could </a:t>
            </a:r>
            <a:r>
              <a:rPr lang="en-US" dirty="0" err="1" smtClean="0"/>
              <a:t>footsoldiers</a:t>
            </a:r>
            <a:r>
              <a:rPr lang="en-US" dirty="0" smtClean="0"/>
              <a:t> cross the sea?</a:t>
            </a:r>
          </a:p>
          <a:p>
            <a:pPr lvl="1"/>
            <a:r>
              <a:rPr lang="en-US" dirty="0" smtClean="0"/>
              <a:t>ATOSSA He made a path by yoking the Hellespont.</a:t>
            </a:r>
          </a:p>
          <a:p>
            <a:pPr lvl="1"/>
            <a:r>
              <a:rPr lang="en-US" dirty="0" smtClean="0"/>
              <a:t>DARIUS What? He closed mighty </a:t>
            </a:r>
            <a:r>
              <a:rPr lang="en-US" dirty="0" err="1" smtClean="0"/>
              <a:t>Bosporos</a:t>
            </a:r>
            <a:r>
              <a:rPr lang="en-US" dirty="0" smtClean="0"/>
              <a:t>?</a:t>
            </a:r>
          </a:p>
          <a:p>
            <a:pPr lvl="1"/>
            <a:r>
              <a:rPr lang="en-US" dirty="0" smtClean="0"/>
              <a:t>ATOSSA Yes. I think Something divine gave him help.</a:t>
            </a:r>
          </a:p>
          <a:p>
            <a:pPr lvl="1"/>
            <a:r>
              <a:rPr lang="en-US" dirty="0" smtClean="0"/>
              <a:t>DARIUS Something so monstrous it twisted his good sense!</a:t>
            </a:r>
          </a:p>
          <a:p>
            <a:pPr lvl="0"/>
            <a:r>
              <a:rPr lang="en-US" dirty="0" smtClean="0"/>
              <a:t>x’s ate, nationalist pride:</a:t>
            </a:r>
          </a:p>
          <a:p>
            <a:pPr lvl="1"/>
            <a:r>
              <a:rPr lang="en-US" dirty="0" smtClean="0"/>
              <a:t>and as you behold them, remember Athens and remember Greece lest someone scorning the immediate blessings Heaven grants, lusting for others, pour away his worldly goods and happiness. Zeus the Pruning Shear of arrogance run wild is set over you, a grim accountant.</a:t>
            </a:r>
          </a:p>
          <a:p>
            <a:pPr lvl="0"/>
            <a:r>
              <a:rPr lang="en-US" dirty="0" smtClean="0"/>
              <a:t>peripeteia, anagnorisis are plot points and dramatic effects not themes. the others are themes </a:t>
            </a:r>
            <a:r>
              <a:rPr lang="en-US" i="1" dirty="0" smtClean="0"/>
              <a:t>and</a:t>
            </a:r>
            <a:r>
              <a:rPr lang="en-US" i="0" dirty="0" smtClean="0"/>
              <a:t> effects.</a:t>
            </a:r>
            <a:endParaRPr lang="en-US" dirty="0"/>
          </a:p>
        </p:txBody>
      </p:sp>
    </p:spTree>
    <p:extLst>
      <p:ext uri="{BB962C8B-B14F-4D97-AF65-F5344CB8AC3E}">
        <p14:creationId xmlns:p14="http://schemas.microsoft.com/office/powerpoint/2010/main" val="1814639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164682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266045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how can what’s universal about </a:t>
            </a:r>
            <a:r>
              <a:rPr lang="en-US" i="1" dirty="0" smtClean="0"/>
              <a:t>Persians</a:t>
            </a:r>
            <a:r>
              <a:rPr lang="en-US" i="0" dirty="0" smtClean="0"/>
              <a:t> be grief that’s be appropriated and manipulated to serve local, political purposes? but how can it be tragic if it isn’t universal?</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3314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pPr defTabSz="909645">
              <a:defRPr/>
            </a:pPr>
            <a:r>
              <a:rPr lang="en-US" dirty="0" smtClean="0"/>
              <a:t>Quoting from Mark Munn’s </a:t>
            </a:r>
            <a:r>
              <a:rPr lang="en-US" i="1" dirty="0" smtClean="0"/>
              <a:t>The Mother of the Gods, Athens, and the Tyranny of Asia</a:t>
            </a:r>
            <a:r>
              <a:rPr lang="en-US" dirty="0" smtClean="0"/>
              <a:t>,</a:t>
            </a:r>
          </a:p>
          <a:p>
            <a:pPr marL="454823" lvl="1" defTabSz="909645">
              <a:defRPr/>
            </a:pPr>
            <a:r>
              <a:rPr lang="en-US" dirty="0" smtClean="0"/>
              <a:t>Aeschylus’ Persians is recognized as a landmark in the articulation of Western perceptions of a fundamental distinction between the world inhabited by the majority of Greeks on the one hand and barbarian Asia on the other. Edward Said, for example, has identified Aeschylus’ Persians as the earliest example of “a highly artificial enactment of what a non-oriental has made into a symbol for the whole orient.” (p. 233)</a:t>
            </a:r>
          </a:p>
          <a:p>
            <a:pPr defTabSz="909645">
              <a:defRPr/>
            </a:pPr>
            <a:r>
              <a:rPr lang="en-US" dirty="0" smtClean="0"/>
              <a:t>Now, if that’s at all right, it raises serious problems. If at some level with our ongoing attempt to define tragedy aligns with Aristotle’s understanding of it as a kind of vicarious sharing in the suffering of others, as a fundamentally social experience, if forces us to ask just how much the play’s original audience could possibly have actually felt a connection with the play’s characters, foreigners all of them. For if the point of the play is to dramatize a collective </a:t>
            </a:r>
            <a:r>
              <a:rPr lang="en-US" i="1" dirty="0" smtClean="0"/>
              <a:t>other</a:t>
            </a:r>
            <a:r>
              <a:rPr lang="en-US" dirty="0" smtClean="0"/>
              <a:t> to define </a:t>
            </a:r>
            <a:r>
              <a:rPr lang="en-US" i="1" dirty="0" smtClean="0"/>
              <a:t>us</a:t>
            </a:r>
            <a:r>
              <a:rPr lang="en-US" dirty="0" smtClean="0"/>
              <a:t> as “US” in capital letters, then doesn’t the suffering of a Xerxes, the “Great King” of the Persians, and of his subjects, tend to alienate the “us” the is the audience and readership from the “them” that is the cast of characters?</a:t>
            </a:r>
          </a:p>
          <a:p>
            <a:pPr defTabSz="909645">
              <a:defRPr/>
            </a:pPr>
            <a:r>
              <a:rPr lang="en-US" dirty="0" smtClean="0"/>
              <a:t>put differently, can this simultaneously be a tragedy with universal validity, yet function, as it so clearly did, as a kind of political or pep rally, at the same time?</a:t>
            </a:r>
          </a:p>
          <a:p>
            <a:pPr defTabSz="909645">
              <a:defRPr/>
            </a:pPr>
            <a:r>
              <a:rPr lang="en-US" dirty="0" smtClean="0"/>
              <a:t>Maybe so. So I’d like today to use Aeschylus’ </a:t>
            </a:r>
            <a:r>
              <a:rPr lang="en-US" i="1" dirty="0" smtClean="0"/>
              <a:t>Persians</a:t>
            </a:r>
            <a:r>
              <a:rPr lang="en-US" dirty="0" smtClean="0"/>
              <a:t>, the earliest of the Greek tragedies that survives entire, as a laboratory into the basic features of what Greek tragedy is all about, to use it to explore a feature of archaic Greek thought that has been termed “the Ancient Law of hubris and ate” by the great C. J. Herington. I’m wondering, in other words, of the whole </a:t>
            </a:r>
            <a:r>
              <a:rPr lang="en-US" i="1" dirty="0" smtClean="0"/>
              <a:t>foreignness</a:t>
            </a:r>
            <a:r>
              <a:rPr lang="en-US" dirty="0" smtClean="0"/>
              <a:t> of this cast of characters – their separation from the putative everyday experience of “us” on a whole </a:t>
            </a:r>
            <a:r>
              <a:rPr lang="en-US" i="1" dirty="0" smtClean="0"/>
              <a:t>number</a:t>
            </a:r>
            <a:r>
              <a:rPr lang="en-US" dirty="0" smtClean="0"/>
              <a:t> of levels – doesn’t also play as role in that psychic-artistic dynamic we call “the tragic.”</a:t>
            </a:r>
          </a:p>
          <a:p>
            <a:pPr defTabSz="909645">
              <a:defRPr/>
            </a:pPr>
            <a:endParaRPr lang="en-US" dirty="0" smtClean="0"/>
          </a:p>
          <a:p>
            <a:r>
              <a:rPr lang="en-US" dirty="0" smtClean="0"/>
              <a:t>Put differently, what is it for actors to be playing, and therefore appropriating, their Other — men playing women, Greeks playing Persians, Us playing Them — in this and other ancient Athenian plays? And what about this play's celebration of defeating that Otherness: how does one do justice to the power, even the beauty, of the play's rhetoric without enabling a kind of malevolent gloating, without succumbing to the worse angels of our nature?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232014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383284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but what does this explain?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182560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sz="1200" dirty="0" smtClean="0">
                <a:latin typeface="Calibri" panose="020F0502020204030204" pitchFamily="34" charset="0"/>
                <a:cs typeface="Calibri" panose="020F0502020204030204" pitchFamily="34" charset="0"/>
              </a:rPr>
              <a:t>“… perhaps the most important single characteristic of the Greek poetic tradition within which Aeschylus worked … is this: the Greek poet consistently strove to set the transient doings of mortals against a permanent universe, a universe of ever-present death and ever-living gods. Unless so measured, the particular human act … will scarcely be worth narrating, or even intelligible. Only the permanent will make sense of the ephemeral.”</a:t>
            </a:r>
            <a:endParaRPr lang="en-US" dirty="0" smtClean="0"/>
          </a:p>
          <a:p>
            <a:r>
              <a:rPr lang="en-US" dirty="0" smtClean="0"/>
              <a:t>for Herington, this is specific to Aeschylus and to early Greek poetry generally. For us, this can be a starting point – yes, one of several</a:t>
            </a:r>
            <a:r>
              <a:rPr lang="en-US" baseline="0" dirty="0" smtClean="0"/>
              <a:t> so far – in </a:t>
            </a:r>
            <a:r>
              <a:rPr lang="en-US" dirty="0" smtClean="0"/>
              <a:t>our tragic Odyssey. That is,</a:t>
            </a:r>
            <a:r>
              <a:rPr lang="en-US" baseline="0" dirty="0" smtClean="0"/>
              <a:t> it bears asking whether something like this describes the mass of Greek tragedies – whether, in other words, the “ancient law of </a:t>
            </a:r>
            <a:r>
              <a:rPr lang="en-US" i="1" baseline="0" dirty="0" smtClean="0"/>
              <a:t>hubris</a:t>
            </a:r>
            <a:r>
              <a:rPr lang="en-US" baseline="0" dirty="0" smtClean="0"/>
              <a:t> and </a:t>
            </a:r>
            <a:r>
              <a:rPr lang="en-US" i="1" baseline="0" dirty="0" smtClean="0"/>
              <a:t>atē</a:t>
            </a:r>
            <a:r>
              <a:rPr lang="en-US" baseline="0" dirty="0" smtClean="0"/>
              <a:t>” is a constant or a point of departure.</a:t>
            </a:r>
          </a:p>
          <a:p>
            <a:r>
              <a:rPr lang="en-US" baseline="0" dirty="0" smtClean="0"/>
              <a:t>note that this is </a:t>
            </a:r>
            <a:r>
              <a:rPr lang="en-US" baseline="0" dirty="0" err="1" smtClean="0"/>
              <a:t>traged</a:t>
            </a:r>
            <a:r>
              <a:rPr lang="en-US" baseline="0" dirty="0" smtClean="0"/>
              <a:t> as</a:t>
            </a:r>
          </a:p>
          <a:p>
            <a:pPr lvl="1"/>
            <a:r>
              <a:rPr lang="en-US" baseline="0" dirty="0" smtClean="0"/>
              <a:t>universal – we are talking about the </a:t>
            </a:r>
            <a:r>
              <a:rPr lang="en-US" baseline="0" dirty="0" err="1" smtClean="0"/>
              <a:t>relationaship</a:t>
            </a:r>
            <a:r>
              <a:rPr lang="en-US" baseline="0" dirty="0" smtClean="0"/>
              <a:t> of the human to the cosmic, are we not?</a:t>
            </a:r>
          </a:p>
          <a:p>
            <a:pPr lvl="1"/>
            <a:r>
              <a:rPr lang="en-US" baseline="0" dirty="0" smtClean="0"/>
              <a:t>local – as h points out, this is a distinctively archaic </a:t>
            </a:r>
            <a:r>
              <a:rPr lang="en-US" baseline="0" dirty="0" err="1" smtClean="0"/>
              <a:t>greek</a:t>
            </a:r>
            <a:r>
              <a:rPr lang="en-US" baseline="0" dirty="0" smtClean="0"/>
              <a:t> (and </a:t>
            </a:r>
            <a:r>
              <a:rPr lang="en-US" baseline="0" dirty="0" err="1" smtClean="0"/>
              <a:t>greek</a:t>
            </a:r>
            <a:r>
              <a:rPr lang="en-US" baseline="0" dirty="0" smtClean="0"/>
              <a:t> is the right word here, not Athenian) world view, one that forces us to confront the issue of US and OTHER in the play as a problem, specifically, where does US stop and OTHER </a:t>
            </a:r>
            <a:r>
              <a:rPr lang="en-US" baseline="0" dirty="0" err="1" smtClean="0"/>
              <a:t>beging</a:t>
            </a:r>
            <a:r>
              <a:rPr lang="en-US" baseline="0" dirty="0" smtClean="0"/>
              <a:t>?</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324666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1397237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836" y="908717"/>
            <a:ext cx="11320328"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836" y="3602038"/>
            <a:ext cx="11320328"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614" y="1828800"/>
            <a:ext cx="9753600"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Persians</a:t>
            </a:r>
            <a:endParaRPr dirty="0"/>
          </a:p>
        </p:txBody>
      </p:sp>
      <p:sp>
        <p:nvSpPr>
          <p:cNvPr id="4" name="Date Placeholder 3"/>
          <p:cNvSpPr>
            <a:spLocks noGrp="1"/>
          </p:cNvSpPr>
          <p:nvPr>
            <p:ph type="dt" sz="half" idx="10"/>
          </p:nvPr>
        </p:nvSpPr>
        <p:spPr/>
        <p:txBody>
          <a:bodyPr/>
          <a:lstStyle/>
          <a:p>
            <a:r>
              <a:rPr lang="en-US" smtClean="0"/>
              <a:t>13-Sep-11</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Persians</a:t>
            </a:r>
            <a:endParaRPr dirty="0"/>
          </a:p>
        </p:txBody>
      </p:sp>
      <p:sp>
        <p:nvSpPr>
          <p:cNvPr id="4" name="Date Placeholder 3"/>
          <p:cNvSpPr>
            <a:spLocks noGrp="1"/>
          </p:cNvSpPr>
          <p:nvPr>
            <p:ph type="dt" sz="half" idx="10"/>
          </p:nvPr>
        </p:nvSpPr>
        <p:spPr/>
        <p:txBody>
          <a:bodyPr/>
          <a:lstStyle/>
          <a:p>
            <a:r>
              <a:rPr lang="en-US" smtClean="0"/>
              <a:t>13-Sep-11</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588" y="117475"/>
            <a:ext cx="1086836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588" y="16764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588" y="39243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226575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6294" y="1191312"/>
            <a:ext cx="11376237"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294" y="2947086"/>
            <a:ext cx="11376237"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774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614" y="1828800"/>
            <a:ext cx="9753600"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Aeschylus Persians</a:t>
            </a:r>
            <a:endParaRPr dirty="0"/>
          </a:p>
        </p:txBody>
      </p:sp>
      <p:sp>
        <p:nvSpPr>
          <p:cNvPr id="4" name="Date Placeholder 3"/>
          <p:cNvSpPr>
            <a:spLocks noGrp="1"/>
          </p:cNvSpPr>
          <p:nvPr>
            <p:ph type="dt" sz="half" idx="10"/>
          </p:nvPr>
        </p:nvSpPr>
        <p:spPr/>
        <p:txBody>
          <a:bodyPr/>
          <a:lstStyle/>
          <a:p>
            <a:r>
              <a:rPr lang="en-US" smtClean="0"/>
              <a:t>13-Sep-11</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150" y="3742277"/>
            <a:ext cx="9758063"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2479" y="1828800"/>
            <a:ext cx="4708734"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Aeschylus Persians</a:t>
            </a:r>
            <a:endParaRPr dirty="0"/>
          </a:p>
        </p:txBody>
      </p:sp>
      <p:sp>
        <p:nvSpPr>
          <p:cNvPr id="5" name="Date Placeholder 4"/>
          <p:cNvSpPr>
            <a:spLocks noGrp="1"/>
          </p:cNvSpPr>
          <p:nvPr>
            <p:ph type="dt" sz="half" idx="10"/>
          </p:nvPr>
        </p:nvSpPr>
        <p:spPr/>
        <p:txBody>
          <a:bodyPr/>
          <a:lstStyle/>
          <a:p>
            <a:r>
              <a:rPr lang="en-US" smtClean="0"/>
              <a:t>13-Sep-11</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cxnSp>
        <p:nvCxnSpPr>
          <p:cNvPr id="8" name="Straight Connector 7"/>
          <p:cNvCxnSpPr/>
          <p:nvPr userDrawn="1"/>
        </p:nvCxnSpPr>
        <p:spPr>
          <a:xfrm>
            <a:off x="6094413"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61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2054" y="1761744"/>
            <a:ext cx="4709160"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smtClean="0"/>
              <a:t>Aeschylus Persians</a:t>
            </a:r>
            <a:endParaRPr dirty="0"/>
          </a:p>
        </p:txBody>
      </p:sp>
      <p:sp>
        <p:nvSpPr>
          <p:cNvPr id="7" name="Date Placeholder 6"/>
          <p:cNvSpPr>
            <a:spLocks noGrp="1"/>
          </p:cNvSpPr>
          <p:nvPr>
            <p:ph type="dt" sz="half" idx="10"/>
          </p:nvPr>
        </p:nvSpPr>
        <p:spPr/>
        <p:txBody>
          <a:bodyPr/>
          <a:lstStyle/>
          <a:p>
            <a:r>
              <a:rPr lang="en-US" smtClean="0"/>
              <a:t>13-Sep-11</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7614" y="435410"/>
            <a:ext cx="9753600" cy="1021599"/>
          </a:xfrm>
          <a:noFill/>
        </p:spPr>
        <p:txBody>
          <a:bodyPr anchor="ctr" anchorCtr="0">
            <a:normAutofit/>
          </a:bodyPr>
          <a:lstStyle>
            <a:lvl1pPr algn="ctr">
              <a:defRPr sz="4000"/>
            </a:lvl1pPr>
          </a:lstStyle>
          <a:p>
            <a:r>
              <a:rPr lang="en-US" smtClean="0"/>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Aeschylus Persians</a:t>
            </a:r>
            <a:endParaRPr dirty="0"/>
          </a:p>
        </p:txBody>
      </p:sp>
      <p:sp>
        <p:nvSpPr>
          <p:cNvPr id="5" name="Date Placeholder 4"/>
          <p:cNvSpPr>
            <a:spLocks noGrp="1"/>
          </p:cNvSpPr>
          <p:nvPr>
            <p:ph type="dt" sz="half" idx="10"/>
          </p:nvPr>
        </p:nvSpPr>
        <p:spPr/>
        <p:txBody>
          <a:bodyPr/>
          <a:lstStyle/>
          <a:p>
            <a:r>
              <a:rPr lang="en-US" smtClean="0"/>
              <a:t>13-Sep-11</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Aeschylus Persians</a:t>
            </a:r>
            <a:endParaRPr dirty="0"/>
          </a:p>
        </p:txBody>
      </p:sp>
      <p:sp>
        <p:nvSpPr>
          <p:cNvPr id="5" name="Date Placeholder 4"/>
          <p:cNvSpPr>
            <a:spLocks noGrp="1"/>
          </p:cNvSpPr>
          <p:nvPr>
            <p:ph type="dt" sz="half" idx="10"/>
          </p:nvPr>
        </p:nvSpPr>
        <p:spPr/>
        <p:txBody>
          <a:bodyPr/>
          <a:lstStyle/>
          <a:p>
            <a:r>
              <a:rPr lang="en-US" smtClean="0"/>
              <a:t>13-Sep-11</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8836" y="6408109"/>
            <a:ext cx="1849324"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r>
              <a:rPr lang="en-US" smtClean="0"/>
              <a:t>Aeschylus Persians</a:t>
            </a:r>
            <a:endParaRPr lang="en-US" dirty="0"/>
          </a:p>
        </p:txBody>
      </p:sp>
      <p:sp>
        <p:nvSpPr>
          <p:cNvPr id="4" name="Date Placeholder 3"/>
          <p:cNvSpPr>
            <a:spLocks noGrp="1"/>
          </p:cNvSpPr>
          <p:nvPr>
            <p:ph type="dt" sz="half" idx="2"/>
          </p:nvPr>
        </p:nvSpPr>
        <p:spPr>
          <a:xfrm>
            <a:off x="5606939" y="6408109"/>
            <a:ext cx="974946"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r>
              <a:rPr lang="en-US" smtClean="0"/>
              <a:t>13-Sep-11</a:t>
            </a:r>
            <a:endParaRPr lang="en-US"/>
          </a:p>
        </p:txBody>
      </p:sp>
      <p:sp>
        <p:nvSpPr>
          <p:cNvPr id="6" name="Slide Number Placeholder 5"/>
          <p:cNvSpPr>
            <a:spLocks noGrp="1"/>
          </p:cNvSpPr>
          <p:nvPr>
            <p:ph type="sldNum" sz="quarter" idx="4"/>
          </p:nvPr>
        </p:nvSpPr>
        <p:spPr>
          <a:xfrm>
            <a:off x="10615026" y="6408109"/>
            <a:ext cx="356187"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F36C87F6-986D-49E6-AF40-1B3A1EE8064D}" type="slidenum">
              <a:rPr lang="en-US" smtClean="0"/>
              <a:pPr/>
              <a:t>‹#›</a:t>
            </a:fld>
            <a:endParaRPr lang="en-US"/>
          </a:p>
        </p:txBody>
      </p:sp>
      <p:sp>
        <p:nvSpPr>
          <p:cNvPr id="7" name="Content Placeholder 2"/>
          <p:cNvSpPr txBox="1">
            <a:spLocks/>
          </p:cNvSpPr>
          <p:nvPr userDrawn="1"/>
        </p:nvSpPr>
        <p:spPr>
          <a:xfrm>
            <a:off x="1217614" y="1828800"/>
            <a:ext cx="9753600"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spcBef>
                <a:spcPts val="900"/>
              </a:spcBef>
            </a:pPr>
            <a:r>
              <a:rPr lang="en-US" sz="3600" dirty="0" smtClean="0">
                <a:solidFill>
                  <a:schemeClr val="tx1">
                    <a:lumMod val="75000"/>
                  </a:schemeClr>
                </a:solidFill>
              </a:rPr>
              <a:t>Edit Master text styles</a:t>
            </a:r>
          </a:p>
          <a:p>
            <a:pPr lvl="1">
              <a:spcBef>
                <a:spcPts val="900"/>
              </a:spcBef>
            </a:pPr>
            <a:r>
              <a:rPr lang="en-US" sz="3200" dirty="0" smtClean="0">
                <a:solidFill>
                  <a:schemeClr val="tx1">
                    <a:lumMod val="75000"/>
                  </a:schemeClr>
                </a:solidFill>
              </a:rPr>
              <a:t>Second level</a:t>
            </a:r>
          </a:p>
          <a:p>
            <a:pPr lvl="2"/>
            <a:r>
              <a:rPr lang="en-US" sz="2800" dirty="0" smtClean="0">
                <a:solidFill>
                  <a:schemeClr val="tx1">
                    <a:lumMod val="75000"/>
                  </a:schemeClr>
                </a:solidFill>
              </a:rPr>
              <a:t>Third level</a:t>
            </a:r>
          </a:p>
          <a:p>
            <a:pPr lvl="3"/>
            <a:r>
              <a:rPr lang="en-US" sz="2400" dirty="0" smtClean="0">
                <a:solidFill>
                  <a:schemeClr val="tx1">
                    <a:lumMod val="75000"/>
                  </a:schemeClr>
                </a:solidFill>
              </a:rPr>
              <a:t>Fourth level</a:t>
            </a:r>
          </a:p>
          <a:p>
            <a:pPr lvl="4"/>
            <a:r>
              <a:rPr lang="en-US" sz="2400" dirty="0" smtClean="0">
                <a:solidFill>
                  <a:schemeClr val="tx1">
                    <a:lumMod val="75000"/>
                  </a:schemeClr>
                </a:solidFill>
              </a:rPr>
              <a:t>Fifth level</a:t>
            </a:r>
            <a:endParaRPr lang="en-US" sz="2400" dirty="0">
              <a:solidFill>
                <a:schemeClr val="tx1">
                  <a:lumMod val="75000"/>
                </a:schemeClr>
              </a:solidFill>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56" y="1649099"/>
            <a:ext cx="4008606" cy="353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 y="1799868"/>
            <a:ext cx="6475412" cy="1470025"/>
          </a:xfrm>
        </p:spPr>
        <p:txBody>
          <a:bodyPr/>
          <a:lstStyle/>
          <a:p>
            <a:pPr algn="r"/>
            <a:r>
              <a:rPr lang="en-US" sz="4000" b="1" dirty="0"/>
              <a:t>Aeschylus’ </a:t>
            </a:r>
            <a:r>
              <a:rPr lang="en-US" sz="4000" b="1" i="1" dirty="0"/>
              <a:t>Persians</a:t>
            </a:r>
            <a:endParaRPr lang="en-US" sz="4000" b="1" dirty="0"/>
          </a:p>
        </p:txBody>
      </p:sp>
      <p:sp>
        <p:nvSpPr>
          <p:cNvPr id="3" name="Subtitle 2"/>
          <p:cNvSpPr>
            <a:spLocks noGrp="1"/>
          </p:cNvSpPr>
          <p:nvPr>
            <p:ph type="subTitle" idx="1"/>
          </p:nvPr>
        </p:nvSpPr>
        <p:spPr>
          <a:xfrm>
            <a:off x="1" y="3555642"/>
            <a:ext cx="6475412" cy="1752600"/>
          </a:xfrm>
        </p:spPr>
        <p:txBody>
          <a:bodyPr>
            <a:normAutofit/>
          </a:bodyPr>
          <a:lstStyle/>
          <a:p>
            <a:pPr algn="r"/>
            <a:r>
              <a:rPr lang="en-US" sz="4000" b="0" dirty="0">
                <a:solidFill>
                  <a:schemeClr val="bg1"/>
                </a:solidFill>
                <a:effectLst>
                  <a:outerShdw blurRad="38100" dist="38100" dir="2700000" algn="tl">
                    <a:srgbClr val="000000">
                      <a:alpha val="43137"/>
                    </a:srgbClr>
                  </a:outerShdw>
                </a:effectLst>
              </a:rPr>
              <a:t>“The Ancient Law of </a:t>
            </a:r>
            <a:r>
              <a:rPr lang="en-US" sz="4000" b="0" i="1" dirty="0">
                <a:solidFill>
                  <a:schemeClr val="bg1"/>
                </a:solidFill>
                <a:effectLst>
                  <a:outerShdw blurRad="38100" dist="38100" dir="2700000" algn="tl">
                    <a:srgbClr val="000000">
                      <a:alpha val="43137"/>
                    </a:srgbClr>
                  </a:outerShdw>
                </a:effectLst>
              </a:rPr>
              <a:t>hubris</a:t>
            </a:r>
            <a:r>
              <a:rPr lang="en-US" sz="4000" b="0" dirty="0">
                <a:solidFill>
                  <a:schemeClr val="bg1"/>
                </a:solidFill>
                <a:effectLst>
                  <a:outerShdw blurRad="38100" dist="38100" dir="2700000" algn="tl">
                    <a:srgbClr val="000000">
                      <a:alpha val="43137"/>
                    </a:srgbClr>
                  </a:outerShdw>
                </a:effectLst>
              </a:rPr>
              <a:t> and </a:t>
            </a:r>
            <a:r>
              <a:rPr lang="en-US" sz="4000" b="0" i="1" dirty="0" err="1">
                <a:solidFill>
                  <a:schemeClr val="bg1"/>
                </a:solidFill>
                <a:effectLst>
                  <a:outerShdw blurRad="38100" dist="38100" dir="2700000" algn="tl">
                    <a:srgbClr val="000000">
                      <a:alpha val="43137"/>
                    </a:srgbClr>
                  </a:outerShdw>
                </a:effectLst>
              </a:rPr>
              <a:t>atē</a:t>
            </a:r>
            <a:r>
              <a:rPr lang="en-US" sz="4000" b="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22608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Persians</a:t>
            </a:r>
            <a:r>
              <a:rPr lang="en-US" dirty="0" smtClean="0"/>
              <a:t>: Play Facts</a:t>
            </a:r>
            <a:endParaRPr lang="en-US" dirty="0"/>
          </a:p>
        </p:txBody>
      </p:sp>
      <p:sp>
        <p:nvSpPr>
          <p:cNvPr id="7" name="Text Placeholder 6"/>
          <p:cNvSpPr>
            <a:spLocks noGrp="1"/>
          </p:cNvSpPr>
          <p:nvPr>
            <p:ph type="body" idx="1"/>
          </p:nvPr>
        </p:nvSpPr>
        <p:spPr/>
        <p:txBody>
          <a:bodyPr/>
          <a:lstStyle/>
          <a:p>
            <a:r>
              <a:rPr lang="en-US" dirty="0" smtClean="0"/>
              <a:t>Production</a:t>
            </a:r>
          </a:p>
        </p:txBody>
      </p:sp>
      <p:sp>
        <p:nvSpPr>
          <p:cNvPr id="6" name="Content Placeholder 5"/>
          <p:cNvSpPr>
            <a:spLocks noGrp="1"/>
          </p:cNvSpPr>
          <p:nvPr>
            <p:ph sz="half" idx="2"/>
          </p:nvPr>
        </p:nvSpPr>
        <p:spPr/>
        <p:txBody>
          <a:bodyPr>
            <a:normAutofit fontScale="77500" lnSpcReduction="20000"/>
          </a:bodyPr>
          <a:lstStyle/>
          <a:p>
            <a:r>
              <a:rPr lang="en-US" dirty="0" smtClean="0"/>
              <a:t>472 BCE</a:t>
            </a:r>
          </a:p>
          <a:p>
            <a:r>
              <a:rPr lang="en-US" dirty="0" smtClean="0"/>
              <a:t>Aeschylus</a:t>
            </a:r>
            <a:r>
              <a:rPr lang="el-GR" dirty="0" smtClean="0"/>
              <a:t> </a:t>
            </a:r>
            <a:r>
              <a:rPr lang="en-US" sz="2000" dirty="0"/>
              <a:t>(ca. 525-455 BCE)</a:t>
            </a:r>
            <a:endParaRPr lang="en-US" dirty="0" smtClean="0"/>
          </a:p>
          <a:p>
            <a:r>
              <a:rPr lang="en-US" dirty="0" err="1" smtClean="0"/>
              <a:t>Choregus</a:t>
            </a:r>
            <a:r>
              <a:rPr lang="en-US" dirty="0" smtClean="0"/>
              <a:t>: Pericles</a:t>
            </a:r>
          </a:p>
          <a:p>
            <a:r>
              <a:rPr lang="en-US" dirty="0" smtClean="0"/>
              <a:t>Tetralogy</a:t>
            </a:r>
          </a:p>
          <a:p>
            <a:pPr lvl="1"/>
            <a:r>
              <a:rPr lang="en-US" i="1" dirty="0" smtClean="0"/>
              <a:t>Phineus</a:t>
            </a:r>
          </a:p>
          <a:p>
            <a:pPr lvl="1"/>
            <a:r>
              <a:rPr lang="en-US" i="1" dirty="0" smtClean="0"/>
              <a:t>Persians</a:t>
            </a:r>
          </a:p>
          <a:p>
            <a:pPr lvl="1"/>
            <a:r>
              <a:rPr lang="en-US" i="1" dirty="0" err="1" smtClean="0"/>
              <a:t>Glaucus</a:t>
            </a:r>
            <a:r>
              <a:rPr lang="en-US" i="1" dirty="0" smtClean="0"/>
              <a:t> of </a:t>
            </a:r>
            <a:r>
              <a:rPr lang="en-US" i="1" dirty="0" err="1" smtClean="0"/>
              <a:t>Pontiae</a:t>
            </a:r>
            <a:endParaRPr lang="en-US" i="1" dirty="0" smtClean="0"/>
          </a:p>
          <a:p>
            <a:pPr lvl="1"/>
            <a:r>
              <a:rPr lang="en-US" i="1" dirty="0" smtClean="0"/>
              <a:t>Prometheus</a:t>
            </a:r>
            <a:endParaRPr lang="en-US" i="1" dirty="0"/>
          </a:p>
        </p:txBody>
      </p:sp>
      <p:sp>
        <p:nvSpPr>
          <p:cNvPr id="8" name="Text Placeholder 7"/>
          <p:cNvSpPr>
            <a:spLocks noGrp="1"/>
          </p:cNvSpPr>
          <p:nvPr>
            <p:ph type="body" sz="quarter" idx="3"/>
          </p:nvPr>
        </p:nvSpPr>
        <p:spPr/>
        <p:txBody>
          <a:bodyPr/>
          <a:lstStyle/>
          <a:p>
            <a:r>
              <a:rPr lang="en-US" dirty="0" smtClean="0"/>
              <a:t>Play</a:t>
            </a:r>
            <a:endParaRPr lang="en-US" dirty="0"/>
          </a:p>
        </p:txBody>
      </p:sp>
      <p:sp>
        <p:nvSpPr>
          <p:cNvPr id="9" name="Content Placeholder 8"/>
          <p:cNvSpPr>
            <a:spLocks noGrp="1"/>
          </p:cNvSpPr>
          <p:nvPr>
            <p:ph sz="quarter" idx="4"/>
          </p:nvPr>
        </p:nvSpPr>
        <p:spPr/>
        <p:txBody>
          <a:bodyPr>
            <a:normAutofit fontScale="92500" lnSpcReduction="10000"/>
          </a:bodyPr>
          <a:lstStyle/>
          <a:p>
            <a:r>
              <a:rPr lang="en-US" dirty="0" smtClean="0"/>
              <a:t>Setting: Susa</a:t>
            </a:r>
          </a:p>
          <a:p>
            <a:r>
              <a:rPr lang="en-US" dirty="0" smtClean="0"/>
              <a:t>Characters</a:t>
            </a:r>
          </a:p>
          <a:p>
            <a:pPr lvl="1"/>
            <a:r>
              <a:rPr lang="en-US" dirty="0" smtClean="0"/>
              <a:t>Chorus of Persian Elders</a:t>
            </a:r>
          </a:p>
          <a:p>
            <a:pPr lvl="1"/>
            <a:r>
              <a:rPr lang="en-US" dirty="0" smtClean="0"/>
              <a:t>Atossa-“Queen”</a:t>
            </a:r>
          </a:p>
          <a:p>
            <a:pPr lvl="1"/>
            <a:r>
              <a:rPr lang="en-US" dirty="0" smtClean="0"/>
              <a:t>Messenger</a:t>
            </a:r>
          </a:p>
          <a:p>
            <a:pPr lvl="1"/>
            <a:r>
              <a:rPr lang="en-US" dirty="0" smtClean="0"/>
              <a:t>Darius’ ghost</a:t>
            </a:r>
          </a:p>
          <a:p>
            <a:pPr lvl="1"/>
            <a:r>
              <a:rPr lang="en-US" dirty="0" smtClean="0"/>
              <a:t>Xerxes</a:t>
            </a:r>
            <a:endParaRPr lang="en-US" dirty="0"/>
          </a:p>
        </p:txBody>
      </p:sp>
    </p:spTree>
    <p:extLst>
      <p:ext uri="{BB962C8B-B14F-4D97-AF65-F5344CB8AC3E}">
        <p14:creationId xmlns:p14="http://schemas.microsoft.com/office/powerpoint/2010/main" val="408073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500"/>
                                        <p:tgtEl>
                                          <p:spTgt spid="6">
                                            <p:txEl>
                                              <p:pRg st="6" end="6"/>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Effect transition="in" filter="fade">
                                      <p:cBhvr>
                                        <p:cTn id="47" dur="500"/>
                                        <p:tgtEl>
                                          <p:spTgt spid="8">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fade">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fade">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xEl>
                                              <p:pRg st="1" end="1"/>
                                            </p:txEl>
                                          </p:spTgt>
                                        </p:tgtEl>
                                        <p:attrNameLst>
                                          <p:attrName>style.visibility</p:attrName>
                                        </p:attrNameLst>
                                      </p:cBhvr>
                                      <p:to>
                                        <p:strVal val="visible"/>
                                      </p:to>
                                    </p:set>
                                    <p:animEffect transition="in" filter="fade">
                                      <p:cBhvr>
                                        <p:cTn id="60" dur="500"/>
                                        <p:tgtEl>
                                          <p:spTgt spid="9">
                                            <p:txEl>
                                              <p:pRg st="1" end="1"/>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animEffect transition="in" filter="fade">
                                      <p:cBhvr>
                                        <p:cTn id="63" dur="500"/>
                                        <p:tgtEl>
                                          <p:spTgt spid="9">
                                            <p:txEl>
                                              <p:pRg st="2" end="2"/>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txEl>
                                              <p:pRg st="3" end="3"/>
                                            </p:txEl>
                                          </p:spTgt>
                                        </p:tgtEl>
                                        <p:attrNameLst>
                                          <p:attrName>style.visibility</p:attrName>
                                        </p:attrNameLst>
                                      </p:cBhvr>
                                      <p:to>
                                        <p:strVal val="visible"/>
                                      </p:to>
                                    </p:set>
                                    <p:animEffect transition="in" filter="fade">
                                      <p:cBhvr>
                                        <p:cTn id="66" dur="500"/>
                                        <p:tgtEl>
                                          <p:spTgt spid="9">
                                            <p:txEl>
                                              <p:pRg st="3" end="3"/>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
                                            <p:txEl>
                                              <p:pRg st="4" end="4"/>
                                            </p:txEl>
                                          </p:spTgt>
                                        </p:tgtEl>
                                        <p:attrNameLst>
                                          <p:attrName>style.visibility</p:attrName>
                                        </p:attrNameLst>
                                      </p:cBhvr>
                                      <p:to>
                                        <p:strVal val="visible"/>
                                      </p:to>
                                    </p:set>
                                    <p:animEffect transition="in" filter="fade">
                                      <p:cBhvr>
                                        <p:cTn id="69" dur="500"/>
                                        <p:tgtEl>
                                          <p:spTgt spid="9">
                                            <p:txEl>
                                              <p:pRg st="4" end="4"/>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
                                            <p:txEl>
                                              <p:pRg st="5" end="5"/>
                                            </p:txEl>
                                          </p:spTgt>
                                        </p:tgtEl>
                                        <p:attrNameLst>
                                          <p:attrName>style.visibility</p:attrName>
                                        </p:attrNameLst>
                                      </p:cBhvr>
                                      <p:to>
                                        <p:strVal val="visible"/>
                                      </p:to>
                                    </p:set>
                                    <p:animEffect transition="in" filter="fade">
                                      <p:cBhvr>
                                        <p:cTn id="72" dur="500"/>
                                        <p:tgtEl>
                                          <p:spTgt spid="9">
                                            <p:txEl>
                                              <p:pRg st="5" end="5"/>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
                                            <p:txEl>
                                              <p:pRg st="6" end="6"/>
                                            </p:txEl>
                                          </p:spTgt>
                                        </p:tgtEl>
                                        <p:attrNameLst>
                                          <p:attrName>style.visibility</p:attrName>
                                        </p:attrNameLst>
                                      </p:cBhvr>
                                      <p:to>
                                        <p:strVal val="visible"/>
                                      </p:to>
                                    </p:set>
                                    <p:animEffect transition="in" filter="fade">
                                      <p:cBhvr>
                                        <p:cTn id="7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6" grpId="0" uiExpand="1" build="p"/>
      <p:bldP spid="8" grpId="0" uiExpand="1" build="p" animBg="1"/>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868" name="Picture 4"/>
          <p:cNvPicPr>
            <a:picLocks noChangeAspect="1" noChangeArrowheads="1"/>
          </p:cNvPicPr>
          <p:nvPr/>
        </p:nvPicPr>
        <p:blipFill>
          <a:blip r:embed="rId3" cstate="print"/>
          <a:srcRect/>
          <a:stretch>
            <a:fillRect/>
          </a:stretch>
        </p:blipFill>
        <p:spPr bwMode="auto">
          <a:xfrm>
            <a:off x="1674812" y="1162050"/>
            <a:ext cx="8839200" cy="5238750"/>
          </a:xfrm>
          <a:prstGeom prst="rect">
            <a:avLst/>
          </a:prstGeom>
          <a:noFill/>
          <a:ln w="9525">
            <a:noFill/>
            <a:miter lim="800000"/>
            <a:headEnd/>
            <a:tailEnd/>
          </a:ln>
          <a:effectLst/>
        </p:spPr>
      </p:pic>
      <p:sp>
        <p:nvSpPr>
          <p:cNvPr id="2" name="TextBox 1"/>
          <p:cNvSpPr txBox="1"/>
          <p:nvPr/>
        </p:nvSpPr>
        <p:spPr>
          <a:xfrm>
            <a:off x="6249634" y="4745879"/>
            <a:ext cx="3690006" cy="1654921"/>
          </a:xfrm>
          <a:prstGeom prst="roundRect">
            <a:avLst/>
          </a:prstGeom>
          <a:solidFill>
            <a:schemeClr val="lt1"/>
          </a:solidFill>
        </p:spPr>
        <p:style>
          <a:lnRef idx="2">
            <a:schemeClr val="accent1"/>
          </a:lnRef>
          <a:fillRef idx="1">
            <a:schemeClr val="lt1"/>
          </a:fillRef>
          <a:effectRef idx="0">
            <a:schemeClr val="accent1"/>
          </a:effectRef>
          <a:fontRef idx="minor">
            <a:schemeClr val="dk1"/>
          </a:fontRef>
        </p:style>
        <p:txBody>
          <a:bodyPr wrap="none" rtlCol="0" anchor="ctr" anchorCtr="0">
            <a:spAutoFit/>
          </a:bodyPr>
          <a:lstStyle/>
          <a:p>
            <a:pPr algn="l">
              <a:lnSpc>
                <a:spcPct val="114000"/>
              </a:lnSpc>
            </a:pPr>
            <a:r>
              <a:rPr lang="en-US" sz="2000" dirty="0">
                <a:solidFill>
                  <a:schemeClr val="tx1">
                    <a:lumMod val="50000"/>
                  </a:schemeClr>
                </a:solidFill>
                <a:latin typeface="Calibri" panose="020F0502020204030204" pitchFamily="34" charset="0"/>
                <a:cs typeface="Calibri" panose="020F0502020204030204" pitchFamily="34" charset="0"/>
              </a:rPr>
              <a:t>Cyrus I (“the Great”) r. 550–530</a:t>
            </a:r>
          </a:p>
          <a:p>
            <a:pPr algn="l">
              <a:lnSpc>
                <a:spcPct val="114000"/>
              </a:lnSpc>
            </a:pPr>
            <a:r>
              <a:rPr lang="en-US" sz="2000" dirty="0">
                <a:solidFill>
                  <a:schemeClr val="tx1">
                    <a:lumMod val="50000"/>
                  </a:schemeClr>
                </a:solidFill>
                <a:latin typeface="Calibri" panose="020F0502020204030204" pitchFamily="34" charset="0"/>
                <a:cs typeface="Calibri" panose="020F0502020204030204" pitchFamily="34" charset="0"/>
              </a:rPr>
              <a:t>Cambyses II r. 530–522</a:t>
            </a:r>
          </a:p>
          <a:p>
            <a:pPr algn="l">
              <a:lnSpc>
                <a:spcPct val="114000"/>
              </a:lnSpc>
            </a:pPr>
            <a:r>
              <a:rPr lang="en-US" sz="2000" dirty="0">
                <a:solidFill>
                  <a:schemeClr val="tx1">
                    <a:lumMod val="50000"/>
                  </a:schemeClr>
                </a:solidFill>
                <a:latin typeface="Calibri" panose="020F0502020204030204" pitchFamily="34" charset="0"/>
                <a:cs typeface="Calibri" panose="020F0502020204030204" pitchFamily="34" charset="0"/>
              </a:rPr>
              <a:t>Darius I (“The Great”) r. 522-486</a:t>
            </a:r>
          </a:p>
          <a:p>
            <a:pPr algn="l">
              <a:lnSpc>
                <a:spcPct val="114000"/>
              </a:lnSpc>
            </a:pPr>
            <a:r>
              <a:rPr lang="en-US" sz="2000" dirty="0">
                <a:solidFill>
                  <a:schemeClr val="tx1">
                    <a:lumMod val="50000"/>
                  </a:schemeClr>
                </a:solidFill>
                <a:latin typeface="Calibri" panose="020F0502020204030204" pitchFamily="34" charset="0"/>
                <a:cs typeface="Calibri" panose="020F0502020204030204" pitchFamily="34" charset="0"/>
              </a:rPr>
              <a:t>Xerxes r. 486–465</a:t>
            </a:r>
          </a:p>
        </p:txBody>
      </p:sp>
      <p:sp>
        <p:nvSpPr>
          <p:cNvPr id="3" name="Title 2"/>
          <p:cNvSpPr>
            <a:spLocks noGrp="1"/>
          </p:cNvSpPr>
          <p:nvPr>
            <p:ph type="title"/>
          </p:nvPr>
        </p:nvSpPr>
        <p:spPr>
          <a:xfrm>
            <a:off x="4255548" y="274639"/>
            <a:ext cx="3677737" cy="769441"/>
          </a:xfrm>
        </p:spPr>
        <p:txBody>
          <a:bodyPr>
            <a:normAutofit fontScale="90000"/>
          </a:bodyPr>
          <a:lstStyle/>
          <a:p>
            <a:r>
              <a:rPr lang="en-US" dirty="0" smtClean="0"/>
              <a:t>Persian Empire</a:t>
            </a:r>
            <a:endParaRPr lang="en-US" dirty="0"/>
          </a:p>
        </p:txBody>
      </p:sp>
    </p:spTree>
    <p:extLst>
      <p:ext uri="{BB962C8B-B14F-4D97-AF65-F5344CB8AC3E}">
        <p14:creationId xmlns:p14="http://schemas.microsoft.com/office/powerpoint/2010/main" val="239395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707" y="1592324"/>
            <a:ext cx="3471663" cy="409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Xerxes’ Bridge</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412" y="1592324"/>
            <a:ext cx="4760065" cy="409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03374" y="5791200"/>
            <a:ext cx="2920992" cy="369332"/>
          </a:xfrm>
          <a:prstGeom prst="rect">
            <a:avLst/>
          </a:prstGeom>
          <a:noFill/>
        </p:spPr>
        <p:txBody>
          <a:bodyPr wrap="none" rtlCol="0">
            <a:spAutoFit/>
          </a:bodyPr>
          <a:lstStyle/>
          <a:p>
            <a:r>
              <a:rPr lang="en-US" dirty="0"/>
              <a:t>Hellespont / Dardanelles</a:t>
            </a:r>
          </a:p>
        </p:txBody>
      </p:sp>
      <p:cxnSp>
        <p:nvCxnSpPr>
          <p:cNvPr id="5" name="Straight Arrow Connector 4"/>
          <p:cNvCxnSpPr/>
          <p:nvPr/>
        </p:nvCxnSpPr>
        <p:spPr>
          <a:xfrm>
            <a:off x="7340958" y="3541690"/>
            <a:ext cx="270456" cy="386366"/>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7160654" y="1300766"/>
            <a:ext cx="496479" cy="2459865"/>
          </a:xfrm>
          <a:prstGeom prst="arc">
            <a:avLst>
              <a:gd name="adj1" fmla="val 16200000"/>
              <a:gd name="adj2" fmla="val 4845373"/>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9061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5" name="Picture 5" descr="salamis"/>
          <p:cNvPicPr>
            <a:picLocks noChangeAspect="1" noChangeArrowheads="1"/>
          </p:cNvPicPr>
          <p:nvPr/>
        </p:nvPicPr>
        <p:blipFill>
          <a:blip r:embed="rId3" cstate="print"/>
          <a:srcRect r="5357"/>
          <a:stretch>
            <a:fillRect/>
          </a:stretch>
        </p:blipFill>
        <p:spPr bwMode="auto">
          <a:xfrm>
            <a:off x="2208212" y="417514"/>
            <a:ext cx="8077200" cy="6022975"/>
          </a:xfrm>
          <a:prstGeom prst="rect">
            <a:avLst/>
          </a:prstGeom>
          <a:noFill/>
        </p:spPr>
      </p:pic>
      <p:sp>
        <p:nvSpPr>
          <p:cNvPr id="532486" name="Line 6"/>
          <p:cNvSpPr>
            <a:spLocks noChangeShapeType="1"/>
          </p:cNvSpPr>
          <p:nvPr/>
        </p:nvSpPr>
        <p:spPr bwMode="auto">
          <a:xfrm flipH="1">
            <a:off x="7923212" y="914400"/>
            <a:ext cx="1828800" cy="2133600"/>
          </a:xfrm>
          <a:prstGeom prst="line">
            <a:avLst/>
          </a:prstGeom>
          <a:noFill/>
          <a:ln w="38100">
            <a:solidFill>
              <a:srgbClr val="FF0000"/>
            </a:solidFill>
            <a:round/>
            <a:headEnd/>
            <a:tailEnd type="triangle" w="med" len="med"/>
          </a:ln>
          <a:effectLst/>
        </p:spPr>
        <p:txBody>
          <a:bodyPr wrap="none"/>
          <a:lstStyle/>
          <a:p>
            <a:endParaRPr lang="en-US"/>
          </a:p>
        </p:txBody>
      </p:sp>
      <p:sp>
        <p:nvSpPr>
          <p:cNvPr id="532487" name="Text Box 7"/>
          <p:cNvSpPr txBox="1">
            <a:spLocks noChangeArrowheads="1"/>
          </p:cNvSpPr>
          <p:nvPr/>
        </p:nvSpPr>
        <p:spPr bwMode="auto">
          <a:xfrm>
            <a:off x="8761413" y="165100"/>
            <a:ext cx="1692275" cy="825500"/>
          </a:xfrm>
          <a:prstGeom prst="rect">
            <a:avLst/>
          </a:prstGeom>
          <a:noFill/>
          <a:ln w="9525">
            <a:noFill/>
            <a:miter lim="800000"/>
            <a:headEnd/>
            <a:tailEnd/>
          </a:ln>
          <a:effectLst/>
        </p:spPr>
        <p:txBody>
          <a:bodyPr>
            <a:spAutoFit/>
          </a:bodyPr>
          <a:lstStyle/>
          <a:p>
            <a:pPr algn="r"/>
            <a:r>
              <a:rPr lang="en-US" sz="1600">
                <a:solidFill>
                  <a:srgbClr val="FF0000"/>
                </a:solidFill>
                <a:latin typeface="Arial" charset="0"/>
              </a:rPr>
              <a:t>Xerxes somewhere here</a:t>
            </a:r>
          </a:p>
        </p:txBody>
      </p:sp>
    </p:spTree>
    <p:extLst>
      <p:ext uri="{BB962C8B-B14F-4D97-AF65-F5344CB8AC3E}">
        <p14:creationId xmlns:p14="http://schemas.microsoft.com/office/powerpoint/2010/main" val="338392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Tragic Patterns in Aeschylus</a:t>
            </a:r>
            <a:endParaRPr lang="en-US" dirty="0"/>
          </a:p>
        </p:txBody>
      </p:sp>
      <p:sp>
        <p:nvSpPr>
          <p:cNvPr id="3" name="Text Placeholder 2"/>
          <p:cNvSpPr>
            <a:spLocks noGrp="1"/>
          </p:cNvSpPr>
          <p:nvPr>
            <p:ph type="body" idx="1"/>
          </p:nvPr>
        </p:nvSpPr>
        <p:spPr/>
        <p:txBody>
          <a:bodyPr/>
          <a:lstStyle/>
          <a:p>
            <a:r>
              <a:rPr lang="en-US" i="1" dirty="0" smtClean="0"/>
              <a:t>Hubris</a:t>
            </a:r>
            <a:r>
              <a:rPr lang="en-US" dirty="0" smtClean="0"/>
              <a:t>, </a:t>
            </a:r>
            <a:r>
              <a:rPr lang="en-US" i="1" dirty="0" smtClean="0"/>
              <a:t>atē</a:t>
            </a:r>
            <a:r>
              <a:rPr lang="en-US" dirty="0" smtClean="0"/>
              <a:t>, the Great Reveal</a:t>
            </a:r>
            <a:endParaRPr lang="en-US" dirty="0"/>
          </a:p>
        </p:txBody>
      </p:sp>
    </p:spTree>
    <p:extLst>
      <p:ext uri="{BB962C8B-B14F-4D97-AF65-F5344CB8AC3E}">
        <p14:creationId xmlns:p14="http://schemas.microsoft.com/office/powerpoint/2010/main" val="88703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4" descr="Untitled"/>
          <p:cNvPicPr>
            <a:picLocks noChangeAspect="1" noChangeArrowheads="1"/>
          </p:cNvPicPr>
          <p:nvPr/>
        </p:nvPicPr>
        <p:blipFill>
          <a:blip r:embed="rId3" cstate="print"/>
          <a:srcRect/>
          <a:stretch>
            <a:fillRect/>
          </a:stretch>
        </p:blipFill>
        <p:spPr bwMode="auto">
          <a:xfrm>
            <a:off x="6578943" y="2117935"/>
            <a:ext cx="4949822" cy="3830689"/>
          </a:xfrm>
          <a:prstGeom prst="rect">
            <a:avLst/>
          </a:prstGeom>
          <a:noFill/>
        </p:spPr>
      </p:pic>
      <p:sp>
        <p:nvSpPr>
          <p:cNvPr id="486410" name="Rectangle 10"/>
          <p:cNvSpPr>
            <a:spLocks noGrp="1" noChangeArrowheads="1"/>
          </p:cNvSpPr>
          <p:nvPr>
            <p:ph type="title"/>
          </p:nvPr>
        </p:nvSpPr>
        <p:spPr/>
        <p:txBody>
          <a:bodyPr/>
          <a:lstStyle/>
          <a:p>
            <a:r>
              <a:rPr lang="en-US" dirty="0" smtClean="0">
                <a:solidFill>
                  <a:schemeClr val="bg1"/>
                </a:solidFill>
              </a:rPr>
              <a:t>Ancient </a:t>
            </a:r>
            <a:r>
              <a:rPr lang="en-US" dirty="0">
                <a:solidFill>
                  <a:schemeClr val="bg1"/>
                </a:solidFill>
              </a:rPr>
              <a:t>Law of </a:t>
            </a:r>
            <a:r>
              <a:rPr lang="en-US" i="1" dirty="0">
                <a:solidFill>
                  <a:schemeClr val="bg1"/>
                </a:solidFill>
              </a:rPr>
              <a:t>hubris</a:t>
            </a:r>
            <a:r>
              <a:rPr lang="en-US" dirty="0">
                <a:solidFill>
                  <a:schemeClr val="bg1"/>
                </a:solidFill>
              </a:rPr>
              <a:t> and </a:t>
            </a:r>
            <a:r>
              <a:rPr lang="en-US" i="1" dirty="0" err="1">
                <a:solidFill>
                  <a:schemeClr val="bg1"/>
                </a:solidFill>
              </a:rPr>
              <a:t>atē</a:t>
            </a:r>
            <a:endParaRPr lang="en-US" i="1" dirty="0">
              <a:solidFill>
                <a:schemeClr val="bg1"/>
              </a:solidFill>
            </a:endParaRPr>
          </a:p>
        </p:txBody>
      </p:sp>
      <p:sp>
        <p:nvSpPr>
          <p:cNvPr id="486411" name="Rectangle 11"/>
          <p:cNvSpPr>
            <a:spLocks noGrp="1" noChangeArrowheads="1"/>
          </p:cNvSpPr>
          <p:nvPr>
            <p:ph idx="1"/>
          </p:nvPr>
        </p:nvSpPr>
        <p:spPr/>
        <p:txBody>
          <a:bodyPr>
            <a:normAutofit/>
          </a:bodyPr>
          <a:lstStyle/>
          <a:p>
            <a:pPr>
              <a:buClr>
                <a:schemeClr val="bg1"/>
              </a:buClr>
            </a:pPr>
            <a:r>
              <a:rPr lang="en-US" b="1" i="1" dirty="0" smtClean="0">
                <a:solidFill>
                  <a:schemeClr val="bg1"/>
                </a:solidFill>
              </a:rPr>
              <a:t>koros</a:t>
            </a:r>
            <a:r>
              <a:rPr lang="en-US" dirty="0" smtClean="0">
                <a:solidFill>
                  <a:schemeClr val="bg1"/>
                </a:solidFill>
              </a:rPr>
              <a:t> (excess, extravagance)</a:t>
            </a:r>
          </a:p>
          <a:p>
            <a:pPr>
              <a:buClr>
                <a:schemeClr val="bg1"/>
              </a:buClr>
            </a:pPr>
            <a:r>
              <a:rPr lang="en-US" b="1" i="1" dirty="0" smtClean="0">
                <a:solidFill>
                  <a:schemeClr val="bg1"/>
                </a:solidFill>
              </a:rPr>
              <a:t>hubris</a:t>
            </a:r>
            <a:r>
              <a:rPr lang="en-US" dirty="0" smtClean="0">
                <a:solidFill>
                  <a:schemeClr val="bg1"/>
                </a:solidFill>
              </a:rPr>
              <a:t> (arrogance, violation)</a:t>
            </a:r>
          </a:p>
          <a:p>
            <a:pPr>
              <a:buClr>
                <a:schemeClr val="bg1"/>
              </a:buClr>
            </a:pPr>
            <a:r>
              <a:rPr lang="en-US" b="1" i="1" dirty="0" smtClean="0">
                <a:solidFill>
                  <a:schemeClr val="bg1"/>
                </a:solidFill>
              </a:rPr>
              <a:t>atē</a:t>
            </a:r>
            <a:r>
              <a:rPr lang="en-US" dirty="0" smtClean="0">
                <a:solidFill>
                  <a:schemeClr val="bg1"/>
                </a:solidFill>
              </a:rPr>
              <a:t> (delusion, ruin)</a:t>
            </a:r>
          </a:p>
          <a:p>
            <a:pPr>
              <a:buClr>
                <a:schemeClr val="bg1"/>
              </a:buClr>
            </a:pPr>
            <a:r>
              <a:rPr lang="en-US" b="1" i="1" dirty="0" err="1" smtClean="0">
                <a:solidFill>
                  <a:schemeClr val="bg1"/>
                </a:solidFill>
              </a:rPr>
              <a:t>dikē</a:t>
            </a:r>
            <a:r>
              <a:rPr lang="en-US" dirty="0" smtClean="0">
                <a:solidFill>
                  <a:schemeClr val="bg1"/>
                </a:solidFill>
              </a:rPr>
              <a:t> (justice)</a:t>
            </a:r>
          </a:p>
        </p:txBody>
      </p:sp>
    </p:spTree>
    <p:extLst>
      <p:ext uri="{BB962C8B-B14F-4D97-AF65-F5344CB8AC3E}">
        <p14:creationId xmlns:p14="http://schemas.microsoft.com/office/powerpoint/2010/main" val="674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6411">
                                            <p:txEl>
                                              <p:pRg st="0" end="0"/>
                                            </p:txEl>
                                          </p:spTgt>
                                        </p:tgtEl>
                                        <p:attrNameLst>
                                          <p:attrName>style.visibility</p:attrName>
                                        </p:attrNameLst>
                                      </p:cBhvr>
                                      <p:to>
                                        <p:strVal val="visible"/>
                                      </p:to>
                                    </p:set>
                                    <p:animEffect transition="in" filter="fade">
                                      <p:cBhvr>
                                        <p:cTn id="7" dur="500"/>
                                        <p:tgtEl>
                                          <p:spTgt spid="486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6411">
                                            <p:txEl>
                                              <p:pRg st="1" end="1"/>
                                            </p:txEl>
                                          </p:spTgt>
                                        </p:tgtEl>
                                        <p:attrNameLst>
                                          <p:attrName>style.visibility</p:attrName>
                                        </p:attrNameLst>
                                      </p:cBhvr>
                                      <p:to>
                                        <p:strVal val="visible"/>
                                      </p:to>
                                    </p:set>
                                    <p:animEffect transition="in" filter="fade">
                                      <p:cBhvr>
                                        <p:cTn id="12" dur="500"/>
                                        <p:tgtEl>
                                          <p:spTgt spid="486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6411">
                                            <p:txEl>
                                              <p:pRg st="2" end="2"/>
                                            </p:txEl>
                                          </p:spTgt>
                                        </p:tgtEl>
                                        <p:attrNameLst>
                                          <p:attrName>style.visibility</p:attrName>
                                        </p:attrNameLst>
                                      </p:cBhvr>
                                      <p:to>
                                        <p:strVal val="visible"/>
                                      </p:to>
                                    </p:set>
                                    <p:animEffect transition="in" filter="fade">
                                      <p:cBhvr>
                                        <p:cTn id="17" dur="500"/>
                                        <p:tgtEl>
                                          <p:spTgt spid="486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6411">
                                            <p:txEl>
                                              <p:pRg st="3" end="3"/>
                                            </p:txEl>
                                          </p:spTgt>
                                        </p:tgtEl>
                                        <p:attrNameLst>
                                          <p:attrName>style.visibility</p:attrName>
                                        </p:attrNameLst>
                                      </p:cBhvr>
                                      <p:to>
                                        <p:strVal val="visible"/>
                                      </p:to>
                                    </p:set>
                                    <p:animEffect transition="in" filter="fade">
                                      <p:cBhvr>
                                        <p:cTn id="22" dur="500"/>
                                        <p:tgtEl>
                                          <p:spTgt spid="486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89066" y="2204866"/>
            <a:ext cx="4410691" cy="2448267"/>
          </a:xfrm>
          <a:prstGeom prst="rect">
            <a:avLst/>
          </a:prstGeom>
        </p:spPr>
      </p:pic>
      <p:sp>
        <p:nvSpPr>
          <p:cNvPr id="3" name="TextBox 2"/>
          <p:cNvSpPr txBox="1"/>
          <p:nvPr/>
        </p:nvSpPr>
        <p:spPr>
          <a:xfrm>
            <a:off x="3546665" y="5695405"/>
            <a:ext cx="5095497" cy="553998"/>
          </a:xfrm>
          <a:prstGeom prst="rect">
            <a:avLst/>
          </a:prstGeom>
          <a:noFill/>
        </p:spPr>
        <p:txBody>
          <a:bodyPr wrap="none" rtlCol="0">
            <a:spAutoFit/>
          </a:bodyPr>
          <a:lstStyle/>
          <a:p>
            <a:pPr algn="ctr">
              <a:lnSpc>
                <a:spcPct val="125000"/>
              </a:lnSpc>
            </a:pPr>
            <a:r>
              <a:rPr lang="en-US" sz="2400" dirty="0" smtClean="0">
                <a:solidFill>
                  <a:srgbClr val="737373"/>
                </a:solidFill>
                <a:latin typeface="Calibri" panose="020F0502020204030204" pitchFamily="34" charset="0"/>
                <a:cs typeface="Calibri" panose="020F0502020204030204" pitchFamily="34" charset="0"/>
              </a:rPr>
              <a:t>Chorus on </a:t>
            </a:r>
            <a:r>
              <a:rPr lang="en-US" sz="2400" i="1" dirty="0" smtClean="0">
                <a:solidFill>
                  <a:srgbClr val="737373"/>
                </a:solidFill>
                <a:latin typeface="Calibri" panose="020F0502020204030204" pitchFamily="34" charset="0"/>
                <a:cs typeface="Calibri" panose="020F0502020204030204" pitchFamily="34" charset="0"/>
              </a:rPr>
              <a:t>atē</a:t>
            </a:r>
            <a:r>
              <a:rPr lang="en-US" sz="2400" dirty="0" smtClean="0">
                <a:solidFill>
                  <a:srgbClr val="737373"/>
                </a:solidFill>
                <a:latin typeface="Calibri" panose="020F0502020204030204" pitchFamily="34" charset="0"/>
                <a:cs typeface="Calibri" panose="020F0502020204030204" pitchFamily="34" charset="0"/>
              </a:rPr>
              <a:t>. Aeschylus </a:t>
            </a:r>
            <a:r>
              <a:rPr lang="en-US" sz="2400" i="1" dirty="0" smtClean="0">
                <a:solidFill>
                  <a:srgbClr val="737373"/>
                </a:solidFill>
                <a:latin typeface="Calibri" panose="020F0502020204030204" pitchFamily="34" charset="0"/>
                <a:cs typeface="Calibri" panose="020F0502020204030204" pitchFamily="34" charset="0"/>
              </a:rPr>
              <a:t>Persians</a:t>
            </a:r>
            <a:r>
              <a:rPr lang="en-US" sz="2400" dirty="0" smtClean="0">
                <a:solidFill>
                  <a:srgbClr val="737373"/>
                </a:solidFill>
                <a:latin typeface="Calibri" panose="020F0502020204030204" pitchFamily="34" charset="0"/>
                <a:cs typeface="Calibri" panose="020F0502020204030204" pitchFamily="34" charset="0"/>
              </a:rPr>
              <a:t> p. 43</a:t>
            </a:r>
          </a:p>
        </p:txBody>
      </p:sp>
    </p:spTree>
    <p:extLst>
      <p:ext uri="{BB962C8B-B14F-4D97-AF65-F5344CB8AC3E}">
        <p14:creationId xmlns:p14="http://schemas.microsoft.com/office/powerpoint/2010/main" val="69598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8916" y="562924"/>
            <a:ext cx="4420217" cy="2543530"/>
          </a:xfrm>
          <a:prstGeom prst="rect">
            <a:avLst/>
          </a:prstGeom>
        </p:spPr>
      </p:pic>
      <p:pic>
        <p:nvPicPr>
          <p:cNvPr id="3" name="Picture 2"/>
          <p:cNvPicPr>
            <a:picLocks noChangeAspect="1"/>
          </p:cNvPicPr>
          <p:nvPr/>
        </p:nvPicPr>
        <p:blipFill rotWithShape="1">
          <a:blip r:embed="rId4"/>
          <a:srcRect t="34850"/>
          <a:stretch/>
        </p:blipFill>
        <p:spPr>
          <a:xfrm>
            <a:off x="6274599" y="562924"/>
            <a:ext cx="5439534" cy="3847968"/>
          </a:xfrm>
          <a:prstGeom prst="rect">
            <a:avLst/>
          </a:prstGeom>
        </p:spPr>
      </p:pic>
      <p:pic>
        <p:nvPicPr>
          <p:cNvPr id="4" name="Picture 3"/>
          <p:cNvPicPr>
            <a:picLocks noChangeAspect="1"/>
          </p:cNvPicPr>
          <p:nvPr/>
        </p:nvPicPr>
        <p:blipFill rotWithShape="1">
          <a:blip r:embed="rId4"/>
          <a:srcRect b="65297"/>
          <a:stretch/>
        </p:blipFill>
        <p:spPr>
          <a:xfrm>
            <a:off x="478014" y="3429000"/>
            <a:ext cx="5439534" cy="2049648"/>
          </a:xfrm>
          <a:prstGeom prst="rect">
            <a:avLst/>
          </a:prstGeom>
        </p:spPr>
      </p:pic>
      <p:pic>
        <p:nvPicPr>
          <p:cNvPr id="5" name="Picture 4"/>
          <p:cNvPicPr>
            <a:picLocks noChangeAspect="1"/>
          </p:cNvPicPr>
          <p:nvPr/>
        </p:nvPicPr>
        <p:blipFill>
          <a:blip r:embed="rId5"/>
          <a:stretch>
            <a:fillRect/>
          </a:stretch>
        </p:blipFill>
        <p:spPr>
          <a:xfrm>
            <a:off x="6274599" y="4297383"/>
            <a:ext cx="5249008" cy="2362530"/>
          </a:xfrm>
          <a:prstGeom prst="rect">
            <a:avLst/>
          </a:prstGeom>
        </p:spPr>
      </p:pic>
      <p:sp>
        <p:nvSpPr>
          <p:cNvPr id="6" name="TextBox 5"/>
          <p:cNvSpPr txBox="1"/>
          <p:nvPr/>
        </p:nvSpPr>
        <p:spPr>
          <a:xfrm>
            <a:off x="548916" y="5886993"/>
            <a:ext cx="4775025" cy="553998"/>
          </a:xfrm>
          <a:prstGeom prst="rect">
            <a:avLst/>
          </a:prstGeom>
          <a:noFill/>
        </p:spPr>
        <p:txBody>
          <a:bodyPr wrap="none" rtlCol="0">
            <a:spAutoFit/>
          </a:bodyPr>
          <a:lstStyle/>
          <a:p>
            <a:pPr>
              <a:lnSpc>
                <a:spcPct val="125000"/>
              </a:lnSpc>
            </a:pPr>
            <a:r>
              <a:rPr lang="en-US" sz="2400" dirty="0" smtClean="0">
                <a:solidFill>
                  <a:srgbClr val="737373"/>
                </a:solidFill>
                <a:latin typeface="Calibri" panose="020F0502020204030204" pitchFamily="34" charset="0"/>
                <a:cs typeface="Calibri" panose="020F0502020204030204" pitchFamily="34" charset="0"/>
              </a:rPr>
              <a:t>Darius. Aeschylus </a:t>
            </a:r>
            <a:r>
              <a:rPr lang="en-US" sz="2400" i="1" dirty="0" smtClean="0">
                <a:solidFill>
                  <a:srgbClr val="737373"/>
                </a:solidFill>
                <a:latin typeface="Calibri" panose="020F0502020204030204" pitchFamily="34" charset="0"/>
                <a:cs typeface="Calibri" panose="020F0502020204030204" pitchFamily="34" charset="0"/>
              </a:rPr>
              <a:t>Persians</a:t>
            </a:r>
            <a:r>
              <a:rPr lang="en-US" sz="2400" dirty="0" smtClean="0">
                <a:solidFill>
                  <a:srgbClr val="737373"/>
                </a:solidFill>
                <a:latin typeface="Calibri" panose="020F0502020204030204" pitchFamily="34" charset="0"/>
                <a:cs typeface="Calibri" panose="020F0502020204030204" pitchFamily="34" charset="0"/>
              </a:rPr>
              <a:t> pp. 76–77</a:t>
            </a:r>
          </a:p>
        </p:txBody>
      </p:sp>
    </p:spTree>
    <p:extLst>
      <p:ext uri="{BB962C8B-B14F-4D97-AF65-F5344CB8AC3E}">
        <p14:creationId xmlns:p14="http://schemas.microsoft.com/office/powerpoint/2010/main" val="288672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8" name="Rectangle 6"/>
          <p:cNvSpPr>
            <a:spLocks noGrp="1" noChangeArrowheads="1"/>
          </p:cNvSpPr>
          <p:nvPr>
            <p:ph type="title"/>
          </p:nvPr>
        </p:nvSpPr>
        <p:spPr>
          <a:xfrm>
            <a:off x="3332171" y="274639"/>
            <a:ext cx="5524482" cy="1138773"/>
          </a:xfrm>
        </p:spPr>
        <p:txBody>
          <a:bodyPr>
            <a:normAutofit fontScale="90000"/>
          </a:bodyPr>
          <a:lstStyle/>
          <a:p>
            <a:r>
              <a:rPr lang="en-US" dirty="0" smtClean="0"/>
              <a:t>Aeschylean </a:t>
            </a:r>
            <a:r>
              <a:rPr lang="en-US" dirty="0" smtClean="0"/>
              <a:t>Progression</a:t>
            </a:r>
            <a:r>
              <a:rPr lang="en-US" dirty="0" smtClean="0"/>
              <a:t/>
            </a:r>
            <a:br>
              <a:rPr lang="en-US" dirty="0" smtClean="0"/>
            </a:br>
            <a:r>
              <a:rPr lang="en-US" sz="2400" dirty="0"/>
              <a:t>(C.J. Herington </a:t>
            </a:r>
            <a:r>
              <a:rPr lang="en-US" sz="2400" i="1" dirty="0"/>
              <a:t>Aeschylus</a:t>
            </a:r>
            <a:r>
              <a:rPr lang="en-US" sz="2400" dirty="0"/>
              <a:t>)</a:t>
            </a:r>
          </a:p>
        </p:txBody>
      </p:sp>
      <p:sp>
        <p:nvSpPr>
          <p:cNvPr id="550919" name="Rectangle 7"/>
          <p:cNvSpPr>
            <a:spLocks noGrp="1" noChangeArrowheads="1"/>
          </p:cNvSpPr>
          <p:nvPr>
            <p:ph type="body" sz="half" idx="4294967295"/>
          </p:nvPr>
        </p:nvSpPr>
        <p:spPr>
          <a:xfrm>
            <a:off x="2360613" y="2423086"/>
            <a:ext cx="2746375" cy="2022475"/>
          </a:xfrm>
        </p:spPr>
        <p:txBody>
          <a:bodyPr anchor="ctr"/>
          <a:lstStyle/>
          <a:p>
            <a:pPr algn="r">
              <a:buFontTx/>
              <a:buNone/>
            </a:pPr>
            <a:r>
              <a:rPr lang="en-US" sz="3600" dirty="0">
                <a:solidFill>
                  <a:schemeClr val="tx1">
                    <a:lumMod val="50000"/>
                  </a:schemeClr>
                </a:solidFill>
              </a:rPr>
              <a:t>verbal</a:t>
            </a:r>
          </a:p>
          <a:p>
            <a:pPr algn="r">
              <a:buFontTx/>
              <a:buNone/>
            </a:pPr>
            <a:r>
              <a:rPr lang="en-US" sz="3600" dirty="0" smtClean="0">
                <a:solidFill>
                  <a:schemeClr val="tx1">
                    <a:lumMod val="50000"/>
                  </a:schemeClr>
                </a:solidFill>
              </a:rPr>
              <a:t>ambiguous</a:t>
            </a:r>
            <a:endParaRPr lang="en-US" sz="3600" dirty="0">
              <a:solidFill>
                <a:schemeClr val="tx1">
                  <a:lumMod val="50000"/>
                </a:schemeClr>
              </a:solidFill>
            </a:endParaRPr>
          </a:p>
          <a:p>
            <a:pPr algn="r">
              <a:buFontTx/>
              <a:buNone/>
            </a:pPr>
            <a:r>
              <a:rPr lang="en-US" sz="3600" dirty="0">
                <a:solidFill>
                  <a:schemeClr val="tx1">
                    <a:lumMod val="50000"/>
                  </a:schemeClr>
                </a:solidFill>
              </a:rPr>
              <a:t>human</a:t>
            </a:r>
          </a:p>
        </p:txBody>
      </p:sp>
      <p:sp>
        <p:nvSpPr>
          <p:cNvPr id="550920" name="Rectangle 8"/>
          <p:cNvSpPr>
            <a:spLocks noGrp="1" noChangeArrowheads="1"/>
          </p:cNvSpPr>
          <p:nvPr>
            <p:ph type="body" sz="half" idx="4294967295"/>
          </p:nvPr>
        </p:nvSpPr>
        <p:spPr>
          <a:xfrm>
            <a:off x="7078663" y="2423086"/>
            <a:ext cx="2746375" cy="2022475"/>
          </a:xfrm>
        </p:spPr>
        <p:txBody>
          <a:bodyPr anchor="ctr"/>
          <a:lstStyle/>
          <a:p>
            <a:pPr>
              <a:buFontTx/>
              <a:buNone/>
            </a:pPr>
            <a:r>
              <a:rPr lang="en-US" sz="3600" dirty="0">
                <a:solidFill>
                  <a:schemeClr val="tx1">
                    <a:lumMod val="50000"/>
                  </a:schemeClr>
                </a:solidFill>
              </a:rPr>
              <a:t>visual</a:t>
            </a:r>
          </a:p>
          <a:p>
            <a:pPr>
              <a:buFontTx/>
              <a:buNone/>
            </a:pPr>
            <a:r>
              <a:rPr lang="en-US" sz="3600" dirty="0" smtClean="0">
                <a:solidFill>
                  <a:schemeClr val="tx1">
                    <a:lumMod val="50000"/>
                  </a:schemeClr>
                </a:solidFill>
              </a:rPr>
              <a:t>explicit</a:t>
            </a:r>
            <a:endParaRPr lang="en-US" sz="3600" dirty="0">
              <a:solidFill>
                <a:schemeClr val="tx1">
                  <a:lumMod val="50000"/>
                </a:schemeClr>
              </a:solidFill>
            </a:endParaRPr>
          </a:p>
          <a:p>
            <a:pPr>
              <a:buFontTx/>
              <a:buNone/>
            </a:pPr>
            <a:r>
              <a:rPr lang="en-US" sz="3600" dirty="0">
                <a:solidFill>
                  <a:schemeClr val="tx1">
                    <a:lumMod val="50000"/>
                  </a:schemeClr>
                </a:solidFill>
              </a:rPr>
              <a:t>divine</a:t>
            </a:r>
          </a:p>
        </p:txBody>
      </p:sp>
      <p:sp>
        <p:nvSpPr>
          <p:cNvPr id="550921" name="Text Box 9"/>
          <p:cNvSpPr txBox="1">
            <a:spLocks noChangeArrowheads="1"/>
          </p:cNvSpPr>
          <p:nvPr/>
        </p:nvSpPr>
        <p:spPr bwMode="auto">
          <a:xfrm>
            <a:off x="5788870" y="3080380"/>
            <a:ext cx="612796" cy="707886"/>
          </a:xfrm>
          <a:prstGeom prst="rect">
            <a:avLst/>
          </a:prstGeom>
          <a:noFill/>
          <a:ln w="9525">
            <a:noFill/>
            <a:miter lim="800000"/>
            <a:headEnd/>
            <a:tailEnd/>
          </a:ln>
          <a:effectLst/>
        </p:spPr>
        <p:txBody>
          <a:bodyPr wrap="none" anchor="ctr" anchorCtr="0">
            <a:spAutoFit/>
          </a:bodyPr>
          <a:lstStyle/>
          <a:p>
            <a:pPr algn="ctr"/>
            <a:r>
              <a:rPr lang="en-US" sz="4000" i="1" dirty="0">
                <a:solidFill>
                  <a:schemeClr val="tx1">
                    <a:lumMod val="50000"/>
                  </a:schemeClr>
                </a:solidFill>
                <a:latin typeface="Calibri" panose="020F0502020204030204" pitchFamily="34" charset="0"/>
                <a:cs typeface="Calibri" panose="020F0502020204030204" pitchFamily="34" charset="0"/>
              </a:rPr>
              <a:t>to</a:t>
            </a:r>
          </a:p>
        </p:txBody>
      </p:sp>
      <p:sp>
        <p:nvSpPr>
          <p:cNvPr id="550923" name="AutoShape 11"/>
          <p:cNvSpPr>
            <a:spLocks/>
          </p:cNvSpPr>
          <p:nvPr/>
        </p:nvSpPr>
        <p:spPr bwMode="auto">
          <a:xfrm flipH="1">
            <a:off x="5259385" y="2580213"/>
            <a:ext cx="301625" cy="1708220"/>
          </a:xfrm>
          <a:prstGeom prst="leftBrace">
            <a:avLst>
              <a:gd name="adj1" fmla="val 35789"/>
              <a:gd name="adj2" fmla="val 50000"/>
            </a:avLst>
          </a:prstGeom>
          <a:noFill/>
          <a:ln w="9525">
            <a:solidFill>
              <a:schemeClr val="tx1">
                <a:lumMod val="50000"/>
              </a:schemeClr>
            </a:solidFill>
            <a:round/>
            <a:headEnd/>
            <a:tailEnd/>
          </a:ln>
          <a:effectLst/>
        </p:spPr>
        <p:txBody>
          <a:bodyPr wrap="square" anchor="ctr">
            <a:spAutoFit/>
          </a:bodyPr>
          <a:lstStyle/>
          <a:p>
            <a:endParaRPr lang="en-US">
              <a:solidFill>
                <a:schemeClr val="tx1">
                  <a:lumMod val="50000"/>
                </a:schemeClr>
              </a:solidFill>
            </a:endParaRPr>
          </a:p>
        </p:txBody>
      </p:sp>
      <p:sp>
        <p:nvSpPr>
          <p:cNvPr id="9" name="AutoShape 11"/>
          <p:cNvSpPr>
            <a:spLocks/>
          </p:cNvSpPr>
          <p:nvPr/>
        </p:nvSpPr>
        <p:spPr bwMode="auto">
          <a:xfrm>
            <a:off x="6624641" y="2580213"/>
            <a:ext cx="301625" cy="1708220"/>
          </a:xfrm>
          <a:prstGeom prst="leftBrace">
            <a:avLst>
              <a:gd name="adj1" fmla="val 35789"/>
              <a:gd name="adj2" fmla="val 50000"/>
            </a:avLst>
          </a:prstGeom>
          <a:noFill/>
          <a:ln w="9525">
            <a:solidFill>
              <a:schemeClr val="tx1">
                <a:lumMod val="50000"/>
              </a:schemeClr>
            </a:solidFill>
            <a:round/>
            <a:headEnd/>
            <a:tailEnd/>
          </a:ln>
          <a:effectLst/>
        </p:spPr>
        <p:txBody>
          <a:bodyPr wrap="square" anchor="ctr">
            <a:spAutoFit/>
          </a:bodyPr>
          <a:lstStyle/>
          <a:p>
            <a:endParaRPr lang="en-US">
              <a:solidFill>
                <a:schemeClr val="tx1">
                  <a:lumMod val="50000"/>
                </a:schemeClr>
              </a:solidFill>
            </a:endParaRPr>
          </a:p>
        </p:txBody>
      </p:sp>
    </p:spTree>
    <p:extLst>
      <p:ext uri="{BB962C8B-B14F-4D97-AF65-F5344CB8AC3E}">
        <p14:creationId xmlns:p14="http://schemas.microsoft.com/office/powerpoint/2010/main" val="327181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0919">
                                            <p:txEl>
                                              <p:pRg st="0" end="0"/>
                                            </p:txEl>
                                          </p:spTgt>
                                        </p:tgtEl>
                                        <p:attrNameLst>
                                          <p:attrName>style.visibility</p:attrName>
                                        </p:attrNameLst>
                                      </p:cBhvr>
                                      <p:to>
                                        <p:strVal val="visible"/>
                                      </p:to>
                                    </p:set>
                                    <p:animEffect transition="in" filter="fade">
                                      <p:cBhvr>
                                        <p:cTn id="7" dur="500"/>
                                        <p:tgtEl>
                                          <p:spTgt spid="5509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0920">
                                            <p:txEl>
                                              <p:pRg st="0" end="0"/>
                                            </p:txEl>
                                          </p:spTgt>
                                        </p:tgtEl>
                                        <p:attrNameLst>
                                          <p:attrName>style.visibility</p:attrName>
                                        </p:attrNameLst>
                                      </p:cBhvr>
                                      <p:to>
                                        <p:strVal val="visible"/>
                                      </p:to>
                                    </p:set>
                                    <p:animEffect transition="in" filter="fade">
                                      <p:cBhvr>
                                        <p:cTn id="12" dur="500"/>
                                        <p:tgtEl>
                                          <p:spTgt spid="5509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0919">
                                            <p:txEl>
                                              <p:pRg st="1" end="1"/>
                                            </p:txEl>
                                          </p:spTgt>
                                        </p:tgtEl>
                                        <p:attrNameLst>
                                          <p:attrName>style.visibility</p:attrName>
                                        </p:attrNameLst>
                                      </p:cBhvr>
                                      <p:to>
                                        <p:strVal val="visible"/>
                                      </p:to>
                                    </p:set>
                                    <p:animEffect transition="in" filter="fade">
                                      <p:cBhvr>
                                        <p:cTn id="17" dur="500"/>
                                        <p:tgtEl>
                                          <p:spTgt spid="5509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0920">
                                            <p:txEl>
                                              <p:pRg st="1" end="1"/>
                                            </p:txEl>
                                          </p:spTgt>
                                        </p:tgtEl>
                                        <p:attrNameLst>
                                          <p:attrName>style.visibility</p:attrName>
                                        </p:attrNameLst>
                                      </p:cBhvr>
                                      <p:to>
                                        <p:strVal val="visible"/>
                                      </p:to>
                                    </p:set>
                                    <p:animEffect transition="in" filter="fade">
                                      <p:cBhvr>
                                        <p:cTn id="22" dur="500"/>
                                        <p:tgtEl>
                                          <p:spTgt spid="5509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0919">
                                            <p:txEl>
                                              <p:pRg st="2" end="2"/>
                                            </p:txEl>
                                          </p:spTgt>
                                        </p:tgtEl>
                                        <p:attrNameLst>
                                          <p:attrName>style.visibility</p:attrName>
                                        </p:attrNameLst>
                                      </p:cBhvr>
                                      <p:to>
                                        <p:strVal val="visible"/>
                                      </p:to>
                                    </p:set>
                                    <p:animEffect transition="in" filter="fade">
                                      <p:cBhvr>
                                        <p:cTn id="27" dur="500"/>
                                        <p:tgtEl>
                                          <p:spTgt spid="55091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0920">
                                            <p:txEl>
                                              <p:pRg st="2" end="2"/>
                                            </p:txEl>
                                          </p:spTgt>
                                        </p:tgtEl>
                                        <p:attrNameLst>
                                          <p:attrName>style.visibility</p:attrName>
                                        </p:attrNameLst>
                                      </p:cBhvr>
                                      <p:to>
                                        <p:strVal val="visible"/>
                                      </p:to>
                                    </p:set>
                                    <p:animEffect transition="in" filter="fade">
                                      <p:cBhvr>
                                        <p:cTn id="32" dur="500"/>
                                        <p:tgtEl>
                                          <p:spTgt spid="5509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Persians: Analysis</a:t>
            </a:r>
            <a:endParaRPr lang="en-US" dirty="0"/>
          </a:p>
        </p:txBody>
      </p:sp>
      <p:sp>
        <p:nvSpPr>
          <p:cNvPr id="5" name="Content Placeholder 4"/>
          <p:cNvSpPr>
            <a:spLocks noGrp="1"/>
          </p:cNvSpPr>
          <p:nvPr>
            <p:ph sz="half" idx="1"/>
          </p:nvPr>
        </p:nvSpPr>
        <p:spPr>
          <a:xfrm>
            <a:off x="1233279" y="1828800"/>
            <a:ext cx="4708734" cy="5029200"/>
          </a:xfrm>
        </p:spPr>
        <p:txBody>
          <a:bodyPr>
            <a:normAutofit fontScale="62500" lnSpcReduction="20000"/>
          </a:bodyPr>
          <a:lstStyle/>
          <a:p>
            <a:r>
              <a:rPr lang="en-US" smtClean="0"/>
              <a:t>PARODOS, Persian Elders (pp. 39 ff.)</a:t>
            </a:r>
          </a:p>
          <a:p>
            <a:pPr lvl="1"/>
            <a:r>
              <a:rPr lang="en-US" smtClean="0"/>
              <a:t>Rhythmic chanting</a:t>
            </a:r>
          </a:p>
          <a:p>
            <a:pPr lvl="1"/>
            <a:r>
              <a:rPr lang="en-US" smtClean="0"/>
              <a:t>Sung narrative, lament</a:t>
            </a:r>
          </a:p>
          <a:p>
            <a:r>
              <a:rPr lang="en-US" smtClean="0"/>
              <a:t>EPISODE 1 (44 ff.)</a:t>
            </a:r>
          </a:p>
          <a:p>
            <a:pPr lvl="1"/>
            <a:r>
              <a:rPr lang="en-US" smtClean="0"/>
              <a:t>Atossa’s dream</a:t>
            </a:r>
          </a:p>
          <a:p>
            <a:pPr lvl="1"/>
            <a:r>
              <a:rPr lang="en-US" smtClean="0"/>
              <a:t>Messenger speech (Salamis)</a:t>
            </a:r>
          </a:p>
          <a:p>
            <a:r>
              <a:rPr lang="en-US" smtClean="0"/>
              <a:t>STASIMON 1 (65 ff.)</a:t>
            </a:r>
          </a:p>
          <a:p>
            <a:pPr lvl="1"/>
            <a:r>
              <a:rPr lang="en-US" smtClean="0"/>
              <a:t>Rhythmic chanting</a:t>
            </a:r>
          </a:p>
          <a:p>
            <a:pPr lvl="2"/>
            <a:r>
              <a:rPr lang="en-US" smtClean="0"/>
              <a:t>Xerxes’ recklessness</a:t>
            </a:r>
          </a:p>
          <a:p>
            <a:pPr lvl="1"/>
            <a:r>
              <a:rPr lang="en-US" smtClean="0"/>
              <a:t>Lyric singing</a:t>
            </a:r>
          </a:p>
          <a:p>
            <a:pPr lvl="2"/>
            <a:r>
              <a:rPr lang="en-US" smtClean="0"/>
              <a:t>Grief at the loss</a:t>
            </a:r>
          </a:p>
          <a:p>
            <a:r>
              <a:rPr lang="en-US" smtClean="0"/>
              <a:t>EPISODE 2 (68-69)</a:t>
            </a:r>
          </a:p>
          <a:p>
            <a:pPr lvl="1"/>
            <a:r>
              <a:rPr lang="en-US" smtClean="0"/>
              <a:t>Atossa to summon Darius’ ghost</a:t>
            </a:r>
            <a:endParaRPr lang="en-US" dirty="0" smtClean="0"/>
          </a:p>
        </p:txBody>
      </p:sp>
      <p:sp>
        <p:nvSpPr>
          <p:cNvPr id="6" name="Content Placeholder 5"/>
          <p:cNvSpPr>
            <a:spLocks noGrp="1"/>
          </p:cNvSpPr>
          <p:nvPr>
            <p:ph sz="half" idx="2"/>
          </p:nvPr>
        </p:nvSpPr>
        <p:spPr>
          <a:xfrm>
            <a:off x="6262479" y="1828800"/>
            <a:ext cx="4708734" cy="5029200"/>
          </a:xfrm>
        </p:spPr>
        <p:txBody>
          <a:bodyPr>
            <a:normAutofit fontScale="62500" lnSpcReduction="20000"/>
          </a:bodyPr>
          <a:lstStyle/>
          <a:p>
            <a:r>
              <a:rPr lang="en-US" dirty="0" smtClean="0"/>
              <a:t>STASIMON 2 (69 ff.)</a:t>
            </a:r>
          </a:p>
          <a:p>
            <a:pPr lvl="1"/>
            <a:r>
              <a:rPr lang="en-US" dirty="0" smtClean="0"/>
              <a:t>Conjuration: Chorus, Atossa raise dead</a:t>
            </a:r>
          </a:p>
          <a:p>
            <a:r>
              <a:rPr lang="en-US" dirty="0" smtClean="0"/>
              <a:t>EPISODE 3 + lyric dialogue (72 ff.)</a:t>
            </a:r>
          </a:p>
          <a:p>
            <a:pPr lvl="1"/>
            <a:r>
              <a:rPr lang="en-US" dirty="0" smtClean="0"/>
              <a:t>Darius gets bad news</a:t>
            </a:r>
          </a:p>
          <a:p>
            <a:pPr lvl="2"/>
            <a:r>
              <a:rPr lang="en-US" dirty="0" smtClean="0"/>
              <a:t>Darius, Atossa speak</a:t>
            </a:r>
          </a:p>
          <a:p>
            <a:pPr lvl="2"/>
            <a:r>
              <a:rPr lang="en-US" dirty="0" smtClean="0"/>
              <a:t>Chorus alternates: speech, song</a:t>
            </a:r>
          </a:p>
          <a:p>
            <a:r>
              <a:rPr lang="en-US" dirty="0" smtClean="0"/>
              <a:t>STASIMON 3 (82 ff.)</a:t>
            </a:r>
          </a:p>
          <a:p>
            <a:pPr lvl="1"/>
            <a:r>
              <a:rPr lang="en-US" dirty="0" smtClean="0"/>
              <a:t>Darius’ reign</a:t>
            </a:r>
          </a:p>
          <a:p>
            <a:r>
              <a:rPr lang="en-US" dirty="0" smtClean="0"/>
              <a:t>EXODOS (94 ff.)</a:t>
            </a:r>
          </a:p>
          <a:p>
            <a:pPr lvl="1"/>
            <a:r>
              <a:rPr lang="en-US" dirty="0" smtClean="0"/>
              <a:t>Xerxes enters, chanting</a:t>
            </a:r>
          </a:p>
          <a:p>
            <a:pPr lvl="1"/>
            <a:r>
              <a:rPr lang="en-US" dirty="0" smtClean="0"/>
              <a:t>Lyric dialogue: </a:t>
            </a:r>
            <a:r>
              <a:rPr lang="en-US" i="1" dirty="0" smtClean="0"/>
              <a:t>kommos</a:t>
            </a:r>
            <a:r>
              <a:rPr lang="en-US" dirty="0" smtClean="0"/>
              <a:t> (lament)</a:t>
            </a:r>
          </a:p>
        </p:txBody>
      </p:sp>
    </p:spTree>
    <p:extLst>
      <p:ext uri="{BB962C8B-B14F-4D97-AF65-F5344CB8AC3E}">
        <p14:creationId xmlns:p14="http://schemas.microsoft.com/office/powerpoint/2010/main" val="19719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43" y="1600200"/>
            <a:ext cx="5713170" cy="3918765"/>
          </a:xfrm>
          <a:prstGeom prst="rect">
            <a:avLst/>
          </a:prstGeom>
          <a:noFill/>
        </p:spPr>
        <p:txBody>
          <a:bodyPr wrap="square" rtlCol="0" anchor="t" anchorCtr="0">
            <a:spAutoFit/>
          </a:bodyPr>
          <a:lstStyle/>
          <a:p>
            <a:pPr>
              <a:lnSpc>
                <a:spcPct val="107000"/>
              </a:lnSpc>
              <a:spcAft>
                <a:spcPts val="800"/>
              </a:spcAft>
            </a:pPr>
            <a:r>
              <a:rPr lang="en-US" sz="2800" noProof="1" smtClean="0">
                <a:latin typeface="GFS Porson" panose="02000000000000000000" pitchFamily="50" charset="-95"/>
                <a:ea typeface="Calibri" panose="020F0502020204030204" pitchFamily="34" charset="0"/>
                <a:cs typeface="Times New Roman" panose="02020603050405020304" pitchFamily="18" charset="0"/>
              </a:rPr>
              <a:t>Τάδε μὲν Περσῶν τῶν οἰχομένων</a:t>
            </a:r>
            <a:endParaRPr lang="en-US" sz="2800" noProof="1"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noProof="1" smtClean="0">
                <a:latin typeface="GFS Porson" panose="02000000000000000000" pitchFamily="50" charset="-95"/>
                <a:ea typeface="Calibri" panose="020F0502020204030204" pitchFamily="34" charset="0"/>
                <a:cs typeface="Times New Roman" panose="02020603050405020304" pitchFamily="18" charset="0"/>
              </a:rPr>
              <a:t>Ἑλλάδ᾽ ἐς αἶαν πιστὰ καλεῖται,</a:t>
            </a:r>
            <a:endParaRPr lang="en-US" sz="2800" noProof="1"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noProof="1" smtClean="0">
                <a:latin typeface="GFS Porson" panose="02000000000000000000" pitchFamily="50" charset="-95"/>
                <a:ea typeface="Calibri" panose="020F0502020204030204" pitchFamily="34" charset="0"/>
                <a:cs typeface="Times New Roman" panose="02020603050405020304" pitchFamily="18" charset="0"/>
              </a:rPr>
              <a:t>καὶ τῶν ἀφνεῶν καὶ πολυχρύσων</a:t>
            </a:r>
            <a:endParaRPr lang="en-US" sz="2800" noProof="1"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noProof="1" smtClean="0">
                <a:latin typeface="GFS Porson" panose="02000000000000000000" pitchFamily="50" charset="-95"/>
                <a:ea typeface="Calibri" panose="020F0502020204030204" pitchFamily="34" charset="0"/>
                <a:cs typeface="Times New Roman" panose="02020603050405020304" pitchFamily="18" charset="0"/>
              </a:rPr>
              <a:t>ἑδράνων φύλακες, κατὰ πρεσβείαν</a:t>
            </a:r>
            <a:endParaRPr lang="en-US" sz="2800" noProof="1"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noProof="1" smtClean="0">
                <a:latin typeface="GFS Porson" panose="02000000000000000000" pitchFamily="50" charset="-95"/>
                <a:ea typeface="Calibri" panose="020F0502020204030204" pitchFamily="34" charset="0"/>
                <a:cs typeface="Times New Roman" panose="02020603050405020304" pitchFamily="18" charset="0"/>
              </a:rPr>
              <a:t>οὓς αὐτὸς ἄναξ Ξέρξης βασιλεὺς</a:t>
            </a:r>
            <a:endParaRPr lang="en-US" sz="2800" noProof="1"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noProof="1" smtClean="0">
                <a:latin typeface="GFS Porson" panose="02000000000000000000" pitchFamily="50" charset="-95"/>
                <a:ea typeface="Calibri" panose="020F0502020204030204" pitchFamily="34" charset="0"/>
                <a:cs typeface="Times New Roman" panose="02020603050405020304" pitchFamily="18" charset="0"/>
              </a:rPr>
              <a:t>Δ</a:t>
            </a:r>
            <a:r>
              <a:rPr lang="el-GR" sz="2800" noProof="1" smtClean="0">
                <a:latin typeface="GFS Porson" panose="02000000000000000000" pitchFamily="50" charset="-95"/>
                <a:ea typeface="Calibri" panose="020F0502020204030204" pitchFamily="34" charset="0"/>
                <a:cs typeface="Times New Roman" panose="02020603050405020304" pitchFamily="18" charset="0"/>
              </a:rPr>
              <a:t>ᾱ</a:t>
            </a:r>
            <a:r>
              <a:rPr lang="en-US" sz="2800" noProof="1" smtClean="0">
                <a:latin typeface="GFS Porson" panose="02000000000000000000" pitchFamily="50" charset="-95"/>
                <a:ea typeface="Calibri" panose="020F0502020204030204" pitchFamily="34" charset="0"/>
                <a:cs typeface="Times New Roman" panose="02020603050405020304" pitchFamily="18" charset="0"/>
              </a:rPr>
              <a:t>ρειογενὴς</a:t>
            </a:r>
          </a:p>
          <a:p>
            <a:pPr>
              <a:lnSpc>
                <a:spcPct val="107000"/>
              </a:lnSpc>
              <a:spcAft>
                <a:spcPts val="800"/>
              </a:spcAft>
            </a:pPr>
            <a:r>
              <a:rPr lang="en-US" sz="2800" noProof="1" smtClean="0">
                <a:latin typeface="GFS Porson" panose="02000000000000000000" pitchFamily="50" charset="-95"/>
                <a:ea typeface="Calibri" panose="020F0502020204030204" pitchFamily="34" charset="0"/>
                <a:cs typeface="Times New Roman" panose="02020603050405020304" pitchFamily="18" charset="0"/>
              </a:rPr>
              <a:t>	εἵλετο χώρας ἐφορεύειν</a:t>
            </a:r>
            <a:r>
              <a:rPr lang="en-US" sz="2800" noProof="1">
                <a:latin typeface="GFS Porson" panose="02000000000000000000" pitchFamily="50" charset="-95"/>
                <a:ea typeface="Calibri" panose="020F0502020204030204" pitchFamily="34" charset="0"/>
                <a:cs typeface="Times New Roman" panose="02020603050405020304" pitchFamily="18" charset="0"/>
              </a:rPr>
              <a:t>.</a:t>
            </a:r>
            <a:r>
              <a:rPr lang="en-US" dirty="0" smtClean="0">
                <a:latin typeface="GFS Porson" panose="02000000000000000000" pitchFamily="50" charset="-95"/>
                <a:ea typeface="Calibri" panose="020F0502020204030204" pitchFamily="34" charset="0"/>
                <a:cs typeface="Times New Roman" panose="02020603050405020304" pitchFamily="18" charset="0"/>
              </a:rPr>
              <a:t> </a:t>
            </a:r>
            <a:r>
              <a:rPr lang="en-US" dirty="0" smtClean="0">
                <a:latin typeface="Calibri" panose="020F0502020204030204" pitchFamily="34" charset="0"/>
                <a:cs typeface="Calibri" panose="020F0502020204030204" pitchFamily="34" charset="0"/>
              </a:rPr>
              <a:t>(1–7)</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p:txBody>
          <a:bodyPr/>
          <a:lstStyle/>
          <a:p>
            <a:r>
              <a:rPr lang="en-US" dirty="0" smtClean="0"/>
              <a:t>Aeschylus </a:t>
            </a:r>
            <a:r>
              <a:rPr lang="en-US" i="1" dirty="0" smtClean="0"/>
              <a:t>Persians.</a:t>
            </a:r>
            <a:r>
              <a:rPr lang="en-US" dirty="0" smtClean="0"/>
              <a:t> </a:t>
            </a:r>
            <a:r>
              <a:rPr lang="en-US" i="1" dirty="0" smtClean="0"/>
              <a:t>Parodos</a:t>
            </a:r>
            <a:r>
              <a:rPr lang="en-US" dirty="0" smtClean="0"/>
              <a:t>. Opening</a:t>
            </a:r>
            <a:endParaRPr lang="en-US" i="1" dirty="0"/>
          </a:p>
        </p:txBody>
      </p:sp>
      <p:sp>
        <p:nvSpPr>
          <p:cNvPr id="7" name="TextBox 6"/>
          <p:cNvSpPr txBox="1"/>
          <p:nvPr/>
        </p:nvSpPr>
        <p:spPr>
          <a:xfrm>
            <a:off x="6094413" y="1600200"/>
            <a:ext cx="6094411" cy="3914598"/>
          </a:xfrm>
          <a:prstGeom prst="rect">
            <a:avLst/>
          </a:prstGeom>
          <a:noFill/>
        </p:spPr>
        <p:txBody>
          <a:bodyPr wrap="square" rtlCol="0" anchor="t" anchorCtr="0">
            <a:spAutoFit/>
          </a:bodyPr>
          <a:lstStyle/>
          <a:p>
            <a:pPr>
              <a:lnSpc>
                <a:spcPct val="107000"/>
              </a:lnSpc>
              <a:spcAft>
                <a:spcPts val="800"/>
              </a:spcAft>
            </a:pPr>
            <a:r>
              <a:rPr lang="en-US" sz="2800" i="1" dirty="0" err="1" smtClean="0">
                <a:latin typeface="Calibri" panose="020F0502020204030204" pitchFamily="34" charset="0"/>
                <a:ea typeface="Calibri" panose="020F0502020204030204" pitchFamily="34" charset="0"/>
                <a:cs typeface="Calibri" panose="020F0502020204030204" pitchFamily="34" charset="0"/>
              </a:rPr>
              <a:t>Tade</a:t>
            </a:r>
            <a:r>
              <a:rPr lang="en-US" sz="2800" i="1" dirty="0" smtClean="0">
                <a:latin typeface="Calibri" panose="020F0502020204030204" pitchFamily="34" charset="0"/>
                <a:ea typeface="Calibri" panose="020F0502020204030204" pitchFamily="34" charset="0"/>
                <a:cs typeface="Calibri" panose="020F0502020204030204" pitchFamily="34" charset="0"/>
              </a:rPr>
              <a:t> men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Persōn</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tōn</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oi</a:t>
            </a:r>
            <a:r>
              <a:rPr lang="en-US" sz="2800" dirty="0" err="1" smtClean="0">
                <a:latin typeface="Calibri" panose="020F0502020204030204" pitchFamily="34" charset="0"/>
                <a:ea typeface="Calibri" panose="020F0502020204030204" pitchFamily="34" charset="0"/>
                <a:cs typeface="Calibri" panose="020F0502020204030204" pitchFamily="34" charset="0"/>
              </a:rPr>
              <a:t>|</a:t>
            </a:r>
            <a:r>
              <a:rPr lang="en-US" sz="2800" i="1" dirty="0" err="1" smtClean="0">
                <a:latin typeface="Calibri" panose="020F0502020204030204" pitchFamily="34" charset="0"/>
                <a:ea typeface="Calibri" panose="020F0502020204030204" pitchFamily="34" charset="0"/>
                <a:cs typeface="Calibri" panose="020F0502020204030204" pitchFamily="34" charset="0"/>
              </a:rPr>
              <a:t>khomenōn</a:t>
            </a:r>
            <a:endParaRPr lang="en-US" sz="2800" i="1" dirty="0"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800" i="1" dirty="0" err="1" smtClean="0">
                <a:latin typeface="Calibri" panose="020F0502020204030204" pitchFamily="34" charset="0"/>
                <a:ea typeface="Calibri" panose="020F0502020204030204" pitchFamily="34" charset="0"/>
                <a:cs typeface="Calibri" panose="020F0502020204030204" pitchFamily="34" charset="0"/>
              </a:rPr>
              <a:t>Hellad</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es</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aian</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pista</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ka</a:t>
            </a:r>
            <a:r>
              <a:rPr lang="en-US" sz="2800" dirty="0" err="1" smtClean="0">
                <a:latin typeface="Calibri" panose="020F0502020204030204" pitchFamily="34" charset="0"/>
                <a:ea typeface="Calibri" panose="020F0502020204030204" pitchFamily="34" charset="0"/>
                <a:cs typeface="Calibri" panose="020F0502020204030204" pitchFamily="34" charset="0"/>
              </a:rPr>
              <a:t>|</a:t>
            </a:r>
            <a:r>
              <a:rPr lang="en-US" sz="2800" i="1" dirty="0" err="1" smtClean="0">
                <a:latin typeface="Calibri" panose="020F0502020204030204" pitchFamily="34" charset="0"/>
                <a:ea typeface="Calibri" panose="020F0502020204030204" pitchFamily="34" charset="0"/>
                <a:cs typeface="Calibri" panose="020F0502020204030204" pitchFamily="34" charset="0"/>
              </a:rPr>
              <a:t>leitai</a:t>
            </a:r>
            <a:r>
              <a:rPr lang="en-US" sz="2800" i="1" dirty="0" smtClean="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US" sz="2800" i="1" dirty="0" smtClean="0">
                <a:latin typeface="Calibri" panose="020F0502020204030204" pitchFamily="34" charset="0"/>
                <a:ea typeface="Calibri" panose="020F0502020204030204" pitchFamily="34" charset="0"/>
                <a:cs typeface="Calibri" panose="020F0502020204030204" pitchFamily="34" charset="0"/>
              </a:rPr>
              <a:t>kai </a:t>
            </a:r>
            <a:r>
              <a:rPr lang="en-US" sz="2800" i="1" dirty="0" err="1" smtClean="0">
                <a:latin typeface="Calibri" panose="020F0502020204030204" pitchFamily="34" charset="0"/>
                <a:ea typeface="Calibri" panose="020F0502020204030204" pitchFamily="34" charset="0"/>
                <a:cs typeface="Calibri" panose="020F0502020204030204" pitchFamily="34" charset="0"/>
              </a:rPr>
              <a:t>tōn</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aphneōn</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kai </a:t>
            </a:r>
            <a:r>
              <a:rPr lang="en-US" sz="2800" i="1" dirty="0" err="1" smtClean="0">
                <a:latin typeface="Calibri" panose="020F0502020204030204" pitchFamily="34" charset="0"/>
                <a:ea typeface="Calibri" panose="020F0502020204030204" pitchFamily="34" charset="0"/>
                <a:cs typeface="Calibri" panose="020F0502020204030204" pitchFamily="34" charset="0"/>
              </a:rPr>
              <a:t>polu</a:t>
            </a:r>
            <a:r>
              <a:rPr lang="en-US" sz="2800" dirty="0" err="1" smtClean="0">
                <a:latin typeface="Calibri" panose="020F0502020204030204" pitchFamily="34" charset="0"/>
                <a:ea typeface="Calibri" panose="020F0502020204030204" pitchFamily="34" charset="0"/>
                <a:cs typeface="Calibri" panose="020F0502020204030204" pitchFamily="34" charset="0"/>
              </a:rPr>
              <a:t>|</a:t>
            </a:r>
            <a:r>
              <a:rPr lang="en-US" sz="2800" i="1" dirty="0" err="1" smtClean="0">
                <a:latin typeface="Calibri" panose="020F0502020204030204" pitchFamily="34" charset="0"/>
                <a:ea typeface="Calibri" panose="020F0502020204030204" pitchFamily="34" charset="0"/>
                <a:cs typeface="Calibri" panose="020F0502020204030204" pitchFamily="34" charset="0"/>
              </a:rPr>
              <a:t>khrūsōn</a:t>
            </a:r>
            <a:endParaRPr lang="en-US" sz="2800" i="1" dirty="0"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800" i="1" dirty="0" err="1" smtClean="0">
                <a:latin typeface="Calibri" panose="020F0502020204030204" pitchFamily="34" charset="0"/>
                <a:ea typeface="Calibri" panose="020F0502020204030204" pitchFamily="34" charset="0"/>
                <a:cs typeface="Calibri" panose="020F0502020204030204" pitchFamily="34" charset="0"/>
              </a:rPr>
              <a:t>hedranōn</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phulakes</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kata </a:t>
            </a:r>
            <a:r>
              <a:rPr lang="en-US" sz="2800" i="1" dirty="0" err="1" smtClean="0">
                <a:latin typeface="Calibri" panose="020F0502020204030204" pitchFamily="34" charset="0"/>
                <a:ea typeface="Calibri" panose="020F0502020204030204" pitchFamily="34" charset="0"/>
                <a:cs typeface="Calibri" panose="020F0502020204030204" pitchFamily="34" charset="0"/>
              </a:rPr>
              <a:t>pres</a:t>
            </a:r>
            <a:r>
              <a:rPr lang="en-US" sz="2800" dirty="0" err="1" smtClean="0">
                <a:latin typeface="Calibri" panose="020F0502020204030204" pitchFamily="34" charset="0"/>
                <a:ea typeface="Calibri" panose="020F0502020204030204" pitchFamily="34" charset="0"/>
                <a:cs typeface="Calibri" panose="020F0502020204030204" pitchFamily="34" charset="0"/>
              </a:rPr>
              <a:t>|</a:t>
            </a:r>
            <a:r>
              <a:rPr lang="en-US" sz="2800" i="1" dirty="0" err="1" smtClean="0">
                <a:latin typeface="Calibri" panose="020F0502020204030204" pitchFamily="34" charset="0"/>
                <a:ea typeface="Calibri" panose="020F0502020204030204" pitchFamily="34" charset="0"/>
                <a:cs typeface="Calibri" panose="020F0502020204030204" pitchFamily="34" charset="0"/>
              </a:rPr>
              <a:t>beian</a:t>
            </a:r>
            <a:endParaRPr lang="en-US" sz="2800" i="1" dirty="0"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800" i="1" dirty="0" err="1" smtClean="0">
                <a:latin typeface="Calibri" panose="020F0502020204030204" pitchFamily="34" charset="0"/>
                <a:ea typeface="Calibri" panose="020F0502020204030204" pitchFamily="34" charset="0"/>
                <a:cs typeface="Calibri" panose="020F0502020204030204" pitchFamily="34" charset="0"/>
              </a:rPr>
              <a:t>hous</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au</a:t>
            </a:r>
            <a:r>
              <a:rPr lang="en-US" sz="2800" dirty="0" err="1" smtClean="0">
                <a:latin typeface="Calibri" panose="020F0502020204030204" pitchFamily="34" charset="0"/>
                <a:ea typeface="Calibri" panose="020F0502020204030204" pitchFamily="34" charset="0"/>
                <a:cs typeface="Calibri" panose="020F0502020204030204" pitchFamily="34" charset="0"/>
              </a:rPr>
              <a:t>|</a:t>
            </a:r>
            <a:r>
              <a:rPr lang="en-US" sz="2800" i="1" dirty="0" err="1" smtClean="0">
                <a:latin typeface="Calibri" panose="020F0502020204030204" pitchFamily="34" charset="0"/>
                <a:ea typeface="Calibri" panose="020F0502020204030204" pitchFamily="34" charset="0"/>
                <a:cs typeface="Calibri" panose="020F0502020204030204" pitchFamily="34" charset="0"/>
              </a:rPr>
              <a:t>tos</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anax</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Xerxēs</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basileus</a:t>
            </a:r>
          </a:p>
          <a:p>
            <a:pPr>
              <a:lnSpc>
                <a:spcPct val="107000"/>
              </a:lnSpc>
              <a:spcAft>
                <a:spcPts val="800"/>
              </a:spcAft>
            </a:pPr>
            <a:r>
              <a:rPr lang="en-US" sz="2800" i="1" dirty="0" err="1" smtClean="0">
                <a:latin typeface="Calibri" panose="020F0502020204030204" pitchFamily="34" charset="0"/>
                <a:ea typeface="Calibri" panose="020F0502020204030204" pitchFamily="34" charset="0"/>
                <a:cs typeface="Calibri" panose="020F0502020204030204" pitchFamily="34" charset="0"/>
              </a:rPr>
              <a:t>Dārei</a:t>
            </a:r>
            <a:r>
              <a:rPr lang="en-US" sz="2800" dirty="0" err="1" smtClean="0">
                <a:latin typeface="Calibri" panose="020F0502020204030204" pitchFamily="34" charset="0"/>
                <a:ea typeface="Calibri" panose="020F0502020204030204" pitchFamily="34" charset="0"/>
                <a:cs typeface="Calibri" panose="020F0502020204030204" pitchFamily="34" charset="0"/>
              </a:rPr>
              <a:t>|</a:t>
            </a:r>
            <a:r>
              <a:rPr lang="en-US" sz="2800" i="1" dirty="0" err="1" smtClean="0">
                <a:latin typeface="Calibri" panose="020F0502020204030204" pitchFamily="34" charset="0"/>
                <a:ea typeface="Calibri" panose="020F0502020204030204" pitchFamily="34" charset="0"/>
                <a:cs typeface="Calibri" panose="020F0502020204030204" pitchFamily="34" charset="0"/>
              </a:rPr>
              <a:t>ogenēs</a:t>
            </a:r>
            <a:endParaRPr lang="en-US" sz="2800" i="1" dirty="0"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800" i="1" dirty="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heileto</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khōrās</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a:t>
            </a:r>
            <a:r>
              <a:rPr lang="en-US" sz="2800" i="1" dirty="0" smtClean="0">
                <a:latin typeface="Calibri" panose="020F0502020204030204" pitchFamily="34" charset="0"/>
                <a:ea typeface="Calibri" panose="020F0502020204030204" pitchFamily="34" charset="0"/>
                <a:cs typeface="Calibri" panose="020F0502020204030204" pitchFamily="34" charset="0"/>
              </a:rPr>
              <a:t> </a:t>
            </a:r>
            <a:r>
              <a:rPr lang="en-US" sz="2800" i="1" dirty="0" err="1" smtClean="0">
                <a:latin typeface="Calibri" panose="020F0502020204030204" pitchFamily="34" charset="0"/>
                <a:ea typeface="Calibri" panose="020F0502020204030204" pitchFamily="34" charset="0"/>
                <a:cs typeface="Calibri" panose="020F0502020204030204" pitchFamily="34" charset="0"/>
              </a:rPr>
              <a:t>ephoreuein</a:t>
            </a:r>
            <a:r>
              <a:rPr lang="en-US" sz="2800" i="1" dirty="0" smtClean="0">
                <a:latin typeface="Calibri" panose="020F0502020204030204" pitchFamily="34" charset="0"/>
                <a:ea typeface="Calibri" panose="020F0502020204030204" pitchFamily="34" charset="0"/>
                <a:cs typeface="Calibri" panose="020F0502020204030204" pitchFamily="34" charset="0"/>
              </a:rPr>
              <a:t>.</a:t>
            </a:r>
            <a:endParaRPr lang="en-US" sz="2800" i="1"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8308507" y="2567178"/>
            <a:ext cx="184731" cy="707886"/>
          </a:xfrm>
          <a:prstGeom prst="rect">
            <a:avLst/>
          </a:prstGeom>
          <a:noFill/>
        </p:spPr>
        <p:txBody>
          <a:bodyPr wrap="none" rtlCol="0">
            <a:spAutoFit/>
          </a:bodyPr>
          <a:lstStyle/>
          <a:p>
            <a:pPr algn="ctr">
              <a:lnSpc>
                <a:spcPct val="125000"/>
              </a:lnSpc>
            </a:pPr>
            <a:r>
              <a:rPr lang="en-US" sz="3200" dirty="0" smtClean="0">
                <a:solidFill>
                  <a:srgbClr val="737373"/>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5399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22" name="Picture 2" descr="dream"/>
          <p:cNvPicPr>
            <a:picLocks noChangeAspect="1" noChangeArrowheads="1"/>
          </p:cNvPicPr>
          <p:nvPr/>
        </p:nvPicPr>
        <p:blipFill rotWithShape="1">
          <a:blip r:embed="rId3" cstate="print"/>
          <a:srcRect b="13176"/>
          <a:stretch/>
        </p:blipFill>
        <p:spPr bwMode="auto">
          <a:xfrm>
            <a:off x="5459978" y="2036387"/>
            <a:ext cx="6497470" cy="3967598"/>
          </a:xfrm>
          <a:prstGeom prst="rect">
            <a:avLst/>
          </a:prstGeom>
          <a:noFill/>
        </p:spPr>
      </p:pic>
      <p:sp>
        <p:nvSpPr>
          <p:cNvPr id="11" name="Title 10"/>
          <p:cNvSpPr>
            <a:spLocks noGrp="1"/>
          </p:cNvSpPr>
          <p:nvPr>
            <p:ph type="title"/>
          </p:nvPr>
        </p:nvSpPr>
        <p:spPr/>
        <p:txBody>
          <a:bodyPr/>
          <a:lstStyle/>
          <a:p>
            <a:r>
              <a:rPr lang="en-US" dirty="0"/>
              <a:t>Atossa’s Dream</a:t>
            </a:r>
          </a:p>
        </p:txBody>
      </p:sp>
      <p:sp>
        <p:nvSpPr>
          <p:cNvPr id="12" name="TextBox 11"/>
          <p:cNvSpPr txBox="1"/>
          <p:nvPr/>
        </p:nvSpPr>
        <p:spPr>
          <a:xfrm>
            <a:off x="839287" y="2036387"/>
            <a:ext cx="3861955" cy="3323987"/>
          </a:xfrm>
          <a:prstGeom prst="rect">
            <a:avLst/>
          </a:prstGeom>
          <a:noFill/>
        </p:spPr>
        <p:txBody>
          <a:bodyPr wrap="none" rtlCol="0">
            <a:spAutoFit/>
          </a:bodyPr>
          <a:lstStyle/>
          <a:p>
            <a:pPr>
              <a:lnSpc>
                <a:spcPct val="150000"/>
              </a:lnSpc>
            </a:pPr>
            <a:r>
              <a:rPr lang="en-US" sz="2000" b="1" i="1" dirty="0"/>
              <a:t>koros</a:t>
            </a:r>
            <a:r>
              <a:rPr lang="en-US" sz="2000" dirty="0"/>
              <a:t> (excess, extravagance)</a:t>
            </a:r>
          </a:p>
          <a:p>
            <a:pPr>
              <a:lnSpc>
                <a:spcPct val="150000"/>
              </a:lnSpc>
            </a:pPr>
            <a:r>
              <a:rPr lang="en-US" sz="2000" b="1" i="1" dirty="0"/>
              <a:t>hubris</a:t>
            </a:r>
            <a:r>
              <a:rPr lang="en-US" sz="2000" dirty="0"/>
              <a:t> (arrogance, violation)</a:t>
            </a:r>
          </a:p>
          <a:p>
            <a:pPr>
              <a:lnSpc>
                <a:spcPct val="150000"/>
              </a:lnSpc>
            </a:pPr>
            <a:r>
              <a:rPr lang="en-US" sz="2000" b="1" i="1" dirty="0" err="1"/>
              <a:t>atē</a:t>
            </a:r>
            <a:r>
              <a:rPr lang="en-US" sz="2000" dirty="0"/>
              <a:t> (delusion, ruin)</a:t>
            </a:r>
          </a:p>
          <a:p>
            <a:pPr>
              <a:lnSpc>
                <a:spcPct val="150000"/>
              </a:lnSpc>
            </a:pPr>
            <a:r>
              <a:rPr lang="en-US" sz="2000" b="1" i="1" dirty="0" err="1"/>
              <a:t>dikē</a:t>
            </a:r>
            <a:r>
              <a:rPr lang="en-US" sz="2000" dirty="0"/>
              <a:t> (justice</a:t>
            </a:r>
            <a:r>
              <a:rPr lang="en-US" sz="2000" dirty="0" smtClean="0"/>
              <a:t>)</a:t>
            </a:r>
          </a:p>
          <a:p>
            <a:pPr>
              <a:lnSpc>
                <a:spcPct val="150000"/>
              </a:lnSpc>
            </a:pPr>
            <a:r>
              <a:rPr lang="en-US" sz="2000" b="1" i="1" dirty="0"/>
              <a:t>hamartia</a:t>
            </a:r>
            <a:r>
              <a:rPr lang="en-US" sz="2000" dirty="0"/>
              <a:t> (error, crime)</a:t>
            </a:r>
          </a:p>
          <a:p>
            <a:pPr>
              <a:lnSpc>
                <a:spcPct val="150000"/>
              </a:lnSpc>
            </a:pPr>
            <a:r>
              <a:rPr lang="en-US" sz="2000" b="1" i="1" dirty="0" smtClean="0"/>
              <a:t>peripeteia</a:t>
            </a:r>
            <a:r>
              <a:rPr lang="en-US" sz="2000" dirty="0" smtClean="0"/>
              <a:t> </a:t>
            </a:r>
            <a:r>
              <a:rPr lang="en-US" sz="2000" dirty="0"/>
              <a:t>(reversal)</a:t>
            </a:r>
          </a:p>
          <a:p>
            <a:pPr>
              <a:lnSpc>
                <a:spcPct val="150000"/>
              </a:lnSpc>
            </a:pPr>
            <a:r>
              <a:rPr lang="en-US" sz="2000" b="1" i="1" dirty="0"/>
              <a:t>anagnorisis</a:t>
            </a:r>
            <a:r>
              <a:rPr lang="en-US" sz="2000" dirty="0"/>
              <a:t> (recognition)</a:t>
            </a:r>
          </a:p>
        </p:txBody>
      </p:sp>
    </p:spTree>
    <p:extLst>
      <p:ext uri="{BB962C8B-B14F-4D97-AF65-F5344CB8AC3E}">
        <p14:creationId xmlns:p14="http://schemas.microsoft.com/office/powerpoint/2010/main" val="324330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60487" y="1590418"/>
            <a:ext cx="4467849" cy="3677163"/>
          </a:xfrm>
          <a:prstGeom prst="rect">
            <a:avLst/>
          </a:prstGeom>
        </p:spPr>
      </p:pic>
      <p:sp>
        <p:nvSpPr>
          <p:cNvPr id="3" name="TextBox 2"/>
          <p:cNvSpPr txBox="1"/>
          <p:nvPr/>
        </p:nvSpPr>
        <p:spPr>
          <a:xfrm>
            <a:off x="2573196" y="5695405"/>
            <a:ext cx="7042442" cy="553998"/>
          </a:xfrm>
          <a:prstGeom prst="rect">
            <a:avLst/>
          </a:prstGeom>
          <a:noFill/>
        </p:spPr>
        <p:txBody>
          <a:bodyPr wrap="none" rtlCol="0">
            <a:spAutoFit/>
          </a:bodyPr>
          <a:lstStyle/>
          <a:p>
            <a:pPr algn="ctr">
              <a:lnSpc>
                <a:spcPct val="125000"/>
              </a:lnSpc>
            </a:pPr>
            <a:r>
              <a:rPr lang="en-US" sz="2400" dirty="0" smtClean="0">
                <a:solidFill>
                  <a:srgbClr val="737373"/>
                </a:solidFill>
                <a:latin typeface="Calibri" panose="020F0502020204030204" pitchFamily="34" charset="0"/>
                <a:cs typeface="Calibri" panose="020F0502020204030204" pitchFamily="34" charset="0"/>
              </a:rPr>
              <a:t>Darius on the tragic condition. Aeschylus </a:t>
            </a:r>
            <a:r>
              <a:rPr lang="en-US" sz="2400" i="1" dirty="0" smtClean="0">
                <a:solidFill>
                  <a:srgbClr val="737373"/>
                </a:solidFill>
                <a:latin typeface="Calibri" panose="020F0502020204030204" pitchFamily="34" charset="0"/>
                <a:cs typeface="Calibri" panose="020F0502020204030204" pitchFamily="34" charset="0"/>
              </a:rPr>
              <a:t>Persians</a:t>
            </a:r>
            <a:r>
              <a:rPr lang="en-US" sz="2400" dirty="0" smtClean="0">
                <a:solidFill>
                  <a:srgbClr val="737373"/>
                </a:solidFill>
                <a:latin typeface="Calibri" panose="020F0502020204030204" pitchFamily="34" charset="0"/>
                <a:cs typeface="Calibri" panose="020F0502020204030204" pitchFamily="34" charset="0"/>
              </a:rPr>
              <a:t> p. 71</a:t>
            </a:r>
          </a:p>
        </p:txBody>
      </p:sp>
    </p:spTree>
    <p:extLst>
      <p:ext uri="{BB962C8B-B14F-4D97-AF65-F5344CB8AC3E}">
        <p14:creationId xmlns:p14="http://schemas.microsoft.com/office/powerpoint/2010/main" val="22245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normAutofit fontScale="92500" lnSpcReduction="20000"/>
          </a:bodyPr>
          <a:lstStyle/>
          <a:p>
            <a:pPr lvl="0"/>
            <a:r>
              <a:rPr lang="en-US" dirty="0" smtClean="0"/>
              <a:t>Discussion, Aeschylus’s </a:t>
            </a:r>
            <a:r>
              <a:rPr lang="en-US" i="1" dirty="0" smtClean="0"/>
              <a:t>Persians</a:t>
            </a:r>
          </a:p>
          <a:p>
            <a:pPr lvl="1"/>
            <a:r>
              <a:rPr lang="en-US" dirty="0" smtClean="0"/>
              <a:t>Tragedy As Local? As Universal?</a:t>
            </a:r>
          </a:p>
          <a:p>
            <a:pPr lvl="0"/>
            <a:r>
              <a:rPr lang="en-US" dirty="0" smtClean="0"/>
              <a:t>Recap &amp; Update</a:t>
            </a:r>
          </a:p>
          <a:p>
            <a:pPr lvl="1"/>
            <a:r>
              <a:rPr lang="en-US" dirty="0" smtClean="0"/>
              <a:t>A Step Backwards. . .</a:t>
            </a:r>
          </a:p>
          <a:p>
            <a:pPr lvl="0"/>
            <a:r>
              <a:rPr lang="en-US" dirty="0" smtClean="0"/>
              <a:t>Play and Background</a:t>
            </a:r>
          </a:p>
          <a:p>
            <a:pPr lvl="1"/>
            <a:r>
              <a:rPr lang="en-US" dirty="0" smtClean="0"/>
              <a:t>Persia, Persian War, </a:t>
            </a:r>
            <a:r>
              <a:rPr lang="en-US" i="1" dirty="0" smtClean="0"/>
              <a:t>Persians</a:t>
            </a:r>
            <a:r>
              <a:rPr lang="en-US" dirty="0" smtClean="0"/>
              <a:t> </a:t>
            </a:r>
          </a:p>
          <a:p>
            <a:pPr lvl="0"/>
            <a:r>
              <a:rPr lang="en-US" dirty="0" smtClean="0"/>
              <a:t>Tragic Patterns in Aeschylus</a:t>
            </a:r>
          </a:p>
          <a:p>
            <a:pPr lvl="1"/>
            <a:r>
              <a:rPr lang="en-US" i="1" dirty="0" smtClean="0"/>
              <a:t>Hubris</a:t>
            </a:r>
            <a:r>
              <a:rPr lang="en-US" dirty="0" smtClean="0"/>
              <a:t>, </a:t>
            </a:r>
            <a:r>
              <a:rPr lang="en-US" i="1" dirty="0" smtClean="0"/>
              <a:t>atē</a:t>
            </a:r>
            <a:r>
              <a:rPr lang="en-US" dirty="0" smtClean="0"/>
              <a:t>, the Great Reveal</a:t>
            </a:r>
            <a:endParaRPr lang="en-US" i="1" dirty="0" smtClean="0"/>
          </a:p>
        </p:txBody>
      </p:sp>
      <p:pic>
        <p:nvPicPr>
          <p:cNvPr id="1026" name="Picture 2" descr="Xerxes I, Naqsh-e Rust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043" y="1828800"/>
            <a:ext cx="2449784" cy="38216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77520" y="5619152"/>
            <a:ext cx="2550827" cy="412934"/>
          </a:xfrm>
          <a:prstGeom prst="rect">
            <a:avLst/>
          </a:prstGeom>
          <a:noFill/>
        </p:spPr>
        <p:txBody>
          <a:bodyPr wrap="none" rtlCol="0">
            <a:spAutoFit/>
          </a:bodyPr>
          <a:lstStyle/>
          <a:p>
            <a:pPr algn="ctr">
              <a:lnSpc>
                <a:spcPct val="125000"/>
              </a:lnSpc>
            </a:pPr>
            <a:r>
              <a:rPr lang="en-US" dirty="0">
                <a:solidFill>
                  <a:srgbClr val="737373"/>
                </a:solidFill>
                <a:latin typeface="Calibri" panose="020F0502020204030204" pitchFamily="34" charset="0"/>
                <a:cs typeface="Calibri" panose="020F0502020204030204" pitchFamily="34" charset="0"/>
              </a:rPr>
              <a:t>Xerxes I, </a:t>
            </a:r>
            <a:r>
              <a:rPr lang="en-US" dirty="0" err="1">
                <a:solidFill>
                  <a:srgbClr val="737373"/>
                </a:solidFill>
                <a:latin typeface="Calibri" panose="020F0502020204030204" pitchFamily="34" charset="0"/>
                <a:cs typeface="Calibri" panose="020F0502020204030204" pitchFamily="34" charset="0"/>
              </a:rPr>
              <a:t>Naqsh</a:t>
            </a:r>
            <a:r>
              <a:rPr lang="en-US" dirty="0">
                <a:solidFill>
                  <a:srgbClr val="737373"/>
                </a:solidFill>
                <a:latin typeface="Calibri" panose="020F0502020204030204" pitchFamily="34" charset="0"/>
                <a:cs typeface="Calibri" panose="020F0502020204030204" pitchFamily="34" charset="0"/>
              </a:rPr>
              <a:t>-e </a:t>
            </a:r>
            <a:r>
              <a:rPr lang="en-US" dirty="0" err="1">
                <a:solidFill>
                  <a:srgbClr val="737373"/>
                </a:solidFill>
                <a:latin typeface="Calibri" panose="020F0502020204030204" pitchFamily="34" charset="0"/>
                <a:cs typeface="Calibri" panose="020F0502020204030204" pitchFamily="34" charset="0"/>
              </a:rPr>
              <a:t>Rustam</a:t>
            </a:r>
            <a:endParaRPr lang="en-US"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766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Discussion, Aeschylus’s </a:t>
            </a:r>
            <a:r>
              <a:rPr lang="en-US" i="1" dirty="0"/>
              <a:t>Persians</a:t>
            </a:r>
            <a:endParaRPr lang="en-US" dirty="0"/>
          </a:p>
        </p:txBody>
      </p:sp>
      <p:sp>
        <p:nvSpPr>
          <p:cNvPr id="3" name="Content Placeholder 2"/>
          <p:cNvSpPr>
            <a:spLocks noGrp="1"/>
          </p:cNvSpPr>
          <p:nvPr>
            <p:ph type="body" idx="1"/>
          </p:nvPr>
        </p:nvSpPr>
        <p:spPr/>
        <p:txBody>
          <a:bodyPr/>
          <a:lstStyle/>
          <a:p>
            <a:pPr lvl="0"/>
            <a:r>
              <a:rPr lang="en-US" dirty="0" smtClean="0"/>
              <a:t>Tragedy As Local? Universal?</a:t>
            </a:r>
            <a:endParaRPr lang="en-US" dirty="0"/>
          </a:p>
        </p:txBody>
      </p:sp>
    </p:spTree>
    <p:extLst>
      <p:ext uri="{BB962C8B-B14F-4D97-AF65-F5344CB8AC3E}">
        <p14:creationId xmlns:p14="http://schemas.microsoft.com/office/powerpoint/2010/main" val="250092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374" y="1539973"/>
            <a:ext cx="11224008" cy="4513159"/>
          </a:xfrm>
          <a:prstGeom prst="rect">
            <a:avLst/>
          </a:prstGeom>
          <a:noFill/>
        </p:spPr>
        <p:txBody>
          <a:bodyPr wrap="square" rtlCol="0" anchor="ctr" anchorCtr="0">
            <a:spAutoFit/>
          </a:bodyPr>
          <a:lstStyle/>
          <a:p>
            <a:pPr>
              <a:lnSpc>
                <a:spcPct val="114000"/>
              </a:lnSpc>
            </a:pPr>
            <a:r>
              <a:rPr lang="en-US" sz="3200" dirty="0">
                <a:latin typeface="Calibri" panose="020F0502020204030204" pitchFamily="34" charset="0"/>
                <a:cs typeface="Calibri" panose="020F0502020204030204" pitchFamily="34" charset="0"/>
              </a:rPr>
              <a:t> “. . . Said sees a play like </a:t>
            </a:r>
            <a:r>
              <a:rPr lang="en-US" sz="3200" dirty="0" smtClean="0">
                <a:latin typeface="Calibri" panose="020F0502020204030204" pitchFamily="34" charset="0"/>
                <a:cs typeface="Calibri" panose="020F0502020204030204" pitchFamily="34" charset="0"/>
              </a:rPr>
              <a:t>Aeschylus’ </a:t>
            </a:r>
            <a:r>
              <a:rPr lang="en-US" sz="3200" i="1" dirty="0">
                <a:latin typeface="Calibri" panose="020F0502020204030204" pitchFamily="34" charset="0"/>
                <a:cs typeface="Calibri" panose="020F0502020204030204" pitchFamily="34" charset="0"/>
              </a:rPr>
              <a:t>Persians</a:t>
            </a:r>
            <a:r>
              <a:rPr lang="en-US" sz="3200" dirty="0">
                <a:latin typeface="Calibri" panose="020F0502020204030204" pitchFamily="34" charset="0"/>
                <a:cs typeface="Calibri" panose="020F0502020204030204" pitchFamily="34" charset="0"/>
              </a:rPr>
              <a:t> as an example of </a:t>
            </a:r>
            <a:r>
              <a:rPr lang="en-US" sz="3200" dirty="0">
                <a:solidFill>
                  <a:srgbClr val="FF0000"/>
                </a:solidFill>
                <a:latin typeface="Calibri" panose="020F0502020204030204" pitchFamily="34" charset="0"/>
                <a:cs typeface="Calibri" panose="020F0502020204030204" pitchFamily="34" charset="0"/>
              </a:rPr>
              <a:t>the Orient being transformed from a very </a:t>
            </a:r>
            <a:r>
              <a:rPr lang="en-US" sz="3200" dirty="0" smtClean="0">
                <a:solidFill>
                  <a:srgbClr val="FF0000"/>
                </a:solidFill>
                <a:latin typeface="Calibri" panose="020F0502020204030204" pitchFamily="34" charset="0"/>
                <a:cs typeface="Calibri" panose="020F0502020204030204" pitchFamily="34" charset="0"/>
              </a:rPr>
              <a:t>‘distant </a:t>
            </a:r>
            <a:r>
              <a:rPr lang="en-US" sz="3200" dirty="0">
                <a:solidFill>
                  <a:srgbClr val="FF0000"/>
                </a:solidFill>
                <a:latin typeface="Calibri" panose="020F0502020204030204" pitchFamily="34" charset="0"/>
                <a:cs typeface="Calibri" panose="020F0502020204030204" pitchFamily="34" charset="0"/>
              </a:rPr>
              <a:t>and often threatening Otherness into figures that are relatively familiar</a:t>
            </a:r>
            <a:r>
              <a:rPr lang="en-US" sz="3200" dirty="0">
                <a:latin typeface="Calibri" panose="020F0502020204030204" pitchFamily="34" charset="0"/>
                <a:cs typeface="Calibri" panose="020F0502020204030204" pitchFamily="34" charset="0"/>
              </a:rPr>
              <a:t> (in </a:t>
            </a:r>
            <a:r>
              <a:rPr lang="en-US" sz="3200" dirty="0" smtClean="0">
                <a:latin typeface="Calibri" panose="020F0502020204030204" pitchFamily="34" charset="0"/>
                <a:cs typeface="Calibri" panose="020F0502020204030204" pitchFamily="34" charset="0"/>
              </a:rPr>
              <a:t>Aeschylus’ </a:t>
            </a:r>
            <a:r>
              <a:rPr lang="en-US" sz="3200" dirty="0">
                <a:latin typeface="Calibri" panose="020F0502020204030204" pitchFamily="34" charset="0"/>
                <a:cs typeface="Calibri" panose="020F0502020204030204" pitchFamily="34" charset="0"/>
              </a:rPr>
              <a:t>case grieving Asiatic women). The dramatic immediacy of representation in the </a:t>
            </a:r>
            <a:r>
              <a:rPr lang="en-US" sz="3200" i="1" dirty="0">
                <a:solidFill>
                  <a:srgbClr val="FF0000"/>
                </a:solidFill>
                <a:latin typeface="Calibri" panose="020F0502020204030204" pitchFamily="34" charset="0"/>
                <a:cs typeface="Calibri" panose="020F0502020204030204" pitchFamily="34" charset="0"/>
              </a:rPr>
              <a:t>Persians</a:t>
            </a:r>
            <a:r>
              <a:rPr lang="en-US" sz="3200" dirty="0">
                <a:solidFill>
                  <a:srgbClr val="FF0000"/>
                </a:solidFill>
                <a:latin typeface="Calibri" panose="020F0502020204030204" pitchFamily="34" charset="0"/>
                <a:cs typeface="Calibri" panose="020F0502020204030204" pitchFamily="34" charset="0"/>
              </a:rPr>
              <a:t> obscures the fact that the audience is watching a highly artificial enactment of what a non-Oriental has made the symbol for the whole </a:t>
            </a:r>
            <a:r>
              <a:rPr lang="en-US" sz="3200" dirty="0" smtClean="0">
                <a:solidFill>
                  <a:srgbClr val="FF0000"/>
                </a:solidFill>
                <a:latin typeface="Calibri" panose="020F0502020204030204" pitchFamily="34" charset="0"/>
                <a:cs typeface="Calibri" panose="020F0502020204030204" pitchFamily="34" charset="0"/>
              </a:rPr>
              <a:t>Orient</a:t>
            </a:r>
            <a:r>
              <a:rPr lang="en-US" sz="3200" dirty="0" smtClean="0">
                <a:latin typeface="Calibri" panose="020F0502020204030204" pitchFamily="34" charset="0"/>
                <a:cs typeface="Calibri" panose="020F0502020204030204" pitchFamily="34" charset="0"/>
              </a:rPr>
              <a:t>.’ ”</a:t>
            </a:r>
            <a:br>
              <a:rPr lang="en-US" sz="3200" dirty="0" smtClean="0">
                <a:latin typeface="Calibri" panose="020F0502020204030204" pitchFamily="34" charset="0"/>
                <a:cs typeface="Calibri" panose="020F0502020204030204" pitchFamily="34" charset="0"/>
              </a:rPr>
            </a:br>
            <a:r>
              <a:rPr lang="en-US" sz="2400" dirty="0" smtClean="0">
                <a:latin typeface="Calibri" panose="020F0502020204030204" pitchFamily="34" charset="0"/>
                <a:cs typeface="Calibri" panose="020F0502020204030204" pitchFamily="34" charset="0"/>
              </a:rPr>
              <a:t>(Rebecca Kennedy, </a:t>
            </a:r>
            <a:r>
              <a:rPr lang="en-US" sz="2400" i="1" dirty="0" smtClean="0">
                <a:latin typeface="Calibri" panose="020F0502020204030204" pitchFamily="34" charset="0"/>
                <a:cs typeface="Calibri" panose="020F0502020204030204" pitchFamily="34" charset="0"/>
              </a:rPr>
              <a:t>Classics </a:t>
            </a:r>
            <a:r>
              <a:rPr lang="en-US" sz="2400" i="1" dirty="0">
                <a:latin typeface="Calibri" panose="020F0502020204030204" pitchFamily="34" charset="0"/>
                <a:cs typeface="Calibri" panose="020F0502020204030204" pitchFamily="34" charset="0"/>
              </a:rPr>
              <a:t>at the </a:t>
            </a:r>
            <a:r>
              <a:rPr lang="en-US" sz="2400" i="1" dirty="0" smtClean="0">
                <a:latin typeface="Calibri" panose="020F0502020204030204" pitchFamily="34" charset="0"/>
                <a:cs typeface="Calibri" panose="020F0502020204030204" pitchFamily="34" charset="0"/>
              </a:rPr>
              <a:t>Intersections</a:t>
            </a:r>
            <a:r>
              <a:rPr lang="en-US" sz="2400" dirty="0" smtClean="0">
                <a:latin typeface="Calibri" panose="020F0502020204030204" pitchFamily="34" charset="0"/>
                <a:cs typeface="Calibri" panose="020F0502020204030204" pitchFamily="34" charset="0"/>
              </a:rPr>
              <a:t>, quoting </a:t>
            </a:r>
            <a:r>
              <a:rPr lang="en-US" sz="2400" dirty="0" err="1" smtClean="0">
                <a:latin typeface="Calibri" panose="020F0502020204030204" pitchFamily="34" charset="0"/>
                <a:cs typeface="Calibri" panose="020F0502020204030204" pitchFamily="34" charset="0"/>
              </a:rPr>
              <a:t>Saïd</a:t>
            </a:r>
            <a:r>
              <a:rPr lang="en-US" sz="2400" dirty="0" smtClean="0">
                <a:latin typeface="Calibri" panose="020F0502020204030204" pitchFamily="34" charset="0"/>
                <a:cs typeface="Calibri" panose="020F0502020204030204" pitchFamily="34" charset="0"/>
              </a:rPr>
              <a:t> </a:t>
            </a:r>
            <a:r>
              <a:rPr lang="en-US" sz="2400" i="1" dirty="0" smtClean="0">
                <a:latin typeface="Calibri" panose="020F0502020204030204" pitchFamily="34" charset="0"/>
                <a:cs typeface="Calibri" panose="020F0502020204030204" pitchFamily="34" charset="0"/>
              </a:rPr>
              <a:t>Orientalism</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i="1" dirty="0" smtClean="0"/>
              <a:t>Persians</a:t>
            </a:r>
            <a:r>
              <a:rPr lang="en-US" dirty="0" smtClean="0"/>
              <a:t>, Orientalism</a:t>
            </a:r>
            <a:endParaRPr lang="en-US" dirty="0"/>
          </a:p>
        </p:txBody>
      </p:sp>
    </p:spTree>
    <p:extLst>
      <p:ext uri="{BB962C8B-B14F-4D97-AF65-F5344CB8AC3E}">
        <p14:creationId xmlns:p14="http://schemas.microsoft.com/office/powerpoint/2010/main" val="276238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&amp; Update</a:t>
            </a:r>
            <a:endParaRPr lang="en-US" dirty="0"/>
          </a:p>
        </p:txBody>
      </p:sp>
      <p:sp>
        <p:nvSpPr>
          <p:cNvPr id="3" name="Subtitle 2"/>
          <p:cNvSpPr>
            <a:spLocks noGrp="1"/>
          </p:cNvSpPr>
          <p:nvPr>
            <p:ph type="body" idx="1"/>
          </p:nvPr>
        </p:nvSpPr>
        <p:spPr/>
        <p:txBody>
          <a:bodyPr/>
          <a:lstStyle/>
          <a:p>
            <a:r>
              <a:rPr lang="en-US" dirty="0"/>
              <a:t>A Step </a:t>
            </a:r>
            <a:r>
              <a:rPr lang="en-US" dirty="0" smtClean="0"/>
              <a:t>Backwards. . .</a:t>
            </a:r>
            <a:endParaRPr lang="en-US" dirty="0"/>
          </a:p>
        </p:txBody>
      </p:sp>
    </p:spTree>
    <p:extLst>
      <p:ext uri="{BB962C8B-B14F-4D97-AF65-F5344CB8AC3E}">
        <p14:creationId xmlns:p14="http://schemas.microsoft.com/office/powerpoint/2010/main" val="166023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We’ve Got To. . .</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Intro Class – issues</a:t>
            </a:r>
          </a:p>
          <a:p>
            <a:pPr lvl="1"/>
            <a:r>
              <a:rPr lang="en-US" dirty="0" smtClean="0"/>
              <a:t>Theory of tragedy</a:t>
            </a:r>
          </a:p>
          <a:p>
            <a:pPr lvl="1"/>
            <a:r>
              <a:rPr lang="en-US" dirty="0" smtClean="0"/>
              <a:t>Performative, gender-based approach</a:t>
            </a:r>
          </a:p>
          <a:p>
            <a:r>
              <a:rPr lang="en-US" i="1" dirty="0" smtClean="0"/>
              <a:t>Antigone</a:t>
            </a:r>
            <a:r>
              <a:rPr lang="en-US" dirty="0" smtClean="0"/>
              <a:t>, </a:t>
            </a:r>
            <a:r>
              <a:rPr lang="en-US" dirty="0" err="1" smtClean="0"/>
              <a:t>Honig</a:t>
            </a:r>
            <a:r>
              <a:rPr lang="en-US" dirty="0" smtClean="0"/>
              <a:t>, Aristotle</a:t>
            </a:r>
          </a:p>
          <a:p>
            <a:pPr lvl="1"/>
            <a:r>
              <a:rPr lang="en-US" dirty="0" smtClean="0"/>
              <a:t>Tragedy “perfected”</a:t>
            </a:r>
          </a:p>
          <a:p>
            <a:pPr lvl="1"/>
            <a:r>
              <a:rPr lang="en-US" dirty="0" smtClean="0"/>
              <a:t>Tragedy’s aims</a:t>
            </a:r>
          </a:p>
          <a:p>
            <a:pPr lvl="1"/>
            <a:r>
              <a:rPr lang="en-US" dirty="0" smtClean="0"/>
              <a:t>Tragedy’s relevance</a:t>
            </a:r>
          </a:p>
          <a:p>
            <a:r>
              <a:rPr lang="en-US" dirty="0" smtClean="0"/>
              <a:t>Seaford, Dionysus, </a:t>
            </a:r>
            <a:r>
              <a:rPr lang="en-US" i="1" dirty="0" smtClean="0"/>
              <a:t>Bacchae</a:t>
            </a:r>
            <a:endParaRPr lang="en-US" dirty="0" smtClean="0"/>
          </a:p>
          <a:p>
            <a:pPr lvl="1"/>
            <a:r>
              <a:rPr lang="en-US" dirty="0" smtClean="0"/>
              <a:t>Tragic origins</a:t>
            </a:r>
          </a:p>
          <a:p>
            <a:pPr lvl="1"/>
            <a:r>
              <a:rPr lang="en-US" dirty="0" smtClean="0"/>
              <a:t>Imitation, impersonation</a:t>
            </a:r>
          </a:p>
        </p:txBody>
      </p:sp>
      <p:pic>
        <p:nvPicPr>
          <p:cNvPr id="1026" name="Picture 2" descr="C:\mysites\clas214\images\dionysus.gif"/>
          <p:cNvPicPr>
            <a:picLocks noGrp="1" noChangeAspect="1" noChangeArrowheads="1"/>
          </p:cNvPicPr>
          <p:nvPr>
            <p:ph sz="half" idx="4294967295"/>
          </p:nvPr>
        </p:nvPicPr>
        <p:blipFill>
          <a:blip r:embed="rId3" cstate="print"/>
          <a:srcRect/>
          <a:stretch>
            <a:fillRect/>
          </a:stretch>
        </p:blipFill>
        <p:spPr bwMode="auto">
          <a:xfrm>
            <a:off x="7449516" y="1707356"/>
            <a:ext cx="2759697" cy="2788444"/>
          </a:xfrm>
          <a:prstGeom prst="rect">
            <a:avLst/>
          </a:prstGeom>
          <a:noFill/>
        </p:spPr>
      </p:pic>
    </p:spTree>
    <p:extLst>
      <p:ext uri="{BB962C8B-B14F-4D97-AF65-F5344CB8AC3E}">
        <p14:creationId xmlns:p14="http://schemas.microsoft.com/office/powerpoint/2010/main" val="2553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7613" y="1828800"/>
            <a:ext cx="9753600" cy="4477444"/>
          </a:xfrm>
          <a:prstGeom prst="rect">
            <a:avLst/>
          </a:prstGeom>
          <a:noFill/>
        </p:spPr>
        <p:txBody>
          <a:bodyPr wrap="square" rtlCol="0" anchor="t" anchorCtr="0">
            <a:spAutoFit/>
          </a:bodyPr>
          <a:lstStyle/>
          <a:p>
            <a:pPr>
              <a:lnSpc>
                <a:spcPct val="114000"/>
              </a:lnSpc>
            </a:pPr>
            <a:r>
              <a:rPr lang="en-US" sz="3600" dirty="0">
                <a:latin typeface="Calibri" panose="020F0502020204030204" pitchFamily="34" charset="0"/>
                <a:cs typeface="Calibri" panose="020F0502020204030204" pitchFamily="34" charset="0"/>
              </a:rPr>
              <a:t> “… </a:t>
            </a:r>
            <a:r>
              <a:rPr lang="en-US" sz="3600" dirty="0" smtClean="0">
                <a:latin typeface="Calibri" panose="020F0502020204030204" pitchFamily="34" charset="0"/>
                <a:cs typeface="Calibri" panose="020F0502020204030204" pitchFamily="34" charset="0"/>
              </a:rPr>
              <a:t>the </a:t>
            </a:r>
            <a:r>
              <a:rPr lang="en-US" sz="3600" dirty="0">
                <a:latin typeface="Calibri" panose="020F0502020204030204" pitchFamily="34" charset="0"/>
                <a:cs typeface="Calibri" panose="020F0502020204030204" pitchFamily="34" charset="0"/>
              </a:rPr>
              <a:t>Greek poet consistently strove to set the transient doings of mortals against a permanent universe, a universe of ever-present death and ever-living gods. Unless so measured, the particular human act … will scarcely be worth narrating, or even intelligible. Only the permanent will make sense of the ephemeral</a:t>
            </a:r>
            <a:r>
              <a:rPr lang="en-US" sz="3600"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Herington, </a:t>
            </a:r>
            <a:r>
              <a:rPr lang="en-US" sz="2400" dirty="0" smtClean="0">
                <a:latin typeface="Calibri" panose="020F0502020204030204" pitchFamily="34" charset="0"/>
                <a:cs typeface="Calibri" panose="020F0502020204030204" pitchFamily="34" charset="0"/>
              </a:rPr>
              <a:t>p</a:t>
            </a:r>
            <a:r>
              <a:rPr lang="en-US" sz="2400" dirty="0">
                <a:latin typeface="Calibri" panose="020F0502020204030204" pitchFamily="34" charset="0"/>
                <a:cs typeface="Calibri" panose="020F0502020204030204" pitchFamily="34" charset="0"/>
              </a:rPr>
              <a:t>. 5, </a:t>
            </a:r>
            <a:r>
              <a:rPr lang="en-US" sz="2400" i="1" dirty="0" smtClean="0">
                <a:latin typeface="Calibri" panose="020F0502020204030204" pitchFamily="34" charset="0"/>
                <a:cs typeface="Calibri" panose="020F0502020204030204" pitchFamily="34" charset="0"/>
              </a:rPr>
              <a:t>Persians</a:t>
            </a:r>
            <a:r>
              <a:rPr lang="en-US" sz="2400" dirty="0">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smtClean="0"/>
              <a:t>Where We’re Headed (today)</a:t>
            </a:r>
            <a:endParaRPr lang="en-US" dirty="0"/>
          </a:p>
        </p:txBody>
      </p:sp>
    </p:spTree>
    <p:extLst>
      <p:ext uri="{BB962C8B-B14F-4D97-AF65-F5344CB8AC3E}">
        <p14:creationId xmlns:p14="http://schemas.microsoft.com/office/powerpoint/2010/main" val="318076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Play and Background</a:t>
            </a:r>
            <a:endParaRPr lang="en-US" dirty="0"/>
          </a:p>
        </p:txBody>
      </p:sp>
      <p:sp>
        <p:nvSpPr>
          <p:cNvPr id="6" name="Subtitle 5"/>
          <p:cNvSpPr>
            <a:spLocks noGrp="1"/>
          </p:cNvSpPr>
          <p:nvPr>
            <p:ph type="body" idx="1"/>
          </p:nvPr>
        </p:nvSpPr>
        <p:spPr/>
        <p:txBody>
          <a:bodyPr/>
          <a:lstStyle/>
          <a:p>
            <a:r>
              <a:rPr lang="en-US" dirty="0" smtClean="0"/>
              <a:t>Persia, Persian War, </a:t>
            </a:r>
            <a:r>
              <a:rPr lang="en-US" i="1" dirty="0" smtClean="0"/>
              <a:t>Persians</a:t>
            </a:r>
            <a:r>
              <a:rPr lang="en-US" dirty="0" smtClean="0"/>
              <a:t> </a:t>
            </a:r>
            <a:endParaRPr lang="en-US" dirty="0"/>
          </a:p>
        </p:txBody>
      </p:sp>
    </p:spTree>
    <p:extLst>
      <p:ext uri="{BB962C8B-B14F-4D97-AF65-F5344CB8AC3E}">
        <p14:creationId xmlns:p14="http://schemas.microsoft.com/office/powerpoint/2010/main" val="5068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rld Presentation 16x9">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04_csapo.pptx" id="{09A6238E-22D6-4C84-8889-12D19E826EDA}" vid="{B6620738-EBF3-42C5-89E4-D18A864F9516}"/>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179</TotalTime>
  <Words>2899</Words>
  <Application>Microsoft Office PowerPoint</Application>
  <PresentationFormat>Custom</PresentationFormat>
  <Paragraphs>259</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Candara</vt:lpstr>
      <vt:lpstr>Century Gothic</vt:lpstr>
      <vt:lpstr>GFS Porson</vt:lpstr>
      <vt:lpstr>Levenim MT</vt:lpstr>
      <vt:lpstr>Tahoma</vt:lpstr>
      <vt:lpstr>Times New Roman</vt:lpstr>
      <vt:lpstr>Wingdings</vt:lpstr>
      <vt:lpstr>World Presentation 16x9</vt:lpstr>
      <vt:lpstr>Aeschylus’ Persians</vt:lpstr>
      <vt:lpstr>Aeschylus Persians. Parodos. Opening</vt:lpstr>
      <vt:lpstr>Agenda</vt:lpstr>
      <vt:lpstr>Discussion, Aeschylus’s Persians</vt:lpstr>
      <vt:lpstr>Persians, Orientalism</vt:lpstr>
      <vt:lpstr>Recap &amp; Update</vt:lpstr>
      <vt:lpstr>Where We’ve Got To. . .</vt:lpstr>
      <vt:lpstr>Where We’re Headed (today)</vt:lpstr>
      <vt:lpstr>Play and Background</vt:lpstr>
      <vt:lpstr>Persians: Play Facts</vt:lpstr>
      <vt:lpstr>Persian Empire</vt:lpstr>
      <vt:lpstr>Xerxes’ Bridge</vt:lpstr>
      <vt:lpstr>PowerPoint Presentation</vt:lpstr>
      <vt:lpstr>Tragic Patterns in Aeschylus</vt:lpstr>
      <vt:lpstr>Ancient Law of hubris and atē</vt:lpstr>
      <vt:lpstr>PowerPoint Presentation</vt:lpstr>
      <vt:lpstr>PowerPoint Presentation</vt:lpstr>
      <vt:lpstr>Aeschylean Progression (C.J. Herington Aeschylus)</vt:lpstr>
      <vt:lpstr>Persians: Analysis</vt:lpstr>
      <vt:lpstr>Atossa’s Dream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Aeschylus’ Persians</dc:title>
  <dc:creator>Scholtz, Andrew</dc:creator>
  <cp:lastModifiedBy>Scholtz, Andrew</cp:lastModifiedBy>
  <cp:revision>41</cp:revision>
  <cp:lastPrinted>2020-02-13T21:50:46Z</cp:lastPrinted>
  <dcterms:created xsi:type="dcterms:W3CDTF">2020-02-13T19:42:04Z</dcterms:created>
  <dcterms:modified xsi:type="dcterms:W3CDTF">2024-02-20T02:35:14Z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