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72" r:id="rId2"/>
    <p:sldId id="275" r:id="rId3"/>
    <p:sldId id="274" r:id="rId4"/>
    <p:sldId id="258" r:id="rId5"/>
    <p:sldId id="261" r:id="rId6"/>
    <p:sldId id="262" r:id="rId7"/>
    <p:sldId id="263" r:id="rId8"/>
    <p:sldId id="267" r:id="rId9"/>
    <p:sldId id="264" r:id="rId10"/>
    <p:sldId id="265" r:id="rId11"/>
    <p:sldId id="266" r:id="rId12"/>
    <p:sldId id="278" r:id="rId13"/>
    <p:sldId id="279" r:id="rId14"/>
    <p:sldId id="268" r:id="rId15"/>
    <p:sldId id="276" r:id="rId16"/>
    <p:sldId id="277" r:id="rId17"/>
    <p:sldId id="270" r:id="rId18"/>
    <p:sldId id="269" r:id="rId19"/>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743"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737373"/>
    <a:srgbClr val="FFFFFF"/>
    <a:srgbClr val="BE7F42"/>
    <a:srgbClr val="993300"/>
    <a:srgbClr val="00173A"/>
    <a:srgbClr val="000066"/>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232" autoAdjust="0"/>
    <p:restoredTop sz="92910" autoAdjust="0"/>
  </p:normalViewPr>
  <p:slideViewPr>
    <p:cSldViewPr snapToGrid="0">
      <p:cViewPr varScale="1">
        <p:scale>
          <a:sx n="110" d="100"/>
          <a:sy n="110" d="100"/>
        </p:scale>
        <p:origin x="1170" y="114"/>
      </p:cViewPr>
      <p:guideLst>
        <p:guide pos="3743"/>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3" d="100"/>
          <a:sy n="83" d="100"/>
        </p:scale>
        <p:origin x="381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128FCA9C-FF92-4024-BDEC-A6D3B663DC09}" type="datetimeFigureOut">
              <a:rPr lang="en-US"/>
              <a:t>2/19/2024</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772AB877-E7B1-4681-847E-D0918612832B}" type="datetimeFigureOut">
              <a:rPr lang="en-US"/>
              <a:t>2/19/2024</a:t>
            </a:fld>
            <a:endParaRPr/>
          </a:p>
        </p:txBody>
      </p:sp>
      <p:sp>
        <p:nvSpPr>
          <p:cNvPr id="4" name="Slide Image Placeholder 3"/>
          <p:cNvSpPr>
            <a:spLocks noGrp="1" noRot="1" noChangeAspect="1"/>
          </p:cNvSpPr>
          <p:nvPr>
            <p:ph type="sldImg" idx="2"/>
          </p:nvPr>
        </p:nvSpPr>
        <p:spPr>
          <a:xfrm>
            <a:off x="2116138" y="647700"/>
            <a:ext cx="2778125" cy="1563688"/>
          </a:xfrm>
          <a:prstGeom prst="rect">
            <a:avLst/>
          </a:prstGeom>
          <a:noFill/>
          <a:ln w="12700">
            <a:solidFill>
              <a:prstClr val="black"/>
            </a:solidFill>
          </a:ln>
        </p:spPr>
        <p:txBody>
          <a:bodyPr vert="horz" lIns="93164" tIns="46582" rIns="93164" bIns="46582" rtlCol="0" anchor="ctr"/>
          <a:lstStyle/>
          <a:p>
            <a:endParaRPr/>
          </a:p>
        </p:txBody>
      </p:sp>
      <p:sp>
        <p:nvSpPr>
          <p:cNvPr id="5" name="Notes Placeholder 4"/>
          <p:cNvSpPr>
            <a:spLocks noGrp="1"/>
          </p:cNvSpPr>
          <p:nvPr>
            <p:ph type="body" sz="quarter" idx="3"/>
          </p:nvPr>
        </p:nvSpPr>
        <p:spPr>
          <a:xfrm>
            <a:off x="701040" y="2395181"/>
            <a:ext cx="5608320" cy="6203989"/>
          </a:xfrm>
          <a:prstGeom prst="rect">
            <a:avLst/>
          </a:prstGeom>
        </p:spPr>
        <p:txBody>
          <a:bodyPr vert="horz" lIns="93164" tIns="46582" rIns="93164" bIns="46582"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200" kern="1200">
        <a:solidFill>
          <a:schemeClr val="tx1">
            <a:lumMod val="50000"/>
          </a:schemeClr>
        </a:solidFill>
        <a:latin typeface="Calibri" panose="020F0502020204030204" pitchFamily="34" charset="0"/>
        <a:ea typeface="+mn-ea"/>
        <a:cs typeface="Calibri" panose="020F0502020204030204" pitchFamily="34" charset="0"/>
      </a:defRPr>
    </a:lvl2pPr>
    <a:lvl3pPr marL="914400" algn="l" defTabSz="914400" rtl="0" eaLnBrk="1" latinLnBrk="0" hangingPunct="1">
      <a:defRPr sz="1200" kern="1200">
        <a:solidFill>
          <a:schemeClr val="tx1">
            <a:lumMod val="50000"/>
          </a:schemeClr>
        </a:solidFill>
        <a:latin typeface="Calibri" panose="020F0502020204030204" pitchFamily="34" charset="0"/>
        <a:ea typeface="+mn-ea"/>
        <a:cs typeface="Calibri" panose="020F0502020204030204" pitchFamily="34" charset="0"/>
      </a:defRPr>
    </a:lvl3pPr>
    <a:lvl4pPr marL="1371600" algn="l" defTabSz="914400" rtl="0" eaLnBrk="1" latinLnBrk="0" hangingPunct="1">
      <a:defRPr sz="1200" kern="1200">
        <a:solidFill>
          <a:schemeClr val="tx1">
            <a:lumMod val="50000"/>
          </a:schemeClr>
        </a:solidFill>
        <a:latin typeface="Calibri" panose="020F0502020204030204" pitchFamily="34" charset="0"/>
        <a:ea typeface="+mn-ea"/>
        <a:cs typeface="Calibri" panose="020F0502020204030204" pitchFamily="34" charset="0"/>
      </a:defRPr>
    </a:lvl4pPr>
    <a:lvl5pPr marL="1828800" algn="l" defTabSz="914400" rtl="0" eaLnBrk="1" latinLnBrk="0" hangingPunct="1">
      <a:defRPr sz="1200" kern="1200">
        <a:solidFill>
          <a:schemeClr val="tx1">
            <a:lumMod val="50000"/>
          </a:schemeClr>
        </a:solidFill>
        <a:latin typeface="Calibri" panose="020F0502020204030204" pitchFamily="34" charset="0"/>
        <a:ea typeface="+mn-ea"/>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a:t>
            </a:fld>
            <a:endParaRPr lang="en-US"/>
          </a:p>
        </p:txBody>
      </p:sp>
    </p:spTree>
    <p:extLst>
      <p:ext uri="{BB962C8B-B14F-4D97-AF65-F5344CB8AC3E}">
        <p14:creationId xmlns:p14="http://schemas.microsoft.com/office/powerpoint/2010/main" val="4202624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a:t>1-13-99</a:t>
            </a:r>
          </a:p>
        </p:txBody>
      </p:sp>
      <p:sp>
        <p:nvSpPr>
          <p:cNvPr id="5" name="Rectangle 6"/>
          <p:cNvSpPr>
            <a:spLocks noGrp="1" noChangeArrowheads="1"/>
          </p:cNvSpPr>
          <p:nvPr>
            <p:ph type="ftr" sz="quarter" idx="4"/>
          </p:nvPr>
        </p:nvSpPr>
        <p:spPr>
          <a:ln/>
        </p:spPr>
        <p:txBody>
          <a:bodyPr/>
          <a:lstStyle/>
          <a:p>
            <a:r>
              <a:rPr lang="en-US"/>
              <a:t>CLA77, Andrew Scholtz</a:t>
            </a:r>
          </a:p>
        </p:txBody>
      </p:sp>
      <p:sp>
        <p:nvSpPr>
          <p:cNvPr id="6" name="Rectangle 7"/>
          <p:cNvSpPr>
            <a:spLocks noGrp="1" noChangeArrowheads="1"/>
          </p:cNvSpPr>
          <p:nvPr>
            <p:ph type="sldNum" sz="quarter" idx="5"/>
          </p:nvPr>
        </p:nvSpPr>
        <p:spPr>
          <a:ln/>
        </p:spPr>
        <p:txBody>
          <a:bodyPr/>
          <a:lstStyle/>
          <a:p>
            <a:fld id="{B88D8270-AB29-4B28-8FAA-258B797B9507}" type="slidenum">
              <a:rPr lang="en-US"/>
              <a:pPr/>
              <a:t>10</a:t>
            </a:fld>
            <a:endParaRPr lang="en-US"/>
          </a:p>
        </p:txBody>
      </p:sp>
      <p:sp>
        <p:nvSpPr>
          <p:cNvPr id="584706" name="Rectangle 2"/>
          <p:cNvSpPr>
            <a:spLocks noGrp="1" noRot="1" noChangeAspect="1" noChangeArrowheads="1" noTextEdit="1"/>
          </p:cNvSpPr>
          <p:nvPr>
            <p:ph type="sldImg"/>
          </p:nvPr>
        </p:nvSpPr>
        <p:spPr>
          <a:xfrm>
            <a:off x="2259013" y="542925"/>
            <a:ext cx="2401887" cy="1352550"/>
          </a:xfrm>
          <a:ln/>
        </p:spPr>
      </p:sp>
      <p:sp>
        <p:nvSpPr>
          <p:cNvPr id="5847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95439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a:t>1-13-99</a:t>
            </a:r>
          </a:p>
        </p:txBody>
      </p:sp>
      <p:sp>
        <p:nvSpPr>
          <p:cNvPr id="5" name="Rectangle 6"/>
          <p:cNvSpPr>
            <a:spLocks noGrp="1" noChangeArrowheads="1"/>
          </p:cNvSpPr>
          <p:nvPr>
            <p:ph type="ftr" sz="quarter" idx="4"/>
          </p:nvPr>
        </p:nvSpPr>
        <p:spPr>
          <a:ln/>
        </p:spPr>
        <p:txBody>
          <a:bodyPr/>
          <a:lstStyle/>
          <a:p>
            <a:r>
              <a:rPr lang="en-US"/>
              <a:t>CLA77, Andrew Scholtz</a:t>
            </a:r>
          </a:p>
        </p:txBody>
      </p:sp>
      <p:sp>
        <p:nvSpPr>
          <p:cNvPr id="6" name="Rectangle 7"/>
          <p:cNvSpPr>
            <a:spLocks noGrp="1" noChangeArrowheads="1"/>
          </p:cNvSpPr>
          <p:nvPr>
            <p:ph type="sldNum" sz="quarter" idx="5"/>
          </p:nvPr>
        </p:nvSpPr>
        <p:spPr>
          <a:ln/>
        </p:spPr>
        <p:txBody>
          <a:bodyPr/>
          <a:lstStyle/>
          <a:p>
            <a:fld id="{610BDB0D-B87F-471C-AFE4-4D18485347D7}" type="slidenum">
              <a:rPr lang="en-US"/>
              <a:pPr/>
              <a:t>11</a:t>
            </a:fld>
            <a:endParaRPr lang="en-US"/>
          </a:p>
        </p:txBody>
      </p:sp>
      <p:sp>
        <p:nvSpPr>
          <p:cNvPr id="604162" name="Rectangle 2"/>
          <p:cNvSpPr>
            <a:spLocks noGrp="1" noRot="1" noChangeAspect="1" noChangeArrowheads="1" noTextEdit="1"/>
          </p:cNvSpPr>
          <p:nvPr>
            <p:ph type="sldImg"/>
          </p:nvPr>
        </p:nvSpPr>
        <p:spPr>
          <a:xfrm>
            <a:off x="2043113" y="477838"/>
            <a:ext cx="2925762" cy="1647825"/>
          </a:xfrm>
          <a:ln/>
        </p:spPr>
      </p:sp>
      <p:sp>
        <p:nvSpPr>
          <p:cNvPr id="604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97657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3113" y="477838"/>
            <a:ext cx="2925762" cy="1647825"/>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44FB5FEA-8BCF-4D35-B9EB-1CDC7618E77B}" type="datetime1">
              <a:rPr lang="en-US" smtClean="0"/>
              <a:pPr/>
              <a:t>2/19/2024</a:t>
            </a:fld>
            <a:endParaRPr lang="en-US"/>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12</a:t>
            </a:fld>
            <a:endParaRPr lang="en-US"/>
          </a:p>
        </p:txBody>
      </p:sp>
    </p:spTree>
    <p:extLst>
      <p:ext uri="{BB962C8B-B14F-4D97-AF65-F5344CB8AC3E}">
        <p14:creationId xmlns:p14="http://schemas.microsoft.com/office/powerpoint/2010/main" val="1486965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3113" y="477838"/>
            <a:ext cx="2925762" cy="1647825"/>
          </a:xfrm>
        </p:spPr>
      </p:sp>
      <p:sp>
        <p:nvSpPr>
          <p:cNvPr id="3" name="Notes Placeholder 2"/>
          <p:cNvSpPr>
            <a:spLocks noGrp="1"/>
          </p:cNvSpPr>
          <p:nvPr>
            <p:ph type="body" idx="1"/>
          </p:nvPr>
        </p:nvSpPr>
        <p:spPr/>
        <p:txBody>
          <a:bodyPr>
            <a:normAutofit/>
          </a:bodyPr>
          <a:lstStyle/>
          <a:p>
            <a:r>
              <a:rPr lang="en-US" dirty="0" smtClean="0"/>
              <a:t>the plays speak the language of ideological affirmation:</a:t>
            </a:r>
          </a:p>
          <a:p>
            <a:pPr lvl="1"/>
            <a:r>
              <a:rPr lang="en-US" dirty="0" smtClean="0"/>
              <a:t>of gender ideologies, political ideologies, and so on.</a:t>
            </a:r>
          </a:p>
          <a:p>
            <a:pPr lvl="0"/>
            <a:r>
              <a:rPr lang="en-US" dirty="0" smtClean="0"/>
              <a:t>but the conflicts dramatized in plays necessarily put a whole range of cherished truths on trial:</a:t>
            </a:r>
          </a:p>
          <a:p>
            <a:pPr lvl="1"/>
            <a:r>
              <a:rPr lang="en-US" dirty="0" smtClean="0"/>
              <a:t>that the patriarchal suppression of women (par for the course in the world known to our playwright and his audience) is just.</a:t>
            </a:r>
          </a:p>
          <a:p>
            <a:pPr lvl="1"/>
            <a:r>
              <a:rPr lang="en-US" dirty="0" smtClean="0"/>
              <a:t>that</a:t>
            </a:r>
            <a:r>
              <a:rPr lang="en-US" baseline="0" dirty="0" smtClean="0"/>
              <a:t> men’s lust for glory constructive.</a:t>
            </a:r>
          </a:p>
          <a:p>
            <a:pPr lvl="1"/>
            <a:r>
              <a:rPr lang="en-US" baseline="0" dirty="0" smtClean="0"/>
              <a:t>that the conflicts that inevitably arise in the social-political order can be neatly resolved through existing institutions, that justice without compromise jives with social or political order, </a:t>
            </a:r>
            <a:r>
              <a:rPr lang="en-US" i="1" baseline="0" dirty="0" smtClean="0"/>
              <a:t>with human happiness.</a:t>
            </a:r>
            <a:r>
              <a:rPr lang="en-US" dirty="0" smtClean="0"/>
              <a:t> for</a:t>
            </a:r>
            <a:r>
              <a:rPr lang="en-US" baseline="0" dirty="0" smtClean="0"/>
              <a:t> in a world where crime punishes crime, could justice itself be the problem?</a:t>
            </a:r>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44FB5FEA-8BCF-4D35-B9EB-1CDC7618E77B}" type="datetime1">
              <a:rPr lang="en-US" smtClean="0"/>
              <a:pPr/>
              <a:t>2/19/2024</a:t>
            </a:fld>
            <a:endParaRPr lang="en-US" dirty="0"/>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13</a:t>
            </a:fld>
            <a:endParaRPr lang="en-US" dirty="0"/>
          </a:p>
        </p:txBody>
      </p:sp>
    </p:spTree>
    <p:extLst>
      <p:ext uri="{BB962C8B-B14F-4D97-AF65-F5344CB8AC3E}">
        <p14:creationId xmlns:p14="http://schemas.microsoft.com/office/powerpoint/2010/main" val="2253437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3113" y="477838"/>
            <a:ext cx="2925762" cy="1647825"/>
          </a:xfrm>
        </p:spPr>
      </p:sp>
      <p:sp>
        <p:nvSpPr>
          <p:cNvPr id="3" name="Notes Placeholder 2"/>
          <p:cNvSpPr>
            <a:spLocks noGrp="1"/>
          </p:cNvSpPr>
          <p:nvPr>
            <p:ph type="body" idx="1"/>
          </p:nvPr>
        </p:nvSpPr>
        <p:spPr/>
        <p:txBody>
          <a:bodyPr>
            <a:normAutofit/>
          </a:bodyPr>
          <a:lstStyle/>
          <a:p>
            <a:r>
              <a:rPr lang="en-US" sz="1400" b="1" dirty="0"/>
              <a:t>Patterns, recap. . .</a:t>
            </a:r>
            <a:endParaRPr lang="en-US" b="1" dirty="0" smtClean="0"/>
          </a:p>
          <a:p>
            <a:r>
              <a:rPr lang="en-US" dirty="0" smtClean="0"/>
              <a:t>EPIPHANY</a:t>
            </a:r>
          </a:p>
          <a:p>
            <a:r>
              <a:rPr lang="en-US" dirty="0" smtClean="0"/>
              <a:t>How manifested?</a:t>
            </a:r>
          </a:p>
          <a:p>
            <a:pPr lvl="1"/>
            <a:r>
              <a:rPr lang="en-US" dirty="0" smtClean="0"/>
              <a:t>in the movement from talking to action</a:t>
            </a:r>
          </a:p>
          <a:p>
            <a:pPr lvl="2"/>
            <a:r>
              <a:rPr lang="en-US" dirty="0" smtClean="0"/>
              <a:t>yes, the signals “signal” </a:t>
            </a:r>
            <a:r>
              <a:rPr lang="en-US" dirty="0" err="1" smtClean="0"/>
              <a:t>ag’s</a:t>
            </a:r>
            <a:r>
              <a:rPr lang="en-US" dirty="0" smtClean="0"/>
              <a:t> immanent</a:t>
            </a:r>
            <a:r>
              <a:rPr lang="en-US" baseline="0" dirty="0" smtClean="0"/>
              <a:t> return, but the talk isn’t fully believed until he shows up in person</a:t>
            </a:r>
            <a:endParaRPr lang="en-US" dirty="0" smtClean="0"/>
          </a:p>
          <a:p>
            <a:pPr lvl="1"/>
            <a:r>
              <a:rPr lang="en-US" dirty="0" smtClean="0"/>
              <a:t>in the consummation of a foreshadowed doom or redemption</a:t>
            </a:r>
          </a:p>
          <a:p>
            <a:pPr lvl="2"/>
            <a:r>
              <a:rPr lang="en-US" dirty="0" smtClean="0"/>
              <a:t>in </a:t>
            </a:r>
            <a:r>
              <a:rPr lang="en-US" dirty="0" err="1" smtClean="0"/>
              <a:t>ag’s</a:t>
            </a:r>
            <a:r>
              <a:rPr lang="en-US" dirty="0" smtClean="0"/>
              <a:t> immanent murder as punishment for </a:t>
            </a:r>
            <a:r>
              <a:rPr lang="en-US" dirty="0" err="1" smtClean="0"/>
              <a:t>iph’s</a:t>
            </a:r>
            <a:r>
              <a:rPr lang="en-US" dirty="0" smtClean="0"/>
              <a:t> death</a:t>
            </a:r>
          </a:p>
          <a:p>
            <a:pPr lvl="1"/>
            <a:r>
              <a:rPr lang="en-US" dirty="0" smtClean="0"/>
              <a:t>in the </a:t>
            </a:r>
            <a:r>
              <a:rPr lang="en-US" i="1" dirty="0" err="1" smtClean="0"/>
              <a:t>oresteia</a:t>
            </a:r>
            <a:r>
              <a:rPr lang="en-US" i="0" dirty="0" smtClean="0"/>
              <a:t> more generally</a:t>
            </a:r>
            <a:r>
              <a:rPr lang="en-US" dirty="0" smtClean="0"/>
              <a:t>, …</a:t>
            </a:r>
          </a:p>
          <a:p>
            <a:pPr lvl="2"/>
            <a:r>
              <a:rPr lang="en-US" dirty="0" smtClean="0"/>
              <a:t>in the move from “acts” 1 and 2 to the third to Zeus the Savior</a:t>
            </a:r>
          </a:p>
          <a:p>
            <a:r>
              <a:rPr lang="en-US" dirty="0" smtClean="0"/>
              <a:t>“FORMULA”:</a:t>
            </a:r>
          </a:p>
          <a:p>
            <a:r>
              <a:rPr lang="en-US" dirty="0" smtClean="0"/>
              <a:t>COMMENT: when </a:t>
            </a:r>
            <a:r>
              <a:rPr lang="en-US" dirty="0" err="1" smtClean="0"/>
              <a:t>i</a:t>
            </a:r>
            <a:r>
              <a:rPr lang="en-US" dirty="0" smtClean="0"/>
              <a:t> say “formula,” </a:t>
            </a:r>
            <a:r>
              <a:rPr lang="en-US" dirty="0" err="1" smtClean="0"/>
              <a:t>i’m</a:t>
            </a:r>
            <a:r>
              <a:rPr lang="en-US" dirty="0" smtClean="0"/>
              <a:t> misrepresenting a bit. as </a:t>
            </a:r>
            <a:r>
              <a:rPr lang="en-US" dirty="0" err="1" smtClean="0"/>
              <a:t>herington</a:t>
            </a:r>
            <a:r>
              <a:rPr lang="en-US" dirty="0" smtClean="0"/>
              <a:t> divined, this is a formula operating according to an archaic “logic,” one that is in essence circular. each step is implied in the next, the strict </a:t>
            </a:r>
            <a:r>
              <a:rPr lang="en-US" dirty="0" err="1" smtClean="0"/>
              <a:t>sequentality</a:t>
            </a:r>
            <a:r>
              <a:rPr lang="en-US" dirty="0" smtClean="0"/>
              <a:t> of it all is no more a reality than is any too neat articulation of the “formula” in any source – indeed, to illustrate it in the </a:t>
            </a:r>
            <a:r>
              <a:rPr lang="en-US" i="1" dirty="0" err="1" smtClean="0"/>
              <a:t>agamemnon</a:t>
            </a:r>
            <a:r>
              <a:rPr lang="en-US" dirty="0" smtClean="0"/>
              <a:t>, where it is prominently on display, one cannot but jump around.</a:t>
            </a:r>
          </a:p>
          <a:p>
            <a:r>
              <a:rPr lang="en-US" dirty="0" smtClean="0"/>
              <a:t>anyway, just to recapitulate, the formula can best be articulated as an archaic, pre-</a:t>
            </a:r>
            <a:r>
              <a:rPr lang="en-US" dirty="0" err="1" smtClean="0"/>
              <a:t>aristotelian</a:t>
            </a:r>
            <a:r>
              <a:rPr lang="en-US" dirty="0" smtClean="0"/>
              <a:t> version of reversal as in the </a:t>
            </a:r>
            <a:r>
              <a:rPr lang="en-US" i="1" dirty="0" smtClean="0"/>
              <a:t>Poetics</a:t>
            </a:r>
            <a:r>
              <a:rPr lang="en-US" dirty="0" smtClean="0"/>
              <a:t>, only here imagined as a cosmic principle, a violent rebalancing of a world out of joint</a:t>
            </a:r>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44FB5FEA-8BCF-4D35-B9EB-1CDC7618E77B}" type="datetime1">
              <a:rPr lang="en-US" smtClean="0"/>
              <a:pPr/>
              <a:t>2/19/2024</a:t>
            </a:fld>
            <a:endParaRPr lang="en-US"/>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14</a:t>
            </a:fld>
            <a:endParaRPr lang="en-US"/>
          </a:p>
        </p:txBody>
      </p:sp>
    </p:spTree>
    <p:extLst>
      <p:ext uri="{BB962C8B-B14F-4D97-AF65-F5344CB8AC3E}">
        <p14:creationId xmlns:p14="http://schemas.microsoft.com/office/powerpoint/2010/main" val="1598431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pPr lvl="0"/>
            <a:r>
              <a:rPr lang="en-US" dirty="0" smtClean="0"/>
              <a:t>EXEMPLIFIED IN </a:t>
            </a:r>
            <a:r>
              <a:rPr lang="en-US" i="1" dirty="0" smtClean="0"/>
              <a:t>AGAMEMNON:</a:t>
            </a:r>
            <a:endParaRPr lang="en-US" dirty="0" smtClean="0"/>
          </a:p>
          <a:p>
            <a:r>
              <a:rPr lang="en-US" dirty="0" smtClean="0"/>
              <a:t>koros (excess)</a:t>
            </a:r>
          </a:p>
          <a:p>
            <a:pPr lvl="1"/>
            <a:r>
              <a:rPr lang="en-US" dirty="0" smtClean="0"/>
              <a:t>CHORUS: “Sprung from the great good fortune in the race | comes bloom on bloom of pain” (p. 131)</a:t>
            </a:r>
          </a:p>
          <a:p>
            <a:r>
              <a:rPr lang="en-US" dirty="0" smtClean="0"/>
              <a:t> hubris (violation), which may precipitate ate or may operate in tandem with it</a:t>
            </a:r>
          </a:p>
          <a:p>
            <a:pPr lvl="1"/>
            <a:r>
              <a:rPr lang="en-US" dirty="0" smtClean="0"/>
              <a:t>CHORUS: “But ancient Violence (hubris) longs to breed, | new Violence (hubris) comes when its fatal hour comes” (p.</a:t>
            </a:r>
            <a:r>
              <a:rPr lang="en-US" baseline="0" dirty="0" smtClean="0"/>
              <a:t> 131</a:t>
            </a:r>
            <a:r>
              <a:rPr lang="en-US" dirty="0" smtClean="0"/>
              <a:t>)</a:t>
            </a:r>
          </a:p>
          <a:p>
            <a:pPr lvl="1"/>
            <a:r>
              <a:rPr lang="en-US" dirty="0" smtClean="0"/>
              <a:t>the sacrifice-murder of </a:t>
            </a:r>
            <a:r>
              <a:rPr lang="en-US" dirty="0" err="1" smtClean="0"/>
              <a:t>iph</a:t>
            </a:r>
            <a:r>
              <a:rPr lang="en-US" dirty="0" smtClean="0"/>
              <a:t> as crime paying for the destruction of troy</a:t>
            </a:r>
          </a:p>
          <a:p>
            <a:pPr lvl="1"/>
            <a:r>
              <a:rPr lang="en-US" dirty="0" err="1" smtClean="0"/>
              <a:t>cl’s</a:t>
            </a:r>
            <a:r>
              <a:rPr lang="en-US" dirty="0" smtClean="0"/>
              <a:t> warning:</a:t>
            </a:r>
          </a:p>
          <a:p>
            <a:pPr lvl="2"/>
            <a:r>
              <a:rPr lang="en-US" dirty="0" smtClean="0"/>
              <a:t>Just let no lust, no mad desire seize the armies </a:t>
            </a:r>
          </a:p>
          <a:p>
            <a:pPr lvl="2"/>
            <a:r>
              <a:rPr lang="en-US" dirty="0" smtClean="0"/>
              <a:t>to ravish what they must not touch - </a:t>
            </a:r>
          </a:p>
          <a:p>
            <a:pPr lvl="2"/>
            <a:r>
              <a:rPr lang="en-US" dirty="0" smtClean="0"/>
              <a:t>overwhelmed by all they’ve won!</a:t>
            </a:r>
          </a:p>
        </p:txBody>
      </p:sp>
      <p:sp>
        <p:nvSpPr>
          <p:cNvPr id="4" name="Slide Number Placeholder 3"/>
          <p:cNvSpPr>
            <a:spLocks noGrp="1"/>
          </p:cNvSpPr>
          <p:nvPr>
            <p:ph type="sldNum" sz="quarter" idx="10"/>
          </p:nvPr>
        </p:nvSpPr>
        <p:spPr/>
        <p:txBody>
          <a:bodyPr/>
          <a:lstStyle/>
          <a:p>
            <a:fld id="{69C971FF-EF28-4195-A575-329446EFAA55}" type="slidenum">
              <a:rPr lang="en-US" smtClean="0"/>
              <a:t>15</a:t>
            </a:fld>
            <a:endParaRPr lang="en-US"/>
          </a:p>
        </p:txBody>
      </p:sp>
    </p:spTree>
    <p:extLst>
      <p:ext uri="{BB962C8B-B14F-4D97-AF65-F5344CB8AC3E}">
        <p14:creationId xmlns:p14="http://schemas.microsoft.com/office/powerpoint/2010/main" val="2136402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pPr lvl="0"/>
            <a:r>
              <a:rPr lang="en-US" dirty="0" smtClean="0"/>
              <a:t>EXEMPLIFIED IN </a:t>
            </a:r>
            <a:r>
              <a:rPr lang="en-US" i="1" dirty="0" smtClean="0"/>
              <a:t>AGAMEMNON:</a:t>
            </a:r>
            <a:endParaRPr lang="en-US" dirty="0" smtClean="0"/>
          </a:p>
          <a:p>
            <a:pPr lvl="0"/>
            <a:r>
              <a:rPr lang="en-US" dirty="0" smtClean="0"/>
              <a:t>ate (ruin)</a:t>
            </a:r>
          </a:p>
          <a:p>
            <a:pPr lvl="1"/>
            <a:r>
              <a:rPr lang="en-US" dirty="0" smtClean="0"/>
              <a:t>CHORUS: “… neither young nor strong could leap the giant dredge-net of slavery, all-embracing ruin (ate)” (p. 117)</a:t>
            </a:r>
          </a:p>
          <a:p>
            <a:pPr lvl="1"/>
            <a:r>
              <a:rPr lang="en-US" dirty="0" smtClean="0"/>
              <a:t>the frenzy that besets ag</a:t>
            </a:r>
          </a:p>
          <a:p>
            <a:pPr lvl="0"/>
            <a:r>
              <a:rPr lang="en-US" dirty="0" smtClean="0"/>
              <a:t>dike (justice)</a:t>
            </a:r>
          </a:p>
          <a:p>
            <a:pPr lvl="1"/>
            <a:r>
              <a:rPr lang="en-US" dirty="0" smtClean="0"/>
              <a:t>“Justice turns the balance</a:t>
            </a:r>
            <a:r>
              <a:rPr lang="en-US" baseline="0" dirty="0" smtClean="0"/>
              <a:t> scales, / sees that we suffer / and we suffer and we learn” (p. 111)</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16</a:t>
            </a:fld>
            <a:endParaRPr lang="en-US"/>
          </a:p>
        </p:txBody>
      </p:sp>
    </p:spTree>
    <p:extLst>
      <p:ext uri="{BB962C8B-B14F-4D97-AF65-F5344CB8AC3E}">
        <p14:creationId xmlns:p14="http://schemas.microsoft.com/office/powerpoint/2010/main" val="108740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p:txBody>
          <a:bodyPr/>
          <a:lstStyle/>
          <a:p>
            <a:r>
              <a:rPr lang="en-US" smtClean="0"/>
              <a:t>1-13-99</a:t>
            </a:r>
            <a:endParaRPr lang="en-US"/>
          </a:p>
        </p:txBody>
      </p:sp>
      <p:sp>
        <p:nvSpPr>
          <p:cNvPr id="5" name="Rectangle 6"/>
          <p:cNvSpPr>
            <a:spLocks noGrp="1" noChangeArrowheads="1"/>
          </p:cNvSpPr>
          <p:nvPr>
            <p:ph type="ftr" sz="quarter" idx="4"/>
          </p:nvPr>
        </p:nvSpPr>
        <p:spPr/>
        <p:txBody>
          <a:bodyPr/>
          <a:lstStyle/>
          <a:p>
            <a:r>
              <a:rPr lang="en-US" smtClean="0"/>
              <a:t>CLA77, Andrew Scholtz</a:t>
            </a:r>
            <a:endParaRPr lang="en-US"/>
          </a:p>
        </p:txBody>
      </p:sp>
      <p:sp>
        <p:nvSpPr>
          <p:cNvPr id="6" name="Rectangle 7"/>
          <p:cNvSpPr>
            <a:spLocks noGrp="1" noChangeArrowheads="1"/>
          </p:cNvSpPr>
          <p:nvPr>
            <p:ph type="sldNum" sz="quarter" idx="5"/>
          </p:nvPr>
        </p:nvSpPr>
        <p:spPr/>
        <p:txBody>
          <a:bodyPr/>
          <a:lstStyle/>
          <a:p>
            <a:fld id="{540E5590-FB8A-4A5A-81E2-6EF5C8872777}" type="slidenum">
              <a:rPr lang="en-US" smtClean="0"/>
              <a:pPr/>
              <a:t>17</a:t>
            </a:fld>
            <a:endParaRPr lang="en-US"/>
          </a:p>
        </p:txBody>
      </p:sp>
      <p:sp>
        <p:nvSpPr>
          <p:cNvPr id="609283" name="Rectangle 3"/>
          <p:cNvSpPr>
            <a:spLocks noGrp="1" noChangeArrowheads="1"/>
          </p:cNvSpPr>
          <p:nvPr>
            <p:ph type="body" idx="1"/>
          </p:nvPr>
        </p:nvSpPr>
        <p:spPr/>
        <p:txBody>
          <a:bodyPr>
            <a:normAutofit/>
          </a:bodyPr>
          <a:lstStyle/>
          <a:p>
            <a:pPr defTabSz="914266" fontAlgn="base">
              <a:spcBef>
                <a:spcPct val="30000"/>
              </a:spcBef>
              <a:spcAft>
                <a:spcPct val="0"/>
              </a:spcAft>
              <a:defRPr/>
            </a:pPr>
            <a:r>
              <a:rPr lang="en-US" sz="1100" dirty="0"/>
              <a:t>the associative poetics of </a:t>
            </a:r>
            <a:r>
              <a:rPr lang="en-US" sz="1100" dirty="0" err="1"/>
              <a:t>aesch’s</a:t>
            </a:r>
            <a:r>
              <a:rPr lang="en-US" sz="1100" dirty="0"/>
              <a:t> lyric exposition, especially during choruses, are like Cassandra’s powerful yet incoherent prophecies. they stack horror on horror so that sequentially distinct stages in the story collapse onto each other like the floors of a collapsed building. we, like Cassandra, feel crushed, but also see all too clearly how all the horrors connect. endowed now with our own visionary powers, we break free from the logic of ordinary causation. instead, we see how the terror rages “back and back in the future / . . .</a:t>
            </a:r>
            <a:br>
              <a:rPr lang="en-US" sz="1100" dirty="0"/>
            </a:br>
            <a:r>
              <a:rPr lang="en-US" sz="1100" dirty="0"/>
              <a:t>Memory womb of Fury child-avenging fury!”</a:t>
            </a:r>
          </a:p>
          <a:p>
            <a:r>
              <a:rPr lang="en-US" sz="1100" b="1" dirty="0"/>
              <a:t>associative poetics:</a:t>
            </a:r>
            <a:r>
              <a:rPr lang="en-US" sz="1100" dirty="0"/>
              <a:t> conceptual association by way of a shared feature, motif, image. in these plays, weavings, colors, poured drink offerings, blood – a host of motifs binding the whole </a:t>
            </a:r>
            <a:r>
              <a:rPr lang="en-US" sz="1100" dirty="0" err="1"/>
              <a:t>oresteia</a:t>
            </a:r>
            <a:r>
              <a:rPr lang="en-US" sz="1100" dirty="0"/>
              <a:t> together as a group of plays. chief among these motifs: the color red. as the color of blood and of fire, it is serves as emblematic of the organic connection between tragic events like the feast of </a:t>
            </a:r>
            <a:r>
              <a:rPr lang="en-US" sz="1100" dirty="0" err="1"/>
              <a:t>thyestes</a:t>
            </a:r>
            <a:r>
              <a:rPr lang="en-US" sz="1100" dirty="0"/>
              <a:t>, sack of troy, and murder in </a:t>
            </a:r>
            <a:r>
              <a:rPr lang="en-US" sz="1100" dirty="0" err="1"/>
              <a:t>agamemnon’s</a:t>
            </a:r>
            <a:r>
              <a:rPr lang="en-US" sz="1100" dirty="0"/>
              <a:t> palace. so, too, red, as the color of fire, convey with the fire signals in the opening of </a:t>
            </a:r>
            <a:r>
              <a:rPr lang="en-US" sz="1100" dirty="0" err="1"/>
              <a:t>agamemnon</a:t>
            </a:r>
            <a:r>
              <a:rPr lang="en-US" sz="1100" dirty="0"/>
              <a:t> not just news of </a:t>
            </a:r>
            <a:r>
              <a:rPr lang="en-US" sz="1100" dirty="0" err="1"/>
              <a:t>troy’s</a:t>
            </a:r>
            <a:r>
              <a:rPr lang="en-US" sz="1100" dirty="0"/>
              <a:t> destruction; they emblematically convey curse from troy to </a:t>
            </a:r>
            <a:r>
              <a:rPr lang="en-US" sz="1100" dirty="0" err="1"/>
              <a:t>argos</a:t>
            </a:r>
            <a:r>
              <a:rPr lang="en-US" sz="1100" dirty="0"/>
              <a:t>.</a:t>
            </a:r>
          </a:p>
          <a:p>
            <a:r>
              <a:rPr lang="en-US" sz="1100" dirty="0"/>
              <a:t>[the red carpet completes the connection; </a:t>
            </a:r>
            <a:r>
              <a:rPr lang="en-US" sz="1100" dirty="0" err="1"/>
              <a:t>cassandra’s</a:t>
            </a:r>
            <a:r>
              <a:rPr lang="en-US" sz="1100" dirty="0"/>
              <a:t> vision of the bloody, gory feast of </a:t>
            </a:r>
            <a:r>
              <a:rPr lang="en-US" sz="1100" dirty="0" err="1"/>
              <a:t>thyestes</a:t>
            </a:r>
            <a:r>
              <a:rPr lang="en-US" sz="1100" dirty="0"/>
              <a:t> atop the roof of the palace, like a gory, bloody version of </a:t>
            </a:r>
            <a:r>
              <a:rPr lang="en-US" sz="1100" dirty="0" err="1"/>
              <a:t>panckakes</a:t>
            </a:r>
            <a:r>
              <a:rPr lang="en-US" sz="1100" dirty="0"/>
              <a:t> and syrup, allows doom to saturate how we imagine the house of </a:t>
            </a:r>
            <a:r>
              <a:rPr lang="en-US" sz="1100" dirty="0" err="1"/>
              <a:t>agamemnon</a:t>
            </a:r>
            <a:r>
              <a:rPr lang="en-US" sz="1100" dirty="0"/>
              <a:t>. it allows us, the audience, a single stroke to envision doom upon doom crashing down upon the accursed house of </a:t>
            </a:r>
            <a:r>
              <a:rPr lang="en-US" sz="1100" dirty="0" err="1"/>
              <a:t>agamemnon</a:t>
            </a:r>
            <a:r>
              <a:rPr lang="en-US" sz="1100" dirty="0"/>
              <a:t>. but we shall also see this unifying motif of the color red return repurposed yet constant in its resonance in the </a:t>
            </a:r>
            <a:r>
              <a:rPr lang="en-US" sz="1100" i="1" dirty="0"/>
              <a:t>Eumenides</a:t>
            </a:r>
            <a:r>
              <a:rPr lang="en-US" sz="1100" dirty="0"/>
              <a:t>, the final act of this three-tragedy drama.]</a:t>
            </a:r>
          </a:p>
          <a:p>
            <a:r>
              <a:rPr lang="en-US" sz="1100" dirty="0"/>
              <a:t>in a choral passage like the parodos, the imagery suggests a chaotic, almost hallucinogenic series of connections, all suggesting that the synaptic firing of the chorus’s imagination has plunged into a mad spiral. we see more of the same in the likewise lyric ravings of </a:t>
            </a:r>
            <a:r>
              <a:rPr lang="en-US" sz="1100" dirty="0" err="1"/>
              <a:t>cassandra</a:t>
            </a:r>
            <a:r>
              <a:rPr lang="en-US" sz="1100" dirty="0"/>
              <a:t> later.</a:t>
            </a:r>
          </a:p>
        </p:txBody>
      </p:sp>
      <p:sp>
        <p:nvSpPr>
          <p:cNvPr id="11" name="Slide Image Placeholder 10"/>
          <p:cNvSpPr>
            <a:spLocks noGrp="1" noRot="1" noChangeAspect="1"/>
          </p:cNvSpPr>
          <p:nvPr>
            <p:ph type="sldImg"/>
          </p:nvPr>
        </p:nvSpPr>
        <p:spPr>
          <a:xfrm>
            <a:off x="2043113" y="477838"/>
            <a:ext cx="2925762" cy="1647825"/>
          </a:xfrm>
        </p:spPr>
      </p:sp>
    </p:spTree>
    <p:extLst>
      <p:ext uri="{BB962C8B-B14F-4D97-AF65-F5344CB8AC3E}">
        <p14:creationId xmlns:p14="http://schemas.microsoft.com/office/powerpoint/2010/main" val="3124212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smtClean="0"/>
              <a:t>1-13-99</a:t>
            </a:r>
            <a:endParaRPr lang="en-US"/>
          </a:p>
        </p:txBody>
      </p:sp>
      <p:sp>
        <p:nvSpPr>
          <p:cNvPr id="5" name="Rectangle 6"/>
          <p:cNvSpPr>
            <a:spLocks noGrp="1" noChangeArrowheads="1"/>
          </p:cNvSpPr>
          <p:nvPr>
            <p:ph type="ftr" sz="quarter" idx="4"/>
          </p:nvPr>
        </p:nvSpPr>
        <p:spPr>
          <a:ln/>
        </p:spPr>
        <p:txBody>
          <a:bodyPr/>
          <a:lstStyle/>
          <a:p>
            <a:r>
              <a:rPr lang="en-US" smtClean="0"/>
              <a:t>CLA77, Andrew Scholtz</a:t>
            </a:r>
            <a:endParaRPr lang="en-US"/>
          </a:p>
        </p:txBody>
      </p:sp>
      <p:sp>
        <p:nvSpPr>
          <p:cNvPr id="6" name="Rectangle 7"/>
          <p:cNvSpPr>
            <a:spLocks noGrp="1" noChangeArrowheads="1"/>
          </p:cNvSpPr>
          <p:nvPr>
            <p:ph type="sldNum" sz="quarter" idx="5"/>
          </p:nvPr>
        </p:nvSpPr>
        <p:spPr>
          <a:ln/>
        </p:spPr>
        <p:txBody>
          <a:bodyPr/>
          <a:lstStyle/>
          <a:p>
            <a:fld id="{B1D83B6A-5099-462D-9596-A9998E21C29B}" type="slidenum">
              <a:rPr lang="en-US" smtClean="0"/>
              <a:pPr/>
              <a:t>18</a:t>
            </a:fld>
            <a:endParaRPr lang="en-US"/>
          </a:p>
        </p:txBody>
      </p:sp>
      <p:sp>
        <p:nvSpPr>
          <p:cNvPr id="619522" name="Rectangle 2"/>
          <p:cNvSpPr>
            <a:spLocks noGrp="1" noRot="1" noChangeAspect="1" noChangeArrowheads="1" noTextEdit="1"/>
          </p:cNvSpPr>
          <p:nvPr>
            <p:ph type="sldImg"/>
          </p:nvPr>
        </p:nvSpPr>
        <p:spPr>
          <a:xfrm>
            <a:off x="2043113" y="477838"/>
            <a:ext cx="2925762" cy="1647825"/>
          </a:xfrm>
          <a:ln/>
        </p:spPr>
      </p:sp>
      <p:sp>
        <p:nvSpPr>
          <p:cNvPr id="619523" name="Rectangle 3"/>
          <p:cNvSpPr>
            <a:spLocks noGrp="1" noChangeArrowheads="1"/>
          </p:cNvSpPr>
          <p:nvPr>
            <p:ph type="body" idx="1"/>
          </p:nvPr>
        </p:nvSpPr>
        <p:spPr/>
        <p:txBody>
          <a:bodyPr/>
          <a:lstStyle/>
          <a:p>
            <a:r>
              <a:rPr lang="en-US" dirty="0" smtClean="0"/>
              <a:t>CHORUS: “… </a:t>
            </a:r>
            <a:r>
              <a:rPr lang="en-US" dirty="0"/>
              <a:t>men’s prosperity never will die childless, once full-grown it breeds. Sprung from the great good fortune in the race comes bloom on bloom of pain”</a:t>
            </a:r>
          </a:p>
          <a:p>
            <a:pPr algn="l" eaLnBrk="1" hangingPunct="1">
              <a:spcBef>
                <a:spcPct val="0"/>
              </a:spcBef>
            </a:pPr>
            <a:r>
              <a:rPr lang="en-US" dirty="0"/>
              <a:t>CHORUS</a:t>
            </a:r>
            <a:r>
              <a:rPr lang="en-US" dirty="0" smtClean="0"/>
              <a:t>: “</a:t>
            </a:r>
            <a:r>
              <a:rPr lang="en-US" dirty="0"/>
              <a:t>A curse burns bright on crime –</a:t>
            </a:r>
            <a:br>
              <a:rPr lang="en-US" dirty="0"/>
            </a:br>
            <a:r>
              <a:rPr lang="en-US" dirty="0"/>
              <a:t>full-blown, the father’s crimes will blossom,</a:t>
            </a:r>
            <a:br>
              <a:rPr lang="en-US" dirty="0"/>
            </a:br>
            <a:r>
              <a:rPr lang="en-US" dirty="0"/>
              <a:t>burst into the son’s.” </a:t>
            </a:r>
            <a:r>
              <a:rPr lang="en-US" dirty="0" smtClean="0"/>
              <a:t>(Chorus, lines </a:t>
            </a:r>
            <a:r>
              <a:rPr lang="en-US" dirty="0"/>
              <a:t>378 </a:t>
            </a:r>
            <a:r>
              <a:rPr lang="en-US" dirty="0" smtClean="0"/>
              <a:t>ff.)</a:t>
            </a:r>
            <a:endParaRPr lang="en-US" dirty="0"/>
          </a:p>
          <a:p>
            <a:r>
              <a:rPr lang="en-US" dirty="0"/>
              <a:t>“Ancient violence (</a:t>
            </a:r>
            <a:r>
              <a:rPr lang="en-US" i="1" dirty="0"/>
              <a:t>hubris</a:t>
            </a:r>
            <a:r>
              <a:rPr lang="en-US" dirty="0"/>
              <a:t>) longs to breed, new Violence comes when its fatal hour comes, the demon comes to take her toll–no war, no force, no prayer can hinder the midnight fury stamped with parent fury moving through the house” (755–60)</a:t>
            </a:r>
          </a:p>
          <a:p>
            <a:pPr>
              <a:lnSpc>
                <a:spcPct val="90000"/>
              </a:lnSpc>
            </a:pPr>
            <a:r>
              <a:rPr lang="en-US" dirty="0" smtClean="0"/>
              <a:t>Blood guilt: “</a:t>
            </a:r>
            <a:r>
              <a:rPr lang="en-US" dirty="0"/>
              <a:t>womb of guilt, kinsmen / torturing kinsmen, . . . severed heads” (“Feast of Thyestes,” p. 145</a:t>
            </a:r>
            <a:r>
              <a:rPr lang="en-US" dirty="0" smtClean="0"/>
              <a:t>)</a:t>
            </a:r>
          </a:p>
          <a:p>
            <a:r>
              <a:rPr lang="en-US" dirty="0"/>
              <a:t>109-. hymn to </a:t>
            </a:r>
            <a:r>
              <a:rPr lang="en-US" dirty="0" err="1"/>
              <a:t>zeus</a:t>
            </a:r>
            <a:r>
              <a:rPr lang="en-US" dirty="0"/>
              <a:t>. "he who was once mighty" etc. = ouranos, </a:t>
            </a:r>
            <a:r>
              <a:rPr lang="en-US" dirty="0" err="1"/>
              <a:t>kronos</a:t>
            </a:r>
            <a:r>
              <a:rPr lang="en-US" dirty="0"/>
              <a:t>. </a:t>
            </a:r>
            <a:r>
              <a:rPr lang="en-US" dirty="0" err="1"/>
              <a:t>zeus</a:t>
            </a:r>
            <a:r>
              <a:rPr lang="en-US" dirty="0"/>
              <a:t> thus = "</a:t>
            </a:r>
            <a:r>
              <a:rPr lang="en-US" dirty="0" err="1"/>
              <a:t>zeus</a:t>
            </a:r>
            <a:r>
              <a:rPr lang="en-US" dirty="0"/>
              <a:t> the victor." but note that it is a victory of son defeating father.</a:t>
            </a:r>
          </a:p>
          <a:p>
            <a:r>
              <a:rPr lang="en-US" dirty="0"/>
              <a:t>"</a:t>
            </a:r>
            <a:r>
              <a:rPr lang="en-US" dirty="0" err="1"/>
              <a:t>zeus</a:t>
            </a:r>
            <a:r>
              <a:rPr lang="en-US" dirty="0"/>
              <a:t> has led us on to know, the helmsman lays it down as law that we must suffer, suffer into truth.“</a:t>
            </a:r>
          </a:p>
          <a:p>
            <a:r>
              <a:rPr lang="en-US" dirty="0" smtClean="0"/>
              <a:t>“Zeus has led us on to know, . . .</a:t>
            </a:r>
            <a:r>
              <a:rPr lang="el-GR" dirty="0" smtClean="0"/>
              <a:t> </a:t>
            </a:r>
            <a:r>
              <a:rPr lang="en-US" dirty="0" smtClean="0"/>
              <a:t>that we must suffer, suffer into truth,” (Chorus, p. 109</a:t>
            </a:r>
            <a:endParaRPr lang="en-US" dirty="0"/>
          </a:p>
          <a:p>
            <a:r>
              <a:rPr lang="en-US" dirty="0"/>
              <a:t>punishment comes from the gods, and in the form of inexorable, fated woe.</a:t>
            </a:r>
          </a:p>
          <a:p>
            <a:pPr defTabSz="914266">
              <a:defRPr/>
            </a:pPr>
            <a:r>
              <a:rPr lang="en-US" dirty="0" smtClean="0"/>
              <a:t>tragedy action also self-justifies: through suffering we gain a higher awareness. the questions is, do tragic characters learn in time to benefit from their misfortune?</a:t>
            </a:r>
            <a:endParaRPr lang="en-US" dirty="0"/>
          </a:p>
        </p:txBody>
      </p:sp>
    </p:spTree>
    <p:extLst>
      <p:ext uri="{BB962C8B-B14F-4D97-AF65-F5344CB8AC3E}">
        <p14:creationId xmlns:p14="http://schemas.microsoft.com/office/powerpoint/2010/main" val="1431338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r>
              <a:rPr lang="en-US" dirty="0" smtClean="0"/>
              <a:t>write down thoughts.</a:t>
            </a:r>
            <a:r>
              <a:rPr lang="en-US" baseline="0" dirty="0" smtClean="0"/>
              <a:t> </a:t>
            </a:r>
            <a:r>
              <a:rPr lang="en-US" dirty="0" smtClean="0"/>
              <a:t>cold-calling,</a:t>
            </a:r>
            <a:r>
              <a:rPr lang="en-US" baseline="0" dirty="0" smtClean="0"/>
              <a:t> be ready.</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a:t>
            </a:fld>
            <a:endParaRPr lang="en-US"/>
          </a:p>
        </p:txBody>
      </p:sp>
    </p:spTree>
    <p:extLst>
      <p:ext uri="{BB962C8B-B14F-4D97-AF65-F5344CB8AC3E}">
        <p14:creationId xmlns:p14="http://schemas.microsoft.com/office/powerpoint/2010/main" val="3255644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r>
              <a:rPr lang="en-US" i="1" dirty="0" smtClean="0"/>
              <a:t>Return</a:t>
            </a:r>
            <a:r>
              <a:rPr lang="en-US" i="1" baseline="0" dirty="0" smtClean="0"/>
              <a:t> of the King</a:t>
            </a:r>
            <a:r>
              <a:rPr lang="en-US" baseline="0" dirty="0" smtClean="0"/>
              <a:t>, Peter Jackson, 2003</a:t>
            </a:r>
          </a:p>
          <a:p>
            <a:r>
              <a:rPr lang="en-US" baseline="0" dirty="0" smtClean="0"/>
              <a:t>Aeschylus </a:t>
            </a:r>
            <a:r>
              <a:rPr lang="en-US" i="1" baseline="0" dirty="0" smtClean="0"/>
              <a:t>Agamemnon</a:t>
            </a:r>
            <a:r>
              <a:rPr lang="en-US" i="0" baseline="0" dirty="0" smtClean="0"/>
              <a:t>. Peter Hall, 1983. Clytemnestra, Pip </a:t>
            </a:r>
            <a:r>
              <a:rPr lang="en-US" i="0" baseline="0" dirty="0" err="1" smtClean="0"/>
              <a:t>Donaghy</a:t>
            </a:r>
            <a:r>
              <a:rPr lang="en-US" i="0" baseline="0" dirty="0" smtClean="0"/>
              <a:t>.</a:t>
            </a:r>
          </a:p>
          <a:p>
            <a:r>
              <a:rPr lang="en-US" i="0" baseline="0" dirty="0" smtClean="0"/>
              <a:t>what, in </a:t>
            </a:r>
            <a:r>
              <a:rPr lang="en-US" i="0" baseline="0" dirty="0" err="1" smtClean="0"/>
              <a:t>aeschylus</a:t>
            </a:r>
            <a:r>
              <a:rPr lang="en-US" i="0" baseline="0" dirty="0" smtClean="0"/>
              <a:t>’ play, does the fire do?</a:t>
            </a:r>
          </a:p>
          <a:p>
            <a:r>
              <a:rPr lang="en-US" i="0" baseline="0" dirty="0" smtClean="0"/>
              <a:t>burns.</a:t>
            </a:r>
          </a:p>
          <a:p>
            <a:r>
              <a:rPr lang="en-US" i="0" baseline="0" dirty="0" smtClean="0"/>
              <a:t>fire-signals, relay news of the sack of troy.</a:t>
            </a:r>
          </a:p>
          <a:p>
            <a:r>
              <a:rPr lang="en-US" dirty="0" smtClean="0"/>
              <a:t>more than just a signal relay...</a:t>
            </a:r>
          </a:p>
          <a:p>
            <a:r>
              <a:rPr lang="en-US" dirty="0" smtClean="0"/>
              <a:t>fire: red. blood: red. communicates the </a:t>
            </a:r>
            <a:r>
              <a:rPr lang="en-US" dirty="0" err="1" smtClean="0"/>
              <a:t>bloodflow</a:t>
            </a:r>
            <a:r>
              <a:rPr lang="en-US" dirty="0" smtClean="0"/>
              <a:t>, troy to </a:t>
            </a:r>
            <a:r>
              <a:rPr lang="en-US" dirty="0" err="1" smtClean="0"/>
              <a:t>argos</a:t>
            </a:r>
            <a:r>
              <a:rPr lang="en-US" dirty="0" smtClean="0"/>
              <a:t>.</a:t>
            </a:r>
          </a:p>
          <a:p>
            <a:r>
              <a:rPr lang="en-US" baseline="0" dirty="0" smtClean="0"/>
              <a:t>seeks to validate the queen, to quell the chorus’ doubts of a woman’s word.</a:t>
            </a:r>
          </a:p>
          <a:p>
            <a:pPr defTabSz="914266">
              <a:defRPr/>
            </a:pPr>
            <a:r>
              <a:rPr lang="en-US" dirty="0" smtClean="0"/>
              <a:t>Clytemnestra’s brainchild,</a:t>
            </a:r>
            <a:r>
              <a:rPr lang="en-US" baseline="0" dirty="0" smtClean="0"/>
              <a:t> it demonstrates her authority.</a:t>
            </a:r>
          </a:p>
          <a:p>
            <a:pPr defTabSz="914266">
              <a:defRPr/>
            </a:pPr>
            <a:r>
              <a:rPr lang="en-US" baseline="0" dirty="0" smtClean="0"/>
              <a:t>in the mind of the chorus, masculinizes </a:t>
            </a:r>
            <a:r>
              <a:rPr lang="en-US" baseline="0" dirty="0" err="1" smtClean="0"/>
              <a:t>Clyemnestra</a:t>
            </a:r>
            <a:r>
              <a:rPr lang="en-US" baseline="0" dirty="0" smtClean="0"/>
              <a:t>. in so </a:t>
            </a:r>
            <a:r>
              <a:rPr lang="en-US" baseline="0" dirty="0" err="1" smtClean="0"/>
              <a:t>foing</a:t>
            </a:r>
            <a:r>
              <a:rPr lang="en-US" baseline="0" dirty="0" smtClean="0"/>
              <a:t>, reinforces their sense of the disturbed state of affairs in </a:t>
            </a:r>
            <a:r>
              <a:rPr lang="en-US" baseline="0" dirty="0" err="1" smtClean="0"/>
              <a:t>argos</a:t>
            </a:r>
            <a:r>
              <a:rPr lang="en-US" baseline="0" dirty="0" smtClean="0"/>
              <a:t>: queen as king, the king’s bed occupied by another</a:t>
            </a:r>
            <a:endParaRPr lang="en-US" dirty="0" smtClean="0"/>
          </a:p>
        </p:txBody>
      </p:sp>
      <p:sp>
        <p:nvSpPr>
          <p:cNvPr id="4" name="Slide Number Placeholder 3"/>
          <p:cNvSpPr>
            <a:spLocks noGrp="1"/>
          </p:cNvSpPr>
          <p:nvPr>
            <p:ph type="sldNum" sz="quarter" idx="10"/>
          </p:nvPr>
        </p:nvSpPr>
        <p:spPr/>
        <p:txBody>
          <a:bodyPr/>
          <a:lstStyle/>
          <a:p>
            <a:fld id="{69C971FF-EF28-4195-A575-329446EFAA55}" type="slidenum">
              <a:rPr lang="en-US" smtClean="0"/>
              <a:t>3</a:t>
            </a:fld>
            <a:endParaRPr lang="en-US"/>
          </a:p>
        </p:txBody>
      </p:sp>
    </p:spTree>
    <p:extLst>
      <p:ext uri="{BB962C8B-B14F-4D97-AF65-F5344CB8AC3E}">
        <p14:creationId xmlns:p14="http://schemas.microsoft.com/office/powerpoint/2010/main" val="3321438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4</a:t>
            </a:fld>
            <a:endParaRPr lang="en-US"/>
          </a:p>
        </p:txBody>
      </p:sp>
    </p:spTree>
    <p:extLst>
      <p:ext uri="{BB962C8B-B14F-4D97-AF65-F5344CB8AC3E}">
        <p14:creationId xmlns:p14="http://schemas.microsoft.com/office/powerpoint/2010/main" val="1062938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3113" y="477838"/>
            <a:ext cx="2925762" cy="1647825"/>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44FB5FEA-8BCF-4D35-B9EB-1CDC7618E77B}" type="datetime1">
              <a:rPr lang="en-US" smtClean="0"/>
              <a:pPr/>
              <a:t>2/19/2024</a:t>
            </a:fld>
            <a:endParaRPr lang="en-US"/>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5</a:t>
            </a:fld>
            <a:endParaRPr lang="en-US"/>
          </a:p>
        </p:txBody>
      </p:sp>
    </p:spTree>
    <p:extLst>
      <p:ext uri="{BB962C8B-B14F-4D97-AF65-F5344CB8AC3E}">
        <p14:creationId xmlns:p14="http://schemas.microsoft.com/office/powerpoint/2010/main" val="586499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6</a:t>
            </a:fld>
            <a:endParaRPr lang="en-US"/>
          </a:p>
        </p:txBody>
      </p:sp>
    </p:spTree>
    <p:extLst>
      <p:ext uri="{BB962C8B-B14F-4D97-AF65-F5344CB8AC3E}">
        <p14:creationId xmlns:p14="http://schemas.microsoft.com/office/powerpoint/2010/main" val="259142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r>
              <a:rPr lang="en-US" dirty="0" smtClean="0"/>
              <a:t>we see political themes with a democratic slant </a:t>
            </a:r>
            <a:r>
              <a:rPr lang="en-US" dirty="0" err="1" smtClean="0"/>
              <a:t>poaking</a:t>
            </a:r>
            <a:r>
              <a:rPr lang="en-US" dirty="0" smtClean="0"/>
              <a:t> their way into the drama at certain</a:t>
            </a:r>
            <a:r>
              <a:rPr lang="en-US" baseline="0" dirty="0" smtClean="0"/>
              <a:t> points</a:t>
            </a:r>
          </a:p>
          <a:p>
            <a:pPr lvl="1"/>
            <a:r>
              <a:rPr lang="en-US" dirty="0" smtClean="0"/>
              <a:t>The people’s voice is heavy with hatred, </a:t>
            </a:r>
          </a:p>
          <a:p>
            <a:pPr lvl="1"/>
            <a:r>
              <a:rPr lang="en-US" dirty="0" smtClean="0"/>
              <a:t>now the curses of the people must be paid</a:t>
            </a:r>
            <a:r>
              <a:rPr lang="en-US" baseline="0" dirty="0" smtClean="0"/>
              <a:t> [the people, understood here as enraged by the deaths of </a:t>
            </a:r>
            <a:r>
              <a:rPr lang="en-US" baseline="0" dirty="0" err="1" smtClean="0"/>
              <a:t>greeks</a:t>
            </a:r>
            <a:r>
              <a:rPr lang="en-US" baseline="0" dirty="0" smtClean="0"/>
              <a:t> at troy, like a fury. note the </a:t>
            </a:r>
            <a:r>
              <a:rPr lang="en-US" baseline="0" dirty="0" err="1" smtClean="0"/>
              <a:t>greek</a:t>
            </a:r>
            <a:r>
              <a:rPr lang="en-US" baseline="0" dirty="0" smtClean="0"/>
              <a:t> – emphasizes not just anger but power of the demos, the people]</a:t>
            </a:r>
            <a:endParaRPr lang="en-US" dirty="0" smtClean="0"/>
          </a:p>
          <a:p>
            <a:pPr lvl="2"/>
            <a:r>
              <a:rPr lang="el-GR" dirty="0" smtClean="0"/>
              <a:t>βαρεῖα δ᾽ ἀστῶν φάτις ξὺν κότῳ·</a:t>
            </a:r>
          </a:p>
          <a:p>
            <a:pPr lvl="2"/>
            <a:r>
              <a:rPr lang="el-GR" dirty="0" smtClean="0"/>
              <a:t>δημοκράτου δ᾽ ἀρᾶς τίνει χρέος. (456-457)</a:t>
            </a:r>
            <a:endParaRPr lang="en-US" dirty="0" smtClean="0"/>
          </a:p>
          <a:p>
            <a:pPr lvl="1"/>
            <a:r>
              <a:rPr lang="en-US" dirty="0" err="1" smtClean="0"/>
              <a:t>clyt</a:t>
            </a:r>
            <a:r>
              <a:rPr lang="en-US" dirty="0" smtClean="0"/>
              <a:t> to ag (later in play):</a:t>
            </a:r>
          </a:p>
          <a:p>
            <a:pPr lvl="2"/>
            <a:r>
              <a:rPr lang="en-US" b="1" dirty="0" smtClean="0"/>
              <a:t>our child is gone</a:t>
            </a:r>
            <a:r>
              <a:rPr lang="en-US" dirty="0" smtClean="0"/>
              <a:t>, not standing by our side, </a:t>
            </a:r>
          </a:p>
          <a:p>
            <a:pPr lvl="2"/>
            <a:r>
              <a:rPr lang="en-US" dirty="0" smtClean="0"/>
              <a:t>the bond of our dearest pledges, mine and yours; </a:t>
            </a:r>
          </a:p>
          <a:p>
            <a:pPr lvl="2"/>
            <a:r>
              <a:rPr lang="en-US" dirty="0" smtClean="0"/>
              <a:t>by all rights our child should be here . . . </a:t>
            </a:r>
          </a:p>
          <a:p>
            <a:pPr lvl="2"/>
            <a:r>
              <a:rPr lang="en-US" b="1" dirty="0" smtClean="0"/>
              <a:t>Orestes. You seem startled. </a:t>
            </a:r>
          </a:p>
          <a:p>
            <a:pPr lvl="2"/>
            <a:r>
              <a:rPr lang="en-US" b="1" dirty="0" smtClean="0"/>
              <a:t>You needn’t be. Our loyal brother-in-arms </a:t>
            </a:r>
          </a:p>
          <a:p>
            <a:pPr lvl="2"/>
            <a:r>
              <a:rPr lang="en-US" b="1" dirty="0" smtClean="0"/>
              <a:t>will take good care of him, </a:t>
            </a:r>
            <a:r>
              <a:rPr lang="en-US" b="1" dirty="0" err="1" smtClean="0"/>
              <a:t>Strophios</a:t>
            </a:r>
            <a:r>
              <a:rPr lang="en-US" b="1" dirty="0" smtClean="0"/>
              <a:t> the Phocian. </a:t>
            </a:r>
          </a:p>
          <a:p>
            <a:pPr lvl="2"/>
            <a:r>
              <a:rPr lang="en-US" b="1" dirty="0" smtClean="0"/>
              <a:t>He warned from the start we court two griefs in one. </a:t>
            </a:r>
          </a:p>
          <a:p>
            <a:pPr lvl="2"/>
            <a:r>
              <a:rPr lang="en-US" b="1" dirty="0" smtClean="0"/>
              <a:t>You risk all on the wars - and what if the people </a:t>
            </a:r>
          </a:p>
          <a:p>
            <a:pPr lvl="2"/>
            <a:r>
              <a:rPr lang="en-US" b="1" dirty="0" smtClean="0"/>
              <a:t>rise up howling for the king, and anarchy </a:t>
            </a:r>
          </a:p>
          <a:p>
            <a:pPr lvl="2"/>
            <a:r>
              <a:rPr lang="en-US" b="1" dirty="0" smtClean="0"/>
              <a:t>should dash our plans?</a:t>
            </a:r>
          </a:p>
          <a:p>
            <a:pPr lvl="1"/>
            <a:r>
              <a:rPr lang="en-US" dirty="0" smtClean="0"/>
              <a:t>ag (later): “Victory, you have sped my way before, / now speed me to the last.” (p. 134). the</a:t>
            </a:r>
            <a:r>
              <a:rPr lang="en-US" baseline="0" dirty="0" smtClean="0"/>
              <a:t> context is </a:t>
            </a:r>
            <a:r>
              <a:rPr lang="en-US" baseline="0" dirty="0" err="1" smtClean="0"/>
              <a:t>ag’s</a:t>
            </a:r>
            <a:r>
              <a:rPr lang="en-US" baseline="0" dirty="0" smtClean="0"/>
              <a:t> fear of subversion at home, of false friends and of elements that need to be rooted out. a king like him cannot rest of his laurels; he must always be winning. put differently, kingship is necessarily unstable</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7</a:t>
            </a:fld>
            <a:endParaRPr lang="en-US"/>
          </a:p>
        </p:txBody>
      </p:sp>
    </p:spTree>
    <p:extLst>
      <p:ext uri="{BB962C8B-B14F-4D97-AF65-F5344CB8AC3E}">
        <p14:creationId xmlns:p14="http://schemas.microsoft.com/office/powerpoint/2010/main" val="86651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a:t>1-13-99</a:t>
            </a:r>
          </a:p>
        </p:txBody>
      </p:sp>
      <p:sp>
        <p:nvSpPr>
          <p:cNvPr id="5" name="Rectangle 6"/>
          <p:cNvSpPr>
            <a:spLocks noGrp="1" noChangeArrowheads="1"/>
          </p:cNvSpPr>
          <p:nvPr>
            <p:ph type="ftr" sz="quarter" idx="4"/>
          </p:nvPr>
        </p:nvSpPr>
        <p:spPr>
          <a:ln/>
        </p:spPr>
        <p:txBody>
          <a:bodyPr/>
          <a:lstStyle/>
          <a:p>
            <a:r>
              <a:rPr lang="en-US"/>
              <a:t>CLA77, Andrew Scholtz</a:t>
            </a:r>
          </a:p>
        </p:txBody>
      </p:sp>
      <p:sp>
        <p:nvSpPr>
          <p:cNvPr id="6" name="Rectangle 7"/>
          <p:cNvSpPr>
            <a:spLocks noGrp="1" noChangeArrowheads="1"/>
          </p:cNvSpPr>
          <p:nvPr>
            <p:ph type="sldNum" sz="quarter" idx="5"/>
          </p:nvPr>
        </p:nvSpPr>
        <p:spPr>
          <a:ln/>
        </p:spPr>
        <p:txBody>
          <a:bodyPr/>
          <a:lstStyle/>
          <a:p>
            <a:fld id="{B2CBB4BC-1AAB-4A68-8B73-D788011F6E2D}" type="slidenum">
              <a:rPr lang="en-US"/>
              <a:pPr/>
              <a:t>8</a:t>
            </a:fld>
            <a:endParaRPr lang="en-US"/>
          </a:p>
        </p:txBody>
      </p:sp>
      <p:sp>
        <p:nvSpPr>
          <p:cNvPr id="629762" name="Rectangle 2"/>
          <p:cNvSpPr>
            <a:spLocks noGrp="1" noRot="1" noChangeAspect="1" noChangeArrowheads="1" noTextEdit="1"/>
          </p:cNvSpPr>
          <p:nvPr>
            <p:ph type="sldImg"/>
          </p:nvPr>
        </p:nvSpPr>
        <p:spPr>
          <a:xfrm>
            <a:off x="2043113" y="477838"/>
            <a:ext cx="2925762" cy="1647825"/>
          </a:xfrm>
          <a:ln/>
        </p:spPr>
      </p:sp>
      <p:sp>
        <p:nvSpPr>
          <p:cNvPr id="629763" name="Rectangle 3"/>
          <p:cNvSpPr>
            <a:spLocks noGrp="1" noChangeArrowheads="1"/>
          </p:cNvSpPr>
          <p:nvPr>
            <p:ph type="body" idx="1"/>
          </p:nvPr>
        </p:nvSpPr>
        <p:spPr/>
        <p:txBody>
          <a:bodyPr/>
          <a:lstStyle/>
          <a:p>
            <a:r>
              <a:rPr lang="en-US" dirty="0" smtClean="0"/>
              <a:t>key here is the extremely important role of the chorus in narrative exposition</a:t>
            </a:r>
          </a:p>
          <a:p>
            <a:pPr marL="685699" lvl="1" indent="-228567">
              <a:buFont typeface="+mj-lt"/>
              <a:buAutoNum type="arabicPeriod"/>
            </a:pPr>
            <a:r>
              <a:rPr lang="en-US" dirty="0" smtClean="0"/>
              <a:t>of backstory</a:t>
            </a:r>
          </a:p>
          <a:p>
            <a:pPr marL="685699" lvl="1" indent="-228567">
              <a:buFont typeface="+mj-lt"/>
              <a:buAutoNum type="arabicPeriod"/>
            </a:pPr>
            <a:r>
              <a:rPr lang="en-US" dirty="0" smtClean="0"/>
              <a:t>of themes and issues</a:t>
            </a:r>
          </a:p>
          <a:p>
            <a:r>
              <a:rPr lang="en-US" dirty="0" smtClean="0"/>
              <a:t>108</a:t>
            </a:r>
            <a:r>
              <a:rPr lang="en-US" dirty="0"/>
              <a:t>. </a:t>
            </a:r>
            <a:r>
              <a:rPr lang="en-US" dirty="0" err="1"/>
              <a:t>artemis</a:t>
            </a:r>
            <a:r>
              <a:rPr lang="en-US" dirty="0"/>
              <a:t> as pitying troy. detaining fleet at </a:t>
            </a:r>
            <a:r>
              <a:rPr lang="en-US" dirty="0" err="1"/>
              <a:t>aulis</a:t>
            </a:r>
            <a:r>
              <a:rPr lang="en-US" dirty="0"/>
              <a:t> with contrary winds. "the architect of vengeance" - </a:t>
            </a:r>
            <a:r>
              <a:rPr lang="en-US" dirty="0" err="1"/>
              <a:t>clyt</a:t>
            </a:r>
            <a:r>
              <a:rPr lang="en-US" dirty="0"/>
              <a:t>. the connection: </a:t>
            </a:r>
            <a:r>
              <a:rPr lang="en-US" dirty="0" err="1"/>
              <a:t>iphi</a:t>
            </a:r>
            <a:r>
              <a:rPr lang="en-US" dirty="0"/>
              <a:t>. </a:t>
            </a:r>
            <a:r>
              <a:rPr lang="en-US" dirty="0" err="1"/>
              <a:t>clyt</a:t>
            </a:r>
            <a:r>
              <a:rPr lang="en-US" dirty="0"/>
              <a:t> as "memory womb of child-avenging Fury." then back to eagles. </a:t>
            </a:r>
            <a:r>
              <a:rPr lang="en-US" dirty="0" err="1"/>
              <a:t>calchas</a:t>
            </a:r>
            <a:r>
              <a:rPr lang="en-US" dirty="0"/>
              <a:t>' prophecy of blessings and doom.</a:t>
            </a:r>
          </a:p>
        </p:txBody>
      </p:sp>
    </p:spTree>
    <p:extLst>
      <p:ext uri="{BB962C8B-B14F-4D97-AF65-F5344CB8AC3E}">
        <p14:creationId xmlns:p14="http://schemas.microsoft.com/office/powerpoint/2010/main" val="421010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a:t>1-13-99</a:t>
            </a:r>
          </a:p>
        </p:txBody>
      </p:sp>
      <p:sp>
        <p:nvSpPr>
          <p:cNvPr id="5" name="Rectangle 6"/>
          <p:cNvSpPr>
            <a:spLocks noGrp="1" noChangeArrowheads="1"/>
          </p:cNvSpPr>
          <p:nvPr>
            <p:ph type="ftr" sz="quarter" idx="4"/>
          </p:nvPr>
        </p:nvSpPr>
        <p:spPr>
          <a:ln/>
        </p:spPr>
        <p:txBody>
          <a:bodyPr/>
          <a:lstStyle/>
          <a:p>
            <a:r>
              <a:rPr lang="en-US"/>
              <a:t>CLA77, Andrew Scholtz</a:t>
            </a:r>
          </a:p>
        </p:txBody>
      </p:sp>
      <p:sp>
        <p:nvSpPr>
          <p:cNvPr id="6" name="Rectangle 7"/>
          <p:cNvSpPr>
            <a:spLocks noGrp="1" noChangeArrowheads="1"/>
          </p:cNvSpPr>
          <p:nvPr>
            <p:ph type="sldNum" sz="quarter" idx="5"/>
          </p:nvPr>
        </p:nvSpPr>
        <p:spPr>
          <a:ln/>
        </p:spPr>
        <p:txBody>
          <a:bodyPr/>
          <a:lstStyle/>
          <a:p>
            <a:fld id="{04CE63C8-6B9D-4314-9E7E-570395A3B2A4}" type="slidenum">
              <a:rPr lang="en-US"/>
              <a:pPr/>
              <a:t>9</a:t>
            </a:fld>
            <a:endParaRPr lang="en-US"/>
          </a:p>
        </p:txBody>
      </p:sp>
      <p:sp>
        <p:nvSpPr>
          <p:cNvPr id="601090" name="Rectangle 2"/>
          <p:cNvSpPr>
            <a:spLocks noGrp="1" noRot="1" noChangeAspect="1" noChangeArrowheads="1" noTextEdit="1"/>
          </p:cNvSpPr>
          <p:nvPr>
            <p:ph type="sldImg"/>
          </p:nvPr>
        </p:nvSpPr>
        <p:spPr>
          <a:xfrm>
            <a:off x="2043113" y="477838"/>
            <a:ext cx="2925762" cy="1647825"/>
          </a:xfrm>
          <a:ln/>
        </p:spPr>
      </p:sp>
      <p:sp>
        <p:nvSpPr>
          <p:cNvPr id="601091" name="Rectangle 3"/>
          <p:cNvSpPr>
            <a:spLocks noGrp="1" noChangeArrowheads="1"/>
          </p:cNvSpPr>
          <p:nvPr>
            <p:ph type="body" idx="1"/>
          </p:nvPr>
        </p:nvSpPr>
        <p:spPr/>
        <p:txBody>
          <a:bodyPr/>
          <a:lstStyle/>
          <a:p>
            <a:r>
              <a:rPr lang="en-US" dirty="0" smtClean="0"/>
              <a:t>a massive pileup of what Aristotle calls </a:t>
            </a:r>
            <a:r>
              <a:rPr lang="en-US" i="1" dirty="0" smtClean="0"/>
              <a:t>hamartia</a:t>
            </a:r>
            <a:r>
              <a:rPr lang="en-US" i="0" dirty="0" smtClean="0"/>
              <a:t>, sin or error, what</a:t>
            </a:r>
            <a:r>
              <a:rPr lang="en-US" i="0" baseline="0" dirty="0" smtClean="0"/>
              <a:t> archaic </a:t>
            </a:r>
            <a:r>
              <a:rPr lang="en-US" i="0" baseline="0" dirty="0" err="1" smtClean="0"/>
              <a:t>greek</a:t>
            </a:r>
            <a:r>
              <a:rPr lang="en-US" i="0" baseline="0" dirty="0" smtClean="0"/>
              <a:t> poetics calls </a:t>
            </a:r>
            <a:r>
              <a:rPr lang="en-US" i="1" baseline="0" dirty="0" smtClean="0"/>
              <a:t>hubris</a:t>
            </a:r>
            <a:r>
              <a:rPr lang="en-US" i="0" baseline="0" dirty="0" smtClean="0"/>
              <a:t> and </a:t>
            </a:r>
            <a:r>
              <a:rPr lang="en-US" i="1" baseline="0" dirty="0" smtClean="0"/>
              <a:t>ate</a:t>
            </a:r>
            <a:r>
              <a:rPr lang="en-US" i="0" baseline="0" dirty="0" smtClean="0"/>
              <a:t>, a whole host of crimes narrated as prequel and enacted as plot</a:t>
            </a:r>
          </a:p>
          <a:p>
            <a:pPr lvl="1"/>
            <a:r>
              <a:rPr lang="en-US" dirty="0" smtClean="0"/>
              <a:t>Feast of Thyestes</a:t>
            </a:r>
          </a:p>
          <a:p>
            <a:pPr lvl="1"/>
            <a:r>
              <a:rPr lang="en-US" dirty="0" smtClean="0"/>
              <a:t>Abduction of Helen</a:t>
            </a:r>
          </a:p>
          <a:p>
            <a:pPr lvl="1"/>
            <a:r>
              <a:rPr lang="en-US" dirty="0" smtClean="0"/>
              <a:t>Sacrifice of Iphigenia</a:t>
            </a:r>
          </a:p>
          <a:p>
            <a:pPr lvl="1"/>
            <a:r>
              <a:rPr lang="en-US" dirty="0" smtClean="0"/>
              <a:t>Sack of Troy</a:t>
            </a:r>
          </a:p>
          <a:p>
            <a:pPr lvl="2"/>
            <a:r>
              <a:rPr lang="en-US" dirty="0" err="1" smtClean="0"/>
              <a:t>clyt’s</a:t>
            </a:r>
            <a:r>
              <a:rPr lang="en-US" dirty="0" smtClean="0"/>
              <a:t> fateful, prophetic words:</a:t>
            </a:r>
          </a:p>
          <a:p>
            <a:pPr lvl="3"/>
            <a:r>
              <a:rPr lang="en-US" dirty="0" smtClean="0"/>
              <a:t>And even if the men come back with no offence </a:t>
            </a:r>
          </a:p>
          <a:p>
            <a:pPr lvl="3"/>
            <a:r>
              <a:rPr lang="en-US" dirty="0" smtClean="0"/>
              <a:t>to the gods, the avenging dead may never rest - </a:t>
            </a:r>
          </a:p>
          <a:p>
            <a:pPr lvl="3"/>
            <a:r>
              <a:rPr lang="en-US" dirty="0" smtClean="0"/>
              <a:t>Oh let no new disaster strike! And here </a:t>
            </a:r>
          </a:p>
          <a:p>
            <a:pPr lvl="3"/>
            <a:r>
              <a:rPr lang="en-US" dirty="0" smtClean="0"/>
              <a:t>you have it, what a woman has to say.</a:t>
            </a:r>
          </a:p>
          <a:p>
            <a:pPr lvl="2"/>
            <a:r>
              <a:rPr lang="en-US" dirty="0" smtClean="0"/>
              <a:t>oh but they</a:t>
            </a:r>
            <a:r>
              <a:rPr lang="en-US" baseline="0" dirty="0" smtClean="0"/>
              <a:t> will….</a:t>
            </a:r>
          </a:p>
        </p:txBody>
      </p:sp>
    </p:spTree>
    <p:extLst>
      <p:ext uri="{BB962C8B-B14F-4D97-AF65-F5344CB8AC3E}">
        <p14:creationId xmlns:p14="http://schemas.microsoft.com/office/powerpoint/2010/main" val="30537815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6700" y="657225"/>
            <a:ext cx="9115425" cy="554355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5447" y="2425147"/>
            <a:ext cx="4563357" cy="4174435"/>
          </a:xfrm>
          <a:prstGeom prst="rect">
            <a:avLst/>
          </a:prstGeom>
        </p:spPr>
      </p:pic>
      <p:sp>
        <p:nvSpPr>
          <p:cNvPr id="5" name="Title 1"/>
          <p:cNvSpPr>
            <a:spLocks noGrp="1"/>
          </p:cNvSpPr>
          <p:nvPr>
            <p:ph type="ctrTitle"/>
          </p:nvPr>
        </p:nvSpPr>
        <p:spPr>
          <a:xfrm>
            <a:off x="435836" y="908717"/>
            <a:ext cx="11320328" cy="2387600"/>
          </a:xfrm>
          <a:noFill/>
        </p:spPr>
        <p:txBody>
          <a:bodyPr anchor="b"/>
          <a:lstStyle>
            <a:lvl1pPr algn="ctr">
              <a:defRPr sz="6000" spc="100" baseline="0">
                <a:solidFill>
                  <a:srgbClr val="993300"/>
                </a:solidFill>
                <a:latin typeface="Candara" panose="020E0502030303020204" pitchFamily="34" charset="0"/>
              </a:defRPr>
            </a:lvl1pPr>
          </a:lstStyle>
          <a:p>
            <a:r>
              <a:rPr lang="en-US" smtClean="0"/>
              <a:t>Click to edit Master title style</a:t>
            </a:r>
            <a:endParaRPr lang="en-US" dirty="0"/>
          </a:p>
        </p:txBody>
      </p:sp>
      <p:sp>
        <p:nvSpPr>
          <p:cNvPr id="7" name="Subtitle 2"/>
          <p:cNvSpPr>
            <a:spLocks noGrp="1"/>
          </p:cNvSpPr>
          <p:nvPr>
            <p:ph type="subTitle" idx="1"/>
          </p:nvPr>
        </p:nvSpPr>
        <p:spPr>
          <a:xfrm>
            <a:off x="435836" y="3602038"/>
            <a:ext cx="11320328" cy="1655762"/>
          </a:xfrm>
          <a:prstGeom prst="rect">
            <a:avLst/>
          </a:prstGeom>
        </p:spPr>
        <p:txBody>
          <a:bodyPr>
            <a:normAutofit/>
          </a:bodyPr>
          <a:lstStyle>
            <a:lvl1pPr marL="0" indent="0" algn="ctr">
              <a:buNone/>
              <a:defRPr sz="3600">
                <a:solidFill>
                  <a:srgbClr val="993300"/>
                </a:solidFill>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217614" y="1828800"/>
            <a:ext cx="9753600" cy="4343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baseline="0"/>
            </a:lvl7pPr>
            <a:lvl8pPr>
              <a:defRPr baseline="0"/>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smtClean="0"/>
              <a:t>aeschylus agamemnon 1</a:t>
            </a:r>
            <a:endParaRPr dirty="0"/>
          </a:p>
        </p:txBody>
      </p:sp>
      <p:sp>
        <p:nvSpPr>
          <p:cNvPr id="4" name="Date Placeholder 3"/>
          <p:cNvSpPr>
            <a:spLocks noGrp="1"/>
          </p:cNvSpPr>
          <p:nvPr>
            <p:ph type="dt" sz="half" idx="10"/>
          </p:nvPr>
        </p:nvSpPr>
        <p:spPr/>
        <p:txBody>
          <a:bodyPr/>
          <a:lstStyle/>
          <a:p>
            <a:r>
              <a:rPr lang="en-US" smtClean="0"/>
              <a:t>18-Feb-20</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smtClean="0"/>
              <a:t>aeschylus agamemnon 1</a:t>
            </a:r>
            <a:endParaRPr dirty="0"/>
          </a:p>
        </p:txBody>
      </p:sp>
      <p:sp>
        <p:nvSpPr>
          <p:cNvPr id="4" name="Date Placeholder 3"/>
          <p:cNvSpPr>
            <a:spLocks noGrp="1"/>
          </p:cNvSpPr>
          <p:nvPr>
            <p:ph type="dt" sz="half" idx="10"/>
          </p:nvPr>
        </p:nvSpPr>
        <p:spPr/>
        <p:txBody>
          <a:bodyPr/>
          <a:lstStyle/>
          <a:p>
            <a:r>
              <a:rPr lang="en-US" smtClean="0"/>
              <a:t>18-Feb-20</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12588" y="117475"/>
            <a:ext cx="10868369"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2588" y="1676400"/>
            <a:ext cx="10868369"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12588" y="3924300"/>
            <a:ext cx="10868369"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2265751"/>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6294" y="1191312"/>
            <a:ext cx="11376237" cy="1470025"/>
          </a:xfrm>
          <a:noFill/>
        </p:spPr>
        <p:txBody>
          <a:bodyPr>
            <a:noAutofit/>
          </a:bodyPr>
          <a:lstStyle>
            <a:lvl1pPr algn="ctr">
              <a:defRPr sz="4800" b="0">
                <a:solidFill>
                  <a:schemeClr val="bg1"/>
                </a:solidFill>
                <a:effectLst>
                  <a:outerShdw blurRad="38100" dist="63500" dir="2700000" algn="tl">
                    <a:srgbClr val="000000">
                      <a:alpha val="43137"/>
                    </a:srgbClr>
                  </a:outerShdw>
                </a:effectLst>
                <a:latin typeface="+mj-lt"/>
                <a:cs typeface="Levenim MT" pitchFamily="2" charset="-79"/>
              </a:defRPr>
            </a:lvl1pPr>
          </a:lstStyle>
          <a:p>
            <a:r>
              <a:rPr lang="en-US" smtClean="0"/>
              <a:t>Click to edit Master title style</a:t>
            </a:r>
            <a:endParaRPr lang="en-US" dirty="0"/>
          </a:p>
        </p:txBody>
      </p:sp>
      <p:sp>
        <p:nvSpPr>
          <p:cNvPr id="3" name="Subtitle 2"/>
          <p:cNvSpPr>
            <a:spLocks noGrp="1"/>
          </p:cNvSpPr>
          <p:nvPr>
            <p:ph type="subTitle" idx="1"/>
          </p:nvPr>
        </p:nvSpPr>
        <p:spPr>
          <a:xfrm>
            <a:off x="406294" y="2947086"/>
            <a:ext cx="11376237" cy="1752600"/>
          </a:xfrm>
        </p:spPr>
        <p:txBody>
          <a:bodyPr>
            <a:normAutofit/>
          </a:bodyPr>
          <a:lstStyle>
            <a:lvl1pPr marL="0" indent="0" algn="ctr">
              <a:buNone/>
              <a:defRPr sz="3600" b="1">
                <a:solidFill>
                  <a:schemeClr val="accent1">
                    <a:lumMod val="75000"/>
                  </a:schemeClr>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774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BE7F42">
                  <a:alpha val="34000"/>
                  <a:lumMod val="75000"/>
                  <a:lumOff val="25000"/>
                </a:srgbClr>
              </a:gs>
              <a:gs pos="100000">
                <a:srgbClr val="FFFFFF">
                  <a:alpha val="0"/>
                </a:srgbClr>
              </a:gs>
            </a:gsLst>
            <a:lin ang="2700000" scaled="0"/>
          </a:gradFill>
        </p:spPr>
        <p:txBody>
          <a:bodyPr/>
          <a:lstStyle/>
          <a:p>
            <a:r>
              <a:rPr lang="en-US" smtClean="0"/>
              <a:t>Click to edit Master title style</a:t>
            </a:r>
            <a:endParaRPr/>
          </a:p>
        </p:txBody>
      </p:sp>
      <p:sp>
        <p:nvSpPr>
          <p:cNvPr id="3" name="Content Placeholder 2"/>
          <p:cNvSpPr>
            <a:spLocks noGrp="1"/>
          </p:cNvSpPr>
          <p:nvPr>
            <p:ph idx="1"/>
          </p:nvPr>
        </p:nvSpPr>
        <p:spPr>
          <a:xfrm>
            <a:off x="1217614" y="1828800"/>
            <a:ext cx="9753600" cy="4343400"/>
          </a:xfrm>
          <a:prstGeom prst="rect">
            <a:avLst/>
          </a:prstGeom>
        </p:spPr>
        <p:txBody>
          <a:bodyPr/>
          <a:lstStyle>
            <a:lvl1pPr>
              <a:lnSpc>
                <a:spcPct val="114000"/>
              </a:lnSpc>
              <a:spcBef>
                <a:spcPts val="900"/>
              </a:spcBef>
              <a:defRPr sz="3600">
                <a:solidFill>
                  <a:schemeClr val="tx1">
                    <a:lumMod val="75000"/>
                  </a:schemeClr>
                </a:solidFill>
              </a:defRPr>
            </a:lvl1pPr>
            <a:lvl2pPr marL="573088" indent="-228600">
              <a:lnSpc>
                <a:spcPct val="114000"/>
              </a:lnSpc>
              <a:spcBef>
                <a:spcPts val="300"/>
              </a:spcBef>
              <a:buFont typeface="Wingdings" panose="05000000000000000000" pitchFamily="2" charset="2"/>
              <a:buChar char="§"/>
              <a:defRPr sz="3000">
                <a:solidFill>
                  <a:schemeClr val="tx1">
                    <a:lumMod val="75000"/>
                  </a:schemeClr>
                </a:solidFill>
              </a:defRPr>
            </a:lvl2pPr>
            <a:lvl3pPr marL="854075" indent="-228600">
              <a:lnSpc>
                <a:spcPct val="114000"/>
              </a:lnSpc>
              <a:spcBef>
                <a:spcPts val="0"/>
              </a:spcBef>
              <a:defRPr sz="2400">
                <a:solidFill>
                  <a:schemeClr val="tx1">
                    <a:lumMod val="75000"/>
                  </a:schemeClr>
                </a:solidFill>
              </a:defRPr>
            </a:lvl3pPr>
            <a:lvl4pPr>
              <a:lnSpc>
                <a:spcPct val="114000"/>
              </a:lnSpc>
              <a:defRPr sz="2000">
                <a:solidFill>
                  <a:schemeClr val="tx1">
                    <a:lumMod val="75000"/>
                  </a:schemeClr>
                </a:solidFill>
              </a:defRPr>
            </a:lvl4pPr>
            <a:lvl5pPr>
              <a:lnSpc>
                <a:spcPct val="114000"/>
              </a:lnSpc>
              <a:defRPr sz="2000">
                <a:solidFill>
                  <a:schemeClr val="tx1">
                    <a:lumMod val="75000"/>
                  </a:schemeClr>
                </a:solidFill>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smtClean="0"/>
              <a:t>aeschylus agamemnon 1</a:t>
            </a:r>
            <a:endParaRPr dirty="0"/>
          </a:p>
        </p:txBody>
      </p:sp>
      <p:sp>
        <p:nvSpPr>
          <p:cNvPr id="4" name="Date Placeholder 3"/>
          <p:cNvSpPr>
            <a:spLocks noGrp="1"/>
          </p:cNvSpPr>
          <p:nvPr>
            <p:ph type="dt" sz="half" idx="10"/>
          </p:nvPr>
        </p:nvSpPr>
        <p:spPr/>
        <p:txBody>
          <a:bodyPr/>
          <a:lstStyle/>
          <a:p>
            <a:r>
              <a:rPr lang="en-US" smtClean="0"/>
              <a:t>18-Feb-20</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1217614" y="2091267"/>
            <a:ext cx="9753600" cy="1354665"/>
          </a:xfrm>
        </p:spPr>
        <p:txBody>
          <a:bodyPr bIns="137160" anchor="b">
            <a:normAutofit/>
          </a:bodyPr>
          <a:lstStyle>
            <a:lvl1pPr algn="l">
              <a:defRPr sz="4400" b="0" cap="none" baseline="0"/>
            </a:lvl1pPr>
          </a:lstStyle>
          <a:p>
            <a:r>
              <a:rPr lang="en-US" smtClean="0"/>
              <a:t>Click to edit Master title style</a:t>
            </a:r>
            <a:endParaRPr dirty="0"/>
          </a:p>
        </p:txBody>
      </p:sp>
      <p:sp>
        <p:nvSpPr>
          <p:cNvPr id="5" name="Text Placeholder 2"/>
          <p:cNvSpPr>
            <a:spLocks noGrp="1"/>
          </p:cNvSpPr>
          <p:nvPr>
            <p:ph type="body" idx="1"/>
          </p:nvPr>
        </p:nvSpPr>
        <p:spPr>
          <a:xfrm>
            <a:off x="1213150" y="3742277"/>
            <a:ext cx="9758063" cy="1142999"/>
          </a:xfrm>
          <a:prstGeom prst="rect">
            <a:avLst/>
          </a:prstGeom>
        </p:spPr>
        <p:txBody>
          <a:bodyPr anchor="t">
            <a:normAutofit/>
          </a:bodyPr>
          <a:lstStyle>
            <a:lvl1pPr marL="0" indent="0">
              <a:spcBef>
                <a:spcPts val="0"/>
              </a:spcBef>
              <a:buNone/>
              <a:defRPr sz="3600">
                <a:solidFill>
                  <a:schemeClr val="tx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279" y="1828800"/>
            <a:ext cx="4708734" cy="4343400"/>
          </a:xfrm>
          <a:prstGeom prst="rect">
            <a:avLst/>
          </a:prstGeom>
        </p:spPr>
        <p:txBody>
          <a:bodyPr>
            <a:normAutofit/>
          </a:bodyPr>
          <a:lstStyle>
            <a:lvl1pPr>
              <a:lnSpc>
                <a:spcPct val="114000"/>
              </a:lnSpc>
              <a:spcBef>
                <a:spcPts val="900"/>
              </a:spcBef>
              <a:defRPr sz="3600">
                <a:solidFill>
                  <a:schemeClr val="tx1">
                    <a:lumMod val="75000"/>
                  </a:schemeClr>
                </a:solidFill>
              </a:defRPr>
            </a:lvl1pPr>
            <a:lvl2pPr marL="502920" indent="-228600">
              <a:buFont typeface="Wingdings" panose="05000000000000000000" pitchFamily="2" charset="2"/>
              <a:buChar char="§"/>
              <a:defRPr sz="3200">
                <a:solidFill>
                  <a:schemeClr val="tx1">
                    <a:lumMod val="75000"/>
                  </a:schemeClr>
                </a:solidFill>
              </a:defRPr>
            </a:lvl2pPr>
            <a:lvl3pPr>
              <a:defRPr sz="2800">
                <a:solidFill>
                  <a:schemeClr val="tx1">
                    <a:lumMod val="75000"/>
                  </a:schemeClr>
                </a:solidFill>
              </a:defRPr>
            </a:lvl3pPr>
            <a:lvl4pPr>
              <a:defRPr sz="2400">
                <a:solidFill>
                  <a:schemeClr val="tx1">
                    <a:lumMod val="75000"/>
                  </a:schemeClr>
                </a:solidFill>
              </a:defRPr>
            </a:lvl4pPr>
            <a:lvl5pPr>
              <a:defRPr sz="2400">
                <a:solidFill>
                  <a:schemeClr val="tx1">
                    <a:lumMod val="75000"/>
                  </a:schemeClr>
                </a:solidFill>
              </a:defRPr>
            </a:lvl5pPr>
            <a:lvl6pPr>
              <a:defRPr sz="1600"/>
            </a:lvl6pPr>
            <a:lvl7pPr>
              <a:defRPr sz="1600" baseline="0"/>
            </a:lvl7pPr>
            <a:lvl8pPr>
              <a:defRPr sz="1600" baseline="0"/>
            </a:lvl8pPr>
            <a:lvl9pPr>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62479" y="1828800"/>
            <a:ext cx="4708734" cy="4343400"/>
          </a:xfrm>
          <a:prstGeom prst="rect">
            <a:avLst/>
          </a:prstGeom>
        </p:spPr>
        <p:txBody>
          <a:bodyPr>
            <a:normAutofit/>
          </a:bodyPr>
          <a:lstStyle>
            <a:lvl1pPr>
              <a:lnSpc>
                <a:spcPct val="113000"/>
              </a:lnSpc>
              <a:spcBef>
                <a:spcPts val="900"/>
              </a:spcBef>
              <a:defRPr sz="3600">
                <a:solidFill>
                  <a:schemeClr val="tx1">
                    <a:lumMod val="75000"/>
                  </a:schemeClr>
                </a:solidFill>
              </a:defRPr>
            </a:lvl1pPr>
            <a:lvl2pPr marL="502920" indent="-228600">
              <a:buFont typeface="Wingdings" panose="05000000000000000000" pitchFamily="2" charset="2"/>
              <a:buChar char="§"/>
              <a:defRPr sz="3200">
                <a:solidFill>
                  <a:schemeClr val="tx1">
                    <a:lumMod val="75000"/>
                  </a:schemeClr>
                </a:solidFill>
              </a:defRPr>
            </a:lvl2pPr>
            <a:lvl3pPr>
              <a:defRPr sz="2800">
                <a:solidFill>
                  <a:schemeClr val="tx1">
                    <a:lumMod val="75000"/>
                  </a:schemeClr>
                </a:solidFill>
              </a:defRPr>
            </a:lvl3pPr>
            <a:lvl4pPr>
              <a:defRPr sz="2400">
                <a:solidFill>
                  <a:schemeClr val="tx1">
                    <a:lumMod val="75000"/>
                  </a:schemeClr>
                </a:solidFill>
              </a:defRPr>
            </a:lvl4pPr>
            <a:lvl5pPr>
              <a:defRPr sz="2400">
                <a:solidFill>
                  <a:schemeClr val="tx1">
                    <a:lumMod val="75000"/>
                  </a:schemeClr>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Footer Placeholder 5"/>
          <p:cNvSpPr>
            <a:spLocks noGrp="1"/>
          </p:cNvSpPr>
          <p:nvPr>
            <p:ph type="ftr" sz="quarter" idx="11"/>
          </p:nvPr>
        </p:nvSpPr>
        <p:spPr/>
        <p:txBody>
          <a:bodyPr/>
          <a:lstStyle/>
          <a:p>
            <a:r>
              <a:rPr lang="en-US" smtClean="0"/>
              <a:t>aeschylus agamemnon 1</a:t>
            </a:r>
            <a:endParaRPr dirty="0"/>
          </a:p>
        </p:txBody>
      </p:sp>
      <p:sp>
        <p:nvSpPr>
          <p:cNvPr id="5" name="Date Placeholder 4"/>
          <p:cNvSpPr>
            <a:spLocks noGrp="1"/>
          </p:cNvSpPr>
          <p:nvPr>
            <p:ph type="dt" sz="half" idx="10"/>
          </p:nvPr>
        </p:nvSpPr>
        <p:spPr/>
        <p:txBody>
          <a:bodyPr/>
          <a:lstStyle/>
          <a:p>
            <a:r>
              <a:rPr lang="en-US" smtClean="0"/>
              <a:t>18-Feb-20</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cxnSp>
        <p:nvCxnSpPr>
          <p:cNvPr id="8" name="Straight Connector 7"/>
          <p:cNvCxnSpPr/>
          <p:nvPr userDrawn="1"/>
        </p:nvCxnSpPr>
        <p:spPr>
          <a:xfrm>
            <a:off x="6094413" y="1954566"/>
            <a:ext cx="0" cy="33523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761744"/>
            <a:ext cx="4709160" cy="838201"/>
          </a:xfrm>
          <a:prstGeom prst="rect">
            <a:avLst/>
          </a:prstGeom>
          <a:solidFill>
            <a:schemeClr val="bg2">
              <a:alpha val="15000"/>
            </a:schemeClr>
          </a:solidFill>
        </p:spPr>
        <p:txBody>
          <a:bodyPr anchor="ctr"/>
          <a:lstStyle>
            <a:lvl1pPr marL="0" indent="0">
              <a:spcBef>
                <a:spcPts val="0"/>
              </a:spcBef>
              <a:buNone/>
              <a:defRPr lang="en-US" sz="2800" b="0" kern="1200" cap="none" baseline="0" dirty="0" smtClean="0">
                <a:solidFill>
                  <a:schemeClr val="tx1">
                    <a:lumMod val="50000"/>
                  </a:schemeClr>
                </a:solidFill>
                <a:latin typeface="Calibri" panose="020F0502020204030204" pitchFamily="34" charset="0"/>
                <a:ea typeface="+mn-ea"/>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0"/>
              </a:spcBef>
              <a:buClr>
                <a:schemeClr val="tx1"/>
              </a:buClr>
              <a:buSzPct val="80000"/>
              <a:buFont typeface="Arial" pitchFamily="34" charset="0"/>
              <a:buNone/>
            </a:pPr>
            <a:r>
              <a:rPr lang="en-US" smtClean="0"/>
              <a:t>Edit Master text styles</a:t>
            </a:r>
          </a:p>
        </p:txBody>
      </p:sp>
      <p:sp>
        <p:nvSpPr>
          <p:cNvPr id="4" name="Content Placeholder 3"/>
          <p:cNvSpPr>
            <a:spLocks noGrp="1"/>
          </p:cNvSpPr>
          <p:nvPr>
            <p:ph sz="half" idx="2"/>
          </p:nvPr>
        </p:nvSpPr>
        <p:spPr>
          <a:xfrm>
            <a:off x="1217614" y="2743200"/>
            <a:ext cx="4709160" cy="3428999"/>
          </a:xfrm>
          <a:prstGeom prst="rect">
            <a:avLst/>
          </a:prstGeom>
        </p:spPr>
        <p:txBody>
          <a:bodyPr>
            <a:normAutofit/>
          </a:bodyPr>
          <a:lstStyle>
            <a:lvl1pPr>
              <a:defRPr sz="3200">
                <a:solidFill>
                  <a:schemeClr val="tx1">
                    <a:lumMod val="75000"/>
                  </a:schemeClr>
                </a:solidFill>
              </a:defRPr>
            </a:lvl1pPr>
            <a:lvl2pPr marL="502920" indent="-228600">
              <a:buFont typeface="Wingdings" panose="05000000000000000000" pitchFamily="2" charset="2"/>
              <a:buChar char="§"/>
              <a:defRPr sz="2800">
                <a:solidFill>
                  <a:schemeClr val="tx1">
                    <a:lumMod val="75000"/>
                  </a:schemeClr>
                </a:solidFill>
              </a:defRPr>
            </a:lvl2pPr>
            <a:lvl3pPr>
              <a:defRPr sz="2400">
                <a:solidFill>
                  <a:schemeClr val="tx1">
                    <a:lumMod val="75000"/>
                  </a:schemeClr>
                </a:solidFill>
              </a:defRPr>
            </a:lvl3pPr>
            <a:lvl4pPr>
              <a:defRPr sz="2000">
                <a:solidFill>
                  <a:schemeClr val="tx1">
                    <a:lumMod val="75000"/>
                  </a:schemeClr>
                </a:solidFill>
              </a:defRPr>
            </a:lvl4pPr>
            <a:lvl5pPr>
              <a:defRPr sz="2000">
                <a:solidFill>
                  <a:schemeClr val="tx1">
                    <a:lumMod val="75000"/>
                  </a:schemeClr>
                </a:solidFill>
              </a:defRPr>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262054" y="1761744"/>
            <a:ext cx="4709160" cy="838201"/>
          </a:xfrm>
          <a:prstGeom prst="rect">
            <a:avLst/>
          </a:prstGeom>
          <a:solidFill>
            <a:schemeClr val="bg2">
              <a:alpha val="15000"/>
            </a:schemeClr>
          </a:solidFill>
        </p:spPr>
        <p:txBody>
          <a:bodyPr anchor="ctr"/>
          <a:lstStyle>
            <a:lvl1pPr marL="0" indent="0">
              <a:spcBef>
                <a:spcPts val="0"/>
              </a:spcBef>
              <a:buNone/>
              <a:defRPr sz="28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2054" y="2743200"/>
            <a:ext cx="4709160" cy="3428999"/>
          </a:xfrm>
          <a:prstGeom prst="rect">
            <a:avLst/>
          </a:prstGeom>
        </p:spPr>
        <p:txBody>
          <a:bodyPr>
            <a:normAutofit/>
          </a:bodyPr>
          <a:lstStyle>
            <a:lvl1pPr>
              <a:defRPr sz="3200">
                <a:solidFill>
                  <a:schemeClr val="tx1">
                    <a:lumMod val="75000"/>
                  </a:schemeClr>
                </a:solidFill>
              </a:defRPr>
            </a:lvl1pPr>
            <a:lvl2pPr marL="502920" indent="-228600">
              <a:buFont typeface="Wingdings" panose="05000000000000000000" pitchFamily="2" charset="2"/>
              <a:buChar char="§"/>
              <a:defRPr sz="2800">
                <a:solidFill>
                  <a:schemeClr val="tx1">
                    <a:lumMod val="75000"/>
                  </a:schemeClr>
                </a:solidFill>
              </a:defRPr>
            </a:lvl2pPr>
            <a:lvl3pPr>
              <a:defRPr sz="2400">
                <a:solidFill>
                  <a:schemeClr val="tx1">
                    <a:lumMod val="75000"/>
                  </a:schemeClr>
                </a:solidFill>
              </a:defRPr>
            </a:lvl3pPr>
            <a:lvl4pPr>
              <a:defRPr sz="2000">
                <a:solidFill>
                  <a:schemeClr val="tx1">
                    <a:lumMod val="75000"/>
                  </a:schemeClr>
                </a:solidFill>
              </a:defRPr>
            </a:lvl4pPr>
            <a:lvl5pPr>
              <a:defRPr sz="2000">
                <a:solidFill>
                  <a:schemeClr val="tx1">
                    <a:lumMod val="75000"/>
                  </a:schemeClr>
                </a:solidFill>
              </a:defRPr>
            </a:lvl5pPr>
            <a:lvl6pPr>
              <a:defRPr sz="1400"/>
            </a:lvl6pPr>
            <a:lvl7pPr>
              <a:defRPr sz="1400"/>
            </a:lvl7pPr>
            <a:lvl8pPr>
              <a:defRPr sz="1400" baseline="0"/>
            </a:lvl8pPr>
            <a:lvl9pPr>
              <a:defRPr sz="14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Footer Placeholder 7"/>
          <p:cNvSpPr>
            <a:spLocks noGrp="1"/>
          </p:cNvSpPr>
          <p:nvPr>
            <p:ph type="ftr" sz="quarter" idx="11"/>
          </p:nvPr>
        </p:nvSpPr>
        <p:spPr/>
        <p:txBody>
          <a:bodyPr/>
          <a:lstStyle/>
          <a:p>
            <a:r>
              <a:rPr lang="en-US" smtClean="0"/>
              <a:t>aeschylus agamemnon 1</a:t>
            </a:r>
            <a:endParaRPr dirty="0"/>
          </a:p>
        </p:txBody>
      </p:sp>
      <p:sp>
        <p:nvSpPr>
          <p:cNvPr id="7" name="Date Placeholder 6"/>
          <p:cNvSpPr>
            <a:spLocks noGrp="1"/>
          </p:cNvSpPr>
          <p:nvPr>
            <p:ph type="dt" sz="half" idx="10"/>
          </p:nvPr>
        </p:nvSpPr>
        <p:spPr/>
        <p:txBody>
          <a:bodyPr/>
          <a:lstStyle/>
          <a:p>
            <a:r>
              <a:rPr lang="en-US" smtClean="0"/>
              <a:t>18-Feb-20</a:t>
            </a:r>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chor="ctr" anchorCtr="0"/>
          <a:lstStyle>
            <a:lvl1pPr algn="ctr">
              <a:defRPr/>
            </a:lvl1pPr>
          </a:lstStyle>
          <a:p>
            <a:r>
              <a:rPr lang="en-US" smtClean="0"/>
              <a:t>Click to edit Master title style</a:t>
            </a:r>
            <a:endParaRPr dirty="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a:prstGeom prst="rect">
            <a:avLst/>
          </a:prstGeom>
        </p:spPr>
        <p:txBody>
          <a:bodyPr>
            <a:normAutofit/>
          </a:bodyPr>
          <a:lstStyle>
            <a:lvl1pPr>
              <a:defRPr sz="2400">
                <a:solidFill>
                  <a:schemeClr val="tx1">
                    <a:lumMod val="75000"/>
                  </a:schemeClr>
                </a:solidFill>
              </a:defRPr>
            </a:lvl1pPr>
            <a:lvl2pPr>
              <a:defRPr sz="2000">
                <a:solidFill>
                  <a:schemeClr val="tx1">
                    <a:lumMod val="75000"/>
                  </a:schemeClr>
                </a:solidFill>
              </a:defRPr>
            </a:lvl2pPr>
            <a:lvl3pPr>
              <a:defRPr sz="1800">
                <a:solidFill>
                  <a:schemeClr val="tx1">
                    <a:lumMod val="75000"/>
                  </a:schemeClr>
                </a:solidFill>
              </a:defRPr>
            </a:lvl3pPr>
            <a:lvl4pPr>
              <a:defRPr sz="1600">
                <a:solidFill>
                  <a:schemeClr val="tx1">
                    <a:lumMod val="75000"/>
                  </a:schemeClr>
                </a:solidFill>
              </a:defRPr>
            </a:lvl4pPr>
            <a:lvl5pPr>
              <a:defRPr sz="1600">
                <a:solidFill>
                  <a:schemeClr val="tx1">
                    <a:lumMod val="75000"/>
                  </a:schemeClr>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84213" y="4876800"/>
            <a:ext cx="3886200"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aeschylus agamemnon 1</a:t>
            </a:r>
            <a:endParaRPr dirty="0"/>
          </a:p>
        </p:txBody>
      </p:sp>
      <p:sp>
        <p:nvSpPr>
          <p:cNvPr id="5" name="Date Placeholder 4"/>
          <p:cNvSpPr>
            <a:spLocks noGrp="1"/>
          </p:cNvSpPr>
          <p:nvPr>
            <p:ph type="dt" sz="half" idx="10"/>
          </p:nvPr>
        </p:nvSpPr>
        <p:spPr/>
        <p:txBody>
          <a:bodyPr/>
          <a:lstStyle/>
          <a:p>
            <a:r>
              <a:rPr lang="en-US" smtClean="0"/>
              <a:t>18-Feb-20</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prstGeom prst="rect">
            <a:avLst/>
          </a:prstGeo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213" y="4876800"/>
            <a:ext cx="3886200"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aeschylus agamemnon 1</a:t>
            </a:r>
            <a:endParaRPr dirty="0"/>
          </a:p>
        </p:txBody>
      </p:sp>
      <p:sp>
        <p:nvSpPr>
          <p:cNvPr id="5" name="Date Placeholder 4"/>
          <p:cNvSpPr>
            <a:spLocks noGrp="1"/>
          </p:cNvSpPr>
          <p:nvPr>
            <p:ph type="dt" sz="half" idx="10"/>
          </p:nvPr>
        </p:nvSpPr>
        <p:spPr/>
        <p:txBody>
          <a:bodyPr/>
          <a:lstStyle/>
          <a:p>
            <a:r>
              <a:rPr lang="en-US" smtClean="0"/>
              <a:t>18-Feb-20</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a:gradFill>
            <a:gsLst>
              <a:gs pos="0">
                <a:srgbClr val="BE7F42">
                  <a:alpha val="34000"/>
                  <a:lumMod val="75000"/>
                  <a:lumOff val="25000"/>
                </a:srgbClr>
              </a:gs>
              <a:gs pos="100000">
                <a:srgbClr val="FFFFFF">
                  <a:alpha val="0"/>
                </a:srgbClr>
              </a:gs>
            </a:gsLst>
            <a:lin ang="2700000" scaled="0"/>
          </a:gradFill>
        </p:spPr>
        <p:txBody>
          <a:bodyPr vert="horz" lIns="91440" tIns="45720" rIns="91440" bIns="45720" rtlCol="0" anchor="b">
            <a:normAutofit/>
          </a:bodyPr>
          <a:lstStyle/>
          <a:p>
            <a:r>
              <a:rPr lang="en-US" smtClean="0"/>
              <a:t>Click to edit Master title style</a:t>
            </a:r>
            <a:endParaRPr dirty="0"/>
          </a:p>
        </p:txBody>
      </p:sp>
      <p:sp>
        <p:nvSpPr>
          <p:cNvPr id="5" name="Footer Placeholder 4"/>
          <p:cNvSpPr>
            <a:spLocks noGrp="1"/>
          </p:cNvSpPr>
          <p:nvPr>
            <p:ph type="ftr" sz="quarter" idx="3"/>
          </p:nvPr>
        </p:nvSpPr>
        <p:spPr>
          <a:xfrm>
            <a:off x="1208836" y="6408109"/>
            <a:ext cx="1849324" cy="261610"/>
          </a:xfrm>
          <a:prstGeom prst="rect">
            <a:avLst/>
          </a:prstGeom>
        </p:spPr>
        <p:txBody>
          <a:bodyPr vert="horz" wrap="square" lIns="91440" tIns="45720" rIns="91440" bIns="45720" rtlCol="0" anchor="ctr">
            <a:spAutoFit/>
          </a:bodyPr>
          <a:lstStyle>
            <a:lvl1pPr algn="l">
              <a:defRPr sz="1100" cap="none" baseline="0">
                <a:solidFill>
                  <a:schemeClr val="tx1"/>
                </a:solidFill>
                <a:latin typeface="Calibri" panose="020F0502020204030204" pitchFamily="34" charset="0"/>
                <a:cs typeface="Calibri" panose="020F0502020204030204" pitchFamily="34" charset="0"/>
              </a:defRPr>
            </a:lvl1pPr>
          </a:lstStyle>
          <a:p>
            <a:r>
              <a:rPr lang="en-US" smtClean="0"/>
              <a:t>aeschylus agamemnon 1</a:t>
            </a:r>
            <a:endParaRPr lang="en-US" dirty="0"/>
          </a:p>
        </p:txBody>
      </p:sp>
      <p:sp>
        <p:nvSpPr>
          <p:cNvPr id="4" name="Date Placeholder 3"/>
          <p:cNvSpPr>
            <a:spLocks noGrp="1"/>
          </p:cNvSpPr>
          <p:nvPr>
            <p:ph type="dt" sz="half" idx="2"/>
          </p:nvPr>
        </p:nvSpPr>
        <p:spPr>
          <a:xfrm>
            <a:off x="5710332" y="6408109"/>
            <a:ext cx="768159" cy="261610"/>
          </a:xfrm>
          <a:prstGeom prst="rect">
            <a:avLst/>
          </a:prstGeom>
        </p:spPr>
        <p:txBody>
          <a:bodyPr vert="horz" wrap="none" lIns="91440" tIns="45720" rIns="91440" bIns="45720" rtlCol="0" anchor="ctr">
            <a:spAutoFit/>
          </a:bodyPr>
          <a:lstStyle>
            <a:lvl1pPr algn="ctr">
              <a:defRPr sz="1100">
                <a:solidFill>
                  <a:schemeClr val="tx1"/>
                </a:solidFill>
                <a:latin typeface="Calibri" panose="020F0502020204030204" pitchFamily="34" charset="0"/>
                <a:cs typeface="Calibri" panose="020F0502020204030204" pitchFamily="34" charset="0"/>
              </a:defRPr>
            </a:lvl1pPr>
          </a:lstStyle>
          <a:p>
            <a:r>
              <a:rPr lang="en-US" smtClean="0"/>
              <a:t>18-Feb-20</a:t>
            </a:r>
            <a:endParaRPr lang="en-US"/>
          </a:p>
        </p:txBody>
      </p:sp>
      <p:sp>
        <p:nvSpPr>
          <p:cNvPr id="6" name="Slide Number Placeholder 5"/>
          <p:cNvSpPr>
            <a:spLocks noGrp="1"/>
          </p:cNvSpPr>
          <p:nvPr>
            <p:ph type="sldNum" sz="quarter" idx="4"/>
          </p:nvPr>
        </p:nvSpPr>
        <p:spPr>
          <a:xfrm>
            <a:off x="10615026" y="6408109"/>
            <a:ext cx="356187" cy="261610"/>
          </a:xfrm>
          <a:prstGeom prst="rect">
            <a:avLst/>
          </a:prstGeom>
        </p:spPr>
        <p:txBody>
          <a:bodyPr vert="horz" wrap="none" lIns="91440" tIns="45720" rIns="91440" bIns="45720" rtlCol="0" anchor="ctr">
            <a:spAutoFit/>
          </a:bodyPr>
          <a:lstStyle>
            <a:lvl1pPr algn="r">
              <a:defRPr sz="1100">
                <a:solidFill>
                  <a:schemeClr val="tx1"/>
                </a:solidFill>
                <a:latin typeface="Calibri" panose="020F0502020204030204" pitchFamily="34" charset="0"/>
                <a:cs typeface="Calibri" panose="020F0502020204030204" pitchFamily="34" charset="0"/>
              </a:defRPr>
            </a:lvl1pPr>
          </a:lstStyle>
          <a:p>
            <a:fld id="{F36C87F6-986D-49E6-AF40-1B3A1EE8064D}" type="slidenum">
              <a:rPr lang="en-US" smtClean="0"/>
              <a:pPr/>
              <a:t>‹#›</a:t>
            </a:fld>
            <a:endParaRPr lang="en-US"/>
          </a:p>
        </p:txBody>
      </p:sp>
      <p:sp>
        <p:nvSpPr>
          <p:cNvPr id="7" name="Content Placeholder 2"/>
          <p:cNvSpPr txBox="1">
            <a:spLocks/>
          </p:cNvSpPr>
          <p:nvPr userDrawn="1"/>
        </p:nvSpPr>
        <p:spPr>
          <a:xfrm>
            <a:off x="1217614" y="1828800"/>
            <a:ext cx="9753600" cy="4343400"/>
          </a:xfrm>
          <a:prstGeom prst="rect">
            <a:avLst/>
          </a:prstGeom>
        </p:spPr>
        <p:txBody>
          <a:bodyPr/>
          <a:lst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a:spcBef>
                <a:spcPts val="900"/>
              </a:spcBef>
            </a:pPr>
            <a:r>
              <a:rPr lang="en-US" sz="3600" dirty="0" smtClean="0">
                <a:solidFill>
                  <a:schemeClr val="tx1">
                    <a:lumMod val="75000"/>
                  </a:schemeClr>
                </a:solidFill>
              </a:rPr>
              <a:t>Edit Master text styles</a:t>
            </a:r>
          </a:p>
          <a:p>
            <a:pPr lvl="1">
              <a:spcBef>
                <a:spcPts val="900"/>
              </a:spcBef>
            </a:pPr>
            <a:r>
              <a:rPr lang="en-US" sz="3200" dirty="0" smtClean="0">
                <a:solidFill>
                  <a:schemeClr val="tx1">
                    <a:lumMod val="75000"/>
                  </a:schemeClr>
                </a:solidFill>
              </a:rPr>
              <a:t>Second level</a:t>
            </a:r>
          </a:p>
          <a:p>
            <a:pPr lvl="2"/>
            <a:r>
              <a:rPr lang="en-US" sz="2800" dirty="0" smtClean="0">
                <a:solidFill>
                  <a:schemeClr val="tx1">
                    <a:lumMod val="75000"/>
                  </a:schemeClr>
                </a:solidFill>
              </a:rPr>
              <a:t>Third level</a:t>
            </a:r>
          </a:p>
          <a:p>
            <a:pPr lvl="3"/>
            <a:r>
              <a:rPr lang="en-US" sz="2400" dirty="0" smtClean="0">
                <a:solidFill>
                  <a:schemeClr val="tx1">
                    <a:lumMod val="75000"/>
                  </a:schemeClr>
                </a:solidFill>
              </a:rPr>
              <a:t>Fourth level</a:t>
            </a:r>
          </a:p>
          <a:p>
            <a:pPr lvl="4"/>
            <a:r>
              <a:rPr lang="en-US" sz="2400" dirty="0" smtClean="0">
                <a:solidFill>
                  <a:schemeClr val="tx1">
                    <a:lumMod val="75000"/>
                  </a:schemeClr>
                </a:solidFill>
              </a:rPr>
              <a:t>Fifth level</a:t>
            </a:r>
            <a:endParaRPr lang="en-US" sz="2400" dirty="0">
              <a:solidFill>
                <a:schemeClr val="tx1">
                  <a:lumMod val="75000"/>
                </a:schemeClr>
              </a:solidFill>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90000"/>
        </a:lnSpc>
        <a:spcBef>
          <a:spcPts val="1200"/>
        </a:spcBef>
        <a:buClr>
          <a:schemeClr val="tx1"/>
        </a:buClr>
        <a:buSzPct val="80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90000"/>
        </a:lnSpc>
        <a:spcBef>
          <a:spcPts val="8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0.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9.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jm0wz0ZlYqc&amp;t=33s"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youtu.be/mdv3vkECqXA?si=8ZenGfPkyIGHHH0W&amp;t=1171"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26230" y="4218953"/>
            <a:ext cx="11136382" cy="1006429"/>
          </a:xfrm>
          <a:solidFill>
            <a:schemeClr val="bg1">
              <a:alpha val="67000"/>
            </a:schemeClr>
          </a:solidFill>
        </p:spPr>
        <p:txBody>
          <a:bodyPr wrap="none" lIns="45720" tIns="45720" rIns="45720" bIns="45720" anchor="ctr" anchorCtr="0">
            <a:spAutoFit/>
          </a:bodyPr>
          <a:lstStyle/>
          <a:p>
            <a:r>
              <a:rPr lang="en-US" sz="6600" cap="small" dirty="0" smtClean="0">
                <a:solidFill>
                  <a:schemeClr val="tx2"/>
                </a:solidFill>
                <a:latin typeface="Sitka Display Semibold" pitchFamily="2" charset="0"/>
              </a:rPr>
              <a:t>Aeschylus’ </a:t>
            </a:r>
            <a:r>
              <a:rPr lang="en-US" sz="6600" i="1" cap="small" dirty="0" smtClean="0">
                <a:solidFill>
                  <a:schemeClr val="tx2"/>
                </a:solidFill>
                <a:latin typeface="Sitka Display Semibold" pitchFamily="2" charset="0"/>
              </a:rPr>
              <a:t>Agamemnon</a:t>
            </a:r>
            <a:r>
              <a:rPr lang="en-US" sz="6600" cap="small" dirty="0" smtClean="0">
                <a:solidFill>
                  <a:schemeClr val="tx2"/>
                </a:solidFill>
                <a:latin typeface="Sitka Display Semibold" pitchFamily="2" charset="0"/>
              </a:rPr>
              <a:t>, Part 1</a:t>
            </a:r>
            <a:endParaRPr lang="en-US" sz="6600" cap="small" dirty="0">
              <a:solidFill>
                <a:schemeClr val="tx2"/>
              </a:solidFill>
              <a:latin typeface="Sitka Display Semibold" pitchFamily="2" charset="0"/>
            </a:endParaRPr>
          </a:p>
        </p:txBody>
      </p:sp>
    </p:spTree>
    <p:extLst>
      <p:ext uri="{BB962C8B-B14F-4D97-AF65-F5344CB8AC3E}">
        <p14:creationId xmlns:p14="http://schemas.microsoft.com/office/powerpoint/2010/main" val="405704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04834" name="Object 2">
            <a:hlinkClick r:id="" action="ppaction://hlinkshowjump?jump=lastslideviewed"/>
          </p:cNvPr>
          <p:cNvGraphicFramePr>
            <a:graphicFrameLocks noChangeAspect="1"/>
          </p:cNvGraphicFramePr>
          <p:nvPr>
            <p:extLst>
              <p:ext uri="{D42A27DB-BD31-4B8C-83A1-F6EECF244321}">
                <p14:modId xmlns:p14="http://schemas.microsoft.com/office/powerpoint/2010/main" val="2758795801"/>
              </p:ext>
            </p:extLst>
          </p:nvPr>
        </p:nvGraphicFramePr>
        <p:xfrm>
          <a:off x="380463" y="1414464"/>
          <a:ext cx="11427898" cy="2622698"/>
        </p:xfrm>
        <a:graphic>
          <a:graphicData uri="http://schemas.openxmlformats.org/presentationml/2006/ole">
            <mc:AlternateContent xmlns:mc="http://schemas.openxmlformats.org/markup-compatibility/2006">
              <mc:Choice xmlns:v="urn:schemas-microsoft-com:vml" Requires="v">
                <p:oleObj spid="_x0000_s2164" name="Organization Chart" r:id="rId4" imgW="2997000" imgH="685800" progId="OrgPlusWOPX.4">
                  <p:embed/>
                </p:oleObj>
              </mc:Choice>
              <mc:Fallback>
                <p:oleObj name="Organization Chart" r:id="rId4" imgW="2997000" imgH="685800" progId="OrgPlusWOPX.4">
                  <p:embed/>
                  <p:pic>
                    <p:nvPicPr>
                      <p:cNvPr id="504834" name="Object 2">
                        <a:hlinkClick r:id="" action="ppaction://hlinkshowjump?jump=lastslideviewed"/>
                      </p:cNvPr>
                      <p:cNvPicPr>
                        <a:picLocks noChangeAspect="1" noChangeArrowheads="1"/>
                      </p:cNvPicPr>
                      <p:nvPr/>
                    </p:nvPicPr>
                    <p:blipFill>
                      <a:blip r:embed="rId5"/>
                      <a:srcRect/>
                      <a:stretch>
                        <a:fillRect/>
                      </a:stretch>
                    </p:blipFill>
                    <p:spPr bwMode="auto">
                      <a:xfrm>
                        <a:off x="380463" y="1414464"/>
                        <a:ext cx="11427898" cy="2622698"/>
                      </a:xfrm>
                      <a:prstGeom prst="rect">
                        <a:avLst/>
                      </a:prstGeom>
                      <a:noFill/>
                      <a:extLst/>
                    </p:spPr>
                  </p:pic>
                </p:oleObj>
              </mc:Fallback>
            </mc:AlternateContent>
          </a:graphicData>
        </a:graphic>
      </p:graphicFrame>
      <p:graphicFrame>
        <p:nvGraphicFramePr>
          <p:cNvPr id="504838" name="Object 6">
            <a:hlinkClick r:id="" action="ppaction://hlinkshowjump?jump=lastslideviewed"/>
          </p:cNvPr>
          <p:cNvGraphicFramePr>
            <a:graphicFrameLocks noChangeAspect="1"/>
          </p:cNvGraphicFramePr>
          <p:nvPr>
            <p:extLst>
              <p:ext uri="{D42A27DB-BD31-4B8C-83A1-F6EECF244321}">
                <p14:modId xmlns:p14="http://schemas.microsoft.com/office/powerpoint/2010/main" val="3323204789"/>
              </p:ext>
            </p:extLst>
          </p:nvPr>
        </p:nvGraphicFramePr>
        <p:xfrm>
          <a:off x="293928" y="4525962"/>
          <a:ext cx="11600969" cy="1685057"/>
        </p:xfrm>
        <a:graphic>
          <a:graphicData uri="http://schemas.openxmlformats.org/presentationml/2006/ole">
            <mc:AlternateContent xmlns:mc="http://schemas.openxmlformats.org/markup-compatibility/2006">
              <mc:Choice xmlns:v="urn:schemas-microsoft-com:vml" Requires="v">
                <p:oleObj spid="_x0000_s2165" name="MS Org Chart" r:id="rId6" imgW="3079440" imgH="444240" progId="">
                  <p:embed/>
                </p:oleObj>
              </mc:Choice>
              <mc:Fallback>
                <p:oleObj name="MS Org Chart" r:id="rId6" imgW="3079440" imgH="444240" progId="">
                  <p:embed/>
                  <p:pic>
                    <p:nvPicPr>
                      <p:cNvPr id="504838" name="Object 6">
                        <a:hlinkClick r:id="" action="ppaction://hlinkshowjump?jump=lastslideviewed"/>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928" y="4525962"/>
                        <a:ext cx="11600969" cy="1685057"/>
                      </a:xfrm>
                      <a:prstGeom prst="rect">
                        <a:avLst/>
                      </a:prstGeom>
                      <a:noFill/>
                      <a:extLst/>
                    </p:spPr>
                  </p:pic>
                </p:oleObj>
              </mc:Fallback>
            </mc:AlternateContent>
          </a:graphicData>
        </a:graphic>
      </p:graphicFrame>
      <p:sp>
        <p:nvSpPr>
          <p:cNvPr id="504839" name="Rectangle 7"/>
          <p:cNvSpPr>
            <a:spLocks noGrp="1" noChangeArrowheads="1"/>
          </p:cNvSpPr>
          <p:nvPr>
            <p:ph type="title"/>
          </p:nvPr>
        </p:nvSpPr>
        <p:spPr>
          <a:xfrm>
            <a:off x="4442357" y="308494"/>
            <a:ext cx="3304110" cy="701731"/>
          </a:xfrm>
        </p:spPr>
        <p:txBody>
          <a:bodyPr wrap="none">
            <a:spAutoFit/>
          </a:bodyPr>
          <a:lstStyle/>
          <a:p>
            <a:pPr algn="ctr"/>
            <a:r>
              <a:rPr lang="en-US" dirty="0"/>
              <a:t>Genealogy</a:t>
            </a:r>
          </a:p>
        </p:txBody>
      </p:sp>
      <p:sp>
        <p:nvSpPr>
          <p:cNvPr id="2" name="Action Button: Return 1">
            <a:hlinkClick r:id="" action="ppaction://hlinkshowjump?jump=lastslideviewed" highlightClick="1"/>
          </p:cNvPr>
          <p:cNvSpPr/>
          <p:nvPr/>
        </p:nvSpPr>
        <p:spPr>
          <a:xfrm>
            <a:off x="11266098" y="274639"/>
            <a:ext cx="422694" cy="484486"/>
          </a:xfrm>
          <a:prstGeom prst="actionButtonRetur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07153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tx2"/>
        </a:solidFill>
        <a:effectLst/>
      </p:bgPr>
    </p:bg>
    <p:spTree>
      <p:nvGrpSpPr>
        <p:cNvPr id="1" name=""/>
        <p:cNvGrpSpPr/>
        <p:nvPr/>
      </p:nvGrpSpPr>
      <p:grpSpPr>
        <a:xfrm>
          <a:off x="0" y="0"/>
          <a:ext cx="0" cy="0"/>
          <a:chOff x="0" y="0"/>
          <a:chExt cx="0" cy="0"/>
        </a:xfrm>
      </p:grpSpPr>
      <p:pic>
        <p:nvPicPr>
          <p:cNvPr id="603138" name="Picture 2" descr="map1"/>
          <p:cNvPicPr>
            <a:picLocks noChangeAspect="1" noChangeArrowheads="1"/>
          </p:cNvPicPr>
          <p:nvPr/>
        </p:nvPicPr>
        <p:blipFill>
          <a:blip r:embed="rId3" cstate="print"/>
          <a:srcRect/>
          <a:stretch>
            <a:fillRect/>
          </a:stretch>
        </p:blipFill>
        <p:spPr bwMode="auto">
          <a:xfrm>
            <a:off x="1522412" y="-4763"/>
            <a:ext cx="9144000" cy="6864351"/>
          </a:xfrm>
          <a:prstGeom prst="rect">
            <a:avLst/>
          </a:prstGeom>
          <a:noFill/>
        </p:spPr>
      </p:pic>
      <p:sp>
        <p:nvSpPr>
          <p:cNvPr id="603139" name="Text Box 3"/>
          <p:cNvSpPr txBox="1">
            <a:spLocks noChangeArrowheads="1"/>
          </p:cNvSpPr>
          <p:nvPr/>
        </p:nvSpPr>
        <p:spPr bwMode="auto">
          <a:xfrm>
            <a:off x="1674813" y="1401764"/>
            <a:ext cx="1729961" cy="584775"/>
          </a:xfrm>
          <a:prstGeom prst="rect">
            <a:avLst/>
          </a:prstGeom>
          <a:noFill/>
          <a:ln w="9525">
            <a:noFill/>
            <a:miter lim="800000"/>
            <a:headEnd/>
            <a:tailEnd/>
          </a:ln>
          <a:effectLst/>
        </p:spPr>
        <p:txBody>
          <a:bodyPr wrap="none">
            <a:spAutoFit/>
          </a:bodyPr>
          <a:lstStyle/>
          <a:p>
            <a:pPr algn="l"/>
            <a:r>
              <a:rPr lang="en-US" sz="3200"/>
              <a:t>Greece</a:t>
            </a:r>
          </a:p>
        </p:txBody>
      </p:sp>
      <p:sp>
        <p:nvSpPr>
          <p:cNvPr id="603140" name="Text Box 4"/>
          <p:cNvSpPr txBox="1">
            <a:spLocks noChangeArrowheads="1"/>
          </p:cNvSpPr>
          <p:nvPr/>
        </p:nvSpPr>
        <p:spPr bwMode="auto">
          <a:xfrm>
            <a:off x="7976231" y="1981200"/>
            <a:ext cx="2528256" cy="1077218"/>
          </a:xfrm>
          <a:prstGeom prst="rect">
            <a:avLst/>
          </a:prstGeom>
          <a:solidFill>
            <a:srgbClr val="FFFFFF">
              <a:alpha val="50000"/>
            </a:srgbClr>
          </a:solidFill>
          <a:ln w="9525">
            <a:noFill/>
            <a:miter lim="800000"/>
            <a:headEnd/>
            <a:tailEnd/>
          </a:ln>
          <a:effectLst/>
        </p:spPr>
        <p:txBody>
          <a:bodyPr wrap="none">
            <a:spAutoFit/>
          </a:bodyPr>
          <a:lstStyle/>
          <a:p>
            <a:pPr algn="r"/>
            <a:r>
              <a:rPr lang="en-US" sz="3200" dirty="0"/>
              <a:t>Turkey</a:t>
            </a:r>
            <a:br>
              <a:rPr lang="en-US" sz="3200" dirty="0"/>
            </a:br>
            <a:r>
              <a:rPr lang="en-US" sz="3200" dirty="0"/>
              <a:t>(Asia Minor)</a:t>
            </a:r>
          </a:p>
        </p:txBody>
      </p:sp>
      <p:sp>
        <p:nvSpPr>
          <p:cNvPr id="603142" name="Text Box 6"/>
          <p:cNvSpPr txBox="1">
            <a:spLocks noChangeArrowheads="1"/>
          </p:cNvSpPr>
          <p:nvPr/>
        </p:nvSpPr>
        <p:spPr bwMode="auto">
          <a:xfrm>
            <a:off x="3367087" y="3413125"/>
            <a:ext cx="1040670" cy="400110"/>
          </a:xfrm>
          <a:prstGeom prst="rect">
            <a:avLst/>
          </a:prstGeom>
          <a:noFill/>
          <a:ln w="9525">
            <a:noFill/>
            <a:miter lim="800000"/>
            <a:headEnd/>
            <a:tailEnd/>
          </a:ln>
          <a:effectLst/>
        </p:spPr>
        <p:txBody>
          <a:bodyPr wrap="none">
            <a:spAutoFit/>
          </a:bodyPr>
          <a:lstStyle/>
          <a:p>
            <a:pPr algn="l"/>
            <a:r>
              <a:rPr lang="en-US" sz="2000"/>
              <a:t>Athens</a:t>
            </a:r>
          </a:p>
        </p:txBody>
      </p:sp>
      <p:sp>
        <p:nvSpPr>
          <p:cNvPr id="603143" name="Text Box 7"/>
          <p:cNvSpPr txBox="1">
            <a:spLocks noChangeArrowheads="1"/>
          </p:cNvSpPr>
          <p:nvPr/>
        </p:nvSpPr>
        <p:spPr bwMode="auto">
          <a:xfrm>
            <a:off x="2132013" y="3886200"/>
            <a:ext cx="891591" cy="400110"/>
          </a:xfrm>
          <a:prstGeom prst="rect">
            <a:avLst/>
          </a:prstGeom>
          <a:noFill/>
          <a:ln w="9525">
            <a:noFill/>
            <a:miter lim="800000"/>
            <a:headEnd/>
            <a:tailEnd/>
          </a:ln>
          <a:effectLst/>
        </p:spPr>
        <p:txBody>
          <a:bodyPr wrap="none">
            <a:spAutoFit/>
          </a:bodyPr>
          <a:lstStyle/>
          <a:p>
            <a:pPr algn="l"/>
            <a:r>
              <a:rPr lang="en-US" sz="2000"/>
              <a:t>Argos</a:t>
            </a:r>
          </a:p>
        </p:txBody>
      </p:sp>
      <p:sp>
        <p:nvSpPr>
          <p:cNvPr id="603144" name="Text Box 8"/>
          <p:cNvSpPr txBox="1">
            <a:spLocks noChangeArrowheads="1"/>
          </p:cNvSpPr>
          <p:nvPr/>
        </p:nvSpPr>
        <p:spPr bwMode="auto">
          <a:xfrm>
            <a:off x="1751013" y="4724400"/>
            <a:ext cx="1000595" cy="400110"/>
          </a:xfrm>
          <a:prstGeom prst="rect">
            <a:avLst/>
          </a:prstGeom>
          <a:noFill/>
          <a:ln w="9525">
            <a:noFill/>
            <a:miter lim="800000"/>
            <a:headEnd/>
            <a:tailEnd/>
          </a:ln>
          <a:effectLst/>
        </p:spPr>
        <p:txBody>
          <a:bodyPr wrap="none">
            <a:spAutoFit/>
          </a:bodyPr>
          <a:lstStyle/>
          <a:p>
            <a:pPr algn="l"/>
            <a:r>
              <a:rPr lang="en-US" sz="2000"/>
              <a:t>Sparta</a:t>
            </a:r>
          </a:p>
        </p:txBody>
      </p:sp>
      <p:sp>
        <p:nvSpPr>
          <p:cNvPr id="603145" name="Text Box 9"/>
          <p:cNvSpPr txBox="1">
            <a:spLocks noChangeArrowheads="1"/>
          </p:cNvSpPr>
          <p:nvPr/>
        </p:nvSpPr>
        <p:spPr bwMode="auto">
          <a:xfrm>
            <a:off x="8685212" y="990601"/>
            <a:ext cx="692150" cy="396875"/>
          </a:xfrm>
          <a:prstGeom prst="rect">
            <a:avLst/>
          </a:prstGeom>
          <a:noFill/>
          <a:ln w="9525">
            <a:noFill/>
            <a:miter lim="800000"/>
            <a:headEnd/>
            <a:tailEnd/>
          </a:ln>
          <a:effectLst/>
        </p:spPr>
        <p:txBody>
          <a:bodyPr wrap="none">
            <a:spAutoFit/>
          </a:bodyPr>
          <a:lstStyle/>
          <a:p>
            <a:pPr algn="r"/>
            <a:r>
              <a:rPr lang="en-US" sz="2000" dirty="0"/>
              <a:t>Troy</a:t>
            </a:r>
          </a:p>
        </p:txBody>
      </p:sp>
      <p:sp>
        <p:nvSpPr>
          <p:cNvPr id="603148" name="Oval 12"/>
          <p:cNvSpPr>
            <a:spLocks noChangeAspect="1" noChangeArrowheads="1"/>
          </p:cNvSpPr>
          <p:nvPr/>
        </p:nvSpPr>
        <p:spPr bwMode="auto">
          <a:xfrm>
            <a:off x="4265613" y="2750226"/>
            <a:ext cx="231934" cy="228600"/>
          </a:xfrm>
          <a:prstGeom prst="ellipse">
            <a:avLst/>
          </a:prstGeom>
          <a:solidFill>
            <a:srgbClr val="FF0000"/>
          </a:solidFill>
          <a:ln w="9525">
            <a:solidFill>
              <a:srgbClr val="FF0000"/>
            </a:solidFill>
            <a:round/>
            <a:headEnd/>
            <a:tailEnd/>
          </a:ln>
          <a:effectLst/>
        </p:spPr>
        <p:txBody>
          <a:bodyPr wrap="none" anchor="ctr">
            <a:spAutoFit/>
          </a:bodyPr>
          <a:lstStyle/>
          <a:p>
            <a:endParaRPr lang="en-US"/>
          </a:p>
        </p:txBody>
      </p:sp>
      <p:sp>
        <p:nvSpPr>
          <p:cNvPr id="603149" name="Text Box 13"/>
          <p:cNvSpPr txBox="1">
            <a:spLocks noChangeArrowheads="1"/>
          </p:cNvSpPr>
          <p:nvPr/>
        </p:nvSpPr>
        <p:spPr bwMode="auto">
          <a:xfrm>
            <a:off x="4570412" y="2514601"/>
            <a:ext cx="736600" cy="396875"/>
          </a:xfrm>
          <a:prstGeom prst="rect">
            <a:avLst/>
          </a:prstGeom>
          <a:solidFill>
            <a:srgbClr val="FFFFFF">
              <a:alpha val="42000"/>
            </a:srgbClr>
          </a:solidFill>
          <a:ln w="9525">
            <a:noFill/>
            <a:miter lim="800000"/>
            <a:headEnd/>
            <a:tailEnd/>
          </a:ln>
          <a:effectLst/>
        </p:spPr>
        <p:txBody>
          <a:bodyPr wrap="none">
            <a:spAutoFit/>
          </a:bodyPr>
          <a:lstStyle/>
          <a:p>
            <a:pPr algn="l"/>
            <a:r>
              <a:rPr lang="en-US" sz="2000" dirty="0"/>
              <a:t>Aulis</a:t>
            </a:r>
          </a:p>
        </p:txBody>
      </p:sp>
      <p:sp>
        <p:nvSpPr>
          <p:cNvPr id="603150" name="Line 14"/>
          <p:cNvSpPr>
            <a:spLocks noChangeShapeType="1"/>
          </p:cNvSpPr>
          <p:nvPr/>
        </p:nvSpPr>
        <p:spPr bwMode="auto">
          <a:xfrm flipH="1" flipV="1">
            <a:off x="4494212" y="3048001"/>
            <a:ext cx="152400" cy="212725"/>
          </a:xfrm>
          <a:prstGeom prst="line">
            <a:avLst/>
          </a:prstGeom>
          <a:noFill/>
          <a:ln w="38100">
            <a:solidFill>
              <a:srgbClr val="0066FF"/>
            </a:solidFill>
            <a:round/>
            <a:headEnd/>
            <a:tailEnd/>
          </a:ln>
          <a:effectLst/>
        </p:spPr>
        <p:txBody>
          <a:bodyPr wrap="none">
            <a:spAutoFit/>
          </a:bodyPr>
          <a:lstStyle/>
          <a:p>
            <a:endParaRPr lang="en-US"/>
          </a:p>
        </p:txBody>
      </p:sp>
      <p:sp>
        <p:nvSpPr>
          <p:cNvPr id="603151" name="Oval 15"/>
          <p:cNvSpPr>
            <a:spLocks noChangeAspect="1" noChangeArrowheads="1"/>
          </p:cNvSpPr>
          <p:nvPr/>
        </p:nvSpPr>
        <p:spPr bwMode="auto">
          <a:xfrm>
            <a:off x="2741613" y="2796264"/>
            <a:ext cx="231934" cy="228600"/>
          </a:xfrm>
          <a:prstGeom prst="ellipse">
            <a:avLst/>
          </a:prstGeom>
          <a:solidFill>
            <a:srgbClr val="FF0000"/>
          </a:solidFill>
          <a:ln w="9525">
            <a:solidFill>
              <a:srgbClr val="FF0000"/>
            </a:solidFill>
            <a:round/>
            <a:headEnd/>
            <a:tailEnd/>
          </a:ln>
          <a:effectLst/>
        </p:spPr>
        <p:txBody>
          <a:bodyPr wrap="none" anchor="ctr">
            <a:spAutoFit/>
          </a:bodyPr>
          <a:lstStyle/>
          <a:p>
            <a:endParaRPr lang="en-US"/>
          </a:p>
        </p:txBody>
      </p:sp>
      <p:sp>
        <p:nvSpPr>
          <p:cNvPr id="603152" name="Text Box 16"/>
          <p:cNvSpPr txBox="1">
            <a:spLocks noChangeArrowheads="1"/>
          </p:cNvSpPr>
          <p:nvPr/>
        </p:nvSpPr>
        <p:spPr bwMode="auto">
          <a:xfrm>
            <a:off x="1835151" y="2498725"/>
            <a:ext cx="976549" cy="400110"/>
          </a:xfrm>
          <a:prstGeom prst="rect">
            <a:avLst/>
          </a:prstGeom>
          <a:noFill/>
          <a:ln w="9525">
            <a:noFill/>
            <a:miter lim="800000"/>
            <a:headEnd/>
            <a:tailEnd/>
          </a:ln>
          <a:effectLst/>
        </p:spPr>
        <p:txBody>
          <a:bodyPr wrap="none">
            <a:spAutoFit/>
          </a:bodyPr>
          <a:lstStyle/>
          <a:p>
            <a:pPr algn="l"/>
            <a:r>
              <a:rPr lang="en-US" sz="2000"/>
              <a:t>Delphi</a:t>
            </a:r>
          </a:p>
        </p:txBody>
      </p:sp>
      <p:sp>
        <p:nvSpPr>
          <p:cNvPr id="14" name="Action Button: Return 13">
            <a:hlinkClick r:id="" action="ppaction://hlinkshowjump?jump=lastslideviewed" highlightClick="1"/>
          </p:cNvPr>
          <p:cNvSpPr/>
          <p:nvPr/>
        </p:nvSpPr>
        <p:spPr>
          <a:xfrm>
            <a:off x="11266098" y="274639"/>
            <a:ext cx="422694" cy="484486"/>
          </a:xfrm>
          <a:prstGeom prst="actionButtonRetur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48190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Aeschylus’ </a:t>
            </a:r>
            <a:r>
              <a:rPr lang="en-US" i="1" dirty="0" err="1" smtClean="0"/>
              <a:t>Agamermnon</a:t>
            </a:r>
            <a:endParaRPr lang="en-US" dirty="0"/>
          </a:p>
        </p:txBody>
      </p:sp>
      <p:sp>
        <p:nvSpPr>
          <p:cNvPr id="3" name="Subtitle 2"/>
          <p:cNvSpPr>
            <a:spLocks noGrp="1"/>
          </p:cNvSpPr>
          <p:nvPr>
            <p:ph type="body" idx="1"/>
          </p:nvPr>
        </p:nvSpPr>
        <p:spPr/>
        <p:txBody>
          <a:bodyPr/>
          <a:lstStyle/>
          <a:p>
            <a:r>
              <a:rPr lang="en-US" dirty="0" smtClean="0"/>
              <a:t>Thematic-Dramatic-Poetic Patterns</a:t>
            </a:r>
            <a:endParaRPr lang="en-US" dirty="0"/>
          </a:p>
        </p:txBody>
      </p:sp>
    </p:spTree>
    <p:extLst>
      <p:ext uri="{BB962C8B-B14F-4D97-AF65-F5344CB8AC3E}">
        <p14:creationId xmlns:p14="http://schemas.microsoft.com/office/powerpoint/2010/main" val="91338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22770" y="473231"/>
            <a:ext cx="7143302" cy="646331"/>
          </a:xfrm>
        </p:spPr>
        <p:txBody>
          <a:bodyPr wrap="none">
            <a:spAutoFit/>
          </a:bodyPr>
          <a:lstStyle/>
          <a:p>
            <a:r>
              <a:rPr lang="en-US" sz="4000" i="1" dirty="0"/>
              <a:t>Oresteia</a:t>
            </a:r>
            <a:r>
              <a:rPr lang="en-US" sz="4000" i="1" dirty="0" smtClean="0"/>
              <a:t>: </a:t>
            </a:r>
            <a:r>
              <a:rPr lang="en-US" sz="4000" dirty="0" smtClean="0"/>
              <a:t>Thematic </a:t>
            </a:r>
            <a:r>
              <a:rPr lang="en-US" sz="4000" dirty="0"/>
              <a:t>Conflicts</a:t>
            </a:r>
          </a:p>
        </p:txBody>
      </p:sp>
      <p:graphicFrame>
        <p:nvGraphicFramePr>
          <p:cNvPr id="10" name="Content Placeholder 9"/>
          <p:cNvGraphicFramePr>
            <a:graphicFrameLocks noGrp="1"/>
          </p:cNvGraphicFramePr>
          <p:nvPr>
            <p:ph idx="4294967295"/>
            <p:extLst/>
          </p:nvPr>
        </p:nvGraphicFramePr>
        <p:xfrm>
          <a:off x="3107234" y="1930700"/>
          <a:ext cx="5502823" cy="26212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565063">
                  <a:extLst>
                    <a:ext uri="{9D8B030D-6E8A-4147-A177-3AD203B41FA5}">
                      <a16:colId xmlns:a16="http://schemas.microsoft.com/office/drawing/2014/main" val="20001"/>
                    </a:ext>
                  </a:extLst>
                </a:gridCol>
                <a:gridCol w="2194560">
                  <a:extLst>
                    <a:ext uri="{9D8B030D-6E8A-4147-A177-3AD203B41FA5}">
                      <a16:colId xmlns:a16="http://schemas.microsoft.com/office/drawing/2014/main" val="20002"/>
                    </a:ext>
                  </a:extLst>
                </a:gridCol>
              </a:tblGrid>
              <a:tr h="370840">
                <a:tc>
                  <a:txBody>
                    <a:bodyPr/>
                    <a:lstStyle/>
                    <a:p>
                      <a:pPr marL="0" marR="0" algn="r">
                        <a:spcBef>
                          <a:spcPts val="0"/>
                        </a:spcBef>
                        <a:spcAft>
                          <a:spcPts val="0"/>
                        </a:spcAft>
                      </a:pPr>
                      <a:r>
                        <a:rPr lang="en-US" sz="3600" b="0" i="1" kern="800" dirty="0" smtClean="0">
                          <a:solidFill>
                            <a:schemeClr val="tx1"/>
                          </a:solidFill>
                          <a:latin typeface="Calibri" panose="020F0502020204030204" pitchFamily="34" charset="0"/>
                          <a:ea typeface="Calibri"/>
                          <a:cs typeface="Calibri" panose="020F0502020204030204" pitchFamily="34" charset="0"/>
                        </a:rPr>
                        <a:t>man</a:t>
                      </a:r>
                      <a:endParaRPr lang="en-US" sz="4000" b="0" i="1" kern="800" dirty="0">
                        <a:solidFill>
                          <a:schemeClr val="tx1"/>
                        </a:solidFill>
                        <a:latin typeface="Calibri" panose="020F0502020204030204" pitchFamily="34" charset="0"/>
                        <a:ea typeface="Calibri"/>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3600" b="0" kern="800" dirty="0" smtClean="0">
                          <a:solidFill>
                            <a:schemeClr val="tx1"/>
                          </a:solidFill>
                          <a:latin typeface="Calibri" panose="020F0502020204030204" pitchFamily="34" charset="0"/>
                          <a:ea typeface="Calibri"/>
                          <a:cs typeface="Calibri" panose="020F0502020204030204" pitchFamily="34" charset="0"/>
                        </a:rPr>
                        <a:t>v.</a:t>
                      </a:r>
                      <a:endParaRPr lang="en-US" sz="4000" b="0" kern="800" dirty="0">
                        <a:solidFill>
                          <a:schemeClr val="tx1"/>
                        </a:solidFill>
                        <a:latin typeface="Calibri" panose="020F0502020204030204" pitchFamily="34" charset="0"/>
                        <a:ea typeface="Calibri"/>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3600" b="0" i="1" kern="800" dirty="0" smtClean="0">
                          <a:solidFill>
                            <a:schemeClr val="tx1"/>
                          </a:solidFill>
                          <a:latin typeface="Calibri" panose="020F0502020204030204" pitchFamily="34" charset="0"/>
                          <a:ea typeface="Calibri"/>
                          <a:cs typeface="Calibri" panose="020F0502020204030204" pitchFamily="34" charset="0"/>
                        </a:rPr>
                        <a:t>woman</a:t>
                      </a:r>
                      <a:endParaRPr lang="en-US" sz="4000" b="0" i="1" kern="800" dirty="0">
                        <a:solidFill>
                          <a:schemeClr val="tx1"/>
                        </a:solidFill>
                        <a:latin typeface="Calibri" panose="020F0502020204030204" pitchFamily="34" charset="0"/>
                        <a:ea typeface="Calibri"/>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marL="0" marR="0" algn="r">
                        <a:spcBef>
                          <a:spcPts val="0"/>
                        </a:spcBef>
                        <a:spcAft>
                          <a:spcPts val="0"/>
                        </a:spcAft>
                      </a:pPr>
                      <a:r>
                        <a:rPr lang="en-US" sz="3600" b="0" i="1" kern="800" dirty="0">
                          <a:solidFill>
                            <a:schemeClr val="tx1"/>
                          </a:solidFill>
                          <a:latin typeface="Calibri" panose="020F0502020204030204" pitchFamily="34" charset="0"/>
                          <a:ea typeface="Calibri"/>
                          <a:cs typeface="Calibri" panose="020F0502020204030204" pitchFamily="34" charset="0"/>
                        </a:rPr>
                        <a:t>civic harmony</a:t>
                      </a:r>
                      <a:endParaRPr lang="en-US" sz="4000" b="0" i="1" kern="800" dirty="0">
                        <a:solidFill>
                          <a:schemeClr val="tx1"/>
                        </a:solidFill>
                        <a:latin typeface="Calibri" panose="020F0502020204030204" pitchFamily="34" charset="0"/>
                        <a:ea typeface="Calibri"/>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3600" b="0" kern="800" dirty="0" smtClean="0">
                          <a:solidFill>
                            <a:schemeClr val="tx1"/>
                          </a:solidFill>
                          <a:latin typeface="Calibri" panose="020F0502020204030204" pitchFamily="34" charset="0"/>
                          <a:ea typeface="Calibri"/>
                          <a:cs typeface="Calibri" panose="020F0502020204030204" pitchFamily="34" charset="0"/>
                        </a:rPr>
                        <a:t>v.</a:t>
                      </a:r>
                      <a:endParaRPr lang="en-US" sz="4000" b="0" kern="800" dirty="0">
                        <a:solidFill>
                          <a:schemeClr val="tx1"/>
                        </a:solidFill>
                        <a:latin typeface="Calibri" panose="020F0502020204030204" pitchFamily="34" charset="0"/>
                        <a:ea typeface="Calibri"/>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3600" b="0" i="1" kern="800" dirty="0">
                          <a:solidFill>
                            <a:schemeClr val="tx1"/>
                          </a:solidFill>
                          <a:latin typeface="Calibri" panose="020F0502020204030204" pitchFamily="34" charset="0"/>
                          <a:ea typeface="Calibri"/>
                          <a:cs typeface="Calibri" panose="020F0502020204030204" pitchFamily="34" charset="0"/>
                        </a:rPr>
                        <a:t>civic chaos</a:t>
                      </a:r>
                      <a:endParaRPr lang="en-US" sz="4000" b="0" i="1" kern="800" dirty="0">
                        <a:solidFill>
                          <a:schemeClr val="tx1"/>
                        </a:solidFill>
                        <a:latin typeface="Calibri" panose="020F0502020204030204" pitchFamily="34" charset="0"/>
                        <a:ea typeface="Calibri"/>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marL="0" marR="0" algn="r">
                        <a:spcBef>
                          <a:spcPts val="0"/>
                        </a:spcBef>
                        <a:spcAft>
                          <a:spcPts val="0"/>
                        </a:spcAft>
                      </a:pPr>
                      <a:r>
                        <a:rPr lang="en-US" sz="2800" b="0" i="0" kern="800" dirty="0" smtClean="0">
                          <a:solidFill>
                            <a:schemeClr val="tx1"/>
                          </a:solidFill>
                          <a:latin typeface="Calibri" panose="020F0502020204030204" pitchFamily="34" charset="0"/>
                          <a:ea typeface="Calibri"/>
                          <a:cs typeface="Calibri" panose="020F0502020204030204" pitchFamily="34" charset="0"/>
                        </a:rPr>
                        <a:t>(democracy</a:t>
                      </a:r>
                      <a:endParaRPr lang="en-US" sz="2800" b="0" i="0" kern="800" dirty="0">
                        <a:solidFill>
                          <a:schemeClr val="tx1"/>
                        </a:solidFill>
                        <a:latin typeface="Calibri" panose="020F0502020204030204" pitchFamily="34" charset="0"/>
                        <a:ea typeface="Calibri"/>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800" b="0" i="0" kern="800" dirty="0" smtClean="0">
                          <a:solidFill>
                            <a:schemeClr val="tx1"/>
                          </a:solidFill>
                          <a:latin typeface="Calibri" panose="020F0502020204030204" pitchFamily="34" charset="0"/>
                          <a:ea typeface="Calibri"/>
                          <a:cs typeface="Calibri" panose="020F0502020204030204" pitchFamily="34" charset="0"/>
                        </a:rPr>
                        <a:t>v.</a:t>
                      </a:r>
                      <a:endParaRPr lang="en-US" sz="2800" b="0" i="0" kern="800" dirty="0">
                        <a:solidFill>
                          <a:schemeClr val="tx1"/>
                        </a:solidFill>
                        <a:latin typeface="Calibri" panose="020F0502020204030204" pitchFamily="34" charset="0"/>
                        <a:ea typeface="Calibri"/>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2800" b="0" i="0" kern="800" dirty="0" smtClean="0">
                          <a:solidFill>
                            <a:schemeClr val="tx1"/>
                          </a:solidFill>
                          <a:latin typeface="Calibri" panose="020F0502020204030204" pitchFamily="34" charset="0"/>
                          <a:ea typeface="Calibri"/>
                          <a:cs typeface="Calibri" panose="020F0502020204030204" pitchFamily="34" charset="0"/>
                        </a:rPr>
                        <a:t>tyranny)</a:t>
                      </a:r>
                      <a:endParaRPr lang="en-US" sz="2800" b="0" i="0" kern="800" dirty="0">
                        <a:solidFill>
                          <a:schemeClr val="tx1"/>
                        </a:solidFill>
                        <a:latin typeface="Calibri" panose="020F0502020204030204" pitchFamily="34" charset="0"/>
                        <a:ea typeface="Calibri"/>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0" marR="0" algn="r">
                        <a:spcBef>
                          <a:spcPts val="0"/>
                        </a:spcBef>
                        <a:spcAft>
                          <a:spcPts val="0"/>
                        </a:spcAft>
                      </a:pPr>
                      <a:r>
                        <a:rPr lang="en-US" sz="3600" b="0" i="1" kern="800" dirty="0">
                          <a:solidFill>
                            <a:schemeClr val="tx1"/>
                          </a:solidFill>
                          <a:latin typeface="Calibri" panose="020F0502020204030204" pitchFamily="34" charset="0"/>
                          <a:ea typeface="Calibri"/>
                          <a:cs typeface="Calibri" panose="020F0502020204030204" pitchFamily="34" charset="0"/>
                        </a:rPr>
                        <a:t>persuasion</a:t>
                      </a:r>
                      <a:endParaRPr lang="en-US" sz="4000" b="0" i="1" kern="800" dirty="0">
                        <a:solidFill>
                          <a:schemeClr val="tx1"/>
                        </a:solidFill>
                        <a:latin typeface="Calibri" panose="020F0502020204030204" pitchFamily="34" charset="0"/>
                        <a:ea typeface="Calibri"/>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3600" b="0" kern="800" dirty="0" smtClean="0">
                          <a:solidFill>
                            <a:schemeClr val="tx1"/>
                          </a:solidFill>
                          <a:latin typeface="Calibri" panose="020F0502020204030204" pitchFamily="34" charset="0"/>
                          <a:ea typeface="Calibri"/>
                          <a:cs typeface="Calibri" panose="020F0502020204030204" pitchFamily="34" charset="0"/>
                        </a:rPr>
                        <a:t>v.</a:t>
                      </a:r>
                      <a:endParaRPr lang="en-US" sz="4000" b="0" kern="800" dirty="0">
                        <a:solidFill>
                          <a:schemeClr val="tx1"/>
                        </a:solidFill>
                        <a:latin typeface="Calibri" panose="020F0502020204030204" pitchFamily="34" charset="0"/>
                        <a:ea typeface="Calibri"/>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3600" b="0" i="1" kern="800" dirty="0">
                          <a:solidFill>
                            <a:schemeClr val="tx1"/>
                          </a:solidFill>
                          <a:latin typeface="Calibri" panose="020F0502020204030204" pitchFamily="34" charset="0"/>
                          <a:ea typeface="Calibri"/>
                          <a:cs typeface="Calibri" panose="020F0502020204030204" pitchFamily="34" charset="0"/>
                        </a:rPr>
                        <a:t>violence</a:t>
                      </a:r>
                      <a:endParaRPr lang="en-US" sz="4000" b="0" i="1" kern="800" dirty="0">
                        <a:solidFill>
                          <a:schemeClr val="tx1"/>
                        </a:solidFill>
                        <a:latin typeface="Calibri" panose="020F0502020204030204" pitchFamily="34" charset="0"/>
                        <a:ea typeface="Calibri"/>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marL="0" marR="0" algn="r">
                        <a:spcBef>
                          <a:spcPts val="0"/>
                        </a:spcBef>
                        <a:spcAft>
                          <a:spcPts val="0"/>
                        </a:spcAft>
                      </a:pPr>
                      <a:r>
                        <a:rPr lang="en-US" sz="3600" b="0" i="1" kern="800" dirty="0">
                          <a:solidFill>
                            <a:schemeClr val="tx1"/>
                          </a:solidFill>
                          <a:latin typeface="Calibri" panose="020F0502020204030204" pitchFamily="34" charset="0"/>
                          <a:ea typeface="Calibri"/>
                          <a:cs typeface="Calibri" panose="020F0502020204030204" pitchFamily="34" charset="0"/>
                        </a:rPr>
                        <a:t>JUSTICE</a:t>
                      </a:r>
                      <a:endParaRPr lang="en-US" sz="4000" b="0" i="1" kern="800" dirty="0">
                        <a:solidFill>
                          <a:schemeClr val="tx1"/>
                        </a:solidFill>
                        <a:latin typeface="Calibri" panose="020F0502020204030204" pitchFamily="34" charset="0"/>
                        <a:ea typeface="Calibri"/>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3600" b="0" kern="800" dirty="0" smtClean="0">
                          <a:solidFill>
                            <a:schemeClr val="tx1"/>
                          </a:solidFill>
                          <a:latin typeface="Calibri" panose="020F0502020204030204" pitchFamily="34" charset="0"/>
                          <a:ea typeface="Calibri"/>
                          <a:cs typeface="Calibri" panose="020F0502020204030204" pitchFamily="34" charset="0"/>
                        </a:rPr>
                        <a:t>v.</a:t>
                      </a:r>
                      <a:endParaRPr lang="en-US" sz="4000" b="0" kern="800" dirty="0">
                        <a:solidFill>
                          <a:schemeClr val="tx1"/>
                        </a:solidFill>
                        <a:latin typeface="Calibri" panose="020F0502020204030204" pitchFamily="34" charset="0"/>
                        <a:ea typeface="Calibri"/>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3600" b="0" i="1" kern="800" dirty="0">
                          <a:solidFill>
                            <a:schemeClr val="tx1"/>
                          </a:solidFill>
                          <a:latin typeface="Calibri" panose="020F0502020204030204" pitchFamily="34" charset="0"/>
                          <a:ea typeface="Calibri"/>
                          <a:cs typeface="Calibri" panose="020F0502020204030204" pitchFamily="34" charset="0"/>
                        </a:rPr>
                        <a:t>JUSTICE</a:t>
                      </a:r>
                      <a:endParaRPr lang="en-US" sz="4000" b="0" i="1" kern="800" dirty="0">
                        <a:solidFill>
                          <a:schemeClr val="tx1"/>
                        </a:solidFill>
                        <a:latin typeface="Calibri" panose="020F0502020204030204" pitchFamily="34" charset="0"/>
                        <a:ea typeface="Calibri"/>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4" name="Rounded Rectangle 3"/>
          <p:cNvSpPr/>
          <p:nvPr/>
        </p:nvSpPr>
        <p:spPr>
          <a:xfrm>
            <a:off x="3542722" y="5328398"/>
            <a:ext cx="5096999" cy="646986"/>
          </a:xfrm>
          <a:prstGeom prst="roundRect">
            <a:avLst/>
          </a:prstGeom>
          <a:solidFill>
            <a:schemeClr val="bg1"/>
          </a:solidFill>
          <a:ln cap="rnd">
            <a:solidFill>
              <a:schemeClr val="tx1"/>
            </a:solidFill>
          </a:ln>
          <a:effectLst>
            <a:outerShdw blurRad="50800" dist="63500" dir="2700000" algn="tl" rotWithShape="0">
              <a:prstClr val="black">
                <a:alpha val="40000"/>
              </a:prstClr>
            </a:outerShdw>
          </a:effectLst>
        </p:spPr>
        <p:txBody>
          <a:bodyPr wrap="none" rtlCol="0" anchor="ctr" anchorCtr="0">
            <a:spAutoFit/>
          </a:bodyPr>
          <a:lstStyle/>
          <a:p>
            <a:pPr algn="ctr"/>
            <a:r>
              <a:rPr lang="en-US" sz="3200" i="1" dirty="0" smtClean="0"/>
              <a:t>Do the binaries hold up?</a:t>
            </a:r>
            <a:endParaRPr lang="en-US" sz="3200" i="1" dirty="0"/>
          </a:p>
        </p:txBody>
      </p:sp>
    </p:spTree>
    <p:extLst>
      <p:ext uri="{BB962C8B-B14F-4D97-AF65-F5344CB8AC3E}">
        <p14:creationId xmlns:p14="http://schemas.microsoft.com/office/powerpoint/2010/main" val="423156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smtClean="0"/>
              <a:t>Oresteia:</a:t>
            </a:r>
            <a:r>
              <a:rPr lang="en-US" dirty="0" smtClean="0"/>
              <a:t> Aeschylean Patterns</a:t>
            </a:r>
            <a:endParaRPr lang="en-US" dirty="0"/>
          </a:p>
        </p:txBody>
      </p:sp>
      <p:sp>
        <p:nvSpPr>
          <p:cNvPr id="5" name="Text Placeholder 4"/>
          <p:cNvSpPr>
            <a:spLocks noGrp="1"/>
          </p:cNvSpPr>
          <p:nvPr>
            <p:ph type="body" idx="1"/>
          </p:nvPr>
        </p:nvSpPr>
        <p:spPr/>
        <p:txBody>
          <a:bodyPr/>
          <a:lstStyle/>
          <a:p>
            <a:r>
              <a:rPr lang="en-US" smtClean="0"/>
              <a:t>Aeschylean </a:t>
            </a:r>
            <a:r>
              <a:rPr lang="en-US" smtClean="0"/>
              <a:t>Progression</a:t>
            </a:r>
            <a:endParaRPr lang="en-US" dirty="0"/>
          </a:p>
        </p:txBody>
      </p:sp>
      <p:sp>
        <p:nvSpPr>
          <p:cNvPr id="7" name="Text Placeholder 6"/>
          <p:cNvSpPr>
            <a:spLocks noGrp="1"/>
          </p:cNvSpPr>
          <p:nvPr>
            <p:ph type="body" sz="quarter" idx="3"/>
          </p:nvPr>
        </p:nvSpPr>
        <p:spPr/>
        <p:txBody>
          <a:bodyPr/>
          <a:lstStyle/>
          <a:p>
            <a:r>
              <a:rPr lang="en-US" smtClean="0"/>
              <a:t>“Tragic Formula”</a:t>
            </a:r>
            <a:endParaRPr lang="en-US" dirty="0"/>
          </a:p>
        </p:txBody>
      </p:sp>
      <p:sp>
        <p:nvSpPr>
          <p:cNvPr id="8" name="Content Placeholder 7"/>
          <p:cNvSpPr>
            <a:spLocks noGrp="1"/>
          </p:cNvSpPr>
          <p:nvPr>
            <p:ph sz="quarter" idx="4"/>
          </p:nvPr>
        </p:nvSpPr>
        <p:spPr/>
        <p:txBody>
          <a:bodyPr>
            <a:normAutofit/>
          </a:bodyPr>
          <a:lstStyle/>
          <a:p>
            <a:r>
              <a:rPr lang="en-US" sz="2800" i="1" dirty="0" smtClean="0"/>
              <a:t>koros</a:t>
            </a:r>
            <a:r>
              <a:rPr lang="en-US" sz="2800" dirty="0" smtClean="0"/>
              <a:t> (excess, extravagance)</a:t>
            </a:r>
          </a:p>
          <a:p>
            <a:r>
              <a:rPr lang="en-US" sz="2800" i="1" dirty="0" smtClean="0"/>
              <a:t>hubris</a:t>
            </a:r>
            <a:r>
              <a:rPr lang="en-US" sz="2800" dirty="0" smtClean="0"/>
              <a:t> (arrogance, violation)</a:t>
            </a:r>
          </a:p>
          <a:p>
            <a:r>
              <a:rPr lang="en-US" sz="2800" i="1" dirty="0" smtClean="0"/>
              <a:t>ate</a:t>
            </a:r>
            <a:r>
              <a:rPr lang="en-US" sz="2800" dirty="0" smtClean="0"/>
              <a:t> (delusion, ruin)</a:t>
            </a:r>
          </a:p>
          <a:p>
            <a:r>
              <a:rPr lang="en-US" sz="2800" i="1" dirty="0" smtClean="0"/>
              <a:t>dike</a:t>
            </a:r>
            <a:r>
              <a:rPr lang="en-US" sz="2800" dirty="0" smtClean="0"/>
              <a:t> (justice)</a:t>
            </a:r>
            <a:endParaRPr lang="en-US" sz="2800" dirty="0"/>
          </a:p>
        </p:txBody>
      </p:sp>
      <p:sp>
        <p:nvSpPr>
          <p:cNvPr id="24" name="Rounded Rectangle 23"/>
          <p:cNvSpPr/>
          <p:nvPr/>
        </p:nvSpPr>
        <p:spPr>
          <a:xfrm>
            <a:off x="4169064" y="5440084"/>
            <a:ext cx="3844276" cy="578882"/>
          </a:xfrm>
          <a:prstGeom prst="roundRect">
            <a:avLst/>
          </a:prstGeom>
          <a:solidFill>
            <a:schemeClr val="bg1"/>
          </a:solidFill>
          <a:ln cap="rnd">
            <a:solidFill>
              <a:schemeClr val="tx1"/>
            </a:solidFill>
          </a:ln>
          <a:effectLst>
            <a:outerShdw blurRad="50800" dist="63500" dir="2700000" algn="tl" rotWithShape="0">
              <a:prstClr val="black">
                <a:alpha val="40000"/>
              </a:prstClr>
            </a:outerShdw>
          </a:effectLst>
        </p:spPr>
        <p:txBody>
          <a:bodyPr wrap="none" rtlCol="0" anchor="ctr" anchorCtr="0">
            <a:spAutoFit/>
          </a:bodyPr>
          <a:lstStyle/>
          <a:p>
            <a:pPr algn="ctr"/>
            <a:r>
              <a:rPr lang="en-US" sz="2800" dirty="0" smtClean="0"/>
              <a:t>In the </a:t>
            </a:r>
            <a:r>
              <a:rPr lang="en-US" sz="2800" i="1" dirty="0" smtClean="0"/>
              <a:t>Agamemnon?</a:t>
            </a:r>
            <a:endParaRPr lang="en-US" sz="2800" i="1" dirty="0"/>
          </a:p>
        </p:txBody>
      </p:sp>
      <p:grpSp>
        <p:nvGrpSpPr>
          <p:cNvPr id="3" name="Group 2"/>
          <p:cNvGrpSpPr/>
          <p:nvPr/>
        </p:nvGrpSpPr>
        <p:grpSpPr>
          <a:xfrm>
            <a:off x="1467683" y="2830251"/>
            <a:ext cx="3508189" cy="1348061"/>
            <a:chOff x="1467683" y="2830251"/>
            <a:chExt cx="3508189" cy="1348061"/>
          </a:xfrm>
        </p:grpSpPr>
        <p:sp>
          <p:nvSpPr>
            <p:cNvPr id="9" name="Rectangle 7"/>
            <p:cNvSpPr txBox="1">
              <a:spLocks noChangeArrowheads="1"/>
            </p:cNvSpPr>
            <p:nvPr/>
          </p:nvSpPr>
          <p:spPr>
            <a:xfrm>
              <a:off x="1467683" y="2830251"/>
              <a:ext cx="1428596" cy="1348061"/>
            </a:xfrm>
            <a:prstGeom prst="rect">
              <a:avLst/>
            </a:prstGeom>
          </p:spPr>
          <p:txBody>
            <a:bodyPr vert="horz" wrap="none" lIns="91440" tIns="45720" rIns="91440" bIns="45720" rtlCol="0" anchor="ctr">
              <a:spAutoFit/>
            </a:bodyPr>
            <a:lstStyle/>
            <a:p>
              <a:pPr marL="342900" indent="-342900" algn="r">
                <a:spcBef>
                  <a:spcPct val="20000"/>
                </a:spcBef>
                <a:buClr>
                  <a:srgbClr val="0000FF"/>
                </a:buClr>
                <a:buSzPct val="125000"/>
                <a:defRPr/>
              </a:pPr>
              <a:r>
                <a:rPr lang="en-US" sz="2400" dirty="0">
                  <a:latin typeface="Calibri" panose="020F0502020204030204" pitchFamily="34" charset="0"/>
                  <a:cs typeface="Calibri" panose="020F0502020204030204" pitchFamily="34" charset="0"/>
                </a:rPr>
                <a:t>verbal</a:t>
              </a:r>
            </a:p>
            <a:p>
              <a:pPr marL="342900" indent="-342900" algn="r">
                <a:spcBef>
                  <a:spcPct val="20000"/>
                </a:spcBef>
                <a:buClr>
                  <a:srgbClr val="0000FF"/>
                </a:buClr>
                <a:buSzPct val="125000"/>
                <a:defRPr/>
              </a:pPr>
              <a:r>
                <a:rPr lang="en-US" sz="2400" dirty="0">
                  <a:latin typeface="Calibri" panose="020F0502020204030204" pitchFamily="34" charset="0"/>
                  <a:cs typeface="Calibri" panose="020F0502020204030204" pitchFamily="34" charset="0"/>
                </a:rPr>
                <a:t>ambiguity</a:t>
              </a:r>
            </a:p>
            <a:p>
              <a:pPr marL="342900" indent="-342900" algn="r">
                <a:spcBef>
                  <a:spcPct val="20000"/>
                </a:spcBef>
                <a:buClr>
                  <a:srgbClr val="0000FF"/>
                </a:buClr>
                <a:buSzPct val="125000"/>
                <a:defRPr/>
              </a:pPr>
              <a:r>
                <a:rPr lang="en-US" sz="2400" dirty="0">
                  <a:latin typeface="Calibri" panose="020F0502020204030204" pitchFamily="34" charset="0"/>
                  <a:cs typeface="Calibri" panose="020F0502020204030204" pitchFamily="34" charset="0"/>
                </a:rPr>
                <a:t>human</a:t>
              </a:r>
            </a:p>
          </p:txBody>
        </p:sp>
        <p:sp>
          <p:nvSpPr>
            <p:cNvPr id="10" name="Rectangle 8"/>
            <p:cNvSpPr txBox="1">
              <a:spLocks noChangeArrowheads="1"/>
            </p:cNvSpPr>
            <p:nvPr/>
          </p:nvSpPr>
          <p:spPr>
            <a:xfrm>
              <a:off x="4023367" y="2830251"/>
              <a:ext cx="952505" cy="1348061"/>
            </a:xfrm>
            <a:prstGeom prst="rect">
              <a:avLst/>
            </a:prstGeom>
          </p:spPr>
          <p:txBody>
            <a:bodyPr vert="horz" wrap="none" lIns="91440" tIns="45720" rIns="91440" bIns="45720" rtlCol="0" anchor="ctr">
              <a:spAutoFit/>
            </a:bodyPr>
            <a:lstStyle/>
            <a:p>
              <a:pPr marL="342900" indent="-342900">
                <a:spcBef>
                  <a:spcPct val="20000"/>
                </a:spcBef>
                <a:buClr>
                  <a:srgbClr val="0000FF"/>
                </a:buClr>
                <a:buSzPct val="125000"/>
                <a:defRPr/>
              </a:pPr>
              <a:r>
                <a:rPr lang="en-US" sz="2400" dirty="0">
                  <a:latin typeface="Calibri" panose="020F0502020204030204" pitchFamily="34" charset="0"/>
                  <a:cs typeface="Calibri" panose="020F0502020204030204" pitchFamily="34" charset="0"/>
                </a:rPr>
                <a:t>visual</a:t>
              </a:r>
            </a:p>
            <a:p>
              <a:pPr marL="342900" indent="-342900">
                <a:spcBef>
                  <a:spcPct val="20000"/>
                </a:spcBef>
                <a:buClr>
                  <a:srgbClr val="0000FF"/>
                </a:buClr>
                <a:buSzPct val="125000"/>
                <a:defRPr/>
              </a:pPr>
              <a:r>
                <a:rPr lang="en-US" sz="2400" dirty="0">
                  <a:latin typeface="Calibri" panose="020F0502020204030204" pitchFamily="34" charset="0"/>
                  <a:cs typeface="Calibri" panose="020F0502020204030204" pitchFamily="34" charset="0"/>
                </a:rPr>
                <a:t>clarity</a:t>
              </a:r>
            </a:p>
            <a:p>
              <a:pPr marL="342900" indent="-342900">
                <a:spcBef>
                  <a:spcPct val="20000"/>
                </a:spcBef>
                <a:buClr>
                  <a:srgbClr val="0000FF"/>
                </a:buClr>
                <a:buSzPct val="125000"/>
                <a:defRPr/>
              </a:pPr>
              <a:r>
                <a:rPr lang="en-US" sz="2400" dirty="0">
                  <a:latin typeface="Calibri" panose="020F0502020204030204" pitchFamily="34" charset="0"/>
                  <a:cs typeface="Calibri" panose="020F0502020204030204" pitchFamily="34" charset="0"/>
                </a:rPr>
                <a:t>divine</a:t>
              </a:r>
            </a:p>
          </p:txBody>
        </p:sp>
        <p:sp>
          <p:nvSpPr>
            <p:cNvPr id="11" name="Text Box 9"/>
            <p:cNvSpPr txBox="1">
              <a:spLocks noChangeArrowheads="1"/>
            </p:cNvSpPr>
            <p:nvPr/>
          </p:nvSpPr>
          <p:spPr bwMode="auto">
            <a:xfrm>
              <a:off x="3234739" y="3242671"/>
              <a:ext cx="484876" cy="523220"/>
            </a:xfrm>
            <a:prstGeom prst="rect">
              <a:avLst/>
            </a:prstGeom>
            <a:noFill/>
            <a:ln w="9525">
              <a:noFill/>
              <a:miter lim="800000"/>
              <a:headEnd/>
              <a:tailEnd/>
            </a:ln>
            <a:effectLst/>
          </p:spPr>
          <p:txBody>
            <a:bodyPr wrap="none" anchor="ctr" anchorCtr="0">
              <a:spAutoFit/>
            </a:bodyPr>
            <a:lstStyle/>
            <a:p>
              <a:pPr algn="ctr"/>
              <a:r>
                <a:rPr lang="en-US" sz="2800" i="1" dirty="0">
                  <a:latin typeface="Calibri" panose="020F0502020204030204" pitchFamily="34" charset="0"/>
                  <a:cs typeface="Calibri" panose="020F0502020204030204" pitchFamily="34" charset="0"/>
                </a:rPr>
                <a:t>to</a:t>
              </a:r>
            </a:p>
          </p:txBody>
        </p:sp>
        <p:sp>
          <p:nvSpPr>
            <p:cNvPr id="13" name="AutoShape 11"/>
            <p:cNvSpPr>
              <a:spLocks/>
            </p:cNvSpPr>
            <p:nvPr/>
          </p:nvSpPr>
          <p:spPr bwMode="auto">
            <a:xfrm flipH="1">
              <a:off x="2879272" y="2969444"/>
              <a:ext cx="301625" cy="1069675"/>
            </a:xfrm>
            <a:prstGeom prst="leftBrace">
              <a:avLst>
                <a:gd name="adj1" fmla="val 35789"/>
                <a:gd name="adj2" fmla="val 50000"/>
              </a:avLst>
            </a:prstGeom>
            <a:noFill/>
            <a:ln w="9525">
              <a:solidFill>
                <a:schemeClr val="tx2"/>
              </a:solidFill>
              <a:round/>
              <a:headEnd/>
              <a:tailEnd/>
            </a:ln>
            <a:effectLst/>
          </p:spPr>
          <p:txBody>
            <a:bodyPr wrap="square" anchor="ctr">
              <a:spAutoFit/>
            </a:bodyPr>
            <a:lstStyle/>
            <a:p>
              <a:endParaRPr lang="en-US">
                <a:latin typeface="Calibri" panose="020F0502020204030204" pitchFamily="34" charset="0"/>
                <a:cs typeface="Calibri" panose="020F0502020204030204" pitchFamily="34" charset="0"/>
              </a:endParaRPr>
            </a:p>
          </p:txBody>
        </p:sp>
        <p:sp>
          <p:nvSpPr>
            <p:cNvPr id="18" name="AutoShape 11"/>
            <p:cNvSpPr>
              <a:spLocks/>
            </p:cNvSpPr>
            <p:nvPr/>
          </p:nvSpPr>
          <p:spPr bwMode="auto">
            <a:xfrm>
              <a:off x="3745493" y="2969444"/>
              <a:ext cx="301625" cy="1069675"/>
            </a:xfrm>
            <a:prstGeom prst="leftBrace">
              <a:avLst>
                <a:gd name="adj1" fmla="val 35789"/>
                <a:gd name="adj2" fmla="val 50000"/>
              </a:avLst>
            </a:prstGeom>
            <a:noFill/>
            <a:ln w="9525">
              <a:solidFill>
                <a:schemeClr val="tx2"/>
              </a:solidFill>
              <a:round/>
              <a:headEnd/>
              <a:tailEnd/>
            </a:ln>
            <a:effectLst/>
          </p:spPr>
          <p:txBody>
            <a:bodyPr wrap="square" anchor="ctr">
              <a:spAutoFit/>
            </a:bodyPr>
            <a:lstStyle/>
            <a:p>
              <a:endParaRPr lang="en-US">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28833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bg/>
                                          </p:spTgt>
                                        </p:tgtEl>
                                        <p:attrNameLst>
                                          <p:attrName>style.visibility</p:attrName>
                                        </p:attrNameLst>
                                      </p:cBhvr>
                                      <p:to>
                                        <p:strVal val="visible"/>
                                      </p:to>
                                    </p:set>
                                    <p:animEffect transition="in" filter="fade">
                                      <p:cBhvr>
                                        <p:cTn id="20" dur="500"/>
                                        <p:tgtEl>
                                          <p:spTgt spid="7">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500"/>
                                        <p:tgtEl>
                                          <p:spTgt spid="8">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Effect transition="in" filter="fade">
                                      <p:cBhvr>
                                        <p:cTn id="31" dur="500"/>
                                        <p:tgtEl>
                                          <p:spTgt spid="8">
                                            <p:txEl>
                                              <p:pRg st="1" end="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xEl>
                                              <p:pRg st="2" end="2"/>
                                            </p:txEl>
                                          </p:spTgt>
                                        </p:tgtEl>
                                        <p:attrNameLst>
                                          <p:attrName>style.visibility</p:attrName>
                                        </p:attrNameLst>
                                      </p:cBhvr>
                                      <p:to>
                                        <p:strVal val="visible"/>
                                      </p:to>
                                    </p:set>
                                    <p:animEffect transition="in" filter="fade">
                                      <p:cBhvr>
                                        <p:cTn id="34" dur="500"/>
                                        <p:tgtEl>
                                          <p:spTgt spid="8">
                                            <p:txEl>
                                              <p:pRg st="2" end="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fade">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7" grpId="0" uiExpand="1" build="p" animBg="1"/>
      <p:bldP spid="8" grpId="0" uiExpand="1" build="p"/>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424" y="1228398"/>
            <a:ext cx="11355977" cy="4401205"/>
          </a:xfrm>
          <a:prstGeom prst="rect">
            <a:avLst/>
          </a:prstGeom>
          <a:noFill/>
        </p:spPr>
        <p:txBody>
          <a:bodyPr wrap="square" rtlCol="0" anchor="ctr" anchorCtr="0">
            <a:spAutoFit/>
          </a:bodyPr>
          <a:lstStyle/>
          <a:p>
            <a:pPr marL="461963" indent="-461963">
              <a:lnSpc>
                <a:spcPct val="125000"/>
              </a:lnSpc>
            </a:pPr>
            <a:r>
              <a:rPr lang="en-US" sz="3200" dirty="0" smtClean="0">
                <a:solidFill>
                  <a:srgbClr val="737373"/>
                </a:solidFill>
                <a:latin typeface="Calibri" panose="020F0502020204030204" pitchFamily="34" charset="0"/>
                <a:cs typeface="Calibri" panose="020F0502020204030204" pitchFamily="34" charset="0"/>
              </a:rPr>
              <a:t>CHORUS</a:t>
            </a:r>
            <a:r>
              <a:rPr lang="en-US" sz="3200" dirty="0">
                <a:solidFill>
                  <a:srgbClr val="737373"/>
                </a:solidFill>
                <a:latin typeface="Calibri" panose="020F0502020204030204" pitchFamily="34" charset="0"/>
                <a:cs typeface="Calibri" panose="020F0502020204030204" pitchFamily="34" charset="0"/>
              </a:rPr>
              <a:t>: “Sprung from the great good fortune in the race </a:t>
            </a:r>
            <a:r>
              <a:rPr lang="en-US" sz="3200" dirty="0" smtClean="0">
                <a:solidFill>
                  <a:srgbClr val="737373"/>
                </a:solidFill>
                <a:latin typeface="Calibri" panose="020F0502020204030204" pitchFamily="34" charset="0"/>
                <a:cs typeface="Calibri" panose="020F0502020204030204" pitchFamily="34" charset="0"/>
              </a:rPr>
              <a:t>/ </a:t>
            </a:r>
            <a:r>
              <a:rPr lang="en-US" sz="3200" dirty="0">
                <a:solidFill>
                  <a:srgbClr val="737373"/>
                </a:solidFill>
                <a:latin typeface="Calibri" panose="020F0502020204030204" pitchFamily="34" charset="0"/>
                <a:cs typeface="Calibri" panose="020F0502020204030204" pitchFamily="34" charset="0"/>
              </a:rPr>
              <a:t>comes bloom on bloom of pain” (p. 131)</a:t>
            </a:r>
          </a:p>
          <a:p>
            <a:pPr marL="461963" indent="-461963">
              <a:lnSpc>
                <a:spcPct val="125000"/>
              </a:lnSpc>
            </a:pPr>
            <a:r>
              <a:rPr lang="en-US" sz="3200" dirty="0">
                <a:solidFill>
                  <a:srgbClr val="737373"/>
                </a:solidFill>
                <a:latin typeface="Calibri" panose="020F0502020204030204" pitchFamily="34" charset="0"/>
                <a:cs typeface="Calibri" panose="020F0502020204030204" pitchFamily="34" charset="0"/>
              </a:rPr>
              <a:t> </a:t>
            </a:r>
            <a:r>
              <a:rPr lang="en-US" sz="3200" dirty="0" smtClean="0">
                <a:solidFill>
                  <a:srgbClr val="737373"/>
                </a:solidFill>
                <a:latin typeface="Calibri" panose="020F0502020204030204" pitchFamily="34" charset="0"/>
                <a:cs typeface="Calibri" panose="020F0502020204030204" pitchFamily="34" charset="0"/>
              </a:rPr>
              <a:t>CHORUS</a:t>
            </a:r>
            <a:r>
              <a:rPr lang="en-US" sz="3200" dirty="0">
                <a:solidFill>
                  <a:srgbClr val="737373"/>
                </a:solidFill>
                <a:latin typeface="Calibri" panose="020F0502020204030204" pitchFamily="34" charset="0"/>
                <a:cs typeface="Calibri" panose="020F0502020204030204" pitchFamily="34" charset="0"/>
              </a:rPr>
              <a:t>: “But ancient </a:t>
            </a:r>
            <a:r>
              <a:rPr lang="en-US" sz="3200" dirty="0" smtClean="0">
                <a:solidFill>
                  <a:srgbClr val="737373"/>
                </a:solidFill>
                <a:latin typeface="Calibri" panose="020F0502020204030204" pitchFamily="34" charset="0"/>
                <a:cs typeface="Calibri" panose="020F0502020204030204" pitchFamily="34" charset="0"/>
              </a:rPr>
              <a:t>Violence </a:t>
            </a:r>
            <a:r>
              <a:rPr lang="en-US" sz="3200" dirty="0">
                <a:solidFill>
                  <a:srgbClr val="737373"/>
                </a:solidFill>
                <a:latin typeface="Calibri" panose="020F0502020204030204" pitchFamily="34" charset="0"/>
                <a:cs typeface="Calibri" panose="020F0502020204030204" pitchFamily="34" charset="0"/>
              </a:rPr>
              <a:t>longs to breed, </a:t>
            </a:r>
            <a:r>
              <a:rPr lang="en-US" sz="3200" dirty="0" smtClean="0">
                <a:solidFill>
                  <a:srgbClr val="737373"/>
                </a:solidFill>
                <a:latin typeface="Calibri" panose="020F0502020204030204" pitchFamily="34" charset="0"/>
                <a:cs typeface="Calibri" panose="020F0502020204030204" pitchFamily="34" charset="0"/>
              </a:rPr>
              <a:t>/ </a:t>
            </a:r>
            <a:r>
              <a:rPr lang="en-US" sz="3200" dirty="0">
                <a:solidFill>
                  <a:srgbClr val="737373"/>
                </a:solidFill>
                <a:latin typeface="Calibri" panose="020F0502020204030204" pitchFamily="34" charset="0"/>
                <a:cs typeface="Calibri" panose="020F0502020204030204" pitchFamily="34" charset="0"/>
              </a:rPr>
              <a:t>new </a:t>
            </a:r>
            <a:r>
              <a:rPr lang="en-US" sz="3200" dirty="0" smtClean="0">
                <a:solidFill>
                  <a:srgbClr val="737373"/>
                </a:solidFill>
                <a:latin typeface="Calibri" panose="020F0502020204030204" pitchFamily="34" charset="0"/>
                <a:cs typeface="Calibri" panose="020F0502020204030204" pitchFamily="34" charset="0"/>
              </a:rPr>
              <a:t>Violence </a:t>
            </a:r>
            <a:r>
              <a:rPr lang="en-US" sz="3200" dirty="0">
                <a:solidFill>
                  <a:srgbClr val="737373"/>
                </a:solidFill>
                <a:latin typeface="Calibri" panose="020F0502020204030204" pitchFamily="34" charset="0"/>
                <a:cs typeface="Calibri" panose="020F0502020204030204" pitchFamily="34" charset="0"/>
              </a:rPr>
              <a:t>comes when its fatal hour comes” (p. 131)</a:t>
            </a:r>
          </a:p>
          <a:p>
            <a:pPr marL="461963" indent="-461963">
              <a:lnSpc>
                <a:spcPct val="125000"/>
              </a:lnSpc>
            </a:pPr>
            <a:r>
              <a:rPr lang="en-US" sz="3200" dirty="0" smtClean="0">
                <a:solidFill>
                  <a:srgbClr val="737373"/>
                </a:solidFill>
                <a:latin typeface="Calibri" panose="020F0502020204030204" pitchFamily="34" charset="0"/>
                <a:cs typeface="Calibri" panose="020F0502020204030204" pitchFamily="34" charset="0"/>
              </a:rPr>
              <a:t>CLYTEMNESTRA: “Just </a:t>
            </a:r>
            <a:r>
              <a:rPr lang="en-US" sz="3200" dirty="0">
                <a:solidFill>
                  <a:srgbClr val="737373"/>
                </a:solidFill>
                <a:latin typeface="Calibri" panose="020F0502020204030204" pitchFamily="34" charset="0"/>
                <a:cs typeface="Calibri" panose="020F0502020204030204" pitchFamily="34" charset="0"/>
              </a:rPr>
              <a:t>let no lust, no mad desire seize the </a:t>
            </a:r>
            <a:r>
              <a:rPr lang="en-US" sz="3200" dirty="0" smtClean="0">
                <a:solidFill>
                  <a:srgbClr val="737373"/>
                </a:solidFill>
                <a:latin typeface="Calibri" panose="020F0502020204030204" pitchFamily="34" charset="0"/>
                <a:cs typeface="Calibri" panose="020F0502020204030204" pitchFamily="34" charset="0"/>
              </a:rPr>
              <a:t>armies / to </a:t>
            </a:r>
            <a:r>
              <a:rPr lang="en-US" sz="3200" dirty="0">
                <a:solidFill>
                  <a:srgbClr val="737373"/>
                </a:solidFill>
                <a:latin typeface="Calibri" panose="020F0502020204030204" pitchFamily="34" charset="0"/>
                <a:cs typeface="Calibri" panose="020F0502020204030204" pitchFamily="34" charset="0"/>
              </a:rPr>
              <a:t>ravish what they must not touch </a:t>
            </a:r>
            <a:r>
              <a:rPr lang="en-US" sz="3200" dirty="0" smtClean="0">
                <a:solidFill>
                  <a:srgbClr val="737373"/>
                </a:solidFill>
                <a:latin typeface="Calibri" panose="020F0502020204030204" pitchFamily="34" charset="0"/>
                <a:cs typeface="Calibri" panose="020F0502020204030204" pitchFamily="34" charset="0"/>
              </a:rPr>
              <a:t>— / overwhelmed by all they’ve won!” (p. 116)</a:t>
            </a:r>
            <a:endParaRPr lang="en-US" sz="3200" dirty="0">
              <a:solidFill>
                <a:srgbClr val="737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53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424" y="2151728"/>
            <a:ext cx="11355977" cy="2554545"/>
          </a:xfrm>
          <a:prstGeom prst="rect">
            <a:avLst/>
          </a:prstGeom>
          <a:noFill/>
        </p:spPr>
        <p:txBody>
          <a:bodyPr wrap="square" rtlCol="0" anchor="ctr" anchorCtr="0">
            <a:spAutoFit/>
          </a:bodyPr>
          <a:lstStyle/>
          <a:p>
            <a:pPr marL="461963" indent="-461963">
              <a:lnSpc>
                <a:spcPct val="125000"/>
              </a:lnSpc>
            </a:pPr>
            <a:r>
              <a:rPr lang="en-US" sz="3200" dirty="0" smtClean="0">
                <a:solidFill>
                  <a:srgbClr val="737373"/>
                </a:solidFill>
                <a:latin typeface="Calibri" panose="020F0502020204030204" pitchFamily="34" charset="0"/>
                <a:cs typeface="Calibri" panose="020F0502020204030204" pitchFamily="34" charset="0"/>
              </a:rPr>
              <a:t>CHORUS</a:t>
            </a:r>
            <a:r>
              <a:rPr lang="en-US" sz="3200" dirty="0">
                <a:solidFill>
                  <a:srgbClr val="737373"/>
                </a:solidFill>
                <a:latin typeface="Calibri" panose="020F0502020204030204" pitchFamily="34" charset="0"/>
                <a:cs typeface="Calibri" panose="020F0502020204030204" pitchFamily="34" charset="0"/>
              </a:rPr>
              <a:t>: “… neither young nor strong could leap the giant dredge-net of slavery, all-embracing </a:t>
            </a:r>
            <a:r>
              <a:rPr lang="en-US" sz="3200" dirty="0" smtClean="0">
                <a:solidFill>
                  <a:srgbClr val="737373"/>
                </a:solidFill>
                <a:latin typeface="Calibri" panose="020F0502020204030204" pitchFamily="34" charset="0"/>
                <a:cs typeface="Calibri" panose="020F0502020204030204" pitchFamily="34" charset="0"/>
              </a:rPr>
              <a:t>ruin” </a:t>
            </a:r>
            <a:r>
              <a:rPr lang="en-US" sz="3200" dirty="0">
                <a:solidFill>
                  <a:srgbClr val="737373"/>
                </a:solidFill>
                <a:latin typeface="Calibri" panose="020F0502020204030204" pitchFamily="34" charset="0"/>
                <a:cs typeface="Calibri" panose="020F0502020204030204" pitchFamily="34" charset="0"/>
              </a:rPr>
              <a:t>(p. 117)</a:t>
            </a:r>
          </a:p>
          <a:p>
            <a:pPr marL="461963" indent="-461963">
              <a:lnSpc>
                <a:spcPct val="125000"/>
              </a:lnSpc>
            </a:pPr>
            <a:r>
              <a:rPr lang="en-US" sz="3200" dirty="0" smtClean="0">
                <a:solidFill>
                  <a:srgbClr val="737373"/>
                </a:solidFill>
                <a:latin typeface="Calibri" panose="020F0502020204030204" pitchFamily="34" charset="0"/>
                <a:cs typeface="Calibri" panose="020F0502020204030204" pitchFamily="34" charset="0"/>
              </a:rPr>
              <a:t>CHORUS</a:t>
            </a:r>
            <a:r>
              <a:rPr lang="en-US" sz="3200" dirty="0">
                <a:solidFill>
                  <a:srgbClr val="737373"/>
                </a:solidFill>
                <a:latin typeface="Calibri" panose="020F0502020204030204" pitchFamily="34" charset="0"/>
                <a:cs typeface="Calibri" panose="020F0502020204030204" pitchFamily="34" charset="0"/>
              </a:rPr>
              <a:t>: </a:t>
            </a:r>
            <a:r>
              <a:rPr lang="en-US" sz="3200" dirty="0" smtClean="0">
                <a:solidFill>
                  <a:srgbClr val="737373"/>
                </a:solidFill>
                <a:latin typeface="Calibri" panose="020F0502020204030204" pitchFamily="34" charset="0"/>
                <a:cs typeface="Calibri" panose="020F0502020204030204" pitchFamily="34" charset="0"/>
              </a:rPr>
              <a:t>“</a:t>
            </a:r>
            <a:r>
              <a:rPr lang="en-US" sz="3200" dirty="0">
                <a:solidFill>
                  <a:srgbClr val="737373"/>
                </a:solidFill>
                <a:latin typeface="Calibri" panose="020F0502020204030204" pitchFamily="34" charset="0"/>
                <a:cs typeface="Calibri" panose="020F0502020204030204" pitchFamily="34" charset="0"/>
              </a:rPr>
              <a:t>Justice turns the balance scales, / sees that we suffer / and we suffer and we learn” (p. 111)</a:t>
            </a:r>
          </a:p>
        </p:txBody>
      </p:sp>
    </p:spTree>
    <p:extLst>
      <p:ext uri="{BB962C8B-B14F-4D97-AF65-F5344CB8AC3E}">
        <p14:creationId xmlns:p14="http://schemas.microsoft.com/office/powerpoint/2010/main" val="362177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6492346" y="2153660"/>
            <a:ext cx="3843867" cy="3027941"/>
          </a:xfrm>
          <a:custGeom>
            <a:avLst/>
            <a:gdLst>
              <a:gd name="connsiteX0" fmla="*/ 474134 w 3843867"/>
              <a:gd name="connsiteY0" fmla="*/ 115408 h 3027941"/>
              <a:gd name="connsiteX1" fmla="*/ 533400 w 3843867"/>
              <a:gd name="connsiteY1" fmla="*/ 90008 h 3027941"/>
              <a:gd name="connsiteX2" fmla="*/ 1481667 w 3843867"/>
              <a:gd name="connsiteY2" fmla="*/ 13808 h 3027941"/>
              <a:gd name="connsiteX3" fmla="*/ 1998134 w 3843867"/>
              <a:gd name="connsiteY3" fmla="*/ 13808 h 3027941"/>
              <a:gd name="connsiteX4" fmla="*/ 2023534 w 3843867"/>
              <a:gd name="connsiteY4" fmla="*/ 22274 h 3027941"/>
              <a:gd name="connsiteX5" fmla="*/ 2514600 w 3843867"/>
              <a:gd name="connsiteY5" fmla="*/ 30741 h 3027941"/>
              <a:gd name="connsiteX6" fmla="*/ 2650067 w 3843867"/>
              <a:gd name="connsiteY6" fmla="*/ 56141 h 3027941"/>
              <a:gd name="connsiteX7" fmla="*/ 2700867 w 3843867"/>
              <a:gd name="connsiteY7" fmla="*/ 73074 h 3027941"/>
              <a:gd name="connsiteX8" fmla="*/ 2726267 w 3843867"/>
              <a:gd name="connsiteY8" fmla="*/ 90008 h 3027941"/>
              <a:gd name="connsiteX9" fmla="*/ 2760134 w 3843867"/>
              <a:gd name="connsiteY9" fmla="*/ 115408 h 3027941"/>
              <a:gd name="connsiteX10" fmla="*/ 2785534 w 3843867"/>
              <a:gd name="connsiteY10" fmla="*/ 123874 h 3027941"/>
              <a:gd name="connsiteX11" fmla="*/ 2861734 w 3843867"/>
              <a:gd name="connsiteY11" fmla="*/ 208541 h 3027941"/>
              <a:gd name="connsiteX12" fmla="*/ 2870200 w 3843867"/>
              <a:gd name="connsiteY12" fmla="*/ 233941 h 3027941"/>
              <a:gd name="connsiteX13" fmla="*/ 2861734 w 3843867"/>
              <a:gd name="connsiteY13" fmla="*/ 403274 h 3027941"/>
              <a:gd name="connsiteX14" fmla="*/ 2802467 w 3843867"/>
              <a:gd name="connsiteY14" fmla="*/ 462541 h 3027941"/>
              <a:gd name="connsiteX15" fmla="*/ 2785534 w 3843867"/>
              <a:gd name="connsiteY15" fmla="*/ 487941 h 3027941"/>
              <a:gd name="connsiteX16" fmla="*/ 2726267 w 3843867"/>
              <a:gd name="connsiteY16" fmla="*/ 564141 h 3027941"/>
              <a:gd name="connsiteX17" fmla="*/ 2700867 w 3843867"/>
              <a:gd name="connsiteY17" fmla="*/ 572608 h 3027941"/>
              <a:gd name="connsiteX18" fmla="*/ 2658534 w 3843867"/>
              <a:gd name="connsiteY18" fmla="*/ 598008 h 3027941"/>
              <a:gd name="connsiteX19" fmla="*/ 2548467 w 3843867"/>
              <a:gd name="connsiteY19" fmla="*/ 614941 h 3027941"/>
              <a:gd name="connsiteX20" fmla="*/ 2429934 w 3843867"/>
              <a:gd name="connsiteY20" fmla="*/ 657274 h 3027941"/>
              <a:gd name="connsiteX21" fmla="*/ 2370667 w 3843867"/>
              <a:gd name="connsiteY21" fmla="*/ 674208 h 3027941"/>
              <a:gd name="connsiteX22" fmla="*/ 2345267 w 3843867"/>
              <a:gd name="connsiteY22" fmla="*/ 682674 h 3027941"/>
              <a:gd name="connsiteX23" fmla="*/ 1964267 w 3843867"/>
              <a:gd name="connsiteY23" fmla="*/ 699608 h 3027941"/>
              <a:gd name="connsiteX24" fmla="*/ 838200 w 3843867"/>
              <a:gd name="connsiteY24" fmla="*/ 708074 h 3027941"/>
              <a:gd name="connsiteX25" fmla="*/ 668867 w 3843867"/>
              <a:gd name="connsiteY25" fmla="*/ 682674 h 3027941"/>
              <a:gd name="connsiteX26" fmla="*/ 287867 w 3843867"/>
              <a:gd name="connsiteY26" fmla="*/ 691141 h 3027941"/>
              <a:gd name="connsiteX27" fmla="*/ 203200 w 3843867"/>
              <a:gd name="connsiteY27" fmla="*/ 733474 h 3027941"/>
              <a:gd name="connsiteX28" fmla="*/ 152400 w 3843867"/>
              <a:gd name="connsiteY28" fmla="*/ 758874 h 3027941"/>
              <a:gd name="connsiteX29" fmla="*/ 110067 w 3843867"/>
              <a:gd name="connsiteY29" fmla="*/ 801208 h 3027941"/>
              <a:gd name="connsiteX30" fmla="*/ 84667 w 3843867"/>
              <a:gd name="connsiteY30" fmla="*/ 818141 h 3027941"/>
              <a:gd name="connsiteX31" fmla="*/ 16934 w 3843867"/>
              <a:gd name="connsiteY31" fmla="*/ 902808 h 3027941"/>
              <a:gd name="connsiteX32" fmla="*/ 0 w 3843867"/>
              <a:gd name="connsiteY32" fmla="*/ 945141 h 3027941"/>
              <a:gd name="connsiteX33" fmla="*/ 16934 w 3843867"/>
              <a:gd name="connsiteY33" fmla="*/ 1055208 h 3027941"/>
              <a:gd name="connsiteX34" fmla="*/ 93134 w 3843867"/>
              <a:gd name="connsiteY34" fmla="*/ 1106008 h 3027941"/>
              <a:gd name="connsiteX35" fmla="*/ 152400 w 3843867"/>
              <a:gd name="connsiteY35" fmla="*/ 1122941 h 3027941"/>
              <a:gd name="connsiteX36" fmla="*/ 203200 w 3843867"/>
              <a:gd name="connsiteY36" fmla="*/ 1139874 h 3027941"/>
              <a:gd name="connsiteX37" fmla="*/ 330200 w 3843867"/>
              <a:gd name="connsiteY37" fmla="*/ 1148341 h 3027941"/>
              <a:gd name="connsiteX38" fmla="*/ 381000 w 3843867"/>
              <a:gd name="connsiteY38" fmla="*/ 1173741 h 3027941"/>
              <a:gd name="connsiteX39" fmla="*/ 1168400 w 3843867"/>
              <a:gd name="connsiteY39" fmla="*/ 1156808 h 3027941"/>
              <a:gd name="connsiteX40" fmla="*/ 3056467 w 3843867"/>
              <a:gd name="connsiteY40" fmla="*/ 1190674 h 3027941"/>
              <a:gd name="connsiteX41" fmla="*/ 3115734 w 3843867"/>
              <a:gd name="connsiteY41" fmla="*/ 1207608 h 3027941"/>
              <a:gd name="connsiteX42" fmla="*/ 3175000 w 3843867"/>
              <a:gd name="connsiteY42" fmla="*/ 1224541 h 3027941"/>
              <a:gd name="connsiteX43" fmla="*/ 3234267 w 3843867"/>
              <a:gd name="connsiteY43" fmla="*/ 1233008 h 3027941"/>
              <a:gd name="connsiteX44" fmla="*/ 3259667 w 3843867"/>
              <a:gd name="connsiteY44" fmla="*/ 1241474 h 3027941"/>
              <a:gd name="connsiteX45" fmla="*/ 3293534 w 3843867"/>
              <a:gd name="connsiteY45" fmla="*/ 1258408 h 3027941"/>
              <a:gd name="connsiteX46" fmla="*/ 3335867 w 3843867"/>
              <a:gd name="connsiteY46" fmla="*/ 1266874 h 3027941"/>
              <a:gd name="connsiteX47" fmla="*/ 3352800 w 3843867"/>
              <a:gd name="connsiteY47" fmla="*/ 1283808 h 3027941"/>
              <a:gd name="connsiteX48" fmla="*/ 3386667 w 3843867"/>
              <a:gd name="connsiteY48" fmla="*/ 1300741 h 3027941"/>
              <a:gd name="connsiteX49" fmla="*/ 3437467 w 3843867"/>
              <a:gd name="connsiteY49" fmla="*/ 1334608 h 3027941"/>
              <a:gd name="connsiteX50" fmla="*/ 3462867 w 3843867"/>
              <a:gd name="connsiteY50" fmla="*/ 1360008 h 3027941"/>
              <a:gd name="connsiteX51" fmla="*/ 3488267 w 3843867"/>
              <a:gd name="connsiteY51" fmla="*/ 1376941 h 3027941"/>
              <a:gd name="connsiteX52" fmla="*/ 3505200 w 3843867"/>
              <a:gd name="connsiteY52" fmla="*/ 1402341 h 3027941"/>
              <a:gd name="connsiteX53" fmla="*/ 3522134 w 3843867"/>
              <a:gd name="connsiteY53" fmla="*/ 1419274 h 3027941"/>
              <a:gd name="connsiteX54" fmla="*/ 3556000 w 3843867"/>
              <a:gd name="connsiteY54" fmla="*/ 1588608 h 3027941"/>
              <a:gd name="connsiteX55" fmla="*/ 3547534 w 3843867"/>
              <a:gd name="connsiteY55" fmla="*/ 1673274 h 3027941"/>
              <a:gd name="connsiteX56" fmla="*/ 3437467 w 3843867"/>
              <a:gd name="connsiteY56" fmla="*/ 1681741 h 3027941"/>
              <a:gd name="connsiteX57" fmla="*/ 3310467 w 3843867"/>
              <a:gd name="connsiteY57" fmla="*/ 1690208 h 3027941"/>
              <a:gd name="connsiteX58" fmla="*/ 3225800 w 3843867"/>
              <a:gd name="connsiteY58" fmla="*/ 1698674 h 3027941"/>
              <a:gd name="connsiteX59" fmla="*/ 2810934 w 3843867"/>
              <a:gd name="connsiteY59" fmla="*/ 1707141 h 3027941"/>
              <a:gd name="connsiteX60" fmla="*/ 2523067 w 3843867"/>
              <a:gd name="connsiteY60" fmla="*/ 1724074 h 3027941"/>
              <a:gd name="connsiteX61" fmla="*/ 1507067 w 3843867"/>
              <a:gd name="connsiteY61" fmla="*/ 1732541 h 3027941"/>
              <a:gd name="connsiteX62" fmla="*/ 1464734 w 3843867"/>
              <a:gd name="connsiteY62" fmla="*/ 1741008 h 3027941"/>
              <a:gd name="connsiteX63" fmla="*/ 905934 w 3843867"/>
              <a:gd name="connsiteY63" fmla="*/ 1741008 h 3027941"/>
              <a:gd name="connsiteX64" fmla="*/ 880534 w 3843867"/>
              <a:gd name="connsiteY64" fmla="*/ 1732541 h 3027941"/>
              <a:gd name="connsiteX65" fmla="*/ 245534 w 3843867"/>
              <a:gd name="connsiteY65" fmla="*/ 1741008 h 3027941"/>
              <a:gd name="connsiteX66" fmla="*/ 186267 w 3843867"/>
              <a:gd name="connsiteY66" fmla="*/ 1766408 h 3027941"/>
              <a:gd name="connsiteX67" fmla="*/ 152400 w 3843867"/>
              <a:gd name="connsiteY67" fmla="*/ 1825674 h 3027941"/>
              <a:gd name="connsiteX68" fmla="*/ 118534 w 3843867"/>
              <a:gd name="connsiteY68" fmla="*/ 1876474 h 3027941"/>
              <a:gd name="connsiteX69" fmla="*/ 84667 w 3843867"/>
              <a:gd name="connsiteY69" fmla="*/ 1918808 h 3027941"/>
              <a:gd name="connsiteX70" fmla="*/ 93134 w 3843867"/>
              <a:gd name="connsiteY70" fmla="*/ 2164341 h 3027941"/>
              <a:gd name="connsiteX71" fmla="*/ 110067 w 3843867"/>
              <a:gd name="connsiteY71" fmla="*/ 2189741 h 3027941"/>
              <a:gd name="connsiteX72" fmla="*/ 160867 w 3843867"/>
              <a:gd name="connsiteY72" fmla="*/ 2240541 h 3027941"/>
              <a:gd name="connsiteX73" fmla="*/ 194734 w 3843867"/>
              <a:gd name="connsiteY73" fmla="*/ 2282874 h 3027941"/>
              <a:gd name="connsiteX74" fmla="*/ 211667 w 3843867"/>
              <a:gd name="connsiteY74" fmla="*/ 2308274 h 3027941"/>
              <a:gd name="connsiteX75" fmla="*/ 279400 w 3843867"/>
              <a:gd name="connsiteY75" fmla="*/ 2384474 h 3027941"/>
              <a:gd name="connsiteX76" fmla="*/ 338667 w 3843867"/>
              <a:gd name="connsiteY76" fmla="*/ 2418341 h 3027941"/>
              <a:gd name="connsiteX77" fmla="*/ 397934 w 3843867"/>
              <a:gd name="connsiteY77" fmla="*/ 2452208 h 3027941"/>
              <a:gd name="connsiteX78" fmla="*/ 431800 w 3843867"/>
              <a:gd name="connsiteY78" fmla="*/ 2477608 h 3027941"/>
              <a:gd name="connsiteX79" fmla="*/ 465667 w 3843867"/>
              <a:gd name="connsiteY79" fmla="*/ 2486074 h 3027941"/>
              <a:gd name="connsiteX80" fmla="*/ 558800 w 3843867"/>
              <a:gd name="connsiteY80" fmla="*/ 2511474 h 3027941"/>
              <a:gd name="connsiteX81" fmla="*/ 635000 w 3843867"/>
              <a:gd name="connsiteY81" fmla="*/ 2545341 h 3027941"/>
              <a:gd name="connsiteX82" fmla="*/ 668867 w 3843867"/>
              <a:gd name="connsiteY82" fmla="*/ 2562274 h 3027941"/>
              <a:gd name="connsiteX83" fmla="*/ 838200 w 3843867"/>
              <a:gd name="connsiteY83" fmla="*/ 2596141 h 3027941"/>
              <a:gd name="connsiteX84" fmla="*/ 1058334 w 3843867"/>
              <a:gd name="connsiteY84" fmla="*/ 2638474 h 3027941"/>
              <a:gd name="connsiteX85" fmla="*/ 1134534 w 3843867"/>
              <a:gd name="connsiteY85" fmla="*/ 2655408 h 3027941"/>
              <a:gd name="connsiteX86" fmla="*/ 1371600 w 3843867"/>
              <a:gd name="connsiteY86" fmla="*/ 2680808 h 3027941"/>
              <a:gd name="connsiteX87" fmla="*/ 2954867 w 3843867"/>
              <a:gd name="connsiteY87" fmla="*/ 2689274 h 3027941"/>
              <a:gd name="connsiteX88" fmla="*/ 3073400 w 3843867"/>
              <a:gd name="connsiteY88" fmla="*/ 2782408 h 3027941"/>
              <a:gd name="connsiteX89" fmla="*/ 3200400 w 3843867"/>
              <a:gd name="connsiteY89" fmla="*/ 2833208 h 3027941"/>
              <a:gd name="connsiteX90" fmla="*/ 3251200 w 3843867"/>
              <a:gd name="connsiteY90" fmla="*/ 2858608 h 3027941"/>
              <a:gd name="connsiteX91" fmla="*/ 3327400 w 3843867"/>
              <a:gd name="connsiteY91" fmla="*/ 2875541 h 3027941"/>
              <a:gd name="connsiteX92" fmla="*/ 3361267 w 3843867"/>
              <a:gd name="connsiteY92" fmla="*/ 2884008 h 3027941"/>
              <a:gd name="connsiteX93" fmla="*/ 3395134 w 3843867"/>
              <a:gd name="connsiteY93" fmla="*/ 2900941 h 3027941"/>
              <a:gd name="connsiteX94" fmla="*/ 3454400 w 3843867"/>
              <a:gd name="connsiteY94" fmla="*/ 2960208 h 3027941"/>
              <a:gd name="connsiteX95" fmla="*/ 3479800 w 3843867"/>
              <a:gd name="connsiteY95" fmla="*/ 2985608 h 3027941"/>
              <a:gd name="connsiteX96" fmla="*/ 3530600 w 3843867"/>
              <a:gd name="connsiteY96" fmla="*/ 3002541 h 3027941"/>
              <a:gd name="connsiteX97" fmla="*/ 3572934 w 3843867"/>
              <a:gd name="connsiteY97" fmla="*/ 3019474 h 3027941"/>
              <a:gd name="connsiteX98" fmla="*/ 3615267 w 3843867"/>
              <a:gd name="connsiteY98" fmla="*/ 3027941 h 3027941"/>
              <a:gd name="connsiteX99" fmla="*/ 3606800 w 3843867"/>
              <a:gd name="connsiteY99" fmla="*/ 2985608 h 3027941"/>
              <a:gd name="connsiteX100" fmla="*/ 3556000 w 3843867"/>
              <a:gd name="connsiteY100" fmla="*/ 2968674 h 3027941"/>
              <a:gd name="connsiteX101" fmla="*/ 3420534 w 3843867"/>
              <a:gd name="connsiteY101" fmla="*/ 2917874 h 3027941"/>
              <a:gd name="connsiteX102" fmla="*/ 3352800 w 3843867"/>
              <a:gd name="connsiteY102" fmla="*/ 2884008 h 3027941"/>
              <a:gd name="connsiteX103" fmla="*/ 3293534 w 3843867"/>
              <a:gd name="connsiteY103" fmla="*/ 2858608 h 3027941"/>
              <a:gd name="connsiteX104" fmla="*/ 3268134 w 3843867"/>
              <a:gd name="connsiteY104" fmla="*/ 2833208 h 3027941"/>
              <a:gd name="connsiteX105" fmla="*/ 3191934 w 3843867"/>
              <a:gd name="connsiteY105" fmla="*/ 2807808 h 3027941"/>
              <a:gd name="connsiteX106" fmla="*/ 3166534 w 3843867"/>
              <a:gd name="connsiteY106" fmla="*/ 2799341 h 3027941"/>
              <a:gd name="connsiteX107" fmla="*/ 3132667 w 3843867"/>
              <a:gd name="connsiteY107" fmla="*/ 2790874 h 3027941"/>
              <a:gd name="connsiteX108" fmla="*/ 3090334 w 3843867"/>
              <a:gd name="connsiteY108" fmla="*/ 2773941 h 3027941"/>
              <a:gd name="connsiteX109" fmla="*/ 2988734 w 3843867"/>
              <a:gd name="connsiteY109" fmla="*/ 2765474 h 3027941"/>
              <a:gd name="connsiteX110" fmla="*/ 3132667 w 3843867"/>
              <a:gd name="connsiteY110" fmla="*/ 2723141 h 3027941"/>
              <a:gd name="connsiteX111" fmla="*/ 3302000 w 3843867"/>
              <a:gd name="connsiteY111" fmla="*/ 2706208 h 3027941"/>
              <a:gd name="connsiteX112" fmla="*/ 3361267 w 3843867"/>
              <a:gd name="connsiteY112" fmla="*/ 2697741 h 3027941"/>
              <a:gd name="connsiteX113" fmla="*/ 3640667 w 3843867"/>
              <a:gd name="connsiteY113" fmla="*/ 2680808 h 3027941"/>
              <a:gd name="connsiteX114" fmla="*/ 3589867 w 3843867"/>
              <a:gd name="connsiteY114" fmla="*/ 2663874 h 3027941"/>
              <a:gd name="connsiteX115" fmla="*/ 3522134 w 3843867"/>
              <a:gd name="connsiteY115" fmla="*/ 2638474 h 3027941"/>
              <a:gd name="connsiteX116" fmla="*/ 2810934 w 3843867"/>
              <a:gd name="connsiteY116" fmla="*/ 2613074 h 3027941"/>
              <a:gd name="connsiteX117" fmla="*/ 2878667 w 3843867"/>
              <a:gd name="connsiteY117" fmla="*/ 2579208 h 3027941"/>
              <a:gd name="connsiteX118" fmla="*/ 3056467 w 3843867"/>
              <a:gd name="connsiteY118" fmla="*/ 2519941 h 3027941"/>
              <a:gd name="connsiteX119" fmla="*/ 3158067 w 3843867"/>
              <a:gd name="connsiteY119" fmla="*/ 2486074 h 3027941"/>
              <a:gd name="connsiteX120" fmla="*/ 3259667 w 3843867"/>
              <a:gd name="connsiteY120" fmla="*/ 2477608 h 3027941"/>
              <a:gd name="connsiteX121" fmla="*/ 3378200 w 3843867"/>
              <a:gd name="connsiteY121" fmla="*/ 2426808 h 3027941"/>
              <a:gd name="connsiteX122" fmla="*/ 3488267 w 3843867"/>
              <a:gd name="connsiteY122" fmla="*/ 2401408 h 3027941"/>
              <a:gd name="connsiteX123" fmla="*/ 3572934 w 3843867"/>
              <a:gd name="connsiteY123" fmla="*/ 2367541 h 3027941"/>
              <a:gd name="connsiteX124" fmla="*/ 3767667 w 3843867"/>
              <a:gd name="connsiteY124" fmla="*/ 2308274 h 3027941"/>
              <a:gd name="connsiteX125" fmla="*/ 3843867 w 3843867"/>
              <a:gd name="connsiteY125" fmla="*/ 2274408 h 3027941"/>
              <a:gd name="connsiteX126" fmla="*/ 3810000 w 3843867"/>
              <a:gd name="connsiteY126" fmla="*/ 2265941 h 3027941"/>
              <a:gd name="connsiteX127" fmla="*/ 3479800 w 3843867"/>
              <a:gd name="connsiteY127" fmla="*/ 2282874 h 3027941"/>
              <a:gd name="connsiteX128" fmla="*/ 3327400 w 3843867"/>
              <a:gd name="connsiteY128" fmla="*/ 2342141 h 3027941"/>
              <a:gd name="connsiteX129" fmla="*/ 3175000 w 3843867"/>
              <a:gd name="connsiteY129" fmla="*/ 2384474 h 3027941"/>
              <a:gd name="connsiteX130" fmla="*/ 3098800 w 3843867"/>
              <a:gd name="connsiteY130" fmla="*/ 2409874 h 3027941"/>
              <a:gd name="connsiteX131" fmla="*/ 3056467 w 3843867"/>
              <a:gd name="connsiteY131" fmla="*/ 2435274 h 3027941"/>
              <a:gd name="connsiteX132" fmla="*/ 2988734 w 3843867"/>
              <a:gd name="connsiteY132" fmla="*/ 2443741 h 3027941"/>
              <a:gd name="connsiteX133" fmla="*/ 2937934 w 3843867"/>
              <a:gd name="connsiteY133" fmla="*/ 2460674 h 3027941"/>
              <a:gd name="connsiteX134" fmla="*/ 2904067 w 3843867"/>
              <a:gd name="connsiteY134" fmla="*/ 2477608 h 3027941"/>
              <a:gd name="connsiteX135" fmla="*/ 2844800 w 3843867"/>
              <a:gd name="connsiteY135" fmla="*/ 2494541 h 3027941"/>
              <a:gd name="connsiteX136" fmla="*/ 2777067 w 3843867"/>
              <a:gd name="connsiteY136" fmla="*/ 2519941 h 3027941"/>
              <a:gd name="connsiteX137" fmla="*/ 2726267 w 3843867"/>
              <a:gd name="connsiteY137" fmla="*/ 2562274 h 3027941"/>
              <a:gd name="connsiteX138" fmla="*/ 2700867 w 3843867"/>
              <a:gd name="connsiteY138" fmla="*/ 2570741 h 3027941"/>
              <a:gd name="connsiteX139" fmla="*/ 2616200 w 3843867"/>
              <a:gd name="connsiteY139" fmla="*/ 2621541 h 3027941"/>
              <a:gd name="connsiteX140" fmla="*/ 2472267 w 3843867"/>
              <a:gd name="connsiteY140" fmla="*/ 2646941 h 3027941"/>
              <a:gd name="connsiteX141" fmla="*/ 2404534 w 3843867"/>
              <a:gd name="connsiteY141" fmla="*/ 2672341 h 3027941"/>
              <a:gd name="connsiteX142" fmla="*/ 2362200 w 3843867"/>
              <a:gd name="connsiteY142" fmla="*/ 2680808 h 3027941"/>
              <a:gd name="connsiteX143" fmla="*/ 2286000 w 3843867"/>
              <a:gd name="connsiteY143" fmla="*/ 2706208 h 3027941"/>
              <a:gd name="connsiteX144" fmla="*/ 2252134 w 3843867"/>
              <a:gd name="connsiteY144" fmla="*/ 2714674 h 3027941"/>
              <a:gd name="connsiteX145" fmla="*/ 2184400 w 3843867"/>
              <a:gd name="connsiteY145" fmla="*/ 2714674 h 302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3843867" h="3027941">
                <a:moveTo>
                  <a:pt x="474134" y="115408"/>
                </a:moveTo>
                <a:cubicBezTo>
                  <a:pt x="493889" y="106941"/>
                  <a:pt x="512409" y="94626"/>
                  <a:pt x="533400" y="90008"/>
                </a:cubicBezTo>
                <a:cubicBezTo>
                  <a:pt x="997152" y="-12018"/>
                  <a:pt x="918853" y="21964"/>
                  <a:pt x="1481667" y="13808"/>
                </a:cubicBezTo>
                <a:cubicBezTo>
                  <a:pt x="1698051" y="-7831"/>
                  <a:pt x="1596496" y="-1067"/>
                  <a:pt x="1998134" y="13808"/>
                </a:cubicBezTo>
                <a:cubicBezTo>
                  <a:pt x="2007052" y="14138"/>
                  <a:pt x="2014614" y="21982"/>
                  <a:pt x="2023534" y="22274"/>
                </a:cubicBezTo>
                <a:cubicBezTo>
                  <a:pt x="2187159" y="27639"/>
                  <a:pt x="2350911" y="27919"/>
                  <a:pt x="2514600" y="30741"/>
                </a:cubicBezTo>
                <a:cubicBezTo>
                  <a:pt x="2557460" y="37885"/>
                  <a:pt x="2609475" y="45993"/>
                  <a:pt x="2650067" y="56141"/>
                </a:cubicBezTo>
                <a:cubicBezTo>
                  <a:pt x="2667383" y="60470"/>
                  <a:pt x="2700867" y="73074"/>
                  <a:pt x="2700867" y="73074"/>
                </a:cubicBezTo>
                <a:cubicBezTo>
                  <a:pt x="2709334" y="78719"/>
                  <a:pt x="2717987" y="84093"/>
                  <a:pt x="2726267" y="90008"/>
                </a:cubicBezTo>
                <a:cubicBezTo>
                  <a:pt x="2737750" y="98210"/>
                  <a:pt x="2747882" y="108407"/>
                  <a:pt x="2760134" y="115408"/>
                </a:cubicBezTo>
                <a:cubicBezTo>
                  <a:pt x="2767883" y="119836"/>
                  <a:pt x="2777067" y="121052"/>
                  <a:pt x="2785534" y="123874"/>
                </a:cubicBezTo>
                <a:cubicBezTo>
                  <a:pt x="2851995" y="190336"/>
                  <a:pt x="2829302" y="159895"/>
                  <a:pt x="2861734" y="208541"/>
                </a:cubicBezTo>
                <a:cubicBezTo>
                  <a:pt x="2864556" y="217008"/>
                  <a:pt x="2867748" y="225360"/>
                  <a:pt x="2870200" y="233941"/>
                </a:cubicBezTo>
                <a:cubicBezTo>
                  <a:pt x="2887089" y="293055"/>
                  <a:pt x="2890337" y="330178"/>
                  <a:pt x="2861734" y="403274"/>
                </a:cubicBezTo>
                <a:cubicBezTo>
                  <a:pt x="2851553" y="429292"/>
                  <a:pt x="2817964" y="439294"/>
                  <a:pt x="2802467" y="462541"/>
                </a:cubicBezTo>
                <a:cubicBezTo>
                  <a:pt x="2796823" y="471008"/>
                  <a:pt x="2790085" y="478840"/>
                  <a:pt x="2785534" y="487941"/>
                </a:cubicBezTo>
                <a:cubicBezTo>
                  <a:pt x="2768384" y="522240"/>
                  <a:pt x="2786355" y="544111"/>
                  <a:pt x="2726267" y="564141"/>
                </a:cubicBezTo>
                <a:cubicBezTo>
                  <a:pt x="2717800" y="566963"/>
                  <a:pt x="2708849" y="568617"/>
                  <a:pt x="2700867" y="572608"/>
                </a:cubicBezTo>
                <a:cubicBezTo>
                  <a:pt x="2686148" y="579967"/>
                  <a:pt x="2673813" y="591896"/>
                  <a:pt x="2658534" y="598008"/>
                </a:cubicBezTo>
                <a:cubicBezTo>
                  <a:pt x="2640908" y="605058"/>
                  <a:pt x="2556136" y="613982"/>
                  <a:pt x="2548467" y="614941"/>
                </a:cubicBezTo>
                <a:cubicBezTo>
                  <a:pt x="2471847" y="653251"/>
                  <a:pt x="2522186" y="632673"/>
                  <a:pt x="2429934" y="657274"/>
                </a:cubicBezTo>
                <a:cubicBezTo>
                  <a:pt x="2410082" y="662568"/>
                  <a:pt x="2390347" y="668304"/>
                  <a:pt x="2370667" y="674208"/>
                </a:cubicBezTo>
                <a:cubicBezTo>
                  <a:pt x="2362119" y="676772"/>
                  <a:pt x="2354130" y="681631"/>
                  <a:pt x="2345267" y="682674"/>
                </a:cubicBezTo>
                <a:cubicBezTo>
                  <a:pt x="2250832" y="693784"/>
                  <a:pt x="2020130" y="697806"/>
                  <a:pt x="1964267" y="699608"/>
                </a:cubicBezTo>
                <a:cubicBezTo>
                  <a:pt x="1633894" y="919853"/>
                  <a:pt x="1937953" y="724012"/>
                  <a:pt x="838200" y="708074"/>
                </a:cubicBezTo>
                <a:cubicBezTo>
                  <a:pt x="810316" y="707670"/>
                  <a:pt x="681371" y="684758"/>
                  <a:pt x="668867" y="682674"/>
                </a:cubicBezTo>
                <a:lnTo>
                  <a:pt x="287867" y="691141"/>
                </a:lnTo>
                <a:cubicBezTo>
                  <a:pt x="233190" y="693373"/>
                  <a:pt x="265547" y="712691"/>
                  <a:pt x="203200" y="733474"/>
                </a:cubicBezTo>
                <a:cubicBezTo>
                  <a:pt x="179221" y="741467"/>
                  <a:pt x="172599" y="741200"/>
                  <a:pt x="152400" y="758874"/>
                </a:cubicBezTo>
                <a:cubicBezTo>
                  <a:pt x="137381" y="772015"/>
                  <a:pt x="126672" y="790138"/>
                  <a:pt x="110067" y="801208"/>
                </a:cubicBezTo>
                <a:cubicBezTo>
                  <a:pt x="101600" y="806852"/>
                  <a:pt x="92393" y="811519"/>
                  <a:pt x="84667" y="818141"/>
                </a:cubicBezTo>
                <a:cubicBezTo>
                  <a:pt x="61005" y="838423"/>
                  <a:pt x="28304" y="874386"/>
                  <a:pt x="16934" y="902808"/>
                </a:cubicBezTo>
                <a:lnTo>
                  <a:pt x="0" y="945141"/>
                </a:lnTo>
                <a:cubicBezTo>
                  <a:pt x="5645" y="981830"/>
                  <a:pt x="5862" y="1019777"/>
                  <a:pt x="16934" y="1055208"/>
                </a:cubicBezTo>
                <a:cubicBezTo>
                  <a:pt x="23818" y="1077236"/>
                  <a:pt x="82068" y="1101752"/>
                  <a:pt x="93134" y="1106008"/>
                </a:cubicBezTo>
                <a:cubicBezTo>
                  <a:pt x="112310" y="1113384"/>
                  <a:pt x="132763" y="1116899"/>
                  <a:pt x="152400" y="1122941"/>
                </a:cubicBezTo>
                <a:cubicBezTo>
                  <a:pt x="169460" y="1128190"/>
                  <a:pt x="185530" y="1137350"/>
                  <a:pt x="203200" y="1139874"/>
                </a:cubicBezTo>
                <a:cubicBezTo>
                  <a:pt x="245201" y="1145874"/>
                  <a:pt x="287867" y="1145519"/>
                  <a:pt x="330200" y="1148341"/>
                </a:cubicBezTo>
                <a:cubicBezTo>
                  <a:pt x="347133" y="1156808"/>
                  <a:pt x="362073" y="1173316"/>
                  <a:pt x="381000" y="1173741"/>
                </a:cubicBezTo>
                <a:lnTo>
                  <a:pt x="1168400" y="1156808"/>
                </a:lnTo>
                <a:lnTo>
                  <a:pt x="3056467" y="1190674"/>
                </a:lnTo>
                <a:lnTo>
                  <a:pt x="3115734" y="1207608"/>
                </a:lnTo>
                <a:cubicBezTo>
                  <a:pt x="3143624" y="1215975"/>
                  <a:pt x="3143622" y="1218836"/>
                  <a:pt x="3175000" y="1224541"/>
                </a:cubicBezTo>
                <a:cubicBezTo>
                  <a:pt x="3194634" y="1228111"/>
                  <a:pt x="3214511" y="1230186"/>
                  <a:pt x="3234267" y="1233008"/>
                </a:cubicBezTo>
                <a:cubicBezTo>
                  <a:pt x="3242734" y="1235830"/>
                  <a:pt x="3251464" y="1237958"/>
                  <a:pt x="3259667" y="1241474"/>
                </a:cubicBezTo>
                <a:cubicBezTo>
                  <a:pt x="3271268" y="1246446"/>
                  <a:pt x="3281560" y="1254417"/>
                  <a:pt x="3293534" y="1258408"/>
                </a:cubicBezTo>
                <a:cubicBezTo>
                  <a:pt x="3307186" y="1262959"/>
                  <a:pt x="3321756" y="1264052"/>
                  <a:pt x="3335867" y="1266874"/>
                </a:cubicBezTo>
                <a:cubicBezTo>
                  <a:pt x="3341511" y="1272519"/>
                  <a:pt x="3346158" y="1279380"/>
                  <a:pt x="3352800" y="1283808"/>
                </a:cubicBezTo>
                <a:cubicBezTo>
                  <a:pt x="3363302" y="1290809"/>
                  <a:pt x="3376971" y="1292661"/>
                  <a:pt x="3386667" y="1300741"/>
                </a:cubicBezTo>
                <a:cubicBezTo>
                  <a:pt x="3436785" y="1342506"/>
                  <a:pt x="3363160" y="1316031"/>
                  <a:pt x="3437467" y="1334608"/>
                </a:cubicBezTo>
                <a:cubicBezTo>
                  <a:pt x="3445934" y="1343075"/>
                  <a:pt x="3453669" y="1352343"/>
                  <a:pt x="3462867" y="1360008"/>
                </a:cubicBezTo>
                <a:cubicBezTo>
                  <a:pt x="3470684" y="1366522"/>
                  <a:pt x="3481072" y="1369746"/>
                  <a:pt x="3488267" y="1376941"/>
                </a:cubicBezTo>
                <a:cubicBezTo>
                  <a:pt x="3495462" y="1384136"/>
                  <a:pt x="3498843" y="1394395"/>
                  <a:pt x="3505200" y="1402341"/>
                </a:cubicBezTo>
                <a:cubicBezTo>
                  <a:pt x="3510187" y="1408574"/>
                  <a:pt x="3516489" y="1413630"/>
                  <a:pt x="3522134" y="1419274"/>
                </a:cubicBezTo>
                <a:cubicBezTo>
                  <a:pt x="3542893" y="1543830"/>
                  <a:pt x="3530740" y="1487565"/>
                  <a:pt x="3556000" y="1588608"/>
                </a:cubicBezTo>
                <a:cubicBezTo>
                  <a:pt x="3553178" y="1616830"/>
                  <a:pt x="3569836" y="1655751"/>
                  <a:pt x="3547534" y="1673274"/>
                </a:cubicBezTo>
                <a:cubicBezTo>
                  <a:pt x="3518600" y="1696008"/>
                  <a:pt x="3474171" y="1679119"/>
                  <a:pt x="3437467" y="1681741"/>
                </a:cubicBezTo>
                <a:lnTo>
                  <a:pt x="3310467" y="1690208"/>
                </a:lnTo>
                <a:cubicBezTo>
                  <a:pt x="3282194" y="1692470"/>
                  <a:pt x="3254147" y="1697713"/>
                  <a:pt x="3225800" y="1698674"/>
                </a:cubicBezTo>
                <a:cubicBezTo>
                  <a:pt x="3087562" y="1703360"/>
                  <a:pt x="2949223" y="1704319"/>
                  <a:pt x="2810934" y="1707141"/>
                </a:cubicBezTo>
                <a:cubicBezTo>
                  <a:pt x="2697966" y="1735384"/>
                  <a:pt x="2766253" y="1720832"/>
                  <a:pt x="2523067" y="1724074"/>
                </a:cubicBezTo>
                <a:lnTo>
                  <a:pt x="1507067" y="1732541"/>
                </a:lnTo>
                <a:cubicBezTo>
                  <a:pt x="1492956" y="1735363"/>
                  <a:pt x="1478957" y="1738820"/>
                  <a:pt x="1464734" y="1741008"/>
                </a:cubicBezTo>
                <a:cubicBezTo>
                  <a:pt x="1273372" y="1770448"/>
                  <a:pt x="1140431" y="1745051"/>
                  <a:pt x="905934" y="1741008"/>
                </a:cubicBezTo>
                <a:cubicBezTo>
                  <a:pt x="897467" y="1738186"/>
                  <a:pt x="889447" y="1732998"/>
                  <a:pt x="880534" y="1732541"/>
                </a:cubicBezTo>
                <a:cubicBezTo>
                  <a:pt x="560662" y="1716137"/>
                  <a:pt x="574122" y="1724157"/>
                  <a:pt x="245534" y="1741008"/>
                </a:cubicBezTo>
                <a:cubicBezTo>
                  <a:pt x="227886" y="1746890"/>
                  <a:pt x="200219" y="1754781"/>
                  <a:pt x="186267" y="1766408"/>
                </a:cubicBezTo>
                <a:cubicBezTo>
                  <a:pt x="174555" y="1776169"/>
                  <a:pt x="158726" y="1815131"/>
                  <a:pt x="152400" y="1825674"/>
                </a:cubicBezTo>
                <a:cubicBezTo>
                  <a:pt x="141929" y="1843125"/>
                  <a:pt x="132924" y="1862084"/>
                  <a:pt x="118534" y="1876474"/>
                </a:cubicBezTo>
                <a:cubicBezTo>
                  <a:pt x="94405" y="1900603"/>
                  <a:pt x="106028" y="1886766"/>
                  <a:pt x="84667" y="1918808"/>
                </a:cubicBezTo>
                <a:cubicBezTo>
                  <a:pt x="60500" y="2015469"/>
                  <a:pt x="66341" y="1976795"/>
                  <a:pt x="93134" y="2164341"/>
                </a:cubicBezTo>
                <a:cubicBezTo>
                  <a:pt x="94573" y="2174414"/>
                  <a:pt x="103307" y="2182136"/>
                  <a:pt x="110067" y="2189741"/>
                </a:cubicBezTo>
                <a:cubicBezTo>
                  <a:pt x="125977" y="2207640"/>
                  <a:pt x="147584" y="2220615"/>
                  <a:pt x="160867" y="2240541"/>
                </a:cubicBezTo>
                <a:cubicBezTo>
                  <a:pt x="212985" y="2318719"/>
                  <a:pt x="146477" y="2222553"/>
                  <a:pt x="194734" y="2282874"/>
                </a:cubicBezTo>
                <a:cubicBezTo>
                  <a:pt x="201091" y="2290820"/>
                  <a:pt x="205420" y="2300242"/>
                  <a:pt x="211667" y="2308274"/>
                </a:cubicBezTo>
                <a:cubicBezTo>
                  <a:pt x="224396" y="2324640"/>
                  <a:pt x="258659" y="2367190"/>
                  <a:pt x="279400" y="2384474"/>
                </a:cubicBezTo>
                <a:cubicBezTo>
                  <a:pt x="299990" y="2401633"/>
                  <a:pt x="314690" y="2405263"/>
                  <a:pt x="338667" y="2418341"/>
                </a:cubicBezTo>
                <a:cubicBezTo>
                  <a:pt x="358642" y="2429237"/>
                  <a:pt x="378738" y="2439992"/>
                  <a:pt x="397934" y="2452208"/>
                </a:cubicBezTo>
                <a:cubicBezTo>
                  <a:pt x="409839" y="2459784"/>
                  <a:pt x="419179" y="2471297"/>
                  <a:pt x="431800" y="2477608"/>
                </a:cubicBezTo>
                <a:cubicBezTo>
                  <a:pt x="442208" y="2482812"/>
                  <a:pt x="454521" y="2482730"/>
                  <a:pt x="465667" y="2486074"/>
                </a:cubicBezTo>
                <a:cubicBezTo>
                  <a:pt x="551609" y="2511857"/>
                  <a:pt x="481638" y="2496043"/>
                  <a:pt x="558800" y="2511474"/>
                </a:cubicBezTo>
                <a:cubicBezTo>
                  <a:pt x="593447" y="2546121"/>
                  <a:pt x="559862" y="2518018"/>
                  <a:pt x="635000" y="2545341"/>
                </a:cubicBezTo>
                <a:cubicBezTo>
                  <a:pt x="646862" y="2549654"/>
                  <a:pt x="656893" y="2558283"/>
                  <a:pt x="668867" y="2562274"/>
                </a:cubicBezTo>
                <a:cubicBezTo>
                  <a:pt x="754532" y="2590829"/>
                  <a:pt x="755531" y="2586955"/>
                  <a:pt x="838200" y="2596141"/>
                </a:cubicBezTo>
                <a:cubicBezTo>
                  <a:pt x="975387" y="2657113"/>
                  <a:pt x="857140" y="2615259"/>
                  <a:pt x="1058334" y="2638474"/>
                </a:cubicBezTo>
                <a:cubicBezTo>
                  <a:pt x="1084182" y="2641456"/>
                  <a:pt x="1108899" y="2650950"/>
                  <a:pt x="1134534" y="2655408"/>
                </a:cubicBezTo>
                <a:cubicBezTo>
                  <a:pt x="1202574" y="2667241"/>
                  <a:pt x="1302287" y="2680118"/>
                  <a:pt x="1371600" y="2680808"/>
                </a:cubicBezTo>
                <a:lnTo>
                  <a:pt x="2954867" y="2689274"/>
                </a:lnTo>
                <a:cubicBezTo>
                  <a:pt x="3000797" y="2735204"/>
                  <a:pt x="3002187" y="2740518"/>
                  <a:pt x="3073400" y="2782408"/>
                </a:cubicBezTo>
                <a:cubicBezTo>
                  <a:pt x="3099674" y="2797863"/>
                  <a:pt x="3174421" y="2822074"/>
                  <a:pt x="3200400" y="2833208"/>
                </a:cubicBezTo>
                <a:cubicBezTo>
                  <a:pt x="3217801" y="2840666"/>
                  <a:pt x="3233239" y="2852621"/>
                  <a:pt x="3251200" y="2858608"/>
                </a:cubicBezTo>
                <a:cubicBezTo>
                  <a:pt x="3275884" y="2866836"/>
                  <a:pt x="3302047" y="2869690"/>
                  <a:pt x="3327400" y="2875541"/>
                </a:cubicBezTo>
                <a:cubicBezTo>
                  <a:pt x="3338738" y="2878158"/>
                  <a:pt x="3350371" y="2879922"/>
                  <a:pt x="3361267" y="2884008"/>
                </a:cubicBezTo>
                <a:cubicBezTo>
                  <a:pt x="3373085" y="2888440"/>
                  <a:pt x="3383845" y="2895297"/>
                  <a:pt x="3395134" y="2900941"/>
                </a:cubicBezTo>
                <a:lnTo>
                  <a:pt x="3454400" y="2960208"/>
                </a:lnTo>
                <a:cubicBezTo>
                  <a:pt x="3462867" y="2968675"/>
                  <a:pt x="3468441" y="2981822"/>
                  <a:pt x="3479800" y="2985608"/>
                </a:cubicBezTo>
                <a:cubicBezTo>
                  <a:pt x="3496733" y="2991252"/>
                  <a:pt x="3513825" y="2996441"/>
                  <a:pt x="3530600" y="3002541"/>
                </a:cubicBezTo>
                <a:cubicBezTo>
                  <a:pt x="3544883" y="3007735"/>
                  <a:pt x="3558377" y="3015107"/>
                  <a:pt x="3572934" y="3019474"/>
                </a:cubicBezTo>
                <a:cubicBezTo>
                  <a:pt x="3586718" y="3023609"/>
                  <a:pt x="3601156" y="3025119"/>
                  <a:pt x="3615267" y="3027941"/>
                </a:cubicBezTo>
                <a:cubicBezTo>
                  <a:pt x="3612445" y="3013830"/>
                  <a:pt x="3616976" y="2995784"/>
                  <a:pt x="3606800" y="2985608"/>
                </a:cubicBezTo>
                <a:cubicBezTo>
                  <a:pt x="3594179" y="2972987"/>
                  <a:pt x="3572505" y="2975470"/>
                  <a:pt x="3556000" y="2968674"/>
                </a:cubicBezTo>
                <a:cubicBezTo>
                  <a:pt x="3428307" y="2916094"/>
                  <a:pt x="3505361" y="2934840"/>
                  <a:pt x="3420534" y="2917874"/>
                </a:cubicBezTo>
                <a:cubicBezTo>
                  <a:pt x="3397956" y="2906585"/>
                  <a:pt x="3375780" y="2894453"/>
                  <a:pt x="3352800" y="2884008"/>
                </a:cubicBezTo>
                <a:cubicBezTo>
                  <a:pt x="3322402" y="2870191"/>
                  <a:pt x="3325518" y="2881454"/>
                  <a:pt x="3293534" y="2858608"/>
                </a:cubicBezTo>
                <a:cubicBezTo>
                  <a:pt x="3283791" y="2851648"/>
                  <a:pt x="3278844" y="2838563"/>
                  <a:pt x="3268134" y="2833208"/>
                </a:cubicBezTo>
                <a:cubicBezTo>
                  <a:pt x="3244187" y="2821234"/>
                  <a:pt x="3217334" y="2816275"/>
                  <a:pt x="3191934" y="2807808"/>
                </a:cubicBezTo>
                <a:cubicBezTo>
                  <a:pt x="3183467" y="2804986"/>
                  <a:pt x="3175192" y="2801506"/>
                  <a:pt x="3166534" y="2799341"/>
                </a:cubicBezTo>
                <a:cubicBezTo>
                  <a:pt x="3155245" y="2796519"/>
                  <a:pt x="3143706" y="2794554"/>
                  <a:pt x="3132667" y="2790874"/>
                </a:cubicBezTo>
                <a:cubicBezTo>
                  <a:pt x="3118249" y="2786068"/>
                  <a:pt x="3105301" y="2776582"/>
                  <a:pt x="3090334" y="2773941"/>
                </a:cubicBezTo>
                <a:cubicBezTo>
                  <a:pt x="3056867" y="2768035"/>
                  <a:pt x="3022601" y="2768296"/>
                  <a:pt x="2988734" y="2765474"/>
                </a:cubicBezTo>
                <a:cubicBezTo>
                  <a:pt x="2900400" y="2743393"/>
                  <a:pt x="2922362" y="2753917"/>
                  <a:pt x="3132667" y="2723141"/>
                </a:cubicBezTo>
                <a:cubicBezTo>
                  <a:pt x="3188795" y="2714927"/>
                  <a:pt x="3245621" y="2712472"/>
                  <a:pt x="3302000" y="2706208"/>
                </a:cubicBezTo>
                <a:cubicBezTo>
                  <a:pt x="3321834" y="2704004"/>
                  <a:pt x="3341367" y="2699234"/>
                  <a:pt x="3361267" y="2697741"/>
                </a:cubicBezTo>
                <a:cubicBezTo>
                  <a:pt x="3454310" y="2690763"/>
                  <a:pt x="3547534" y="2686452"/>
                  <a:pt x="3640667" y="2680808"/>
                </a:cubicBezTo>
                <a:cubicBezTo>
                  <a:pt x="3623734" y="2675163"/>
                  <a:pt x="3606676" y="2669877"/>
                  <a:pt x="3589867" y="2663874"/>
                </a:cubicBezTo>
                <a:cubicBezTo>
                  <a:pt x="3567159" y="2655764"/>
                  <a:pt x="3545871" y="2642713"/>
                  <a:pt x="3522134" y="2638474"/>
                </a:cubicBezTo>
                <a:cubicBezTo>
                  <a:pt x="3341381" y="2606197"/>
                  <a:pt x="2873480" y="2614051"/>
                  <a:pt x="2810934" y="2613074"/>
                </a:cubicBezTo>
                <a:cubicBezTo>
                  <a:pt x="2888712" y="2554740"/>
                  <a:pt x="2802576" y="2612497"/>
                  <a:pt x="2878667" y="2579208"/>
                </a:cubicBezTo>
                <a:cubicBezTo>
                  <a:pt x="3026961" y="2514330"/>
                  <a:pt x="2926547" y="2534377"/>
                  <a:pt x="3056467" y="2519941"/>
                </a:cubicBezTo>
                <a:cubicBezTo>
                  <a:pt x="3090334" y="2508652"/>
                  <a:pt x="3123119" y="2493355"/>
                  <a:pt x="3158067" y="2486074"/>
                </a:cubicBezTo>
                <a:cubicBezTo>
                  <a:pt x="3191337" y="2479143"/>
                  <a:pt x="3226851" y="2486443"/>
                  <a:pt x="3259667" y="2477608"/>
                </a:cubicBezTo>
                <a:cubicBezTo>
                  <a:pt x="3301176" y="2466433"/>
                  <a:pt x="3337419" y="2440402"/>
                  <a:pt x="3378200" y="2426808"/>
                </a:cubicBezTo>
                <a:cubicBezTo>
                  <a:pt x="3413921" y="2414901"/>
                  <a:pt x="3452245" y="2412371"/>
                  <a:pt x="3488267" y="2401408"/>
                </a:cubicBezTo>
                <a:cubicBezTo>
                  <a:pt x="3517346" y="2392558"/>
                  <a:pt x="3543855" y="2376391"/>
                  <a:pt x="3572934" y="2367541"/>
                </a:cubicBezTo>
                <a:cubicBezTo>
                  <a:pt x="3910540" y="2264791"/>
                  <a:pt x="3488262" y="2413051"/>
                  <a:pt x="3767667" y="2308274"/>
                </a:cubicBezTo>
                <a:cubicBezTo>
                  <a:pt x="3836758" y="2282365"/>
                  <a:pt x="3798691" y="2304525"/>
                  <a:pt x="3843867" y="2274408"/>
                </a:cubicBezTo>
                <a:cubicBezTo>
                  <a:pt x="3832578" y="2271586"/>
                  <a:pt x="3821636" y="2265941"/>
                  <a:pt x="3810000" y="2265941"/>
                </a:cubicBezTo>
                <a:cubicBezTo>
                  <a:pt x="3598404" y="2265941"/>
                  <a:pt x="3615258" y="2265943"/>
                  <a:pt x="3479800" y="2282874"/>
                </a:cubicBezTo>
                <a:cubicBezTo>
                  <a:pt x="3423410" y="2307041"/>
                  <a:pt x="3389648" y="2322823"/>
                  <a:pt x="3327400" y="2342141"/>
                </a:cubicBezTo>
                <a:cubicBezTo>
                  <a:pt x="3277046" y="2357768"/>
                  <a:pt x="3225018" y="2367801"/>
                  <a:pt x="3175000" y="2384474"/>
                </a:cubicBezTo>
                <a:cubicBezTo>
                  <a:pt x="3149600" y="2392941"/>
                  <a:pt x="3121758" y="2396099"/>
                  <a:pt x="3098800" y="2409874"/>
                </a:cubicBezTo>
                <a:cubicBezTo>
                  <a:pt x="3084689" y="2418341"/>
                  <a:pt x="3072195" y="2430434"/>
                  <a:pt x="3056467" y="2435274"/>
                </a:cubicBezTo>
                <a:cubicBezTo>
                  <a:pt x="3034720" y="2441966"/>
                  <a:pt x="3011312" y="2440919"/>
                  <a:pt x="2988734" y="2443741"/>
                </a:cubicBezTo>
                <a:cubicBezTo>
                  <a:pt x="2971801" y="2449385"/>
                  <a:pt x="2953899" y="2452691"/>
                  <a:pt x="2937934" y="2460674"/>
                </a:cubicBezTo>
                <a:cubicBezTo>
                  <a:pt x="2926645" y="2466319"/>
                  <a:pt x="2915929" y="2473295"/>
                  <a:pt x="2904067" y="2477608"/>
                </a:cubicBezTo>
                <a:cubicBezTo>
                  <a:pt x="2884758" y="2484630"/>
                  <a:pt x="2864109" y="2487520"/>
                  <a:pt x="2844800" y="2494541"/>
                </a:cubicBezTo>
                <a:cubicBezTo>
                  <a:pt x="2747389" y="2529963"/>
                  <a:pt x="2872170" y="2496165"/>
                  <a:pt x="2777067" y="2519941"/>
                </a:cubicBezTo>
                <a:cubicBezTo>
                  <a:pt x="2758341" y="2538667"/>
                  <a:pt x="2749843" y="2550486"/>
                  <a:pt x="2726267" y="2562274"/>
                </a:cubicBezTo>
                <a:cubicBezTo>
                  <a:pt x="2718285" y="2566265"/>
                  <a:pt x="2709334" y="2567919"/>
                  <a:pt x="2700867" y="2570741"/>
                </a:cubicBezTo>
                <a:cubicBezTo>
                  <a:pt x="2669045" y="2594608"/>
                  <a:pt x="2656558" y="2607127"/>
                  <a:pt x="2616200" y="2621541"/>
                </a:cubicBezTo>
                <a:cubicBezTo>
                  <a:pt x="2563969" y="2640195"/>
                  <a:pt x="2527347" y="2640821"/>
                  <a:pt x="2472267" y="2646941"/>
                </a:cubicBezTo>
                <a:cubicBezTo>
                  <a:pt x="2344509" y="2678881"/>
                  <a:pt x="2537364" y="2628064"/>
                  <a:pt x="2404534" y="2672341"/>
                </a:cubicBezTo>
                <a:cubicBezTo>
                  <a:pt x="2390882" y="2676892"/>
                  <a:pt x="2376037" y="2676855"/>
                  <a:pt x="2362200" y="2680808"/>
                </a:cubicBezTo>
                <a:cubicBezTo>
                  <a:pt x="2336456" y="2688163"/>
                  <a:pt x="2311975" y="2699715"/>
                  <a:pt x="2286000" y="2706208"/>
                </a:cubicBezTo>
                <a:cubicBezTo>
                  <a:pt x="2274711" y="2709030"/>
                  <a:pt x="2263730" y="2713708"/>
                  <a:pt x="2252134" y="2714674"/>
                </a:cubicBezTo>
                <a:cubicBezTo>
                  <a:pt x="2229634" y="2716549"/>
                  <a:pt x="2206978" y="2714674"/>
                  <a:pt x="2184400" y="2714674"/>
                </a:cubicBezTo>
              </a:path>
            </a:pathLst>
          </a:custGeom>
          <a:noFill/>
          <a:ln w="1206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258" name="Rectangle 2"/>
          <p:cNvSpPr>
            <a:spLocks noGrp="1" noChangeArrowheads="1"/>
          </p:cNvSpPr>
          <p:nvPr>
            <p:ph type="title"/>
          </p:nvPr>
        </p:nvSpPr>
        <p:spPr/>
        <p:txBody>
          <a:bodyPr>
            <a:normAutofit/>
          </a:bodyPr>
          <a:lstStyle/>
          <a:p>
            <a:r>
              <a:rPr lang="en-US" dirty="0" smtClean="0"/>
              <a:t>Associative Poetics</a:t>
            </a:r>
            <a:endParaRPr lang="en-US" dirty="0"/>
          </a:p>
        </p:txBody>
      </p:sp>
      <p:sp>
        <p:nvSpPr>
          <p:cNvPr id="608259" name="Rectangle 3"/>
          <p:cNvSpPr>
            <a:spLocks noGrp="1" noChangeArrowheads="1"/>
          </p:cNvSpPr>
          <p:nvPr>
            <p:ph type="body" idx="1"/>
          </p:nvPr>
        </p:nvSpPr>
        <p:spPr/>
        <p:txBody>
          <a:bodyPr/>
          <a:lstStyle/>
          <a:p>
            <a:pPr marL="609600" indent="-609600"/>
            <a:r>
              <a:rPr lang="en-US" sz="2400" dirty="0"/>
              <a:t>Lyric exposition: </a:t>
            </a:r>
            <a:r>
              <a:rPr lang="en-US" sz="2400" i="1" dirty="0"/>
              <a:t>parodos</a:t>
            </a:r>
            <a:endParaRPr lang="en-US" sz="2400" dirty="0"/>
          </a:p>
        </p:txBody>
      </p:sp>
      <p:sp>
        <p:nvSpPr>
          <p:cNvPr id="7" name="Content Placeholder 6"/>
          <p:cNvSpPr>
            <a:spLocks noGrp="1"/>
          </p:cNvSpPr>
          <p:nvPr>
            <p:ph sz="half" idx="2"/>
          </p:nvPr>
        </p:nvSpPr>
        <p:spPr/>
        <p:txBody>
          <a:bodyPr>
            <a:normAutofit/>
          </a:bodyPr>
          <a:lstStyle/>
          <a:p>
            <a:pPr marL="609600" indent="-609600">
              <a:buSzPct val="100000"/>
              <a:buFontTx/>
              <a:buAutoNum type="arabicPeriod"/>
            </a:pPr>
            <a:r>
              <a:rPr lang="en-US" dirty="0" smtClean="0"/>
              <a:t>Portent: eagles, hare.</a:t>
            </a:r>
          </a:p>
          <a:p>
            <a:pPr marL="609600" indent="-609600">
              <a:buSzPct val="100000"/>
              <a:buFontTx/>
              <a:buAutoNum type="arabicPeriod"/>
            </a:pPr>
            <a:r>
              <a:rPr lang="en-US" dirty="0" smtClean="0"/>
              <a:t>Artemis’ anger.</a:t>
            </a:r>
          </a:p>
          <a:p>
            <a:pPr marL="609600" indent="-609600">
              <a:buSzPct val="100000"/>
              <a:buFontTx/>
              <a:buAutoNum type="arabicPeriod"/>
            </a:pPr>
            <a:r>
              <a:rPr lang="en-US" dirty="0" smtClean="0"/>
              <a:t>Sacrifice of Iphigenia.</a:t>
            </a:r>
          </a:p>
        </p:txBody>
      </p:sp>
      <p:sp>
        <p:nvSpPr>
          <p:cNvPr id="8" name="Text Placeholder 7"/>
          <p:cNvSpPr>
            <a:spLocks noGrp="1"/>
          </p:cNvSpPr>
          <p:nvPr>
            <p:ph type="body" sz="quarter" idx="3"/>
          </p:nvPr>
        </p:nvSpPr>
        <p:spPr/>
        <p:txBody>
          <a:bodyPr/>
          <a:lstStyle/>
          <a:p>
            <a:r>
              <a:rPr lang="en-US" dirty="0" smtClean="0"/>
              <a:t>Linked imagery: fire, blood</a:t>
            </a:r>
            <a:endParaRPr lang="en-US" dirty="0"/>
          </a:p>
        </p:txBody>
      </p:sp>
      <p:sp>
        <p:nvSpPr>
          <p:cNvPr id="5" name="Content Placeholder 4"/>
          <p:cNvSpPr>
            <a:spLocks noGrp="1"/>
          </p:cNvSpPr>
          <p:nvPr>
            <p:ph sz="quarter" idx="4"/>
          </p:nvPr>
        </p:nvSpPr>
        <p:spPr/>
        <p:txBody>
          <a:bodyPr>
            <a:normAutofit/>
          </a:bodyPr>
          <a:lstStyle/>
          <a:p>
            <a:pPr marL="609600" indent="-609600">
              <a:buSzPct val="100000"/>
              <a:buFontTx/>
              <a:buAutoNum type="arabicPeriod"/>
            </a:pPr>
            <a:r>
              <a:rPr lang="en-US" dirty="0"/>
              <a:t>Burning of </a:t>
            </a:r>
            <a:r>
              <a:rPr lang="en-US" dirty="0" smtClean="0"/>
              <a:t>Troy.</a:t>
            </a:r>
            <a:endParaRPr lang="en-US" dirty="0"/>
          </a:p>
          <a:p>
            <a:pPr marL="609600" indent="-609600">
              <a:buSzPct val="100000"/>
              <a:buFontTx/>
              <a:buAutoNum type="arabicPeriod"/>
            </a:pPr>
            <a:r>
              <a:rPr lang="en-US" dirty="0"/>
              <a:t>Fire </a:t>
            </a:r>
            <a:r>
              <a:rPr lang="en-US" dirty="0" smtClean="0"/>
              <a:t>signals.</a:t>
            </a:r>
          </a:p>
        </p:txBody>
      </p:sp>
    </p:spTree>
    <p:extLst>
      <p:ext uri="{BB962C8B-B14F-4D97-AF65-F5344CB8AC3E}">
        <p14:creationId xmlns:p14="http://schemas.microsoft.com/office/powerpoint/2010/main" val="4084533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8259">
                                            <p:bg/>
                                          </p:spTgt>
                                        </p:tgtEl>
                                        <p:attrNameLst>
                                          <p:attrName>style.visibility</p:attrName>
                                        </p:attrNameLst>
                                      </p:cBhvr>
                                      <p:to>
                                        <p:strVal val="visible"/>
                                      </p:to>
                                    </p:set>
                                    <p:animEffect transition="in" filter="fade">
                                      <p:cBhvr>
                                        <p:cTn id="7" dur="500"/>
                                        <p:tgtEl>
                                          <p:spTgt spid="60825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8259">
                                            <p:txEl>
                                              <p:pRg st="0" end="0"/>
                                            </p:txEl>
                                          </p:spTgt>
                                        </p:tgtEl>
                                        <p:attrNameLst>
                                          <p:attrName>style.visibility</p:attrName>
                                        </p:attrNameLst>
                                      </p:cBhvr>
                                      <p:to>
                                        <p:strVal val="visible"/>
                                      </p:to>
                                    </p:set>
                                    <p:animEffect transition="in" filter="fade">
                                      <p:cBhvr>
                                        <p:cTn id="10" dur="500"/>
                                        <p:tgtEl>
                                          <p:spTgt spid="60825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500"/>
                                        <p:tgtEl>
                                          <p:spTgt spid="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bg/>
                                          </p:spTgt>
                                        </p:tgtEl>
                                        <p:attrNameLst>
                                          <p:attrName>style.visibility</p:attrName>
                                        </p:attrNameLst>
                                      </p:cBhvr>
                                      <p:to>
                                        <p:strVal val="visible"/>
                                      </p:to>
                                    </p:set>
                                    <p:animEffect transition="in" filter="fade">
                                      <p:cBhvr>
                                        <p:cTn id="30" dur="500"/>
                                        <p:tgtEl>
                                          <p:spTgt spid="8">
                                            <p:bg/>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fade">
                                      <p:cBhvr>
                                        <p:cTn id="33" dur="5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fade">
                                      <p:cBhvr>
                                        <p:cTn id="38" dur="500"/>
                                        <p:tgtEl>
                                          <p:spTgt spid="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Effect transition="in" filter="fade">
                                      <p:cBhvr>
                                        <p:cTn id="43" dur="500"/>
                                        <p:tgtEl>
                                          <p:spTgt spid="5">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08259" grpId="0" uiExpand="1" build="p" animBg="1"/>
      <p:bldP spid="8"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p:txBody>
          <a:bodyPr/>
          <a:lstStyle/>
          <a:p>
            <a:r>
              <a:rPr lang="en-US" dirty="0" smtClean="0"/>
              <a:t>Tragic Cycle</a:t>
            </a:r>
            <a:endParaRPr lang="en-US" dirty="0"/>
          </a:p>
        </p:txBody>
      </p:sp>
      <p:sp>
        <p:nvSpPr>
          <p:cNvPr id="614406" name="Rectangle 6"/>
          <p:cNvSpPr>
            <a:spLocks noGrp="1" noChangeArrowheads="1"/>
          </p:cNvSpPr>
          <p:nvPr>
            <p:ph idx="1"/>
          </p:nvPr>
        </p:nvSpPr>
        <p:spPr/>
        <p:txBody>
          <a:bodyPr>
            <a:normAutofit/>
          </a:bodyPr>
          <a:lstStyle/>
          <a:p>
            <a:pPr>
              <a:lnSpc>
                <a:spcPct val="90000"/>
              </a:lnSpc>
            </a:pPr>
            <a:r>
              <a:rPr lang="en-US" dirty="0" smtClean="0"/>
              <a:t>Crime begets crime</a:t>
            </a:r>
            <a:endParaRPr lang="en-US" sz="2000" dirty="0"/>
          </a:p>
          <a:p>
            <a:pPr>
              <a:lnSpc>
                <a:spcPct val="90000"/>
              </a:lnSpc>
            </a:pPr>
            <a:r>
              <a:rPr lang="en-US" dirty="0" smtClean="0"/>
              <a:t>Blood guilt</a:t>
            </a:r>
          </a:p>
          <a:p>
            <a:pPr>
              <a:lnSpc>
                <a:spcPct val="90000"/>
              </a:lnSpc>
            </a:pPr>
            <a:r>
              <a:rPr lang="en-US" dirty="0"/>
              <a:t>Tragic knowing</a:t>
            </a:r>
          </a:p>
          <a:p>
            <a:pPr lvl="1">
              <a:lnSpc>
                <a:spcPct val="90000"/>
              </a:lnSpc>
              <a:buNone/>
            </a:pPr>
            <a:r>
              <a:rPr lang="en-US" i="1" dirty="0"/>
              <a:t>	Pathei mathos</a:t>
            </a:r>
            <a:br>
              <a:rPr lang="en-US" i="1" dirty="0"/>
            </a:br>
            <a:r>
              <a:rPr lang="en-US" dirty="0"/>
              <a:t>(“from suffering, knowledge</a:t>
            </a:r>
            <a:r>
              <a:rPr lang="en-US" dirty="0" smtClean="0"/>
              <a:t>”)</a:t>
            </a:r>
            <a:endParaRPr lang="en-US" sz="1800" dirty="0"/>
          </a:p>
        </p:txBody>
      </p:sp>
      <p:pic>
        <p:nvPicPr>
          <p:cNvPr id="8" name="Picture 7" descr="pe02441_"/>
          <p:cNvPicPr>
            <a:picLocks noChangeAspect="1" noChangeArrowheads="1"/>
          </p:cNvPicPr>
          <p:nvPr/>
        </p:nvPicPr>
        <p:blipFill>
          <a:blip r:embed="rId3" cstate="print"/>
          <a:srcRect/>
          <a:stretch>
            <a:fillRect/>
          </a:stretch>
        </p:blipFill>
        <p:spPr bwMode="auto">
          <a:xfrm>
            <a:off x="7060571" y="2547886"/>
            <a:ext cx="3119438" cy="3059113"/>
          </a:xfrm>
          <a:prstGeom prst="rect">
            <a:avLst/>
          </a:prstGeom>
          <a:noFill/>
        </p:spPr>
      </p:pic>
    </p:spTree>
    <p:extLst>
      <p:ext uri="{BB962C8B-B14F-4D97-AF65-F5344CB8AC3E}">
        <p14:creationId xmlns:p14="http://schemas.microsoft.com/office/powerpoint/2010/main" val="329943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406">
                                            <p:txEl>
                                              <p:pRg st="0" end="0"/>
                                            </p:txEl>
                                          </p:spTgt>
                                        </p:tgtEl>
                                        <p:attrNameLst>
                                          <p:attrName>style.visibility</p:attrName>
                                        </p:attrNameLst>
                                      </p:cBhvr>
                                      <p:to>
                                        <p:strVal val="visible"/>
                                      </p:to>
                                    </p:set>
                                    <p:animEffect transition="in" filter="dissolve">
                                      <p:cBhvr>
                                        <p:cTn id="7" dur="500"/>
                                        <p:tgtEl>
                                          <p:spTgt spid="6144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406">
                                            <p:txEl>
                                              <p:pRg st="1" end="1"/>
                                            </p:txEl>
                                          </p:spTgt>
                                        </p:tgtEl>
                                        <p:attrNameLst>
                                          <p:attrName>style.visibility</p:attrName>
                                        </p:attrNameLst>
                                      </p:cBhvr>
                                      <p:to>
                                        <p:strVal val="visible"/>
                                      </p:to>
                                    </p:set>
                                    <p:animEffect transition="in" filter="dissolve">
                                      <p:cBhvr>
                                        <p:cTn id="12" dur="500"/>
                                        <p:tgtEl>
                                          <p:spTgt spid="6144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4406">
                                            <p:txEl>
                                              <p:pRg st="2" end="2"/>
                                            </p:txEl>
                                          </p:spTgt>
                                        </p:tgtEl>
                                        <p:attrNameLst>
                                          <p:attrName>style.visibility</p:attrName>
                                        </p:attrNameLst>
                                      </p:cBhvr>
                                      <p:to>
                                        <p:strVal val="visible"/>
                                      </p:to>
                                    </p:set>
                                    <p:animEffect transition="in" filter="dissolve">
                                      <p:cBhvr>
                                        <p:cTn id="17" dur="500"/>
                                        <p:tgtEl>
                                          <p:spTgt spid="614406">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614406">
                                            <p:txEl>
                                              <p:pRg st="3" end="3"/>
                                            </p:txEl>
                                          </p:spTgt>
                                        </p:tgtEl>
                                        <p:attrNameLst>
                                          <p:attrName>style.visibility</p:attrName>
                                        </p:attrNameLst>
                                      </p:cBhvr>
                                      <p:to>
                                        <p:strVal val="visible"/>
                                      </p:to>
                                    </p:set>
                                    <p:animEffect transition="in" filter="dissolve">
                                      <p:cBhvr>
                                        <p:cTn id="20" dur="500"/>
                                        <p:tgtEl>
                                          <p:spTgt spid="6144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0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Discussion</a:t>
            </a:r>
            <a:endParaRPr lang="en-US" dirty="0"/>
          </a:p>
        </p:txBody>
      </p:sp>
      <p:sp>
        <p:nvSpPr>
          <p:cNvPr id="3" name="Text Placeholder 2"/>
          <p:cNvSpPr>
            <a:spLocks noGrp="1"/>
          </p:cNvSpPr>
          <p:nvPr>
            <p:ph type="body" idx="1"/>
          </p:nvPr>
        </p:nvSpPr>
        <p:spPr/>
        <p:txBody>
          <a:bodyPr/>
          <a:lstStyle/>
          <a:p>
            <a:r>
              <a:rPr lang="en-US" dirty="0" smtClean="0"/>
              <a:t>Two Videos: What Does the Fire Do?</a:t>
            </a:r>
            <a:endParaRPr lang="en-US" dirty="0"/>
          </a:p>
        </p:txBody>
      </p:sp>
      <p:pic>
        <p:nvPicPr>
          <p:cNvPr id="5" name="Picture 4" descr="Clipart - fi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2158" y="2491033"/>
            <a:ext cx="3539055" cy="4182044"/>
          </a:xfrm>
          <a:prstGeom prst="rect">
            <a:avLst/>
          </a:prstGeom>
        </p:spPr>
      </p:pic>
    </p:spTree>
    <p:extLst>
      <p:ext uri="{BB962C8B-B14F-4D97-AF65-F5344CB8AC3E}">
        <p14:creationId xmlns:p14="http://schemas.microsoft.com/office/powerpoint/2010/main" val="362648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Two Videos</a:t>
            </a:r>
            <a:endParaRPr lang="en-US" sz="4000" dirty="0"/>
          </a:p>
        </p:txBody>
      </p:sp>
      <p:sp>
        <p:nvSpPr>
          <p:cNvPr id="3" name="Text Placeholder 2"/>
          <p:cNvSpPr>
            <a:spLocks noGrp="1"/>
          </p:cNvSpPr>
          <p:nvPr>
            <p:ph type="body" idx="1"/>
          </p:nvPr>
        </p:nvSpPr>
        <p:spPr/>
        <p:txBody>
          <a:bodyPr/>
          <a:lstStyle/>
          <a:p>
            <a:r>
              <a:rPr lang="en-US" dirty="0" smtClean="0">
                <a:hlinkClick r:id="rId3"/>
              </a:rPr>
              <a:t>www.youtube.com/watch?v=jm0wz0ZlYqc&amp;t=33s</a:t>
            </a:r>
            <a:endParaRPr lang="en-US" dirty="0"/>
          </a:p>
        </p:txBody>
      </p:sp>
      <p:sp>
        <p:nvSpPr>
          <p:cNvPr id="5" name="Text Placeholder 4"/>
          <p:cNvSpPr>
            <a:spLocks noGrp="1"/>
          </p:cNvSpPr>
          <p:nvPr>
            <p:ph type="body" sz="quarter" idx="3"/>
          </p:nvPr>
        </p:nvSpPr>
        <p:spPr/>
        <p:txBody>
          <a:bodyPr/>
          <a:lstStyle/>
          <a:p>
            <a:r>
              <a:rPr lang="en-US" dirty="0" smtClean="0">
                <a:hlinkClick r:id="rId4"/>
              </a:rPr>
              <a:t>youtu.be/mdv3vkECqXA?si=8ZenGfPkyIGHHH0W&amp;t=1171</a:t>
            </a:r>
            <a:endParaRPr lang="en-US" dirty="0"/>
          </a:p>
        </p:txBody>
      </p:sp>
      <p:sp>
        <p:nvSpPr>
          <p:cNvPr id="15" name="Content Placeholder 14"/>
          <p:cNvSpPr>
            <a:spLocks noGrp="1"/>
          </p:cNvSpPr>
          <p:nvPr>
            <p:ph sz="quarter" idx="4"/>
          </p:nvPr>
        </p:nvSpPr>
        <p:spPr/>
        <p:txBody>
          <a:bodyPr/>
          <a:lstStyle/>
          <a:p>
            <a:endParaRPr lang="en-US"/>
          </a:p>
        </p:txBody>
      </p:sp>
      <p:pic>
        <p:nvPicPr>
          <p:cNvPr id="16" name="Picture 1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4221" y="2751441"/>
            <a:ext cx="4695404" cy="3420759"/>
          </a:xfrm>
          <a:prstGeom prst="rect">
            <a:avLst/>
          </a:prstGeom>
        </p:spPr>
      </p:pic>
      <p:sp>
        <p:nvSpPr>
          <p:cNvPr id="18" name="Content Placeholder 17"/>
          <p:cNvSpPr>
            <a:spLocks noGrp="1"/>
          </p:cNvSpPr>
          <p:nvPr>
            <p:ph sz="half" idx="2"/>
          </p:nvPr>
        </p:nvSpPr>
        <p:spPr/>
        <p:txBody>
          <a:bodyPr/>
          <a:lstStyle/>
          <a:p>
            <a:endParaRPr lang="en-US"/>
          </a:p>
        </p:txBody>
      </p:sp>
      <p:pic>
        <p:nvPicPr>
          <p:cNvPr id="19" name="Picture 18">
            <a:hlinkClick r:id="rId3"/>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3221" y="2750627"/>
            <a:ext cx="4708744" cy="3429000"/>
          </a:xfrm>
          <a:prstGeom prst="rect">
            <a:avLst/>
          </a:prstGeom>
        </p:spPr>
      </p:pic>
    </p:spTree>
    <p:extLst>
      <p:ext uri="{BB962C8B-B14F-4D97-AF65-F5344CB8AC3E}">
        <p14:creationId xmlns:p14="http://schemas.microsoft.com/office/powerpoint/2010/main" val="1652070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11" name="Content Placeholder 10"/>
          <p:cNvSpPr>
            <a:spLocks noGrp="1"/>
          </p:cNvSpPr>
          <p:nvPr>
            <p:ph idx="1"/>
          </p:nvPr>
        </p:nvSpPr>
        <p:spPr/>
        <p:txBody>
          <a:bodyPr/>
          <a:lstStyle/>
          <a:p>
            <a:pPr lvl="0"/>
            <a:r>
              <a:rPr lang="en-US" dirty="0" smtClean="0"/>
              <a:t>Opening Discussion</a:t>
            </a:r>
          </a:p>
          <a:p>
            <a:pPr lvl="1"/>
            <a:r>
              <a:rPr lang="en-US" dirty="0" smtClean="0"/>
              <a:t>Two Videos: What Does the Fire Do?</a:t>
            </a:r>
          </a:p>
          <a:p>
            <a:pPr lvl="0"/>
            <a:r>
              <a:rPr lang="en-US" dirty="0" smtClean="0"/>
              <a:t>Aeschylus’ </a:t>
            </a:r>
            <a:r>
              <a:rPr lang="en-US" i="1" dirty="0" smtClean="0"/>
              <a:t>Oresteia</a:t>
            </a:r>
          </a:p>
          <a:p>
            <a:pPr lvl="1"/>
            <a:r>
              <a:rPr lang="en-US" dirty="0" smtClean="0"/>
              <a:t>What? Where? When?</a:t>
            </a:r>
          </a:p>
          <a:p>
            <a:pPr lvl="0"/>
            <a:r>
              <a:rPr lang="en-US" dirty="0" smtClean="0"/>
              <a:t>Aeschylus’ </a:t>
            </a:r>
            <a:r>
              <a:rPr lang="en-US" i="1" dirty="0" err="1" smtClean="0"/>
              <a:t>Agamermnon</a:t>
            </a:r>
            <a:endParaRPr lang="en-US" i="1" dirty="0" smtClean="0"/>
          </a:p>
          <a:p>
            <a:pPr lvl="1"/>
            <a:r>
              <a:rPr lang="en-US" smtClean="0"/>
              <a:t>Thematic-Dramatic-Poetic </a:t>
            </a:r>
            <a:r>
              <a:rPr lang="en-US" dirty="0" smtClean="0"/>
              <a:t>Patterns</a:t>
            </a:r>
            <a:endParaRPr lang="en-US" dirty="0"/>
          </a:p>
        </p:txBody>
      </p:sp>
    </p:spTree>
    <p:extLst>
      <p:ext uri="{BB962C8B-B14F-4D97-AF65-F5344CB8AC3E}">
        <p14:creationId xmlns:p14="http://schemas.microsoft.com/office/powerpoint/2010/main" val="325072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500"/>
                                        <p:tgtEl>
                                          <p:spTgt spid="11">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Effect transition="in" filter="fade">
                                      <p:cBhvr>
                                        <p:cTn id="18" dur="500"/>
                                        <p:tgtEl>
                                          <p:spTgt spid="1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fade">
                                      <p:cBhvr>
                                        <p:cTn id="23" dur="500"/>
                                        <p:tgtEl>
                                          <p:spTgt spid="11">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xEl>
                                              <p:pRg st="5" end="5"/>
                                            </p:txEl>
                                          </p:spTgt>
                                        </p:tgtEl>
                                        <p:attrNameLst>
                                          <p:attrName>style.visibility</p:attrName>
                                        </p:attrNameLst>
                                      </p:cBhvr>
                                      <p:to>
                                        <p:strVal val="visible"/>
                                      </p:to>
                                    </p:set>
                                    <p:animEffect transition="in" filter="fade">
                                      <p:cBhvr>
                                        <p:cTn id="26"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Aeschylus’ </a:t>
            </a:r>
            <a:r>
              <a:rPr lang="en-US" i="1" dirty="0" smtClean="0"/>
              <a:t>Oresteia</a:t>
            </a:r>
            <a:endParaRPr lang="en-US" dirty="0"/>
          </a:p>
        </p:txBody>
      </p:sp>
      <p:sp>
        <p:nvSpPr>
          <p:cNvPr id="3" name="Subtitle 2"/>
          <p:cNvSpPr>
            <a:spLocks noGrp="1"/>
          </p:cNvSpPr>
          <p:nvPr>
            <p:ph type="body" idx="1"/>
          </p:nvPr>
        </p:nvSpPr>
        <p:spPr/>
        <p:txBody>
          <a:bodyPr/>
          <a:lstStyle/>
          <a:p>
            <a:r>
              <a:rPr lang="en-US" dirty="0" smtClean="0"/>
              <a:t>What? Where? When?</a:t>
            </a:r>
            <a:endParaRPr lang="en-US" dirty="0"/>
          </a:p>
        </p:txBody>
      </p:sp>
    </p:spTree>
    <p:extLst>
      <p:ext uri="{BB962C8B-B14F-4D97-AF65-F5344CB8AC3E}">
        <p14:creationId xmlns:p14="http://schemas.microsoft.com/office/powerpoint/2010/main" val="79344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Oresteia:</a:t>
            </a:r>
            <a:r>
              <a:rPr lang="en-US" dirty="0" smtClean="0"/>
              <a:t> Play Facts</a:t>
            </a:r>
            <a:endParaRPr lang="en-US" dirty="0"/>
          </a:p>
        </p:txBody>
      </p:sp>
      <p:sp>
        <p:nvSpPr>
          <p:cNvPr id="3" name="Content Placeholder 2"/>
          <p:cNvSpPr>
            <a:spLocks noGrp="1"/>
          </p:cNvSpPr>
          <p:nvPr>
            <p:ph idx="1"/>
          </p:nvPr>
        </p:nvSpPr>
        <p:spPr/>
        <p:txBody>
          <a:bodyPr/>
          <a:lstStyle/>
          <a:p>
            <a:r>
              <a:rPr lang="en-US" dirty="0" smtClean="0"/>
              <a:t>Playwright</a:t>
            </a:r>
          </a:p>
          <a:p>
            <a:pPr lvl="1"/>
            <a:r>
              <a:rPr lang="en-US" dirty="0" smtClean="0"/>
              <a:t>Aeschylus 525-456</a:t>
            </a:r>
          </a:p>
          <a:p>
            <a:r>
              <a:rPr lang="en-US" dirty="0" smtClean="0"/>
              <a:t>Plays (458 bce)</a:t>
            </a:r>
          </a:p>
          <a:p>
            <a:pPr lvl="1"/>
            <a:r>
              <a:rPr lang="en-US" i="1" dirty="0" smtClean="0"/>
              <a:t>Agamemnon</a:t>
            </a:r>
          </a:p>
          <a:p>
            <a:pPr lvl="1"/>
            <a:r>
              <a:rPr lang="en-US" i="1" dirty="0" smtClean="0"/>
              <a:t>Libation Bearers</a:t>
            </a:r>
          </a:p>
          <a:p>
            <a:pPr lvl="1"/>
            <a:r>
              <a:rPr lang="en-US" i="1" dirty="0" smtClean="0"/>
              <a:t>Eumenides</a:t>
            </a:r>
          </a:p>
          <a:p>
            <a:pPr lvl="1"/>
            <a:r>
              <a:rPr lang="en-US" i="1" dirty="0" smtClean="0"/>
              <a:t>Proteus</a:t>
            </a:r>
            <a:r>
              <a:rPr lang="en-US" dirty="0" smtClean="0"/>
              <a:t> (lost)</a:t>
            </a:r>
            <a:endParaRPr lang="en-US" dirty="0"/>
          </a:p>
        </p:txBody>
      </p:sp>
      <p:pic>
        <p:nvPicPr>
          <p:cNvPr id="7" name="Picture 6" descr="pe02441_"/>
          <p:cNvPicPr>
            <a:picLocks noChangeAspect="1" noChangeArrowheads="1"/>
          </p:cNvPicPr>
          <p:nvPr/>
        </p:nvPicPr>
        <p:blipFill>
          <a:blip r:embed="rId3" cstate="print"/>
          <a:srcRect/>
          <a:stretch>
            <a:fillRect/>
          </a:stretch>
        </p:blipFill>
        <p:spPr bwMode="auto">
          <a:xfrm>
            <a:off x="7060571" y="2547886"/>
            <a:ext cx="3119438" cy="3059113"/>
          </a:xfrm>
          <a:prstGeom prst="rect">
            <a:avLst/>
          </a:prstGeom>
          <a:noFill/>
        </p:spPr>
      </p:pic>
    </p:spTree>
    <p:extLst>
      <p:ext uri="{BB962C8B-B14F-4D97-AF65-F5344CB8AC3E}">
        <p14:creationId xmlns:p14="http://schemas.microsoft.com/office/powerpoint/2010/main" val="95939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Historical Context: Athens</a:t>
            </a:r>
            <a:endParaRPr lang="en-US" dirty="0"/>
          </a:p>
        </p:txBody>
      </p:sp>
      <p:sp>
        <p:nvSpPr>
          <p:cNvPr id="3" name="Content Placeholder 2"/>
          <p:cNvSpPr>
            <a:spLocks noGrp="1"/>
          </p:cNvSpPr>
          <p:nvPr>
            <p:ph idx="1"/>
          </p:nvPr>
        </p:nvSpPr>
        <p:spPr>
          <a:xfrm>
            <a:off x="1217614" y="1828800"/>
            <a:ext cx="5961778" cy="4343400"/>
          </a:xfrm>
        </p:spPr>
        <p:txBody>
          <a:bodyPr/>
          <a:lstStyle/>
          <a:p>
            <a:pPr lvl="0"/>
            <a:r>
              <a:rPr lang="en-US" dirty="0" smtClean="0"/>
              <a:t>508 Athenian democracy</a:t>
            </a:r>
          </a:p>
          <a:p>
            <a:pPr lvl="0"/>
            <a:r>
              <a:rPr lang="en-US" dirty="0" smtClean="0"/>
              <a:t>479 Persia defeated</a:t>
            </a:r>
          </a:p>
          <a:p>
            <a:pPr lvl="0"/>
            <a:r>
              <a:rPr lang="en-US" dirty="0" smtClean="0"/>
              <a:t>461 Constitutional crisis</a:t>
            </a:r>
          </a:p>
          <a:p>
            <a:pPr lvl="1"/>
            <a:r>
              <a:rPr lang="en-US" dirty="0" smtClean="0"/>
              <a:t>Areopagus veto-power rescinded</a:t>
            </a:r>
          </a:p>
          <a:p>
            <a:pPr lvl="1"/>
            <a:r>
              <a:rPr lang="en-US" dirty="0" smtClean="0"/>
              <a:t>Full democracy achieved</a:t>
            </a:r>
          </a:p>
          <a:p>
            <a:pPr lvl="1"/>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2775167260"/>
              </p:ext>
            </p:extLst>
          </p:nvPr>
        </p:nvGraphicFramePr>
        <p:xfrm>
          <a:off x="7835000" y="2225615"/>
          <a:ext cx="3029821" cy="1905000"/>
        </p:xfrm>
        <a:graphic>
          <a:graphicData uri="http://schemas.openxmlformats.org/presentationml/2006/ole">
            <mc:AlternateContent xmlns:mc="http://schemas.openxmlformats.org/markup-compatibility/2006">
              <mc:Choice xmlns:v="urn:schemas-microsoft-com:vml" Requires="v">
                <p:oleObj spid="_x0000_s1084" name="Image" r:id="rId4" imgW="10158480" imgH="6387120" progId="Photoshop.Image.18">
                  <p:embed/>
                </p:oleObj>
              </mc:Choice>
              <mc:Fallback>
                <p:oleObj name="Image" r:id="rId4" imgW="10158480" imgH="6387120" progId="Photoshop.Image.18">
                  <p:embed/>
                  <p:pic>
                    <p:nvPicPr>
                      <p:cNvPr id="12" name="Object 11"/>
                      <p:cNvPicPr/>
                      <p:nvPr/>
                    </p:nvPicPr>
                    <p:blipFill>
                      <a:blip r:embed="rId5"/>
                      <a:stretch>
                        <a:fillRect/>
                      </a:stretch>
                    </p:blipFill>
                    <p:spPr>
                      <a:xfrm>
                        <a:off x="7835000" y="2225615"/>
                        <a:ext cx="3029821" cy="1905000"/>
                      </a:xfrm>
                      <a:prstGeom prst="rect">
                        <a:avLst/>
                      </a:prstGeom>
                    </p:spPr>
                  </p:pic>
                </p:oleObj>
              </mc:Fallback>
            </mc:AlternateContent>
          </a:graphicData>
        </a:graphic>
      </p:graphicFrame>
      <p:sp>
        <p:nvSpPr>
          <p:cNvPr id="13" name="TextBox 12"/>
          <p:cNvSpPr txBox="1"/>
          <p:nvPr/>
        </p:nvSpPr>
        <p:spPr>
          <a:xfrm>
            <a:off x="8472362" y="4130615"/>
            <a:ext cx="1755096" cy="377283"/>
          </a:xfrm>
          <a:prstGeom prst="rect">
            <a:avLst/>
          </a:prstGeom>
          <a:noFill/>
        </p:spPr>
        <p:txBody>
          <a:bodyPr wrap="none" rtlCol="0">
            <a:spAutoFit/>
          </a:bodyPr>
          <a:lstStyle/>
          <a:p>
            <a:pPr algn="ctr">
              <a:lnSpc>
                <a:spcPct val="125000"/>
              </a:lnSpc>
            </a:pPr>
            <a:r>
              <a:rPr lang="en-US" sz="1600" dirty="0" smtClean="0">
                <a:solidFill>
                  <a:srgbClr val="737373"/>
                </a:solidFill>
                <a:latin typeface="Calibri" panose="020F0502020204030204" pitchFamily="34" charset="0"/>
                <a:cs typeface="Calibri" panose="020F0502020204030204" pitchFamily="34" charset="0"/>
              </a:rPr>
              <a:t>Athenian Acropolis</a:t>
            </a:r>
          </a:p>
        </p:txBody>
      </p:sp>
    </p:spTree>
    <p:extLst>
      <p:ext uri="{BB962C8B-B14F-4D97-AF65-F5344CB8AC3E}">
        <p14:creationId xmlns:p14="http://schemas.microsoft.com/office/powerpoint/2010/main" val="3006234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40" name="Rectangle 4"/>
          <p:cNvSpPr>
            <a:spLocks noGrp="1" noChangeArrowheads="1"/>
          </p:cNvSpPr>
          <p:nvPr>
            <p:ph sz="half" idx="2"/>
          </p:nvPr>
        </p:nvSpPr>
        <p:spPr>
          <a:xfrm>
            <a:off x="6262479" y="854115"/>
            <a:ext cx="4708734" cy="5863213"/>
          </a:xfrm>
        </p:spPr>
        <p:txBody>
          <a:bodyPr>
            <a:normAutofit/>
          </a:bodyPr>
          <a:lstStyle/>
          <a:p>
            <a:pPr>
              <a:lnSpc>
                <a:spcPct val="105000"/>
              </a:lnSpc>
              <a:buClr>
                <a:schemeClr val="bg1">
                  <a:lumMod val="75000"/>
                </a:schemeClr>
              </a:buClr>
            </a:pPr>
            <a:r>
              <a:rPr lang="en-US" sz="1800" dirty="0" smtClean="0">
                <a:solidFill>
                  <a:schemeClr val="bg1">
                    <a:lumMod val="75000"/>
                  </a:schemeClr>
                </a:solidFill>
              </a:rPr>
              <a:t>3rd stasimon (141 ff.)</a:t>
            </a:r>
          </a:p>
          <a:p>
            <a:pPr lvl="1">
              <a:lnSpc>
                <a:spcPct val="105000"/>
              </a:lnSpc>
              <a:buClr>
                <a:schemeClr val="bg1">
                  <a:lumMod val="75000"/>
                </a:schemeClr>
              </a:buClr>
              <a:buFont typeface="Arial" panose="020B0604020202020204" pitchFamily="34" charset="0"/>
              <a:buChar char="•"/>
            </a:pPr>
            <a:r>
              <a:rPr lang="en-US" sz="1600" dirty="0" smtClean="0">
                <a:solidFill>
                  <a:schemeClr val="bg1">
                    <a:lumMod val="75000"/>
                  </a:schemeClr>
                </a:solidFill>
              </a:rPr>
              <a:t>Foreboding</a:t>
            </a:r>
          </a:p>
          <a:p>
            <a:pPr>
              <a:lnSpc>
                <a:spcPct val="105000"/>
              </a:lnSpc>
              <a:buClr>
                <a:schemeClr val="bg1">
                  <a:lumMod val="75000"/>
                </a:schemeClr>
              </a:buClr>
            </a:pPr>
            <a:r>
              <a:rPr lang="en-US" sz="1800" dirty="0" smtClean="0">
                <a:solidFill>
                  <a:schemeClr val="bg1">
                    <a:lumMod val="75000"/>
                  </a:schemeClr>
                </a:solidFill>
              </a:rPr>
              <a:t>4th episode (143 ff.)</a:t>
            </a:r>
          </a:p>
          <a:p>
            <a:pPr lvl="1">
              <a:lnSpc>
                <a:spcPct val="105000"/>
              </a:lnSpc>
              <a:buClr>
                <a:schemeClr val="bg1">
                  <a:lumMod val="75000"/>
                </a:schemeClr>
              </a:buClr>
              <a:buFont typeface="Arial" panose="020B0604020202020204" pitchFamily="34" charset="0"/>
              <a:buChar char="•"/>
            </a:pPr>
            <a:r>
              <a:rPr lang="en-US" sz="1600" dirty="0" err="1" smtClean="0">
                <a:solidFill>
                  <a:schemeClr val="bg1">
                    <a:lumMod val="75000"/>
                  </a:schemeClr>
                </a:solidFill>
              </a:rPr>
              <a:t>Clyt</a:t>
            </a:r>
            <a:r>
              <a:rPr lang="en-US" sz="1600" dirty="0" smtClean="0">
                <a:solidFill>
                  <a:schemeClr val="bg1">
                    <a:lumMod val="75000"/>
                  </a:schemeClr>
                </a:solidFill>
              </a:rPr>
              <a:t>., Leader. Cassandra to enter palace</a:t>
            </a:r>
          </a:p>
          <a:p>
            <a:pPr lvl="1">
              <a:lnSpc>
                <a:spcPct val="105000"/>
              </a:lnSpc>
              <a:buClr>
                <a:schemeClr val="bg1">
                  <a:lumMod val="75000"/>
                </a:schemeClr>
              </a:buClr>
              <a:buFont typeface="Arial" panose="020B0604020202020204" pitchFamily="34" charset="0"/>
              <a:buChar char="•"/>
            </a:pPr>
            <a:r>
              <a:rPr lang="en-US" sz="1600" dirty="0" smtClean="0">
                <a:solidFill>
                  <a:schemeClr val="bg1">
                    <a:lumMod val="75000"/>
                  </a:schemeClr>
                </a:solidFill>
              </a:rPr>
              <a:t>Cass., Leader, whole Chorus. </a:t>
            </a:r>
            <a:r>
              <a:rPr lang="en-US" sz="1600" dirty="0" err="1" smtClean="0">
                <a:solidFill>
                  <a:schemeClr val="bg1">
                    <a:lumMod val="75000"/>
                  </a:schemeClr>
                </a:solidFill>
              </a:rPr>
              <a:t>Cass.’s</a:t>
            </a:r>
            <a:r>
              <a:rPr lang="en-US" sz="1600" dirty="0" smtClean="0">
                <a:solidFill>
                  <a:schemeClr val="bg1">
                    <a:lumMod val="75000"/>
                  </a:schemeClr>
                </a:solidFill>
              </a:rPr>
              <a:t> visions (spoken, sung)</a:t>
            </a:r>
          </a:p>
          <a:p>
            <a:pPr>
              <a:lnSpc>
                <a:spcPct val="105000"/>
              </a:lnSpc>
              <a:buClr>
                <a:schemeClr val="bg1">
                  <a:lumMod val="75000"/>
                </a:schemeClr>
              </a:buClr>
            </a:pPr>
            <a:r>
              <a:rPr lang="en-US" sz="1800" dirty="0" smtClean="0">
                <a:solidFill>
                  <a:schemeClr val="bg1">
                    <a:lumMod val="75000"/>
                  </a:schemeClr>
                </a:solidFill>
              </a:rPr>
              <a:t>Choral recitation (158)</a:t>
            </a:r>
          </a:p>
          <a:p>
            <a:pPr lvl="1">
              <a:lnSpc>
                <a:spcPct val="105000"/>
              </a:lnSpc>
              <a:buClr>
                <a:schemeClr val="bg1">
                  <a:lumMod val="75000"/>
                </a:schemeClr>
              </a:buClr>
              <a:buFont typeface="Arial" panose="020B0604020202020204" pitchFamily="34" charset="0"/>
              <a:buChar char="•"/>
            </a:pPr>
            <a:r>
              <a:rPr lang="en-US" sz="1600" dirty="0" smtClean="0">
                <a:solidFill>
                  <a:schemeClr val="bg1">
                    <a:lumMod val="75000"/>
                  </a:schemeClr>
                </a:solidFill>
              </a:rPr>
              <a:t>Perils of power</a:t>
            </a:r>
          </a:p>
          <a:p>
            <a:pPr>
              <a:lnSpc>
                <a:spcPct val="105000"/>
              </a:lnSpc>
              <a:buClr>
                <a:schemeClr val="bg1">
                  <a:lumMod val="75000"/>
                </a:schemeClr>
              </a:buClr>
            </a:pPr>
            <a:r>
              <a:rPr lang="en-US" sz="1800" dirty="0" smtClean="0">
                <a:solidFill>
                  <a:schemeClr val="bg1">
                    <a:lumMod val="75000"/>
                  </a:schemeClr>
                </a:solidFill>
              </a:rPr>
              <a:t>Choral scene (159)</a:t>
            </a:r>
          </a:p>
          <a:p>
            <a:pPr lvl="1">
              <a:lnSpc>
                <a:spcPct val="105000"/>
              </a:lnSpc>
              <a:buClr>
                <a:schemeClr val="bg1">
                  <a:lumMod val="75000"/>
                </a:schemeClr>
              </a:buClr>
              <a:buFont typeface="Arial" panose="020B0604020202020204" pitchFamily="34" charset="0"/>
              <a:buChar char="•"/>
            </a:pPr>
            <a:r>
              <a:rPr lang="en-US" sz="1600" dirty="0" smtClean="0">
                <a:solidFill>
                  <a:schemeClr val="bg1">
                    <a:lumMod val="75000"/>
                  </a:schemeClr>
                </a:solidFill>
              </a:rPr>
              <a:t>Leader, whole Chorus, Ag. (offstage)</a:t>
            </a:r>
          </a:p>
          <a:p>
            <a:pPr>
              <a:lnSpc>
                <a:spcPct val="105000"/>
              </a:lnSpc>
              <a:buClr>
                <a:schemeClr val="bg1">
                  <a:lumMod val="75000"/>
                </a:schemeClr>
              </a:buClr>
            </a:pPr>
            <a:r>
              <a:rPr lang="en-US" sz="1800" dirty="0" smtClean="0">
                <a:solidFill>
                  <a:schemeClr val="bg1">
                    <a:lumMod val="75000"/>
                  </a:schemeClr>
                </a:solidFill>
              </a:rPr>
              <a:t>Exodos (160 ff.)</a:t>
            </a:r>
          </a:p>
          <a:p>
            <a:pPr lvl="1">
              <a:lnSpc>
                <a:spcPct val="105000"/>
              </a:lnSpc>
              <a:buClr>
                <a:schemeClr val="bg1">
                  <a:lumMod val="75000"/>
                </a:schemeClr>
              </a:buClr>
              <a:buFont typeface="Arial" panose="020B0604020202020204" pitchFamily="34" charset="0"/>
              <a:buChar char="•"/>
            </a:pPr>
            <a:r>
              <a:rPr lang="en-US" sz="1600" dirty="0" err="1" smtClean="0">
                <a:solidFill>
                  <a:schemeClr val="bg1">
                    <a:lumMod val="75000"/>
                  </a:schemeClr>
                </a:solidFill>
              </a:rPr>
              <a:t>Clyt</a:t>
            </a:r>
            <a:r>
              <a:rPr lang="en-US" sz="1600" dirty="0" smtClean="0">
                <a:solidFill>
                  <a:schemeClr val="bg1">
                    <a:lumMod val="75000"/>
                  </a:schemeClr>
                </a:solidFill>
              </a:rPr>
              <a:t>., Leader. </a:t>
            </a:r>
            <a:r>
              <a:rPr lang="en-US" sz="1600" dirty="0" err="1" smtClean="0">
                <a:solidFill>
                  <a:schemeClr val="bg1">
                    <a:lumMod val="75000"/>
                  </a:schemeClr>
                </a:solidFill>
              </a:rPr>
              <a:t>Ekkuklēma</a:t>
            </a:r>
            <a:r>
              <a:rPr lang="en-US" sz="1600" dirty="0" smtClean="0">
                <a:solidFill>
                  <a:schemeClr val="bg1">
                    <a:lumMod val="75000"/>
                  </a:schemeClr>
                </a:solidFill>
              </a:rPr>
              <a:t> with corpses</a:t>
            </a:r>
          </a:p>
          <a:p>
            <a:pPr lvl="1">
              <a:lnSpc>
                <a:spcPct val="105000"/>
              </a:lnSpc>
              <a:buClr>
                <a:schemeClr val="bg1">
                  <a:lumMod val="75000"/>
                </a:schemeClr>
              </a:buClr>
              <a:buFont typeface="Arial" panose="020B0604020202020204" pitchFamily="34" charset="0"/>
              <a:buChar char="•"/>
            </a:pPr>
            <a:r>
              <a:rPr lang="en-US" sz="1600" dirty="0" err="1" smtClean="0">
                <a:solidFill>
                  <a:schemeClr val="bg1">
                    <a:lumMod val="75000"/>
                  </a:schemeClr>
                </a:solidFill>
              </a:rPr>
              <a:t>Clyt</a:t>
            </a:r>
            <a:r>
              <a:rPr lang="en-US" sz="1600" dirty="0" smtClean="0">
                <a:solidFill>
                  <a:schemeClr val="bg1">
                    <a:lumMod val="75000"/>
                  </a:schemeClr>
                </a:solidFill>
              </a:rPr>
              <a:t>., Chorus (lyric dialogue). Recriminations</a:t>
            </a:r>
          </a:p>
          <a:p>
            <a:pPr lvl="1">
              <a:lnSpc>
                <a:spcPct val="105000"/>
              </a:lnSpc>
              <a:buClr>
                <a:schemeClr val="bg1">
                  <a:lumMod val="75000"/>
                </a:schemeClr>
              </a:buClr>
              <a:buFont typeface="Arial" panose="020B0604020202020204" pitchFamily="34" charset="0"/>
              <a:buChar char="•"/>
            </a:pPr>
            <a:r>
              <a:rPr lang="en-US" sz="1600" dirty="0" err="1" smtClean="0">
                <a:solidFill>
                  <a:schemeClr val="bg1">
                    <a:lumMod val="75000"/>
                  </a:schemeClr>
                </a:solidFill>
              </a:rPr>
              <a:t>Clyt</a:t>
            </a:r>
            <a:r>
              <a:rPr lang="en-US" sz="1600" dirty="0" smtClean="0">
                <a:solidFill>
                  <a:schemeClr val="bg1">
                    <a:lumMod val="75000"/>
                  </a:schemeClr>
                </a:solidFill>
              </a:rPr>
              <a:t>., Aegisthus, Leader (dialogue). Gloating in victory, more recriminations</a:t>
            </a:r>
            <a:endParaRPr lang="en-US" sz="1600" dirty="0">
              <a:solidFill>
                <a:schemeClr val="bg1">
                  <a:lumMod val="75000"/>
                </a:schemeClr>
              </a:solidFill>
            </a:endParaRPr>
          </a:p>
        </p:txBody>
      </p:sp>
      <p:sp>
        <p:nvSpPr>
          <p:cNvPr id="628738" name="Rectangle 2"/>
          <p:cNvSpPr>
            <a:spLocks noGrp="1" noChangeArrowheads="1"/>
          </p:cNvSpPr>
          <p:nvPr>
            <p:ph type="title"/>
          </p:nvPr>
        </p:nvSpPr>
        <p:spPr>
          <a:xfrm>
            <a:off x="3242139" y="59569"/>
            <a:ext cx="5724644" cy="646331"/>
          </a:xfrm>
          <a:noFill/>
        </p:spPr>
        <p:txBody>
          <a:bodyPr wrap="none">
            <a:spAutoFit/>
          </a:bodyPr>
          <a:lstStyle/>
          <a:p>
            <a:pPr algn="ctr"/>
            <a:r>
              <a:rPr lang="en-US" sz="4000" i="1" dirty="0" smtClean="0"/>
              <a:t>Agamemnon:</a:t>
            </a:r>
            <a:r>
              <a:rPr lang="en-US" sz="4000" dirty="0" smtClean="0"/>
              <a:t> Analysis</a:t>
            </a:r>
            <a:endParaRPr lang="en-US" sz="4000" dirty="0"/>
          </a:p>
        </p:txBody>
      </p:sp>
      <p:sp>
        <p:nvSpPr>
          <p:cNvPr id="628739" name="Rectangle 3"/>
          <p:cNvSpPr>
            <a:spLocks noGrp="1" noChangeArrowheads="1"/>
          </p:cNvSpPr>
          <p:nvPr>
            <p:ph sz="half" idx="1"/>
          </p:nvPr>
        </p:nvSpPr>
        <p:spPr>
          <a:xfrm>
            <a:off x="1233279" y="854115"/>
            <a:ext cx="4708734" cy="5863213"/>
          </a:xfrm>
        </p:spPr>
        <p:txBody>
          <a:bodyPr>
            <a:noAutofit/>
          </a:bodyPr>
          <a:lstStyle/>
          <a:p>
            <a:pPr>
              <a:lnSpc>
                <a:spcPct val="95000"/>
              </a:lnSpc>
            </a:pPr>
            <a:r>
              <a:rPr lang="en-US" sz="1800" dirty="0" smtClean="0">
                <a:solidFill>
                  <a:schemeClr val="tx2"/>
                </a:solidFill>
              </a:rPr>
              <a:t>Prologue (pp. Penguin 103 f.)</a:t>
            </a:r>
          </a:p>
          <a:p>
            <a:pPr lvl="1">
              <a:lnSpc>
                <a:spcPct val="95000"/>
              </a:lnSpc>
            </a:pPr>
            <a:r>
              <a:rPr lang="en-US" sz="1600" dirty="0" smtClean="0">
                <a:solidFill>
                  <a:schemeClr val="tx2"/>
                </a:solidFill>
              </a:rPr>
              <a:t>Watchman</a:t>
            </a:r>
          </a:p>
          <a:p>
            <a:pPr>
              <a:lnSpc>
                <a:spcPct val="95000"/>
              </a:lnSpc>
            </a:pPr>
            <a:r>
              <a:rPr lang="en-US" sz="1800" dirty="0" smtClean="0">
                <a:solidFill>
                  <a:schemeClr val="tx2"/>
                </a:solidFill>
              </a:rPr>
              <a:t>Parodos (105 ff.)</a:t>
            </a:r>
          </a:p>
          <a:p>
            <a:pPr lvl="1">
              <a:lnSpc>
                <a:spcPct val="95000"/>
              </a:lnSpc>
            </a:pPr>
            <a:r>
              <a:rPr lang="en-US" sz="1600" dirty="0" smtClean="0">
                <a:solidFill>
                  <a:schemeClr val="tx2"/>
                </a:solidFill>
              </a:rPr>
              <a:t>Entry march (recited). misgivings: expedition</a:t>
            </a:r>
          </a:p>
          <a:p>
            <a:pPr lvl="1">
              <a:lnSpc>
                <a:spcPct val="95000"/>
              </a:lnSpc>
            </a:pPr>
            <a:r>
              <a:rPr lang="en-US" sz="1600" dirty="0" smtClean="0">
                <a:solidFill>
                  <a:schemeClr val="tx2"/>
                </a:solidFill>
              </a:rPr>
              <a:t>Lyric (sung, danced). portent of eagles and hare</a:t>
            </a:r>
          </a:p>
          <a:p>
            <a:pPr>
              <a:lnSpc>
                <a:spcPct val="95000"/>
              </a:lnSpc>
            </a:pPr>
            <a:r>
              <a:rPr lang="en-US" sz="1800" dirty="0" smtClean="0">
                <a:solidFill>
                  <a:schemeClr val="tx2"/>
                </a:solidFill>
              </a:rPr>
              <a:t>1st episode (112 ff.)</a:t>
            </a:r>
          </a:p>
          <a:p>
            <a:pPr lvl="1">
              <a:lnSpc>
                <a:spcPct val="95000"/>
              </a:lnSpc>
            </a:pPr>
            <a:r>
              <a:rPr lang="en-US" sz="1600" dirty="0" smtClean="0">
                <a:solidFill>
                  <a:schemeClr val="tx2"/>
                </a:solidFill>
              </a:rPr>
              <a:t>Leader, </a:t>
            </a:r>
            <a:r>
              <a:rPr lang="en-US" sz="1600" dirty="0" err="1" smtClean="0">
                <a:solidFill>
                  <a:schemeClr val="tx2"/>
                </a:solidFill>
              </a:rPr>
              <a:t>Clyt</a:t>
            </a:r>
            <a:r>
              <a:rPr lang="en-US" sz="1600" dirty="0" smtClean="0">
                <a:solidFill>
                  <a:schemeClr val="tx2"/>
                </a:solidFill>
              </a:rPr>
              <a:t>. Fire signals</a:t>
            </a:r>
          </a:p>
          <a:p>
            <a:pPr>
              <a:lnSpc>
                <a:spcPct val="95000"/>
              </a:lnSpc>
            </a:pPr>
            <a:r>
              <a:rPr lang="en-US" sz="1800" dirty="0" smtClean="0">
                <a:solidFill>
                  <a:schemeClr val="tx2"/>
                </a:solidFill>
              </a:rPr>
              <a:t>1st stasimon (117 ff.)</a:t>
            </a:r>
          </a:p>
          <a:p>
            <a:pPr lvl="1">
              <a:lnSpc>
                <a:spcPct val="95000"/>
              </a:lnSpc>
            </a:pPr>
            <a:r>
              <a:rPr lang="en-US" sz="1600" dirty="0" smtClean="0">
                <a:solidFill>
                  <a:schemeClr val="tx2"/>
                </a:solidFill>
              </a:rPr>
              <a:t>Paris’ crime</a:t>
            </a:r>
          </a:p>
          <a:p>
            <a:pPr>
              <a:lnSpc>
                <a:spcPct val="95000"/>
              </a:lnSpc>
            </a:pPr>
            <a:r>
              <a:rPr lang="en-US" sz="1800" dirty="0" smtClean="0">
                <a:solidFill>
                  <a:schemeClr val="tx2"/>
                </a:solidFill>
              </a:rPr>
              <a:t>2nd episode (121 ff.)</a:t>
            </a:r>
          </a:p>
          <a:p>
            <a:pPr lvl="1">
              <a:lnSpc>
                <a:spcPct val="95000"/>
              </a:lnSpc>
            </a:pPr>
            <a:r>
              <a:rPr lang="en-US" sz="1600" dirty="0" smtClean="0">
                <a:solidFill>
                  <a:schemeClr val="tx2"/>
                </a:solidFill>
              </a:rPr>
              <a:t>Herald, Leader, </a:t>
            </a:r>
            <a:r>
              <a:rPr lang="en-US" sz="1600" dirty="0" err="1" smtClean="0">
                <a:solidFill>
                  <a:schemeClr val="tx2"/>
                </a:solidFill>
              </a:rPr>
              <a:t>Clyt</a:t>
            </a:r>
            <a:r>
              <a:rPr lang="en-US" sz="1600" dirty="0" smtClean="0">
                <a:solidFill>
                  <a:schemeClr val="tx2"/>
                </a:solidFill>
              </a:rPr>
              <a:t>. Victory. Menelaus lost?</a:t>
            </a:r>
          </a:p>
          <a:p>
            <a:pPr>
              <a:lnSpc>
                <a:spcPct val="95000"/>
              </a:lnSpc>
            </a:pPr>
            <a:r>
              <a:rPr lang="en-US" sz="1800" dirty="0" smtClean="0">
                <a:solidFill>
                  <a:schemeClr val="tx2"/>
                </a:solidFill>
              </a:rPr>
              <a:t>2nd stasimon (129 ff.)</a:t>
            </a:r>
          </a:p>
          <a:p>
            <a:pPr lvl="1">
              <a:lnSpc>
                <a:spcPct val="95000"/>
              </a:lnSpc>
            </a:pPr>
            <a:r>
              <a:rPr lang="en-US" sz="1600" dirty="0" smtClean="0">
                <a:solidFill>
                  <a:schemeClr val="tx2"/>
                </a:solidFill>
              </a:rPr>
              <a:t>Helen’s blood wedding</a:t>
            </a:r>
          </a:p>
          <a:p>
            <a:pPr>
              <a:lnSpc>
                <a:spcPct val="95000"/>
              </a:lnSpc>
            </a:pPr>
            <a:r>
              <a:rPr lang="en-US" sz="1800" dirty="0" smtClean="0">
                <a:solidFill>
                  <a:srgbClr val="BFBFBF"/>
                </a:solidFill>
              </a:rPr>
              <a:t>3rd episode (132 ff.)</a:t>
            </a:r>
          </a:p>
          <a:p>
            <a:pPr lvl="1">
              <a:lnSpc>
                <a:spcPct val="95000"/>
              </a:lnSpc>
            </a:pPr>
            <a:r>
              <a:rPr lang="en-US" sz="1600" dirty="0" smtClean="0">
                <a:solidFill>
                  <a:srgbClr val="BFBFBF"/>
                </a:solidFill>
              </a:rPr>
              <a:t>Chorus (reciting). Ag., </a:t>
            </a:r>
            <a:r>
              <a:rPr lang="en-US" sz="1600" dirty="0" err="1" smtClean="0">
                <a:solidFill>
                  <a:srgbClr val="BFBFBF"/>
                </a:solidFill>
              </a:rPr>
              <a:t>Clyt</a:t>
            </a:r>
            <a:r>
              <a:rPr lang="en-US" sz="1600" dirty="0" smtClean="0">
                <a:solidFill>
                  <a:srgbClr val="BFBFBF"/>
                </a:solidFill>
              </a:rPr>
              <a:t>. Red-carpet welcome</a:t>
            </a:r>
            <a:endParaRPr lang="en-US" sz="1600" dirty="0">
              <a:solidFill>
                <a:srgbClr val="BFBFBF"/>
              </a:solidFill>
            </a:endParaRPr>
          </a:p>
        </p:txBody>
      </p:sp>
    </p:spTree>
    <p:extLst>
      <p:ext uri="{BB962C8B-B14F-4D97-AF65-F5344CB8AC3E}">
        <p14:creationId xmlns:p14="http://schemas.microsoft.com/office/powerpoint/2010/main" val="332776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p:txBody>
          <a:bodyPr/>
          <a:lstStyle/>
          <a:p>
            <a:r>
              <a:rPr lang="en-US" dirty="0" smtClean="0"/>
              <a:t>Myth Backstory. . .</a:t>
            </a:r>
            <a:endParaRPr lang="en-US" dirty="0"/>
          </a:p>
        </p:txBody>
      </p:sp>
      <p:sp>
        <p:nvSpPr>
          <p:cNvPr id="595971" name="Rectangle 3"/>
          <p:cNvSpPr>
            <a:spLocks noGrp="1" noChangeArrowheads="1"/>
          </p:cNvSpPr>
          <p:nvPr>
            <p:ph type="body" idx="1"/>
          </p:nvPr>
        </p:nvSpPr>
        <p:spPr/>
        <p:txBody>
          <a:bodyPr/>
          <a:lstStyle/>
          <a:p>
            <a:r>
              <a:rPr lang="en-US" dirty="0" smtClean="0"/>
              <a:t>Feast of Thyestes </a:t>
            </a:r>
            <a:r>
              <a:rPr lang="en-US" sz="2400" dirty="0" smtClean="0">
                <a:hlinkClick r:id="rId3" action="ppaction://hlinksldjump"/>
              </a:rPr>
              <a:t>(genealogy)</a:t>
            </a:r>
            <a:endParaRPr lang="en-US" dirty="0" smtClean="0"/>
          </a:p>
          <a:p>
            <a:r>
              <a:rPr lang="en-US" dirty="0" smtClean="0"/>
              <a:t>Abduction of Helen </a:t>
            </a:r>
            <a:r>
              <a:rPr lang="en-US" sz="2400" dirty="0" smtClean="0">
                <a:hlinkClick r:id="rId4" action="ppaction://hlinksldjump"/>
              </a:rPr>
              <a:t>(map)</a:t>
            </a:r>
            <a:endParaRPr lang="en-US" sz="2400" dirty="0" smtClean="0"/>
          </a:p>
          <a:p>
            <a:pPr lvl="1"/>
            <a:r>
              <a:rPr lang="en-US" dirty="0" smtClean="0"/>
              <a:t>Sacrifice of Iphigenia</a:t>
            </a:r>
          </a:p>
          <a:p>
            <a:pPr lvl="1"/>
            <a:r>
              <a:rPr lang="en-US" dirty="0" smtClean="0"/>
              <a:t>Sack of Troy</a:t>
            </a:r>
            <a:endParaRPr lang="en-US" dirty="0"/>
          </a:p>
        </p:txBody>
      </p:sp>
      <p:pic>
        <p:nvPicPr>
          <p:cNvPr id="12" name="Picture 9" descr="mask"/>
          <p:cNvPicPr>
            <a:picLocks noChangeAspect="1" noChangeArrowheads="1"/>
          </p:cNvPicPr>
          <p:nvPr/>
        </p:nvPicPr>
        <p:blipFill>
          <a:blip r:embed="rId5" cstate="print"/>
          <a:srcRect/>
          <a:stretch>
            <a:fillRect/>
          </a:stretch>
        </p:blipFill>
        <p:spPr bwMode="auto">
          <a:xfrm>
            <a:off x="7696800" y="1713842"/>
            <a:ext cx="2136775" cy="3211513"/>
          </a:xfrm>
          <a:prstGeom prst="rect">
            <a:avLst/>
          </a:prstGeom>
          <a:noFill/>
        </p:spPr>
      </p:pic>
    </p:spTree>
    <p:extLst>
      <p:ext uri="{BB962C8B-B14F-4D97-AF65-F5344CB8AC3E}">
        <p14:creationId xmlns:p14="http://schemas.microsoft.com/office/powerpoint/2010/main" val="375381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5971">
                                            <p:txEl>
                                              <p:pRg st="0" end="0"/>
                                            </p:txEl>
                                          </p:spTgt>
                                        </p:tgtEl>
                                        <p:attrNameLst>
                                          <p:attrName>style.visibility</p:attrName>
                                        </p:attrNameLst>
                                      </p:cBhvr>
                                      <p:to>
                                        <p:strVal val="visible"/>
                                      </p:to>
                                    </p:set>
                                    <p:animEffect transition="in" filter="dissolve">
                                      <p:cBhvr>
                                        <p:cTn id="7" dur="500"/>
                                        <p:tgtEl>
                                          <p:spTgt spid="5959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95971">
                                            <p:txEl>
                                              <p:pRg st="1" end="1"/>
                                            </p:txEl>
                                          </p:spTgt>
                                        </p:tgtEl>
                                        <p:attrNameLst>
                                          <p:attrName>style.visibility</p:attrName>
                                        </p:attrNameLst>
                                      </p:cBhvr>
                                      <p:to>
                                        <p:strVal val="visible"/>
                                      </p:to>
                                    </p:set>
                                    <p:animEffect transition="in" filter="dissolve">
                                      <p:cBhvr>
                                        <p:cTn id="12" dur="500"/>
                                        <p:tgtEl>
                                          <p:spTgt spid="595971">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95971">
                                            <p:txEl>
                                              <p:pRg st="2" end="2"/>
                                            </p:txEl>
                                          </p:spTgt>
                                        </p:tgtEl>
                                        <p:attrNameLst>
                                          <p:attrName>style.visibility</p:attrName>
                                        </p:attrNameLst>
                                      </p:cBhvr>
                                      <p:to>
                                        <p:strVal val="visible"/>
                                      </p:to>
                                    </p:set>
                                    <p:animEffect transition="in" filter="dissolve">
                                      <p:cBhvr>
                                        <p:cTn id="15" dur="500"/>
                                        <p:tgtEl>
                                          <p:spTgt spid="595971">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95971">
                                            <p:txEl>
                                              <p:pRg st="3" end="3"/>
                                            </p:txEl>
                                          </p:spTgt>
                                        </p:tgtEl>
                                        <p:attrNameLst>
                                          <p:attrName>style.visibility</p:attrName>
                                        </p:attrNameLst>
                                      </p:cBhvr>
                                      <p:to>
                                        <p:strVal val="visible"/>
                                      </p:to>
                                    </p:set>
                                    <p:animEffect transition="in" filter="dissolve">
                                      <p:cBhvr>
                                        <p:cTn id="18" dur="500"/>
                                        <p:tgtEl>
                                          <p:spTgt spid="5959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1" grpId="0" build="p"/>
    </p:bldLst>
  </p:timing>
</p:sld>
</file>

<file path=ppt/theme/theme1.xml><?xml version="1.0" encoding="utf-8"?>
<a:theme xmlns:a="http://schemas.openxmlformats.org/drawingml/2006/main" name="World Presentation 16x9">
  <a:themeElements>
    <a:clrScheme name="Custom 1">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00B0F0"/>
      </a:hlink>
      <a:folHlink>
        <a:srgbClr val="00B0F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lnSpc>
            <a:spcPct val="125000"/>
          </a:lnSpc>
          <a:defRPr sz="3200" dirty="0" smtClean="0">
            <a:solidFill>
              <a:srgbClr val="737373"/>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04_csapo.pptx" id="{09A6238E-22D6-4C84-8889-12D19E826EDA}" vid="{B6620738-EBF3-42C5-89E4-D18A864F9516}"/>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ancient_tragedy</Template>
  <TotalTime>496</TotalTime>
  <Words>2439</Words>
  <Application>Microsoft Office PowerPoint</Application>
  <PresentationFormat>Custom</PresentationFormat>
  <Paragraphs>257</Paragraphs>
  <Slides>18</Slides>
  <Notes>18</Notes>
  <HiddenSlides>2</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18</vt:i4>
      </vt:variant>
    </vt:vector>
  </HeadingPairs>
  <TitlesOfParts>
    <vt:vector size="29" baseType="lpstr">
      <vt:lpstr>Arial</vt:lpstr>
      <vt:lpstr>Calibri</vt:lpstr>
      <vt:lpstr>Candara</vt:lpstr>
      <vt:lpstr>Century Gothic</vt:lpstr>
      <vt:lpstr>Levenim MT</vt:lpstr>
      <vt:lpstr>Sitka Display Semibold</vt:lpstr>
      <vt:lpstr>Wingdings</vt:lpstr>
      <vt:lpstr>World Presentation 16x9</vt:lpstr>
      <vt:lpstr>Image</vt:lpstr>
      <vt:lpstr>Organization Chart</vt:lpstr>
      <vt:lpstr>MS Org Chart</vt:lpstr>
      <vt:lpstr>Aeschylus’ Agamemnon, Part 1</vt:lpstr>
      <vt:lpstr>Opening Discussion</vt:lpstr>
      <vt:lpstr>Two Videos</vt:lpstr>
      <vt:lpstr>Agenda</vt:lpstr>
      <vt:lpstr>Aeschylus’ Oresteia</vt:lpstr>
      <vt:lpstr>Oresteia: Play Facts</vt:lpstr>
      <vt:lpstr>Historical Context: Athens</vt:lpstr>
      <vt:lpstr>Agamemnon: Analysis</vt:lpstr>
      <vt:lpstr>Myth Backstory. . .</vt:lpstr>
      <vt:lpstr>Genealogy</vt:lpstr>
      <vt:lpstr>PowerPoint Presentation</vt:lpstr>
      <vt:lpstr>Aeschylus’ Agamermnon</vt:lpstr>
      <vt:lpstr>Oresteia: Thematic Conflicts</vt:lpstr>
      <vt:lpstr>Oresteia: Aeschylean Patterns</vt:lpstr>
      <vt:lpstr>PowerPoint Presentation</vt:lpstr>
      <vt:lpstr>PowerPoint Presentation</vt:lpstr>
      <vt:lpstr>Associative Poetics</vt:lpstr>
      <vt:lpstr>Tragic Cycle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Suffering, Knowledge?</dc:title>
  <dc:creator>Scholtz, Andrew</dc:creator>
  <cp:lastModifiedBy>Scholtz, Andrew</cp:lastModifiedBy>
  <cp:revision>61</cp:revision>
  <cp:lastPrinted>2024-02-13T14:45:18Z</cp:lastPrinted>
  <dcterms:created xsi:type="dcterms:W3CDTF">2020-02-17T21:29:36Z</dcterms:created>
  <dcterms:modified xsi:type="dcterms:W3CDTF">2024-02-20T02:34:43Z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