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2" r:id="rId3"/>
    <p:sldId id="281" r:id="rId4"/>
    <p:sldId id="258" r:id="rId5"/>
    <p:sldId id="285" r:id="rId6"/>
    <p:sldId id="257" r:id="rId7"/>
    <p:sldId id="259" r:id="rId8"/>
    <p:sldId id="262" r:id="rId9"/>
    <p:sldId id="263" r:id="rId10"/>
    <p:sldId id="284" r:id="rId11"/>
    <p:sldId id="264" r:id="rId12"/>
    <p:sldId id="265" r:id="rId13"/>
    <p:sldId id="267" r:id="rId14"/>
    <p:sldId id="274" r:id="rId15"/>
    <p:sldId id="277" r:id="rId16"/>
    <p:sldId id="283" r:id="rId17"/>
    <p:sldId id="276" r:id="rId18"/>
    <p:sldId id="278" r:id="rId19"/>
    <p:sldId id="279" r:id="rId20"/>
    <p:sldId id="280" r:id="rId21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E5E5FF"/>
    <a:srgbClr val="FFFFFF"/>
    <a:srgbClr val="BE7F42"/>
    <a:srgbClr val="993300"/>
    <a:srgbClr val="00173A"/>
    <a:srgbClr val="0000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7" autoAdjust="0"/>
    <p:restoredTop sz="95274" autoAdjust="0"/>
  </p:normalViewPr>
  <p:slideViewPr>
    <p:cSldViewPr snapToGrid="0">
      <p:cViewPr varScale="1">
        <p:scale>
          <a:sx n="83" d="100"/>
          <a:sy n="83" d="100"/>
        </p:scale>
        <p:origin x="1080" y="72"/>
      </p:cViewPr>
      <p:guideLst>
        <p:guide orient="horz" pos="1728"/>
        <p:guide pos="383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00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2/20/2024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2/20/2024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5344" y="647806"/>
            <a:ext cx="2779712" cy="156438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2395181"/>
            <a:ext cx="5608320" cy="620398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1-13-99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CLA77, Andrew Scholtz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A0D30-B3D3-4ACB-AF75-A3DFF1C60A3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8608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1525" y="477838"/>
            <a:ext cx="2928938" cy="1647825"/>
          </a:xfrm>
          <a:ln/>
        </p:spPr>
      </p:sp>
      <p:sp>
        <p:nvSpPr>
          <p:cNvPr id="68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80777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1-13-99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CLA77, Andrew Scholtz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B268A-2B81-4816-B363-F4C27345C64F}" type="slidenum">
              <a:rPr lang="en-US"/>
              <a:pPr/>
              <a:t>12</a:t>
            </a:fld>
            <a:endParaRPr lang="en-US"/>
          </a:p>
        </p:txBody>
      </p:sp>
      <p:sp>
        <p:nvSpPr>
          <p:cNvPr id="69222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1525" y="477838"/>
            <a:ext cx="2928938" cy="1647825"/>
          </a:xfrm>
          <a:ln/>
        </p:spPr>
      </p:sp>
      <p:sp>
        <p:nvSpPr>
          <p:cNvPr id="69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imagery in </a:t>
            </a:r>
            <a:r>
              <a:rPr lang="en-US" dirty="0" err="1"/>
              <a:t>oresteia</a:t>
            </a:r>
            <a:endParaRPr lang="en-US" dirty="0"/>
          </a:p>
          <a:p>
            <a:pPr lvl="1"/>
            <a:r>
              <a:rPr lang="en-US" dirty="0" smtClean="0"/>
              <a:t>metonymically unifies</a:t>
            </a:r>
            <a:r>
              <a:rPr lang="en-US" dirty="0"/>
              <a:t>, provides a kind of carrier wave upon which dramatic transformations - reversals etc. - play out</a:t>
            </a:r>
          </a:p>
          <a:p>
            <a:pPr lvl="1"/>
            <a:r>
              <a:rPr lang="en-US" dirty="0"/>
              <a:t>pay especially close attention to red robes in </a:t>
            </a:r>
            <a:r>
              <a:rPr lang="en-US" dirty="0" err="1"/>
              <a:t>eum</a:t>
            </a:r>
            <a:endParaRPr lang="en-US" dirty="0"/>
          </a:p>
          <a:p>
            <a:pPr lvl="1"/>
            <a:r>
              <a:rPr lang="en-US" dirty="0"/>
              <a:t>but  imagery </a:t>
            </a:r>
            <a:r>
              <a:rPr lang="en-US" dirty="0" smtClean="0"/>
              <a:t>obviously does </a:t>
            </a:r>
            <a:r>
              <a:rPr lang="en-US" dirty="0"/>
              <a:t>not stop there …</a:t>
            </a:r>
          </a:p>
          <a:p>
            <a:r>
              <a:rPr lang="en-US" dirty="0"/>
              <a:t>Libation</a:t>
            </a:r>
          </a:p>
          <a:p>
            <a:pPr lvl="1"/>
            <a:r>
              <a:rPr lang="en-US" dirty="0"/>
              <a:t>drink offering for gods or deceased</a:t>
            </a:r>
          </a:p>
          <a:p>
            <a:pPr lvl="1"/>
            <a:r>
              <a:rPr lang="en-US" dirty="0"/>
              <a:t>vengeance as “blood offering”</a:t>
            </a:r>
          </a:p>
          <a:p>
            <a:pPr lvl="1"/>
            <a:r>
              <a:rPr lang="en-US" dirty="0"/>
              <a:t>vengeance as a “toast”</a:t>
            </a:r>
          </a:p>
          <a:p>
            <a:pPr lvl="1"/>
            <a:r>
              <a:rPr lang="en-US" dirty="0" smtClean="0"/>
              <a:t>Zeus </a:t>
            </a:r>
            <a:r>
              <a:rPr lang="en-US" dirty="0"/>
              <a:t>the Savior: the third </a:t>
            </a:r>
            <a:r>
              <a:rPr lang="en-US" dirty="0" smtClean="0"/>
              <a:t>toast-libation</a:t>
            </a:r>
            <a:endParaRPr lang="en-US" dirty="0"/>
          </a:p>
          <a:p>
            <a:pPr lvl="2"/>
            <a:r>
              <a:rPr lang="en-US" dirty="0"/>
              <a:t>Orestes, of Aegisthus: “Our Fury never wants for blood. His (Aegisthus’ blood) she drinks unmixed (i.e., like wine straight up), our third libation to saving Zeus” (lines 564–5)</a:t>
            </a:r>
          </a:p>
          <a:p>
            <a:r>
              <a:rPr lang="en-US" dirty="0" smtClean="0"/>
              <a:t>Nets</a:t>
            </a:r>
          </a:p>
          <a:p>
            <a:pPr lvl="1"/>
            <a:r>
              <a:rPr lang="en-US" dirty="0" smtClean="0"/>
              <a:t>vengeance as hunting and capture</a:t>
            </a:r>
          </a:p>
          <a:p>
            <a:pPr lvl="1"/>
            <a:r>
              <a:rPr lang="en-US" dirty="0" smtClean="0"/>
              <a:t>p. 221, or displays the bodies of </a:t>
            </a:r>
            <a:r>
              <a:rPr lang="en-US" dirty="0" err="1" smtClean="0"/>
              <a:t>cly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aeg</a:t>
            </a:r>
            <a:r>
              <a:rPr lang="en-US" baseline="0" dirty="0" smtClean="0"/>
              <a:t> wrapped in the garments that ensnared ag – a double death matching that of ag and </a:t>
            </a:r>
            <a:r>
              <a:rPr lang="en-US" baseline="0" dirty="0" err="1" smtClean="0"/>
              <a:t>cass</a:t>
            </a:r>
            <a:endParaRPr lang="en-US" dirty="0" smtClean="0"/>
          </a:p>
          <a:p>
            <a:pPr lvl="0"/>
            <a:r>
              <a:rPr lang="en-US" dirty="0" smtClean="0"/>
              <a:t>Snakes</a:t>
            </a:r>
            <a:endParaRPr lang="en-US" dirty="0"/>
          </a:p>
          <a:p>
            <a:pPr lvl="1"/>
            <a:r>
              <a:rPr lang="en-US" dirty="0"/>
              <a:t>death, underworld</a:t>
            </a:r>
          </a:p>
          <a:p>
            <a:pPr lvl="1"/>
            <a:r>
              <a:rPr lang="en-US" dirty="0"/>
              <a:t>health (Asclepius)</a:t>
            </a:r>
          </a:p>
          <a:p>
            <a:pPr lvl="1"/>
            <a:r>
              <a:rPr lang="en-US" dirty="0" err="1"/>
              <a:t>clyt</a:t>
            </a:r>
            <a:r>
              <a:rPr lang="en-US" dirty="0"/>
              <a:t> herself (</a:t>
            </a:r>
            <a:r>
              <a:rPr lang="en-US" dirty="0" err="1"/>
              <a:t>ag</a:t>
            </a:r>
            <a:r>
              <a:rPr lang="en-US" dirty="0"/>
              <a:t> died “in … the viper’s dark embrace,” or 190)</a:t>
            </a:r>
          </a:p>
          <a:p>
            <a:pPr lvl="1"/>
            <a:r>
              <a:rPr lang="en-US" dirty="0"/>
              <a:t>Clytaemnestra’s </a:t>
            </a:r>
            <a:r>
              <a:rPr lang="en-US" dirty="0" smtClean="0"/>
              <a:t>dream</a:t>
            </a:r>
          </a:p>
          <a:p>
            <a:pPr lvl="2"/>
            <a:r>
              <a:rPr lang="en-US" dirty="0" smtClean="0"/>
              <a:t>pp. 200-1. that she had borne</a:t>
            </a:r>
            <a:r>
              <a:rPr lang="en-US" baseline="0" dirty="0" smtClean="0"/>
              <a:t> a snake. swaddled it like a baby. bit her breast to draw milk curdled by blood. “No idle dream. The vision of a man.” (</a:t>
            </a:r>
            <a:r>
              <a:rPr lang="en-US" baseline="0" dirty="0" err="1" smtClean="0"/>
              <a:t>ch</a:t>
            </a:r>
            <a:r>
              <a:rPr lang="en-US" baseline="0" dirty="0" smtClean="0"/>
              <a:t>, p. 201) or: I am the serpent. the blood imagery also recalls libations. the shedding of blood in vengeance is a drink offering to the dead in the earth.</a:t>
            </a:r>
            <a:endParaRPr lang="en-US" dirty="0"/>
          </a:p>
          <a:p>
            <a:pPr lvl="1"/>
            <a:r>
              <a:rPr lang="en-US" dirty="0"/>
              <a:t>Furies:</a:t>
            </a:r>
          </a:p>
          <a:p>
            <a:pPr lvl="2"/>
            <a:r>
              <a:rPr lang="en-US" dirty="0"/>
              <a:t>Orestes: “No, no! Women–look–like Gorgons, shrouded in black, their heads wreathed, swarming serpents!” (1048–50)</a:t>
            </a:r>
          </a:p>
          <a:p>
            <a:pPr lvl="1"/>
            <a:r>
              <a:rPr lang="en-US" dirty="0"/>
              <a:t>phallic symbols</a:t>
            </a:r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3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1525" y="477838"/>
            <a:ext cx="2928938" cy="1647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clas215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FB5FEA-8BCF-4D35-B9EB-1CDC7618E77B}" type="datetime1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bacchae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04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1-13-99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CLA77, Andrew Scholtz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CE440-4328-4045-8619-5EFC0546BBB8}" type="slidenum">
              <a:rPr lang="en-US"/>
              <a:pPr/>
              <a:t>14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3113" y="477838"/>
            <a:ext cx="2925762" cy="1647825"/>
          </a:xfrm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realized in LB?</a:t>
            </a:r>
          </a:p>
          <a:p>
            <a:r>
              <a:rPr lang="en-US" dirty="0" smtClean="0"/>
              <a:t>as in the </a:t>
            </a:r>
            <a:r>
              <a:rPr lang="en-US" i="1" dirty="0" smtClean="0"/>
              <a:t>ag</a:t>
            </a:r>
            <a:r>
              <a:rPr lang="en-US" dirty="0" smtClean="0"/>
              <a:t>, so too in the </a:t>
            </a:r>
            <a:r>
              <a:rPr lang="en-US" i="1" dirty="0" err="1" smtClean="0"/>
              <a:t>lb</a:t>
            </a:r>
            <a:r>
              <a:rPr lang="en-US" dirty="0" smtClean="0"/>
              <a:t>,</a:t>
            </a:r>
            <a:r>
              <a:rPr lang="en-US" baseline="0" dirty="0" smtClean="0"/>
              <a:t> the finale exhibits the visible outcome of vengeance: bloody bodies wheeled out on the </a:t>
            </a:r>
            <a:r>
              <a:rPr lang="en-US" i="1" baseline="0" dirty="0" smtClean="0"/>
              <a:t>ekkuklema</a:t>
            </a:r>
            <a:r>
              <a:rPr lang="en-US" baseline="0" dirty="0" smtClean="0"/>
              <a:t>. the riddle of </a:t>
            </a:r>
            <a:r>
              <a:rPr lang="en-US" baseline="0" dirty="0" err="1" smtClean="0"/>
              <a:t>clyt’s</a:t>
            </a:r>
            <a:r>
              <a:rPr lang="en-US" baseline="0" dirty="0" smtClean="0"/>
              <a:t> dream is resolved, its prophecy fulfilled. but we have yet to bring gods clearly into the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45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52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48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2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3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71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1-13-99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CLA77, Andrew Scholtz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46344-0D0A-48BC-9CB9-83EFF7B7A5EE}" type="slidenum">
              <a:rPr lang="en-US"/>
              <a:pPr/>
              <a:t>4</a:t>
            </a:fld>
            <a:endParaRPr lang="en-US"/>
          </a:p>
        </p:txBody>
      </p:sp>
      <p:sp>
        <p:nvSpPr>
          <p:cNvPr id="73114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1525" y="477838"/>
            <a:ext cx="2928938" cy="1647825"/>
          </a:xfrm>
          <a:ln/>
        </p:spPr>
      </p:sp>
      <p:sp>
        <p:nvSpPr>
          <p:cNvPr id="73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A NON-HUBRISTIC DIKE POSSIBLE? CAN JUSTICE CONSENT TO A BRIGHTER FUTURE FOR THE HOUSE OF ATREUS</a:t>
            </a:r>
            <a:r>
              <a:rPr lang="en-US" dirty="0" smtClean="0"/>
              <a:t>? FOR ANYONE?</a:t>
            </a:r>
            <a:endParaRPr lang="en-US" dirty="0" smtClean="0"/>
          </a:p>
          <a:p>
            <a:r>
              <a:rPr lang="en-US" dirty="0" smtClean="0"/>
              <a:t>if so, what </a:t>
            </a:r>
            <a:r>
              <a:rPr lang="en-US" dirty="0"/>
              <a:t>are the criteria of a “just” justice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where </a:t>
            </a:r>
            <a:r>
              <a:rPr lang="en-US" dirty="0"/>
              <a:t>is a privileged justice? if the </a:t>
            </a:r>
            <a:r>
              <a:rPr lang="en-US" i="1" dirty="0" err="1"/>
              <a:t>lex</a:t>
            </a:r>
            <a:r>
              <a:rPr lang="en-US" i="1" dirty="0"/>
              <a:t> </a:t>
            </a:r>
            <a:r>
              <a:rPr lang="en-US" i="1" dirty="0" err="1"/>
              <a:t>talionis</a:t>
            </a:r>
            <a:r>
              <a:rPr lang="en-US" dirty="0"/>
              <a:t> cannot bring closure, what can?</a:t>
            </a:r>
          </a:p>
          <a:p>
            <a:pPr lvl="1"/>
            <a:r>
              <a:rPr lang="en-US" dirty="0" smtClean="0"/>
              <a:t>is the </a:t>
            </a:r>
            <a:r>
              <a:rPr lang="en-US" baseline="0" dirty="0" smtClean="0"/>
              <a:t>principle </a:t>
            </a:r>
            <a:r>
              <a:rPr lang="en-US" baseline="0" dirty="0" smtClean="0"/>
              <a:t>of “help friends, harm enemies” in 1st episode </a:t>
            </a:r>
            <a:r>
              <a:rPr lang="en-US" baseline="0" dirty="0" err="1" smtClean="0"/>
              <a:t>electra</a:t>
            </a:r>
            <a:r>
              <a:rPr lang="en-US" baseline="0" dirty="0" smtClean="0"/>
              <a:t> + </a:t>
            </a:r>
            <a:r>
              <a:rPr lang="en-US" baseline="0" dirty="0" smtClean="0"/>
              <a:t>chorus ultimately just?</a:t>
            </a:r>
            <a:endParaRPr lang="en-US" baseline="0" dirty="0" smtClean="0"/>
          </a:p>
          <a:p>
            <a:pPr lvl="1"/>
            <a:r>
              <a:rPr lang="en-US" dirty="0" smtClean="0"/>
              <a:t>pp. 181-2. </a:t>
            </a:r>
            <a:r>
              <a:rPr lang="en-US" dirty="0" err="1" smtClean="0"/>
              <a:t>chor</a:t>
            </a:r>
            <a:r>
              <a:rPr lang="en-US" dirty="0" smtClean="0"/>
              <a:t>: “say a blessing as you pour, for those who love you … [friends =] all who hate Aegisthus.” </a:t>
            </a:r>
            <a:r>
              <a:rPr lang="en-US" dirty="0" err="1" smtClean="0"/>
              <a:t>cly</a:t>
            </a:r>
            <a:r>
              <a:rPr lang="en-US" dirty="0" smtClean="0"/>
              <a:t> and </a:t>
            </a:r>
            <a:r>
              <a:rPr lang="en-US" dirty="0" err="1" smtClean="0"/>
              <a:t>aeg</a:t>
            </a:r>
            <a:r>
              <a:rPr lang="en-US" dirty="0" smtClean="0"/>
              <a:t> = those upon whom </a:t>
            </a:r>
            <a:r>
              <a:rPr lang="en-US" dirty="0" err="1" smtClean="0"/>
              <a:t>chor</a:t>
            </a:r>
            <a:r>
              <a:rPr lang="en-US" dirty="0" smtClean="0"/>
              <a:t> wishes “let some god or man come down upon them.”</a:t>
            </a:r>
          </a:p>
          <a:p>
            <a:r>
              <a:rPr lang="en-US" dirty="0" smtClean="0"/>
              <a:t>[other </a:t>
            </a:r>
            <a:r>
              <a:rPr lang="en-US" dirty="0"/>
              <a:t>quotes</a:t>
            </a:r>
          </a:p>
          <a:p>
            <a:pPr lvl="1"/>
            <a:r>
              <a:rPr lang="en-US" dirty="0"/>
              <a:t>CHORUS (p. 180): “to cleanse a man’s red hands swells the bloody tide”</a:t>
            </a:r>
          </a:p>
          <a:p>
            <a:pPr lvl="1"/>
            <a:r>
              <a:rPr lang="en-US" dirty="0"/>
              <a:t>182-3: leader: just say (i.e., pray for) the one who murders in return! el: how can </a:t>
            </a:r>
            <a:r>
              <a:rPr lang="en-US" dirty="0" err="1"/>
              <a:t>i</a:t>
            </a:r>
            <a:r>
              <a:rPr lang="en-US" dirty="0"/>
              <a:t> ask the gods for that and keep my conscience clear? leader: how not, and pay the enemy back in kind?</a:t>
            </a:r>
          </a:p>
          <a:p>
            <a:pPr lvl="1"/>
            <a:r>
              <a:rPr lang="en-US" dirty="0" err="1"/>
              <a:t>ap</a:t>
            </a:r>
            <a:r>
              <a:rPr lang="en-US" dirty="0"/>
              <a:t> to or: “gore them like a bull … or pay their debt with your own life…. – such oracles are </a:t>
            </a:r>
            <a:r>
              <a:rPr lang="en-US" dirty="0" err="1"/>
              <a:t>presuasicve</a:t>
            </a:r>
            <a:r>
              <a:rPr lang="en-US" dirty="0"/>
              <a:t>, don’t you think?  … and even if </a:t>
            </a:r>
            <a:r>
              <a:rPr lang="en-US" dirty="0" err="1"/>
              <a:t>i’m</a:t>
            </a:r>
            <a:r>
              <a:rPr lang="en-US" dirty="0"/>
              <a:t> not convinced, so many of yearnings meet and urge me on” </a:t>
            </a:r>
            <a:r>
              <a:rPr lang="en-US" dirty="0" smtClean="0"/>
              <a:t>191-2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0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1-13-99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CLA77, Andrew Scholtz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46344-0D0A-48BC-9CB9-83EFF7B7A5EE}" type="slidenum">
              <a:rPr lang="en-US"/>
              <a:pPr/>
              <a:t>5</a:t>
            </a:fld>
            <a:endParaRPr lang="en-US"/>
          </a:p>
        </p:txBody>
      </p:sp>
      <p:sp>
        <p:nvSpPr>
          <p:cNvPr id="73114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1525" y="477838"/>
            <a:ext cx="2928938" cy="1647825"/>
          </a:xfrm>
          <a:ln/>
        </p:spPr>
      </p:sp>
      <p:sp>
        <p:nvSpPr>
          <p:cNvPr id="73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ch</a:t>
            </a:r>
            <a:r>
              <a:rPr lang="en-US" dirty="0"/>
              <a:t>: “let the grey retainer, murder, breed no more”</a:t>
            </a:r>
          </a:p>
          <a:p>
            <a:pPr lvl="0"/>
            <a:r>
              <a:rPr lang="en-US" dirty="0"/>
              <a:t>Orestes to Clytaemnestra: “You killed and it was outrage—suffer outrage now” (p. 219 l. </a:t>
            </a:r>
            <a:r>
              <a:rPr lang="en-US" dirty="0" smtClean="0"/>
              <a:t>917: </a:t>
            </a:r>
            <a:r>
              <a:rPr lang="el-GR" dirty="0" smtClean="0"/>
              <a:t>Ορ. ἔκανες ὃν οὐ χρῆν, καὶ τὸ μὴ χρεὼν πάθε.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3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1525" y="477838"/>
            <a:ext cx="2928938" cy="1647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where will it end? will it end with,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the murder of </a:t>
            </a:r>
            <a:r>
              <a:rPr lang="en-US" sz="900" dirty="0" err="1" smtClean="0"/>
              <a:t>cly</a:t>
            </a:r>
            <a:r>
              <a:rPr lang="en-US" sz="900" dirty="0" smtClean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or must the cycle go on and on, each new, libation of blood, each new drink offering poured onto the earth, demanding yet another and another?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dirty="0" smtClean="0"/>
              <a:t>how to break the cycle of violence?</a:t>
            </a:r>
            <a:endParaRPr lang="en-US" sz="900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clas215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FB5FEA-8BCF-4D35-B9EB-1CDC7618E77B}" type="datetime1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bacchae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3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1525" y="477838"/>
            <a:ext cx="2928938" cy="1647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clas215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FB5FEA-8BCF-4D35-B9EB-1CDC7618E77B}" type="datetime1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bacchae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9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1-13-99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CLA77, Andrew Scholtz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2AE59-F069-4047-99AD-55E1D6C6E210}" type="slidenum">
              <a:rPr lang="en-US"/>
              <a:pPr/>
              <a:t>8</a:t>
            </a:fld>
            <a:endParaRPr lang="en-US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1525" y="477838"/>
            <a:ext cx="2928938" cy="1647825"/>
          </a:xfrm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1525" y="477838"/>
            <a:ext cx="2928938" cy="1647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plays speak the language of ideological affirmation:</a:t>
            </a:r>
          </a:p>
          <a:p>
            <a:pPr lvl="1"/>
            <a:r>
              <a:rPr lang="en-US" dirty="0" smtClean="0"/>
              <a:t>of gender ideologies, political ideologies, and so 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Tragedy a vehicle for putting the city and society on trial, whether for the purpose of validation, critique, or </a:t>
            </a:r>
            <a:r>
              <a:rPr lang="en-US" i="1" dirty="0" smtClean="0"/>
              <a:t>both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the </a:t>
            </a:r>
            <a:r>
              <a:rPr lang="en-US" dirty="0" smtClean="0"/>
              <a:t>conflicts dramatized </a:t>
            </a:r>
            <a:r>
              <a:rPr lang="en-US" dirty="0" smtClean="0"/>
              <a:t>in the three </a:t>
            </a:r>
            <a:r>
              <a:rPr lang="en-US" i="1" dirty="0" err="1" smtClean="0"/>
              <a:t>oresteia</a:t>
            </a:r>
            <a:r>
              <a:rPr lang="en-US" dirty="0" smtClean="0"/>
              <a:t> plays necessarily </a:t>
            </a:r>
            <a:r>
              <a:rPr lang="en-US" dirty="0" smtClean="0"/>
              <a:t>put a whole range of cherished truths on trial:</a:t>
            </a:r>
          </a:p>
          <a:p>
            <a:pPr lvl="1"/>
            <a:r>
              <a:rPr lang="en-US" dirty="0" smtClean="0"/>
              <a:t>that the patriarchal suppression of women (par for the course in the world known to our playwright and his audience) is just.</a:t>
            </a:r>
          </a:p>
          <a:p>
            <a:pPr lvl="1"/>
            <a:r>
              <a:rPr lang="en-US" dirty="0" smtClean="0"/>
              <a:t>that</a:t>
            </a:r>
            <a:r>
              <a:rPr lang="en-US" baseline="0" dirty="0" smtClean="0"/>
              <a:t> make ambition is beneficial and socially desirable.</a:t>
            </a:r>
            <a:endParaRPr lang="en-US" baseline="0" dirty="0" smtClean="0"/>
          </a:p>
          <a:p>
            <a:pPr lvl="1"/>
            <a:r>
              <a:rPr lang="en-US" baseline="0" dirty="0" smtClean="0"/>
              <a:t>that the conflicts that inevitably arise in the social-political order can be neatly resolved through existing </a:t>
            </a:r>
            <a:r>
              <a:rPr lang="en-US" baseline="0" dirty="0" smtClean="0"/>
              <a:t>institutions</a:t>
            </a:r>
          </a:p>
          <a:p>
            <a:pPr lvl="0"/>
            <a:r>
              <a:rPr lang="en-US" baseline="0" dirty="0" smtClean="0"/>
              <a:t>but in </a:t>
            </a:r>
            <a:r>
              <a:rPr lang="en-US" baseline="0" dirty="0" smtClean="0"/>
              <a:t>a world where crime punishes crime, could justice itself be the problem</a:t>
            </a:r>
            <a:r>
              <a:rPr lang="en-US" baseline="0" dirty="0" smtClean="0"/>
              <a:t>?</a:t>
            </a:r>
          </a:p>
          <a:p>
            <a:pPr lvl="0"/>
            <a:r>
              <a:rPr lang="en-US" baseline="0" dirty="0" smtClean="0"/>
              <a:t>thus the </a:t>
            </a:r>
            <a:r>
              <a:rPr lang="en-US" i="1" baseline="0" dirty="0" smtClean="0"/>
              <a:t>desis</a:t>
            </a:r>
            <a:r>
              <a:rPr lang="en-US" i="0" baseline="0" dirty="0" smtClean="0"/>
              <a:t>, the complication or problem, now becomes JUSTICE V JUSTICE:</a:t>
            </a:r>
            <a:endParaRPr lang="en-US" dirty="0" smtClean="0"/>
          </a:p>
          <a:p>
            <a:pPr lvl="1"/>
            <a:r>
              <a:rPr lang="en-US" baseline="0" dirty="0" smtClean="0"/>
              <a:t>the </a:t>
            </a:r>
            <a:r>
              <a:rPr lang="en-US" baseline="0" dirty="0" smtClean="0"/>
              <a:t>presumptively just dictates of </a:t>
            </a:r>
            <a:r>
              <a:rPr lang="en-US" baseline="0" dirty="0" err="1" smtClean="0"/>
              <a:t>apollo’s</a:t>
            </a:r>
            <a:r>
              <a:rPr lang="en-US" baseline="0" dirty="0" smtClean="0"/>
              <a:t> oracle, which demands the killing of </a:t>
            </a:r>
            <a:r>
              <a:rPr lang="en-US" baseline="0" dirty="0" err="1" smtClean="0"/>
              <a:t>agamemnon</a:t>
            </a:r>
            <a:r>
              <a:rPr lang="en-US" baseline="0" dirty="0" smtClean="0"/>
              <a:t> be avenged.</a:t>
            </a:r>
          </a:p>
          <a:p>
            <a:pPr lvl="1"/>
            <a:r>
              <a:rPr lang="en-US" baseline="0" dirty="0" smtClean="0"/>
              <a:t>the presumptively just dictates of the furies, earth-born goddesses of retribution, who seek to hound </a:t>
            </a:r>
            <a:r>
              <a:rPr lang="en-US" baseline="0" dirty="0" err="1" smtClean="0"/>
              <a:t>orestes</a:t>
            </a:r>
            <a:r>
              <a:rPr lang="en-US" baseline="0" dirty="0" smtClean="0"/>
              <a:t>, the mother-killer, into madness?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clas215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FB5FEA-8BCF-4D35-B9EB-1CDC7618E77B}" type="datetime1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bacchae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5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see political themes with a democratic slant </a:t>
            </a:r>
            <a:r>
              <a:rPr lang="en-US" dirty="0" err="1" smtClean="0"/>
              <a:t>poaking</a:t>
            </a:r>
            <a:r>
              <a:rPr lang="en-US" dirty="0" smtClean="0"/>
              <a:t> their way into the drama at certain</a:t>
            </a:r>
            <a:r>
              <a:rPr lang="en-US" baseline="0" dirty="0" smtClean="0"/>
              <a:t> points</a:t>
            </a:r>
          </a:p>
          <a:p>
            <a:pPr lvl="0"/>
            <a:r>
              <a:rPr lang="en-US" i="1" dirty="0" smtClean="0"/>
              <a:t>Agamemnon: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people’s voice is heavy with hatred, </a:t>
            </a:r>
          </a:p>
          <a:p>
            <a:pPr lvl="1"/>
            <a:r>
              <a:rPr lang="en-US" dirty="0" smtClean="0"/>
              <a:t>now the curses of the people must be paid</a:t>
            </a:r>
            <a:r>
              <a:rPr lang="en-US" baseline="0" dirty="0" smtClean="0"/>
              <a:t> [the people, understood here as enraged by the deaths of </a:t>
            </a:r>
            <a:r>
              <a:rPr lang="en-US" baseline="0" dirty="0" err="1" smtClean="0"/>
              <a:t>greeks</a:t>
            </a:r>
            <a:r>
              <a:rPr lang="en-US" baseline="0" dirty="0" smtClean="0"/>
              <a:t> at troy, like a fury. note the </a:t>
            </a:r>
            <a:r>
              <a:rPr lang="en-US" baseline="0" dirty="0" err="1" smtClean="0"/>
              <a:t>greek</a:t>
            </a:r>
            <a:r>
              <a:rPr lang="en-US" baseline="0" dirty="0" smtClean="0"/>
              <a:t> – emphasizes not just anger but power of the demos, the people]</a:t>
            </a:r>
            <a:endParaRPr lang="en-US" dirty="0" smtClean="0"/>
          </a:p>
          <a:p>
            <a:pPr lvl="2"/>
            <a:r>
              <a:rPr lang="el-GR" dirty="0" smtClean="0"/>
              <a:t>βαρεῖα δ᾽ ἀστῶν φάτις ξὺν κότῳ·</a:t>
            </a:r>
          </a:p>
          <a:p>
            <a:pPr lvl="2"/>
            <a:r>
              <a:rPr lang="el-GR" dirty="0" smtClean="0"/>
              <a:t>δημοκράτου δ᾽ ἀρᾶς τίνει χρέος. (456-457)</a:t>
            </a:r>
            <a:endParaRPr lang="en-US" dirty="0" smtClean="0"/>
          </a:p>
          <a:p>
            <a:pPr lvl="1"/>
            <a:r>
              <a:rPr lang="en-US" dirty="0" err="1" smtClean="0"/>
              <a:t>clyt</a:t>
            </a:r>
            <a:r>
              <a:rPr lang="en-US" dirty="0" smtClean="0"/>
              <a:t> to ag (later in play):</a:t>
            </a:r>
          </a:p>
          <a:p>
            <a:pPr lvl="2"/>
            <a:r>
              <a:rPr lang="en-US" b="1" dirty="0" smtClean="0"/>
              <a:t>our child is gone</a:t>
            </a:r>
            <a:r>
              <a:rPr lang="en-US" dirty="0" smtClean="0"/>
              <a:t>, not standing by our side, </a:t>
            </a:r>
          </a:p>
          <a:p>
            <a:pPr lvl="2"/>
            <a:r>
              <a:rPr lang="en-US" dirty="0" smtClean="0"/>
              <a:t>the bond of our dearest pledges, mine and yours; </a:t>
            </a:r>
          </a:p>
          <a:p>
            <a:pPr lvl="2"/>
            <a:r>
              <a:rPr lang="en-US" dirty="0" smtClean="0"/>
              <a:t>by all rights our child should be here . . . </a:t>
            </a:r>
          </a:p>
          <a:p>
            <a:pPr lvl="2"/>
            <a:r>
              <a:rPr lang="en-US" b="1" dirty="0" smtClean="0"/>
              <a:t>Orestes. You seem startled. </a:t>
            </a:r>
          </a:p>
          <a:p>
            <a:pPr lvl="2"/>
            <a:r>
              <a:rPr lang="en-US" b="1" dirty="0" smtClean="0"/>
              <a:t>You needn’t be. Our loyal brother-in-arms </a:t>
            </a:r>
          </a:p>
          <a:p>
            <a:pPr lvl="2"/>
            <a:r>
              <a:rPr lang="en-US" b="1" dirty="0" smtClean="0"/>
              <a:t>will take good care of him, </a:t>
            </a:r>
            <a:r>
              <a:rPr lang="en-US" b="1" dirty="0" err="1" smtClean="0"/>
              <a:t>Strophios</a:t>
            </a:r>
            <a:r>
              <a:rPr lang="en-US" b="1" dirty="0" smtClean="0"/>
              <a:t> the Phocian. </a:t>
            </a:r>
          </a:p>
          <a:p>
            <a:pPr lvl="2"/>
            <a:r>
              <a:rPr lang="en-US" b="1" dirty="0" smtClean="0"/>
              <a:t>He warned from the start we court two griefs in one. </a:t>
            </a:r>
          </a:p>
          <a:p>
            <a:pPr lvl="2"/>
            <a:r>
              <a:rPr lang="en-US" b="1" dirty="0" smtClean="0"/>
              <a:t>You risk all on the wars - and what if the people </a:t>
            </a:r>
          </a:p>
          <a:p>
            <a:pPr lvl="2"/>
            <a:r>
              <a:rPr lang="en-US" b="1" dirty="0" smtClean="0"/>
              <a:t>rise up howling for the king, and anarchy </a:t>
            </a:r>
          </a:p>
          <a:p>
            <a:pPr lvl="2"/>
            <a:r>
              <a:rPr lang="en-US" b="1" dirty="0" smtClean="0"/>
              <a:t>should dash our plans?</a:t>
            </a:r>
          </a:p>
          <a:p>
            <a:pPr lvl="1"/>
            <a:r>
              <a:rPr lang="en-US" dirty="0" smtClean="0"/>
              <a:t>ag (later): “Victory, you have sped my way before, / now speed me to the last.” (p. 134). the</a:t>
            </a:r>
            <a:r>
              <a:rPr lang="en-US" baseline="0" dirty="0" smtClean="0"/>
              <a:t> context is </a:t>
            </a:r>
            <a:r>
              <a:rPr lang="en-US" baseline="0" dirty="0" err="1" smtClean="0"/>
              <a:t>ag’s</a:t>
            </a:r>
            <a:r>
              <a:rPr lang="en-US" baseline="0" dirty="0" smtClean="0"/>
              <a:t> fear of subversion at home, of false friends and of elements that need to be rooted out. a king like him cannot rest of his laurels; he must always be winning. put differently, kingship is necessarily unstable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41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1-13-99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CLA77, Andrew Scholtz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8CD6772-9312-4618-86C4-7860E0856A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this play is in several ways a doublet for the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ag</a:t>
            </a:r>
            <a:r>
              <a:rPr lang="en-US" dirty="0" smtClean="0"/>
              <a:t>: is central event is the act of revenge around which the rest of the action revolves. (hence my subtitle for today’s lecture, “here we go again.”</a:t>
            </a:r>
          </a:p>
          <a:p>
            <a:r>
              <a:rPr lang="en-US" dirty="0" smtClean="0"/>
              <a:t>1st </a:t>
            </a:r>
            <a:r>
              <a:rPr lang="en-US" dirty="0" smtClean="0"/>
              <a:t>episode. contains quasi-reprise of the Persians conjuration scene. only here, the spirit of </a:t>
            </a:r>
            <a:r>
              <a:rPr lang="en-US" dirty="0" err="1" smtClean="0"/>
              <a:t>ag</a:t>
            </a:r>
            <a:r>
              <a:rPr lang="en-US" dirty="0" smtClean="0"/>
              <a:t> is invoked not to make a special appearance all on his own, but to empower and guide the avengers.</a:t>
            </a:r>
          </a:p>
          <a:p>
            <a:r>
              <a:rPr lang="en-US" dirty="0" smtClean="0"/>
              <a:t>1st stasimon 204 f.</a:t>
            </a:r>
          </a:p>
          <a:p>
            <a:pPr lvl="1"/>
            <a:r>
              <a:rPr lang="en-US" dirty="0" smtClean="0"/>
              <a:t>p. 204 – anticipation of the 1</a:t>
            </a:r>
            <a:r>
              <a:rPr lang="en-US" baseline="30000" dirty="0" smtClean="0"/>
              <a:t>st</a:t>
            </a:r>
            <a:r>
              <a:rPr lang="en-US" dirty="0" smtClean="0"/>
              <a:t> stasimon of Antigone. “marvels, the </a:t>
            </a:r>
            <a:r>
              <a:rPr lang="en-US" dirty="0" smtClean="0"/>
              <a:t>earth </a:t>
            </a:r>
            <a:r>
              <a:rPr lang="en-US" dirty="0" smtClean="0"/>
              <a:t>breeds many marvels, … oh but a man’s high daring spirit, who can account for that</a:t>
            </a:r>
            <a:r>
              <a:rPr lang="en-US" dirty="0" smtClean="0"/>
              <a:t>?”</a:t>
            </a:r>
            <a:endParaRPr lang="en-US" dirty="0" smtClean="0"/>
          </a:p>
          <a:p>
            <a:pPr lvl="1"/>
            <a:r>
              <a:rPr lang="en-US" dirty="0" err="1" smtClean="0"/>
              <a:t>Clyt’s</a:t>
            </a:r>
            <a:r>
              <a:rPr lang="en-US" dirty="0" smtClean="0"/>
              <a:t> crime, nature/myth parallels. catalogue of women’s hubris, precursor-parallel to the “many are the wonders” chorus from </a:t>
            </a:r>
            <a:r>
              <a:rPr lang="en-US" dirty="0" err="1" smtClean="0"/>
              <a:t>antigone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earth’s wonders</a:t>
            </a:r>
          </a:p>
          <a:p>
            <a:pPr lvl="2"/>
            <a:r>
              <a:rPr lang="en-US" dirty="0" err="1" smtClean="0"/>
              <a:t>althaia</a:t>
            </a:r>
            <a:r>
              <a:rPr lang="en-US" dirty="0" smtClean="0"/>
              <a:t>, mother of </a:t>
            </a:r>
            <a:r>
              <a:rPr lang="en-US" dirty="0" err="1" smtClean="0"/>
              <a:t>meleager</a:t>
            </a:r>
            <a:endParaRPr lang="en-US" dirty="0" smtClean="0"/>
          </a:p>
          <a:p>
            <a:pPr lvl="2"/>
            <a:r>
              <a:rPr lang="en-US" dirty="0" err="1" smtClean="0"/>
              <a:t>scylla</a:t>
            </a:r>
            <a:r>
              <a:rPr lang="en-US" dirty="0" smtClean="0"/>
              <a:t>, </a:t>
            </a:r>
            <a:r>
              <a:rPr lang="en-US" dirty="0" err="1" smtClean="0"/>
              <a:t>megarian</a:t>
            </a:r>
            <a:r>
              <a:rPr lang="en-US" dirty="0" smtClean="0"/>
              <a:t> princess and in love with </a:t>
            </a:r>
            <a:r>
              <a:rPr lang="en-US" dirty="0" err="1" smtClean="0"/>
              <a:t>minos</a:t>
            </a:r>
            <a:r>
              <a:rPr lang="en-US" dirty="0" smtClean="0"/>
              <a:t>, kills father nisus (</a:t>
            </a:r>
            <a:r>
              <a:rPr lang="en-US" dirty="0" err="1" smtClean="0"/>
              <a:t>beseiging</a:t>
            </a:r>
            <a:r>
              <a:rPr lang="en-US" dirty="0" smtClean="0"/>
              <a:t> enemy of </a:t>
            </a:r>
            <a:r>
              <a:rPr lang="en-US" dirty="0" err="1" smtClean="0"/>
              <a:t>minos</a:t>
            </a:r>
            <a:r>
              <a:rPr lang="en-US" dirty="0" smtClean="0"/>
              <a:t>) by cutting his lock of immortal hair</a:t>
            </a:r>
          </a:p>
          <a:p>
            <a:pPr lvl="2"/>
            <a:r>
              <a:rPr lang="en-US" dirty="0" smtClean="0"/>
              <a:t>“woman’s brazen cunning” – misogynistic?</a:t>
            </a:r>
          </a:p>
          <a:p>
            <a:pPr lvl="2"/>
            <a:r>
              <a:rPr lang="en-US" dirty="0" err="1" smtClean="0"/>
              <a:t>lemnian</a:t>
            </a:r>
            <a:r>
              <a:rPr lang="en-US" dirty="0" smtClean="0"/>
              <a:t> women (husbands take </a:t>
            </a:r>
            <a:r>
              <a:rPr lang="en-US" dirty="0" err="1" smtClean="0"/>
              <a:t>thracian</a:t>
            </a:r>
            <a:r>
              <a:rPr lang="en-US" dirty="0" smtClean="0"/>
              <a:t> mistresses, kill all men, marry </a:t>
            </a:r>
            <a:r>
              <a:rPr lang="en-US" dirty="0" err="1" smtClean="0"/>
              <a:t>argonauts</a:t>
            </a:r>
            <a:r>
              <a:rPr lang="en-US" dirty="0" smtClean="0"/>
              <a:t>, surviving men on </a:t>
            </a:r>
            <a:r>
              <a:rPr lang="en-US" dirty="0" err="1" smtClean="0"/>
              <a:t>lemnos</a:t>
            </a:r>
            <a:r>
              <a:rPr lang="en-US" dirty="0" smtClean="0"/>
              <a:t> carry off </a:t>
            </a:r>
            <a:r>
              <a:rPr lang="en-US" dirty="0" err="1" smtClean="0"/>
              <a:t>athenian</a:t>
            </a:r>
            <a:r>
              <a:rPr lang="en-US" dirty="0" smtClean="0"/>
              <a:t> women, men kill wives and children fearing the </a:t>
            </a:r>
            <a:r>
              <a:rPr lang="en-US" dirty="0" err="1" smtClean="0"/>
              <a:t>athenian</a:t>
            </a:r>
            <a:r>
              <a:rPr lang="en-US" dirty="0" smtClean="0"/>
              <a:t> loyalties of the </a:t>
            </a:r>
            <a:r>
              <a:rPr lang="en-US" dirty="0" err="1" smtClean="0"/>
              <a:t>athenian</a:t>
            </a:r>
            <a:r>
              <a:rPr lang="en-US" dirty="0" smtClean="0"/>
              <a:t> brides)</a:t>
            </a:r>
          </a:p>
          <a:p>
            <a:r>
              <a:rPr lang="en-US" dirty="0" smtClean="0"/>
              <a:t>2nd episode 206 ff.</a:t>
            </a:r>
          </a:p>
          <a:p>
            <a:pPr lvl="1"/>
            <a:r>
              <a:rPr lang="en-US" dirty="0" smtClean="0"/>
              <a:t>Orestes, Porter (doorman), </a:t>
            </a:r>
            <a:r>
              <a:rPr lang="en-US" dirty="0" err="1" smtClean="0"/>
              <a:t>Clyt</a:t>
            </a:r>
            <a:r>
              <a:rPr lang="en-US" dirty="0" smtClean="0"/>
              <a:t>, Leader, nurse</a:t>
            </a:r>
          </a:p>
          <a:p>
            <a:pPr lvl="2"/>
            <a:r>
              <a:rPr lang="en-US" dirty="0" smtClean="0"/>
              <a:t>deceptive messenger speech in brief:</a:t>
            </a:r>
          </a:p>
          <a:p>
            <a:pPr lvl="3"/>
            <a:r>
              <a:rPr lang="en-US" dirty="0" smtClean="0"/>
              <a:t>leader: “oh dear friends who serve the house, when can we speak out, when can the vigor of our voices serve </a:t>
            </a:r>
            <a:r>
              <a:rPr lang="en-US" dirty="0" err="1" smtClean="0"/>
              <a:t>orestes</a:t>
            </a:r>
            <a:r>
              <a:rPr lang="en-US" dirty="0" smtClean="0"/>
              <a:t>?” – the power of the chorus is in their words</a:t>
            </a:r>
          </a:p>
          <a:p>
            <a:pPr lvl="3"/>
            <a:r>
              <a:rPr lang="en-US" dirty="0" smtClean="0"/>
              <a:t>p.</a:t>
            </a:r>
            <a:r>
              <a:rPr lang="en-US" baseline="0" dirty="0" smtClean="0"/>
              <a:t> 210. nurse, bewailing the supposed death of or, recalls, among other things, taking him out to relieve himself as an infant. “oh I tried and I missed</a:t>
            </a:r>
            <a:r>
              <a:rPr lang="en-US" baseline="0" dirty="0" smtClean="0"/>
              <a:t>” – rare comic relief in </a:t>
            </a:r>
            <a:r>
              <a:rPr lang="en-US" baseline="0" dirty="0" err="1" smtClean="0"/>
              <a:t>aeschylus</a:t>
            </a:r>
            <a:endParaRPr lang="en-US" dirty="0" smtClean="0"/>
          </a:p>
          <a:p>
            <a:pPr lvl="3"/>
            <a:r>
              <a:rPr lang="en-US" dirty="0" smtClean="0"/>
              <a:t>p. 211, chorus let’s nurse in on secret of </a:t>
            </a:r>
            <a:r>
              <a:rPr lang="en-US" dirty="0" err="1" smtClean="0"/>
              <a:t>or’s</a:t>
            </a:r>
            <a:r>
              <a:rPr lang="en-US" dirty="0" smtClean="0"/>
              <a:t> return (cf. od), instructs not to convey </a:t>
            </a:r>
            <a:r>
              <a:rPr lang="en-US" dirty="0" err="1" smtClean="0"/>
              <a:t>cl’s</a:t>
            </a:r>
            <a:r>
              <a:rPr lang="en-US" dirty="0" smtClean="0"/>
              <a:t> bodyguard instruction to </a:t>
            </a:r>
            <a:r>
              <a:rPr lang="en-US" dirty="0" err="1" smtClean="0"/>
              <a:t>aeg</a:t>
            </a:r>
            <a:endParaRPr lang="en-US" dirty="0" smtClean="0"/>
          </a:p>
          <a:p>
            <a:pPr lvl="0"/>
            <a:r>
              <a:rPr lang="en-US" dirty="0" smtClean="0"/>
              <a:t>exodos with ekkuklema scene explicitly reprising parallel scene from </a:t>
            </a:r>
            <a:r>
              <a:rPr lang="en-US" dirty="0" err="1" smtClean="0"/>
              <a:t>agamemnon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twin bodies wheeled out on trolley, </a:t>
            </a:r>
            <a:r>
              <a:rPr lang="en-US" dirty="0" err="1" smtClean="0"/>
              <a:t>clyt</a:t>
            </a:r>
            <a:r>
              <a:rPr lang="en-US" dirty="0" smtClean="0"/>
              <a:t> wrapped in the weavings, metonymically linked to the red carpet, with which she ensnared </a:t>
            </a:r>
            <a:r>
              <a:rPr lang="en-US" dirty="0" err="1" smtClean="0"/>
              <a:t>aga</a:t>
            </a:r>
            <a:r>
              <a:rPr lang="en-US" dirty="0" smtClean="0"/>
              <a:t> in his bath before stabbing him.</a:t>
            </a:r>
          </a:p>
          <a:p>
            <a:pPr lvl="1"/>
            <a:r>
              <a:rPr lang="en-US" dirty="0" smtClean="0"/>
              <a:t>but new development, too: the Furies, or Erinues, goddesses of retribution, seeking the blood of </a:t>
            </a:r>
            <a:r>
              <a:rPr lang="en-US" dirty="0" err="1" smtClean="0"/>
              <a:t>orestes</a:t>
            </a:r>
            <a:r>
              <a:rPr lang="en-US" dirty="0" smtClean="0"/>
              <a:t>, a mother-killer implicated in blood-guilt.</a:t>
            </a:r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>
          <a:xfrm>
            <a:off x="2041525" y="477838"/>
            <a:ext cx="2928938" cy="1647825"/>
          </a:xfrm>
        </p:spPr>
      </p:sp>
    </p:spTree>
    <p:extLst>
      <p:ext uri="{BB962C8B-B14F-4D97-AF65-F5344CB8AC3E}">
        <p14:creationId xmlns:p14="http://schemas.microsoft.com/office/powerpoint/2010/main" val="227638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5836" y="908717"/>
            <a:ext cx="11320328" cy="2387600"/>
          </a:xfrm>
          <a:noFill/>
        </p:spPr>
        <p:txBody>
          <a:bodyPr anchor="b"/>
          <a:lstStyle>
            <a:lvl1pPr algn="ctr">
              <a:defRPr sz="6000" spc="100" baseline="0">
                <a:solidFill>
                  <a:srgbClr val="993300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35836" y="3602038"/>
            <a:ext cx="1132032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993300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17475"/>
            <a:ext cx="1086836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588" y="1676400"/>
            <a:ext cx="10868369" cy="2095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588" y="3924300"/>
            <a:ext cx="10868369" cy="2095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65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294" y="1191312"/>
            <a:ext cx="11376237" cy="1470025"/>
          </a:xfrm>
          <a:noFill/>
        </p:spPr>
        <p:txBody>
          <a:bodyPr>
            <a:noAutofit/>
          </a:bodyPr>
          <a:lstStyle>
            <a:lvl1pPr algn="ctr">
              <a:defRPr sz="4800" b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evenim MT" pitchFamily="2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94" y="2947086"/>
            <a:ext cx="11376237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BE7F42">
                  <a:alpha val="34000"/>
                  <a:lumMod val="75000"/>
                  <a:lumOff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spcBef>
                <a:spcPts val="900"/>
              </a:spcBef>
              <a:defRPr sz="3600">
                <a:solidFill>
                  <a:schemeClr val="tx1">
                    <a:lumMod val="75000"/>
                  </a:schemeClr>
                </a:solidFill>
              </a:defRPr>
            </a:lvl1pPr>
            <a:lvl2pPr marL="573088" indent="-228600"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3000">
                <a:solidFill>
                  <a:schemeClr val="tx1">
                    <a:lumMod val="75000"/>
                  </a:schemeClr>
                </a:solidFill>
              </a:defRPr>
            </a:lvl2pPr>
            <a:lvl3pPr marL="854075" indent="-228600">
              <a:lnSpc>
                <a:spcPct val="1140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ct val="114000"/>
              </a:lnSpc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ct val="114000"/>
              </a:lnSpc>
              <a:defRPr sz="20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091267"/>
            <a:ext cx="9753600" cy="1354665"/>
          </a:xfrm>
        </p:spPr>
        <p:txBody>
          <a:bodyPr bIns="137160" anchor="b">
            <a:norm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1142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900"/>
              </a:spcBef>
              <a:defRPr sz="36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3000"/>
              </a:lnSpc>
              <a:spcBef>
                <a:spcPts val="900"/>
              </a:spcBef>
              <a:defRPr sz="36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4413" y="1954566"/>
            <a:ext cx="0" cy="33523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761744"/>
            <a:ext cx="4709160" cy="838201"/>
          </a:xfrm>
          <a:prstGeom prst="rect">
            <a:avLst/>
          </a:prstGeo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2800" b="0" kern="1200" cap="none" baseline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761744"/>
            <a:ext cx="4709160" cy="838201"/>
          </a:xfrm>
          <a:prstGeom prst="rect">
            <a:avLst/>
          </a:prstGeo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gradFill>
            <a:gsLst>
              <a:gs pos="0">
                <a:srgbClr val="BE7F42">
                  <a:alpha val="34000"/>
                  <a:lumMod val="75000"/>
                  <a:lumOff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08109"/>
            <a:ext cx="1849324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Csapo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6939" y="6408109"/>
            <a:ext cx="974946" cy="2616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13-Sep-11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5026" y="6408109"/>
            <a:ext cx="356187" cy="2616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2920" indent="-228600" algn="l" defTabSz="9144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31520" indent="-2286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6012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8872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Edit Master text styles</a:t>
            </a:r>
          </a:p>
          <a:p>
            <a:pPr lvl="1">
              <a:spcBef>
                <a:spcPts val="900"/>
              </a:spcBef>
            </a:pP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Second level</a:t>
            </a:r>
          </a:p>
          <a:p>
            <a:pPr lvl="2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Third level</a:t>
            </a:r>
          </a:p>
          <a:p>
            <a:pPr lvl="3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Fourth level</a:t>
            </a:r>
          </a:p>
          <a:p>
            <a:pPr lvl="4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Fifth level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bingdev.binghamton.edu/ascholtz/ams215/study_guides/aeschylus_libation_bearers_eumenides.html#historical_background" TargetMode="Externa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60" name="Picture 4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584" y="1910876"/>
            <a:ext cx="6373740" cy="4932665"/>
          </a:xfrm>
          <a:prstGeom prst="rect">
            <a:avLst/>
          </a:prstGeom>
          <a:noFill/>
        </p:spPr>
      </p:pic>
      <p:sp>
        <p:nvSpPr>
          <p:cNvPr id="68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1536" y="409552"/>
            <a:ext cx="8325753" cy="590649"/>
          </a:xfrm>
          <a:ln>
            <a:noFill/>
          </a:ln>
          <a:effectLst/>
        </p:spPr>
        <p:txBody>
          <a:bodyPr wrap="none" anchor="ctr">
            <a:spAutoFit/>
          </a:bodyPr>
          <a:lstStyle/>
          <a:p>
            <a:r>
              <a:rPr lang="en-US" sz="3599" b="1" spc="600" dirty="0">
                <a:latin typeface="+mn-lt"/>
              </a:rPr>
              <a:t>Aeschylus’ </a:t>
            </a:r>
            <a:r>
              <a:rPr lang="en-US" sz="3599" b="1" i="1" spc="600" dirty="0">
                <a:latin typeface="+mn-lt"/>
              </a:rPr>
              <a:t>Libation Bearers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79348" y="1219775"/>
            <a:ext cx="4830128" cy="523084"/>
          </a:xfrm>
          <a:ln>
            <a:noFill/>
          </a:ln>
          <a:effectLst/>
        </p:spPr>
        <p:txBody>
          <a:bodyPr wrap="none" anchor="ctr">
            <a:spAutoFit/>
          </a:bodyPr>
          <a:lstStyle/>
          <a:p>
            <a:r>
              <a:rPr lang="en-US" sz="2799" spc="600" dirty="0">
                <a:solidFill>
                  <a:schemeClr val="bg1"/>
                </a:solidFill>
              </a:rPr>
              <a:t>The Downward Spiral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7313" y="3046198"/>
            <a:ext cx="1013155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799" dirty="0">
                <a:solidFill>
                  <a:schemeClr val="bg1"/>
                </a:solidFill>
              </a:rPr>
              <a:t>Orestes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3157" y="3048099"/>
            <a:ext cx="1245530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9" dirty="0">
                <a:solidFill>
                  <a:schemeClr val="bg1"/>
                </a:solidFill>
              </a:rPr>
              <a:t>Aegisthus</a:t>
            </a:r>
          </a:p>
        </p:txBody>
      </p:sp>
    </p:spTree>
    <p:extLst>
      <p:ext uri="{BB962C8B-B14F-4D97-AF65-F5344CB8AC3E}">
        <p14:creationId xmlns:p14="http://schemas.microsoft.com/office/powerpoint/2010/main" val="33517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Historical Context: Athens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5961778" cy="4343400"/>
          </a:xfrm>
        </p:spPr>
        <p:txBody>
          <a:bodyPr/>
          <a:lstStyle/>
          <a:p>
            <a:pPr lvl="0"/>
            <a:r>
              <a:rPr lang="en-US" dirty="0" smtClean="0"/>
              <a:t>508 Athenian democracy</a:t>
            </a:r>
          </a:p>
          <a:p>
            <a:pPr lvl="0"/>
            <a:r>
              <a:rPr lang="en-US" dirty="0" smtClean="0"/>
              <a:t>479 Persia defeated</a:t>
            </a:r>
          </a:p>
          <a:p>
            <a:pPr lvl="0"/>
            <a:r>
              <a:rPr lang="en-US" dirty="0" smtClean="0"/>
              <a:t>461 Constitutional crisis</a:t>
            </a:r>
          </a:p>
          <a:p>
            <a:pPr lvl="1"/>
            <a:r>
              <a:rPr lang="en-US" dirty="0" smtClean="0"/>
              <a:t>Areopagus veto-power rescinded</a:t>
            </a:r>
          </a:p>
          <a:p>
            <a:pPr lvl="1"/>
            <a:r>
              <a:rPr lang="en-US" dirty="0" smtClean="0"/>
              <a:t>Full democracy achieved</a:t>
            </a:r>
          </a:p>
          <a:p>
            <a:pPr lvl="1"/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835000" y="2225615"/>
          <a:ext cx="3029821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4" imgW="10158480" imgH="6387120" progId="Photoshop.Image.18">
                  <p:embed/>
                </p:oleObj>
              </mc:Choice>
              <mc:Fallback>
                <p:oleObj name="Image" r:id="rId4" imgW="10158480" imgH="6387120" progId="Photoshop.Image.18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5000" y="2225615"/>
                        <a:ext cx="3029821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472362" y="4130615"/>
            <a:ext cx="1755096" cy="377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Athenian Acropolis</a:t>
            </a: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10861964" y="461818"/>
            <a:ext cx="683491" cy="508000"/>
          </a:xfrm>
          <a:prstGeom prst="actionButtonRetur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2697160" y="5791199"/>
            <a:ext cx="6811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Libation </a:t>
            </a:r>
            <a:r>
              <a:rPr lang="en-US" sz="24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Bearers</a:t>
            </a:r>
            <a:r>
              <a:rPr lang="en-US" sz="24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Study Guide, Historical Background</a:t>
            </a:r>
            <a:endParaRPr lang="en-US" sz="3200" dirty="0" smtClean="0">
              <a:solidFill>
                <a:srgbClr val="737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0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4734" y="401071"/>
            <a:ext cx="6319359" cy="646331"/>
          </a:xfrm>
          <a:noFill/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Libation Bearers: Analysis</a:t>
            </a:r>
            <a:endParaRPr lang="en-US" sz="4000" dirty="0"/>
          </a:p>
        </p:txBody>
      </p:sp>
      <p:sp>
        <p:nvSpPr>
          <p:cNvPr id="7536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2175" y="1376629"/>
            <a:ext cx="5489835" cy="54813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Prologue 177 f. Orestes</a:t>
            </a:r>
          </a:p>
          <a:p>
            <a:pPr lvl="1"/>
            <a:r>
              <a:rPr lang="en-US" dirty="0" smtClean="0"/>
              <a:t>Offering of hair</a:t>
            </a:r>
          </a:p>
          <a:p>
            <a:r>
              <a:rPr lang="en-US" dirty="0" smtClean="0"/>
              <a:t>Parodos 178 ff.</a:t>
            </a:r>
          </a:p>
          <a:p>
            <a:pPr lvl="1"/>
            <a:r>
              <a:rPr lang="en-US" dirty="0" smtClean="0"/>
              <a:t>Mourning, libations, Clytemnestra’s dream, general foreboding</a:t>
            </a:r>
          </a:p>
          <a:p>
            <a:r>
              <a:rPr lang="en-US" dirty="0" smtClean="0"/>
              <a:t>1st episode (beginning) 180 ff.</a:t>
            </a:r>
          </a:p>
          <a:p>
            <a:pPr lvl="1"/>
            <a:r>
              <a:rPr lang="en-US" dirty="0" smtClean="0"/>
              <a:t>Electra, Leader, Orestes, whole Chorus</a:t>
            </a:r>
          </a:p>
          <a:p>
            <a:pPr lvl="1"/>
            <a:r>
              <a:rPr lang="en-US" dirty="0" smtClean="0"/>
              <a:t>recognition, reunion</a:t>
            </a:r>
          </a:p>
          <a:p>
            <a:r>
              <a:rPr lang="en-US" i="1" dirty="0" smtClean="0"/>
              <a:t>Kommos</a:t>
            </a:r>
            <a:r>
              <a:rPr lang="en-US" dirty="0" smtClean="0"/>
              <a:t> (lyric interlude) 192 ff.</a:t>
            </a:r>
          </a:p>
          <a:p>
            <a:pPr lvl="1"/>
            <a:r>
              <a:rPr lang="en-US" dirty="0" smtClean="0"/>
              <a:t>Electra, Orestes, Chorus</a:t>
            </a:r>
          </a:p>
          <a:p>
            <a:pPr lvl="1"/>
            <a:r>
              <a:rPr lang="en-US" dirty="0" smtClean="0"/>
              <a:t>Mourning, invocation</a:t>
            </a:r>
          </a:p>
          <a:p>
            <a:r>
              <a:rPr lang="en-US" dirty="0" smtClean="0"/>
              <a:t>1st episode (end) 198 ff. Electra, Leader, Orestes</a:t>
            </a:r>
          </a:p>
          <a:p>
            <a:pPr lvl="1"/>
            <a:r>
              <a:rPr lang="en-US" dirty="0" smtClean="0"/>
              <a:t>More invocation, Clytemnestra’s dream, plan</a:t>
            </a:r>
            <a:endParaRPr lang="en-US" dirty="0"/>
          </a:p>
        </p:txBody>
      </p:sp>
      <p:sp>
        <p:nvSpPr>
          <p:cNvPr id="7536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262479" y="1376629"/>
            <a:ext cx="5486400" cy="54813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stasimon. 204 ff. </a:t>
            </a:r>
            <a:r>
              <a:rPr lang="en-US" dirty="0"/>
              <a:t>(“... the Earth breeds many </a:t>
            </a:r>
            <a:r>
              <a:rPr lang="en-US" dirty="0" smtClean="0"/>
              <a:t>marvels)</a:t>
            </a:r>
            <a:endParaRPr lang="en-US" dirty="0"/>
          </a:p>
          <a:p>
            <a:r>
              <a:rPr lang="en-US" dirty="0" smtClean="0"/>
              <a:t>2nd </a:t>
            </a:r>
            <a:r>
              <a:rPr lang="en-US" dirty="0" smtClean="0"/>
              <a:t>episode 206 ff. Orestes, Porter, </a:t>
            </a:r>
            <a:r>
              <a:rPr lang="en-US" dirty="0" err="1" smtClean="0"/>
              <a:t>Clyt</a:t>
            </a:r>
            <a:r>
              <a:rPr lang="en-US" dirty="0" smtClean="0"/>
              <a:t>, Leader, </a:t>
            </a:r>
            <a:r>
              <a:rPr lang="en-US" dirty="0" smtClean="0"/>
              <a:t>Nurse</a:t>
            </a:r>
            <a:endParaRPr lang="en-US" dirty="0" smtClean="0"/>
          </a:p>
          <a:p>
            <a:pPr lvl="1"/>
            <a:r>
              <a:rPr lang="en-US" dirty="0" smtClean="0"/>
              <a:t>Deception. </a:t>
            </a:r>
            <a:r>
              <a:rPr lang="en-US" dirty="0"/>
              <a:t>Chorus: “... can the </a:t>
            </a:r>
            <a:r>
              <a:rPr lang="en-US" dirty="0" err="1"/>
              <a:t>vigour</a:t>
            </a:r>
            <a:r>
              <a:rPr lang="en-US" dirty="0"/>
              <a:t> of our voices serve Orestes</a:t>
            </a:r>
            <a:r>
              <a:rPr lang="en-US" dirty="0" smtClean="0"/>
              <a:t>?”)</a:t>
            </a:r>
            <a:endParaRPr lang="en-US" dirty="0" smtClean="0"/>
          </a:p>
          <a:p>
            <a:r>
              <a:rPr lang="en-US" dirty="0" smtClean="0"/>
              <a:t>3rd </a:t>
            </a:r>
            <a:r>
              <a:rPr lang="en-US" dirty="0" smtClean="0"/>
              <a:t>stasimon 212 f</a:t>
            </a:r>
            <a:r>
              <a:rPr lang="en-US" dirty="0" smtClean="0"/>
              <a:t>. Prayers </a:t>
            </a:r>
            <a:r>
              <a:rPr lang="en-US" dirty="0" smtClean="0"/>
              <a:t>for justice</a:t>
            </a:r>
          </a:p>
          <a:p>
            <a:r>
              <a:rPr lang="en-US" dirty="0" smtClean="0"/>
              <a:t>3rd episode 213 ff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Killing, </a:t>
            </a:r>
            <a:r>
              <a:rPr lang="en-US" i="1" dirty="0" smtClean="0"/>
              <a:t>agōn</a:t>
            </a:r>
            <a:r>
              <a:rPr lang="en-US" dirty="0" smtClean="0"/>
              <a:t>, </a:t>
            </a:r>
            <a:r>
              <a:rPr lang="en-US" dirty="0" smtClean="0"/>
              <a:t>killings</a:t>
            </a:r>
            <a:endParaRPr lang="en-US" dirty="0" smtClean="0"/>
          </a:p>
          <a:p>
            <a:r>
              <a:rPr lang="en-US" dirty="0" smtClean="0"/>
              <a:t>4th </a:t>
            </a:r>
            <a:r>
              <a:rPr lang="en-US" dirty="0" smtClean="0"/>
              <a:t>stasimon 219 f.</a:t>
            </a:r>
          </a:p>
          <a:p>
            <a:pPr lvl="1"/>
            <a:r>
              <a:rPr lang="en-US" dirty="0" smtClean="0"/>
              <a:t>Victory song</a:t>
            </a:r>
          </a:p>
          <a:p>
            <a:r>
              <a:rPr lang="en-US" dirty="0" smtClean="0"/>
              <a:t>Exodos 221 ff.</a:t>
            </a:r>
          </a:p>
          <a:p>
            <a:pPr lvl="1"/>
            <a:r>
              <a:rPr lang="en-US" dirty="0" smtClean="0"/>
              <a:t>Orestes, Chorus, </a:t>
            </a:r>
            <a:r>
              <a:rPr lang="en-US" dirty="0" smtClean="0"/>
              <a:t>Leader. Victory</a:t>
            </a:r>
            <a:r>
              <a:rPr lang="en-US" dirty="0" smtClean="0"/>
              <a:t>, madness, Furies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11" name="Rectangle 11"/>
          <p:cNvSpPr>
            <a:spLocks noGrp="1" noChangeArrowheads="1"/>
          </p:cNvSpPr>
          <p:nvPr>
            <p:ph type="title"/>
          </p:nvPr>
        </p:nvSpPr>
        <p:spPr>
          <a:xfrm>
            <a:off x="1217614" y="384366"/>
            <a:ext cx="9753600" cy="1325562"/>
          </a:xfrm>
        </p:spPr>
        <p:txBody>
          <a:bodyPr>
            <a:normAutofit/>
          </a:bodyPr>
          <a:lstStyle/>
          <a:p>
            <a:r>
              <a:rPr lang="en-US" sz="5400" smtClean="0"/>
              <a:t>Associative Poetics</a:t>
            </a:r>
            <a:endParaRPr lang="en-US" sz="5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06939" y="1696701"/>
            <a:ext cx="4137092" cy="1778655"/>
            <a:chOff x="4006939" y="1757665"/>
            <a:chExt cx="4137092" cy="1778655"/>
          </a:xfrm>
        </p:grpSpPr>
        <p:pic>
          <p:nvPicPr>
            <p:cNvPr id="69121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32158" y="1757665"/>
              <a:ext cx="1811873" cy="1778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4006939" y="2293049"/>
              <a:ext cx="1963999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4000" i="1" dirty="0" smtClean="0">
                  <a:solidFill>
                    <a:srgbClr val="73737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libations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07377" y="3656151"/>
            <a:ext cx="3626863" cy="1144051"/>
            <a:chOff x="4907377" y="3690299"/>
            <a:chExt cx="3626863" cy="1144051"/>
          </a:xfrm>
        </p:grpSpPr>
        <p:pic>
          <p:nvPicPr>
            <p:cNvPr id="69121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32158" y="3690299"/>
              <a:ext cx="2202082" cy="114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907377" y="3908381"/>
              <a:ext cx="1063561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4000" i="1" dirty="0" smtClean="0">
                  <a:solidFill>
                    <a:srgbClr val="73737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5891" y="4980997"/>
            <a:ext cx="3966069" cy="950268"/>
            <a:chOff x="4395891" y="4998416"/>
            <a:chExt cx="3966069" cy="950268"/>
          </a:xfrm>
        </p:grpSpPr>
        <p:pic>
          <p:nvPicPr>
            <p:cNvPr id="691213" name="Picture 13" descr="MCj0370098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32158" y="4998416"/>
              <a:ext cx="2029802" cy="95026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395891" y="5119607"/>
              <a:ext cx="1575047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4000" i="1" dirty="0" smtClean="0">
                  <a:solidFill>
                    <a:srgbClr val="73737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snakes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5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Tragic Patterns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/>
              <a:t>Aristotelian Analysis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400" dirty="0" smtClean="0"/>
              <a:t>Complex plot</a:t>
            </a:r>
          </a:p>
          <a:p>
            <a:pPr lvl="2"/>
            <a:r>
              <a:rPr lang="en-US" sz="2000" i="1" dirty="0" smtClean="0"/>
              <a:t>Anagnorisis</a:t>
            </a:r>
            <a:r>
              <a:rPr lang="en-US" sz="2000" dirty="0" smtClean="0"/>
              <a:t> (recognition)?</a:t>
            </a:r>
          </a:p>
          <a:p>
            <a:pPr lvl="2"/>
            <a:r>
              <a:rPr lang="en-US" sz="2000" i="1" dirty="0" smtClean="0"/>
              <a:t>Peripeteia</a:t>
            </a:r>
            <a:r>
              <a:rPr lang="en-US" sz="2000" dirty="0" smtClean="0"/>
              <a:t> (reversal)?</a:t>
            </a:r>
          </a:p>
          <a:p>
            <a:pPr lvl="1"/>
            <a:r>
              <a:rPr lang="en-US" sz="2400" i="1" dirty="0" smtClean="0"/>
              <a:t>Desis</a:t>
            </a:r>
            <a:r>
              <a:rPr lang="en-US" sz="2400" dirty="0" smtClean="0"/>
              <a:t> (complication)?</a:t>
            </a:r>
          </a:p>
          <a:p>
            <a:pPr lvl="1"/>
            <a:r>
              <a:rPr lang="en-US" sz="2400" i="1" dirty="0" smtClean="0"/>
              <a:t>Lusis</a:t>
            </a:r>
            <a:r>
              <a:rPr lang="en-US" sz="2400" dirty="0" smtClean="0"/>
              <a:t> (resolution)?</a:t>
            </a:r>
          </a:p>
          <a:p>
            <a:pPr lvl="1"/>
            <a:r>
              <a:rPr lang="en-US" sz="2400" dirty="0" smtClean="0"/>
              <a:t>Pity, fear, catharsis?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600" dirty="0" smtClean="0"/>
              <a:t>“Ancient Law of </a:t>
            </a:r>
            <a:r>
              <a:rPr lang="en-US" sz="2600" i="1" dirty="0" smtClean="0"/>
              <a:t>hubris</a:t>
            </a:r>
            <a:r>
              <a:rPr lang="en-US" sz="2600" dirty="0" smtClean="0"/>
              <a:t> and </a:t>
            </a:r>
            <a:r>
              <a:rPr lang="en-US" sz="2600" i="1" dirty="0" err="1" smtClean="0"/>
              <a:t>atē</a:t>
            </a:r>
            <a:r>
              <a:rPr lang="en-US" sz="2600" dirty="0" smtClean="0"/>
              <a:t>”</a:t>
            </a:r>
            <a:endParaRPr lang="en-US" sz="2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i="1" dirty="0" smtClean="0"/>
              <a:t>koros</a:t>
            </a:r>
            <a:r>
              <a:rPr lang="en-US" sz="2400" dirty="0" smtClean="0"/>
              <a:t> (excess, extravagance)</a:t>
            </a:r>
          </a:p>
          <a:p>
            <a:pPr lvl="1"/>
            <a:r>
              <a:rPr lang="en-US" sz="2400" i="1" dirty="0" smtClean="0"/>
              <a:t>hubris</a:t>
            </a:r>
            <a:r>
              <a:rPr lang="en-US" sz="2400" dirty="0" smtClean="0"/>
              <a:t> (arrogance, violation)</a:t>
            </a:r>
          </a:p>
          <a:p>
            <a:pPr lvl="1"/>
            <a:r>
              <a:rPr lang="en-US" sz="2400" i="1" dirty="0" smtClean="0"/>
              <a:t>atē</a:t>
            </a:r>
            <a:r>
              <a:rPr lang="en-US" sz="2400" dirty="0" smtClean="0"/>
              <a:t> (delusion, ruin)</a:t>
            </a:r>
          </a:p>
          <a:p>
            <a:pPr lvl="1"/>
            <a:r>
              <a:rPr lang="en-US" sz="2400" i="1" dirty="0" smtClean="0"/>
              <a:t>dikē</a:t>
            </a:r>
            <a:r>
              <a:rPr lang="en-US" sz="2400" dirty="0" smtClean="0"/>
              <a:t> (justice)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69971" y="5557668"/>
            <a:ext cx="4448885" cy="5751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Also: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Blood guilt, cycle of violence</a:t>
            </a:r>
          </a:p>
        </p:txBody>
      </p:sp>
    </p:spTree>
    <p:extLst>
      <p:ext uri="{BB962C8B-B14F-4D97-AF65-F5344CB8AC3E}">
        <p14:creationId xmlns:p14="http://schemas.microsoft.com/office/powerpoint/2010/main" val="42565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8" name="Rectangle 6"/>
          <p:cNvSpPr>
            <a:spLocks noGrp="1" noChangeArrowheads="1"/>
          </p:cNvSpPr>
          <p:nvPr>
            <p:ph type="title"/>
          </p:nvPr>
        </p:nvSpPr>
        <p:spPr>
          <a:xfrm>
            <a:off x="624811" y="493160"/>
            <a:ext cx="10939213" cy="701731"/>
          </a:xfrm>
        </p:spPr>
        <p:txBody>
          <a:bodyPr wrap="none">
            <a:spAutoFit/>
          </a:bodyPr>
          <a:lstStyle/>
          <a:p>
            <a:r>
              <a:rPr lang="en-US" dirty="0"/>
              <a:t>Tragic </a:t>
            </a:r>
            <a:r>
              <a:rPr lang="en-US" dirty="0" smtClean="0"/>
              <a:t>Patterns: Aeschylean Progression</a:t>
            </a:r>
            <a:endParaRPr lang="en-US" sz="2400" dirty="0"/>
          </a:p>
        </p:txBody>
      </p:sp>
      <p:sp>
        <p:nvSpPr>
          <p:cNvPr id="55091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0613" y="2423086"/>
            <a:ext cx="2746375" cy="2022475"/>
          </a:xfrm>
        </p:spPr>
        <p:txBody>
          <a:bodyPr anchor="ctr"/>
          <a:lstStyle/>
          <a:p>
            <a:pPr algn="r">
              <a:buFontTx/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verbal</a:t>
            </a:r>
          </a:p>
          <a:p>
            <a:pPr algn="r">
              <a:buFontTx/>
              <a:buNone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ambiguous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  <a:p>
            <a:pPr algn="r">
              <a:buFontTx/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human</a:t>
            </a:r>
          </a:p>
        </p:txBody>
      </p:sp>
      <p:sp>
        <p:nvSpPr>
          <p:cNvPr id="55092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078663" y="2423086"/>
            <a:ext cx="2746375" cy="2022475"/>
          </a:xfrm>
        </p:spPr>
        <p:txBody>
          <a:bodyPr anchor="ctr"/>
          <a:lstStyle/>
          <a:p>
            <a:pPr>
              <a:buFontTx/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visual</a:t>
            </a:r>
          </a:p>
          <a:p>
            <a:pPr>
              <a:buFontTx/>
              <a:buNone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clear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divine</a:t>
            </a:r>
          </a:p>
        </p:txBody>
      </p:sp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5788870" y="3080380"/>
            <a:ext cx="6127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spAutoFit/>
          </a:bodyPr>
          <a:lstStyle/>
          <a:p>
            <a:pPr algn="ctr"/>
            <a:r>
              <a:rPr lang="en-US" sz="4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</p:txBody>
      </p:sp>
      <p:sp>
        <p:nvSpPr>
          <p:cNvPr id="550923" name="AutoShape 11"/>
          <p:cNvSpPr>
            <a:spLocks/>
          </p:cNvSpPr>
          <p:nvPr/>
        </p:nvSpPr>
        <p:spPr bwMode="auto">
          <a:xfrm flipH="1">
            <a:off x="5259385" y="2580213"/>
            <a:ext cx="301625" cy="1708220"/>
          </a:xfrm>
          <a:prstGeom prst="leftBrace">
            <a:avLst>
              <a:gd name="adj1" fmla="val 35789"/>
              <a:gd name="adj2" fmla="val 50000"/>
            </a:avLst>
          </a:prstGeom>
          <a:noFill/>
          <a:ln w="9525">
            <a:solidFill>
              <a:schemeClr val="tx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6624641" y="2580213"/>
            <a:ext cx="301625" cy="1708220"/>
          </a:xfrm>
          <a:prstGeom prst="leftBrace">
            <a:avLst>
              <a:gd name="adj1" fmla="val 35789"/>
              <a:gd name="adj2" fmla="val 50000"/>
            </a:avLst>
          </a:prstGeom>
          <a:noFill/>
          <a:ln w="9525">
            <a:solidFill>
              <a:schemeClr val="tx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934" y="843676"/>
            <a:ext cx="10004085" cy="517064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ELECTRA: Orestes -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 call you?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really-</a:t>
            </a:r>
          </a:p>
          <a:p>
            <a:pPr>
              <a:lnSpc>
                <a:spcPct val="125000"/>
              </a:lnSpc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ORESTES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 am!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your eyes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188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ORESTES: He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(Agamemnon) died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coils, the viper’s dark embrace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(p. 190)</a:t>
            </a:r>
          </a:p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CHORUS: It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law: when the blood of slaughter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wets the ground it wants more blood.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Slaughter cries for the Fury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those long dead to bring destruction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destruction churning in its wake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(p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195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36436" y="2900218"/>
            <a:ext cx="292792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17963" y="3602181"/>
            <a:ext cx="2927928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564" y="1228398"/>
            <a:ext cx="9687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“And 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ancient pride (</a:t>
            </a:r>
            <a:r>
              <a:rPr lang="en-US" sz="3200" i="1" dirty="0" err="1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sebas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no war, / . . . could tame. . . . Success (</a:t>
            </a:r>
            <a:r>
              <a:rPr lang="en-US" sz="3200" i="1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200" i="1" dirty="0" err="1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eutukhein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/ they bow to Success, more god than god himself. / But Justice (</a:t>
            </a:r>
            <a:r>
              <a:rPr lang="en-US" sz="32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Dikē</a:t>
            </a: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waits and turns the scales. . . . And the blood that mother earth consumes . . . breeds revenge / and frenzy (</a:t>
            </a:r>
            <a:r>
              <a:rPr lang="en-US" sz="32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Atē</a:t>
            </a: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goes through the guilty, / seething like infection, swarming through the </a:t>
            </a: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(Chorus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i="1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parodos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</a:t>
            </a: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179)</a:t>
            </a:r>
          </a:p>
        </p:txBody>
      </p:sp>
    </p:spTree>
    <p:extLst>
      <p:ext uri="{BB962C8B-B14F-4D97-AF65-F5344CB8AC3E}">
        <p14:creationId xmlns:p14="http://schemas.microsoft.com/office/powerpoint/2010/main" val="29107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3838" y="1767007"/>
            <a:ext cx="7028655" cy="33239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CHORUS: Oh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 man’s high daring spirit,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can account for that? Or woman’s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desperate passion daring past all bounds?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couples with every form of ruin known to mortals.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Woman, frenzied, driven wild with lust,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twists the dark, warm harness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wedded love - tortures man and beast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(p. 204)</a:t>
            </a:r>
          </a:p>
        </p:txBody>
      </p:sp>
    </p:spTree>
    <p:extLst>
      <p:ext uri="{BB962C8B-B14F-4D97-AF65-F5344CB8AC3E}">
        <p14:creationId xmlns:p14="http://schemas.microsoft.com/office/powerpoint/2010/main" val="22263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866" y="3169089"/>
            <a:ext cx="8953092" cy="51982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CLYTEMNESTRA: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Ai-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are the snake I bore — I gave you life! (p. 219)</a:t>
            </a:r>
            <a:endParaRPr lang="en-US" sz="2400" dirty="0" smtClean="0">
              <a:solidFill>
                <a:srgbClr val="737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Clytemnestra-Orestes Showdown (</a:t>
            </a:r>
            <a:r>
              <a:rPr lang="en-US" i="1" dirty="0" smtClean="0"/>
              <a:t>agōn</a:t>
            </a:r>
            <a:r>
              <a:rPr lang="en-US" dirty="0" smtClean="0"/>
              <a:t>, pp. 215 ff.)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0094" y="2804157"/>
            <a:ext cx="3948645" cy="126797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66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Question...</a:t>
            </a:r>
          </a:p>
        </p:txBody>
      </p:sp>
    </p:spTree>
    <p:extLst>
      <p:ext uri="{BB962C8B-B14F-4D97-AF65-F5344CB8AC3E}">
        <p14:creationId xmlns:p14="http://schemas.microsoft.com/office/powerpoint/2010/main" val="2776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8670" indent="-742950">
              <a:buFont typeface="+mj-lt"/>
              <a:buAutoNum type="arabicPeriod"/>
            </a:pPr>
            <a:r>
              <a:rPr lang="en-US" dirty="0" smtClean="0"/>
              <a:t>Read-through of scene.</a:t>
            </a:r>
          </a:p>
          <a:p>
            <a:pPr marL="788670" indent="-742950">
              <a:buFont typeface="+mj-lt"/>
              <a:buAutoNum type="arabicPeriod"/>
            </a:pPr>
            <a:r>
              <a:rPr lang="en-US" dirty="0" smtClean="0"/>
              <a:t>Discussion: issues/themes in the scene, challenges in performance.</a:t>
            </a:r>
          </a:p>
          <a:p>
            <a:pPr marL="788670" indent="-742950">
              <a:buFont typeface="+mj-lt"/>
              <a:buAutoNum type="arabicPeriod"/>
            </a:pPr>
            <a:r>
              <a:rPr lang="en-US" dirty="0" smtClean="0"/>
              <a:t>Discussion: performance solutions, suggestions.</a:t>
            </a:r>
          </a:p>
        </p:txBody>
      </p:sp>
    </p:spTree>
    <p:extLst>
      <p:ext uri="{BB962C8B-B14F-4D97-AF65-F5344CB8AC3E}">
        <p14:creationId xmlns:p14="http://schemas.microsoft.com/office/powerpoint/2010/main" val="29431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948" y="2749633"/>
            <a:ext cx="6470938" cy="22082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66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6600" i="1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dikē</a:t>
            </a:r>
            <a:r>
              <a:rPr lang="en-US" sz="66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i="1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hubris</a:t>
            </a:r>
            <a:r>
              <a:rPr lang="en-US" sz="66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6600" dirty="0" smtClean="0">
              <a:solidFill>
                <a:srgbClr val="737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(Does it </a:t>
            </a:r>
            <a:r>
              <a:rPr lang="en-US" sz="44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US" sz="44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en-US" sz="44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hubris?</a:t>
            </a:r>
            <a:r>
              <a:rPr lang="en-US" sz="44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0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1672" y="342119"/>
            <a:ext cx="6405481" cy="61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0118" name="Text Box 6"/>
          <p:cNvSpPr txBox="1">
            <a:spLocks noChangeArrowheads="1"/>
          </p:cNvSpPr>
          <p:nvPr/>
        </p:nvSpPr>
        <p:spPr bwMode="auto">
          <a:xfrm>
            <a:off x="1874614" y="1167638"/>
            <a:ext cx="8439596" cy="552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ELECTRA: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… teach me what to say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CHORUS LEADER: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Let some god or man come down upon them.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ELECTRA: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Judge or avenger, which?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LEADER: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Just say “the one who murders in return.”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ELECTRA: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How can I ask the gods for that and keep my conscience clear?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LEADER: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How not, and pay the enemy back in kind?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5083" y="476558"/>
            <a:ext cx="4238661" cy="757130"/>
          </a:xfr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Is </a:t>
            </a:r>
            <a:r>
              <a:rPr lang="en-US" sz="4800" i="1" dirty="0" smtClean="0">
                <a:solidFill>
                  <a:schemeClr val="bg1"/>
                </a:solidFill>
              </a:rPr>
              <a:t>dikē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</a:rPr>
              <a:t>hubris?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1672" y="342119"/>
            <a:ext cx="6405481" cy="61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0118" name="Text Box 6"/>
          <p:cNvSpPr txBox="1">
            <a:spLocks noChangeArrowheads="1"/>
          </p:cNvSpPr>
          <p:nvPr/>
        </p:nvSpPr>
        <p:spPr bwMode="auto">
          <a:xfrm>
            <a:off x="1874614" y="2754490"/>
            <a:ext cx="8439596" cy="13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ORESTES (to Clytemnestra):</a:t>
            </a:r>
            <a:endParaRPr lang="en-US" sz="2400" dirty="0">
              <a:solidFill>
                <a:schemeClr val="bg1"/>
              </a:solidFill>
            </a:endParaRP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You killed and it was </a:t>
            </a:r>
            <a:r>
              <a:rPr lang="en-US" sz="2400" dirty="0" smtClean="0">
                <a:solidFill>
                  <a:schemeClr val="bg1"/>
                </a:solidFill>
              </a:rPr>
              <a:t>outrage — suffer </a:t>
            </a:r>
            <a:r>
              <a:rPr lang="en-US" sz="2400" dirty="0">
                <a:solidFill>
                  <a:schemeClr val="bg1"/>
                </a:solidFill>
              </a:rPr>
              <a:t>outrage </a:t>
            </a:r>
            <a:r>
              <a:rPr lang="en-US" sz="2400" dirty="0" smtClean="0">
                <a:solidFill>
                  <a:schemeClr val="bg1"/>
                </a:solidFill>
              </a:rPr>
              <a:t>now (p. 219)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5083" y="476558"/>
            <a:ext cx="4238661" cy="757130"/>
          </a:xfr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Is </a:t>
            </a:r>
            <a:r>
              <a:rPr lang="en-US" sz="4800" i="1" dirty="0" smtClean="0">
                <a:solidFill>
                  <a:schemeClr val="bg1"/>
                </a:solidFill>
              </a:rPr>
              <a:t>dikē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</a:rPr>
              <a:t>hubris?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12538" y="330768"/>
            <a:ext cx="5538696" cy="108940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“Where will it end?”</a:t>
            </a:r>
            <a:br>
              <a:rPr lang="en-US" dirty="0" smtClean="0"/>
            </a:br>
            <a:r>
              <a:rPr lang="en-US" sz="2799" dirty="0"/>
              <a:t>(Chorus, p. 226)</a:t>
            </a:r>
            <a:endParaRPr lang="en-US" dirty="0"/>
          </a:p>
        </p:txBody>
      </p:sp>
      <p:pic>
        <p:nvPicPr>
          <p:cNvPr id="15" name="Picture 14" descr="Untitled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4287" y="1760215"/>
            <a:ext cx="7315198" cy="4324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67473" y="2480339"/>
            <a:ext cx="2871299" cy="4924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600" b="1" i="1" dirty="0">
                <a:solidFill>
                  <a:schemeClr val="bg1"/>
                </a:solidFill>
              </a:rPr>
              <a:t>Feast of </a:t>
            </a:r>
            <a:r>
              <a:rPr lang="en-US" sz="2600" b="1" i="1" dirty="0" smtClean="0">
                <a:solidFill>
                  <a:schemeClr val="bg1"/>
                </a:solidFill>
              </a:rPr>
              <a:t>Thyestes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7610" y="3495271"/>
            <a:ext cx="1871025" cy="4924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bg1"/>
                </a:solidFill>
              </a:rPr>
              <a:t>Trojan War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4061" y="4002737"/>
            <a:ext cx="4378122" cy="892552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bg1"/>
                </a:solidFill>
              </a:rPr>
              <a:t>Murder </a:t>
            </a:r>
            <a:r>
              <a:rPr lang="en-US" sz="2600" b="1" i="1" dirty="0">
                <a:solidFill>
                  <a:schemeClr val="bg1"/>
                </a:solidFill>
              </a:rPr>
              <a:t>of Agamemnon &amp; </a:t>
            </a:r>
            <a:br>
              <a:rPr lang="en-US" sz="2600" b="1" i="1" dirty="0">
                <a:solidFill>
                  <a:schemeClr val="bg1"/>
                </a:solidFill>
              </a:rPr>
            </a:br>
            <a:r>
              <a:rPr lang="en-US" sz="2600" b="1" i="1" dirty="0" smtClean="0">
                <a:solidFill>
                  <a:schemeClr val="bg1"/>
                </a:solidFill>
              </a:rPr>
              <a:t>Cassandra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6841" y="4910311"/>
            <a:ext cx="3972562" cy="4924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bg1"/>
                </a:solidFill>
              </a:rPr>
              <a:t>Murder </a:t>
            </a:r>
            <a:r>
              <a:rPr lang="en-US" sz="2600" b="1" i="1" dirty="0">
                <a:solidFill>
                  <a:schemeClr val="bg1"/>
                </a:solidFill>
              </a:rPr>
              <a:t>of Clytemnestra</a:t>
            </a:r>
            <a:endParaRPr lang="en-US" sz="2600" b="1" i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8012" y="2987805"/>
            <a:ext cx="3150221" cy="4924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bg1"/>
                </a:solidFill>
              </a:rPr>
              <a:t>Killing of Iphigenia</a:t>
            </a:r>
          </a:p>
        </p:txBody>
      </p:sp>
    </p:spTree>
    <p:extLst>
      <p:ext uri="{BB962C8B-B14F-4D97-AF65-F5344CB8AC3E}">
        <p14:creationId xmlns:p14="http://schemas.microsoft.com/office/powerpoint/2010/main" val="28828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Cold Open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dikē hubris?</a:t>
            </a:r>
            <a:r>
              <a:rPr lang="en-US" dirty="0" smtClean="0"/>
              <a:t> Where will it end?</a:t>
            </a:r>
          </a:p>
          <a:p>
            <a:pPr lvl="0"/>
            <a:r>
              <a:rPr lang="en-US" dirty="0" smtClean="0"/>
              <a:t>Recap and Update</a:t>
            </a:r>
          </a:p>
          <a:p>
            <a:pPr lvl="1"/>
            <a:r>
              <a:rPr lang="en-US" dirty="0" smtClean="0"/>
              <a:t>Here We Go Again. . .</a:t>
            </a:r>
          </a:p>
          <a:p>
            <a:pPr lvl="0"/>
            <a:r>
              <a:rPr lang="en-US" dirty="0" smtClean="0"/>
              <a:t>Performance Project</a:t>
            </a:r>
          </a:p>
          <a:p>
            <a:pPr lvl="1"/>
            <a:r>
              <a:rPr lang="en-US" dirty="0" smtClean="0"/>
              <a:t>Clytemnestra-Orestes Showdown (</a:t>
            </a:r>
            <a:r>
              <a:rPr lang="en-US" i="1" dirty="0" smtClean="0"/>
              <a:t>agōn</a:t>
            </a:r>
            <a:r>
              <a:rPr lang="en-US" dirty="0" smtClean="0"/>
              <a:t>, pp. 215 ff.)</a:t>
            </a:r>
          </a:p>
        </p:txBody>
      </p:sp>
    </p:spTree>
    <p:extLst>
      <p:ext uri="{BB962C8B-B14F-4D97-AF65-F5344CB8AC3E}">
        <p14:creationId xmlns:p14="http://schemas.microsoft.com/office/powerpoint/2010/main" val="11455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 and Update</a:t>
            </a:r>
            <a:endParaRPr lang="en-US" dirty="0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Go Again. . 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99999" y="636651"/>
            <a:ext cx="8388835" cy="701731"/>
          </a:xfrm>
        </p:spPr>
        <p:txBody>
          <a:bodyPr wrap="none">
            <a:spAutoFit/>
          </a:bodyPr>
          <a:lstStyle/>
          <a:p>
            <a:r>
              <a:rPr lang="en-US" i="1" dirty="0" smtClean="0"/>
              <a:t>Oresteia</a:t>
            </a:r>
            <a:r>
              <a:rPr lang="en-US" dirty="0" smtClean="0"/>
              <a:t>: Ideological Conflicts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5033331"/>
              </p:ext>
            </p:extLst>
          </p:nvPr>
        </p:nvGraphicFramePr>
        <p:xfrm>
          <a:off x="2890364" y="1781383"/>
          <a:ext cx="5897020" cy="353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4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man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4000" b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woman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civic harmony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4000" b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civic </a:t>
                      </a:r>
                      <a:r>
                        <a:rPr lang="en-US" sz="3600" b="0" i="1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chaos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3600" b="0" i="1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democracy</a:t>
                      </a:r>
                      <a:endParaRPr lang="en-US" sz="36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3600" b="0" i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tyranny</a:t>
                      </a:r>
                      <a:r>
                        <a:rPr lang="en-US" sz="3600" b="0" i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  <a:endParaRPr lang="en-US" sz="36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4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persuasion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4000" b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violence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4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new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4000" b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old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4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JUSTICE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4000" b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JUSTICE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Action Button: Forward or Next 2">
            <a:hlinkClick r:id="rId3" action="ppaction://hlinksldjump" highlightClick="1"/>
          </p:cNvPr>
          <p:cNvSpPr/>
          <p:nvPr/>
        </p:nvSpPr>
        <p:spPr>
          <a:xfrm>
            <a:off x="10861964" y="461818"/>
            <a:ext cx="683491" cy="508000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433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ustom 1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B0F0"/>
      </a:hlink>
      <a:folHlink>
        <a:srgbClr val="00B0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125000"/>
          </a:lnSpc>
          <a:defRPr sz="3200" dirty="0" smtClean="0">
            <a:solidFill>
              <a:srgbClr val="737373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4_csapo.pptx" id="{09A6238E-22D6-4C84-8889-12D19E826EDA}" vid="{B6620738-EBF3-42C5-89E4-D18A864F9516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ancient_tragedy</Template>
  <TotalTime>492</TotalTime>
  <Words>2447</Words>
  <Application>Microsoft Office PowerPoint</Application>
  <PresentationFormat>Custom</PresentationFormat>
  <Paragraphs>271</Paragraphs>
  <Slides>20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Candara</vt:lpstr>
      <vt:lpstr>Century Gothic</vt:lpstr>
      <vt:lpstr>Levenim MT</vt:lpstr>
      <vt:lpstr>Wingdings</vt:lpstr>
      <vt:lpstr>World Presentation 16x9</vt:lpstr>
      <vt:lpstr>Image</vt:lpstr>
      <vt:lpstr>Aeschylus’ Libation Bearers</vt:lpstr>
      <vt:lpstr>PowerPoint Presentation</vt:lpstr>
      <vt:lpstr>PowerPoint Presentation</vt:lpstr>
      <vt:lpstr>Is dikē hubris?</vt:lpstr>
      <vt:lpstr>Is dikē hubris?</vt:lpstr>
      <vt:lpstr>“Where will it end?” (Chorus, p. 226)</vt:lpstr>
      <vt:lpstr>Agenda</vt:lpstr>
      <vt:lpstr>Recap and Update</vt:lpstr>
      <vt:lpstr>Oresteia: Ideological Conflicts</vt:lpstr>
      <vt:lpstr>Historical Context: Athens</vt:lpstr>
      <vt:lpstr>Libation Bearers: Analysis</vt:lpstr>
      <vt:lpstr>Associative Poetics</vt:lpstr>
      <vt:lpstr>Tragic Patterns</vt:lpstr>
      <vt:lpstr>Tragic Patterns: Aeschylean Progression</vt:lpstr>
      <vt:lpstr>PowerPoint Presentation</vt:lpstr>
      <vt:lpstr>PowerPoint Presentation</vt:lpstr>
      <vt:lpstr>PowerPoint Presentation</vt:lpstr>
      <vt:lpstr>PowerPoint Presentation</vt:lpstr>
      <vt:lpstr>Performance Project</vt:lpstr>
      <vt:lpstr>Procedure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Aeschylus’ Libation Bearers</dc:title>
  <dc:creator>Scholtz, Andrew</dc:creator>
  <cp:lastModifiedBy>Scholtz, Andrew</cp:lastModifiedBy>
  <cp:revision>41</cp:revision>
  <cp:lastPrinted>2024-02-20T14:49:34Z</cp:lastPrinted>
  <dcterms:created xsi:type="dcterms:W3CDTF">2020-02-25T02:35:56Z</dcterms:created>
  <dcterms:modified xsi:type="dcterms:W3CDTF">2024-02-20T14:51:28Z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