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3" r:id="rId3"/>
    <p:sldId id="282" r:id="rId4"/>
    <p:sldId id="277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78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54BAD2"/>
    <a:srgbClr val="E5E5FF"/>
    <a:srgbClr val="1A1A1A"/>
    <a:srgbClr val="898989"/>
    <a:srgbClr val="0000FF"/>
    <a:srgbClr val="000099"/>
    <a:srgbClr val="0000CC"/>
    <a:srgbClr val="00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396" autoAdjust="0"/>
    <p:restoredTop sz="90299" autoAdjust="0"/>
  </p:normalViewPr>
  <p:slideViewPr>
    <p:cSldViewPr snapToGrid="0" showGuides="1">
      <p:cViewPr varScale="1">
        <p:scale>
          <a:sx n="110" d="100"/>
          <a:sy n="110" d="100"/>
        </p:scale>
        <p:origin x="12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81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88350B-9EA6-43EC-87D2-08E326D33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11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2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55763" y="482600"/>
            <a:ext cx="3700462" cy="208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5253" y="2703686"/>
            <a:ext cx="5919894" cy="58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37"/>
            <a:ext cx="3037840" cy="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99"/>
                </a:solidFill>
                <a:latin typeface="Times New Roman" charset="0"/>
              </a:defRPr>
            </a:lvl1pPr>
          </a:lstStyle>
          <a:p>
            <a:fld id="{5721D7F7-CBDC-4618-B4D1-D6BF1CF12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16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100" kern="1200" baseline="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 baseline="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 baseline="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 baseline="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 baseline="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2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E162DD9-B67E-4D4B-BBE7-91E2D28146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</a:p>
          <a:p>
            <a:r>
              <a:rPr lang="en-US" dirty="0" smtClean="0"/>
              <a:t>blood-guilt, plague</a:t>
            </a:r>
          </a:p>
          <a:p>
            <a:pPr lvl="1"/>
            <a:r>
              <a:rPr lang="en-US" dirty="0" smtClean="0"/>
              <a:t>CORRUPTION: oracle to </a:t>
            </a:r>
            <a:r>
              <a:rPr lang="en-US" dirty="0" err="1" smtClean="0"/>
              <a:t>creon</a:t>
            </a:r>
            <a:r>
              <a:rPr lang="en-US" dirty="0" smtClean="0"/>
              <a:t>: drive the corruption from the land” (164)</a:t>
            </a:r>
          </a:p>
          <a:p>
            <a:pPr lvl="1"/>
            <a:r>
              <a:rPr lang="en-US" dirty="0" smtClean="0"/>
              <a:t>again: blood-guilt/pollution/purification theme – here, conflation of pollution with guilt</a:t>
            </a:r>
          </a:p>
          <a:p>
            <a:pPr lvl="2"/>
            <a:r>
              <a:rPr lang="en-US" dirty="0" smtClean="0"/>
              <a:t>oracle “Drive the corruption from the land, / don’t harbor it any longer, past all cure, / don’t nurse it in your soil – root it out!” (164)</a:t>
            </a:r>
          </a:p>
          <a:p>
            <a:pPr lvl="2"/>
            <a:r>
              <a:rPr lang="en-US" dirty="0" smtClean="0"/>
              <a:t>cr understands that as "pay the killers [of </a:t>
            </a:r>
            <a:r>
              <a:rPr lang="en-US" dirty="0" err="1" smtClean="0"/>
              <a:t>laius</a:t>
            </a:r>
            <a:r>
              <a:rPr lang="en-US" dirty="0" smtClean="0"/>
              <a:t>] back“ (164)</a:t>
            </a:r>
          </a:p>
          <a:p>
            <a:r>
              <a:rPr lang="en-US" dirty="0" smtClean="0"/>
              <a:t>we find in beginning of play there’s a plague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thebes</a:t>
            </a:r>
            <a:r>
              <a:rPr lang="en-US" baseline="0" dirty="0" smtClean="0"/>
              <a:t>. disease has settled over the city, it’s crops, animals, and people. a healing is sought – sort of like a purification. but we also meet </a:t>
            </a:r>
            <a:r>
              <a:rPr lang="en-US" baseline="0" dirty="0" err="1" smtClean="0"/>
              <a:t>oedipus</a:t>
            </a:r>
            <a:r>
              <a:rPr lang="en-US" baseline="0" dirty="0" smtClean="0"/>
              <a:t>, “you all know me, the world knows my fame.” displays a hubristic attitude. question: where will that attitude end up? displays as well possibly patronizing attitude. “I would be blind to misery not to pity my people kneeling at my feet.”</a:t>
            </a:r>
          </a:p>
          <a:p>
            <a:r>
              <a:rPr lang="en-US" dirty="0" smtClean="0"/>
              <a:t>priest to Oedipus, possibly foreshadowing?</a:t>
            </a:r>
            <a:r>
              <a:rPr lang="en-US" baseline="0" dirty="0" smtClean="0"/>
              <a:t> “you cannot equal the gods, / your children [</a:t>
            </a:r>
            <a:r>
              <a:rPr lang="en-US" i="1" baseline="0" dirty="0" err="1" smtClean="0"/>
              <a:t>paides</a:t>
            </a:r>
            <a:r>
              <a:rPr lang="en-US" baseline="0" dirty="0" smtClean="0"/>
              <a:t> but = subjects] know that. but we do rate you first of men….” hero-</a:t>
            </a:r>
            <a:r>
              <a:rPr lang="en-US" baseline="0" dirty="0" err="1" smtClean="0"/>
              <a:t>oed</a:t>
            </a:r>
            <a:r>
              <a:rPr lang="en-US" baseline="0" dirty="0" smtClean="0"/>
              <a:t>. they supplicate Oedipus almost as if he were a god.</a:t>
            </a:r>
          </a:p>
          <a:p>
            <a:r>
              <a:rPr lang="en-US" baseline="0" dirty="0" smtClean="0"/>
              <a:t>with </a:t>
            </a:r>
            <a:r>
              <a:rPr lang="en-US" baseline="0" dirty="0" err="1" smtClean="0"/>
              <a:t>creon’s</a:t>
            </a:r>
            <a:r>
              <a:rPr lang="en-US" baseline="0" dirty="0" smtClean="0"/>
              <a:t> arrival we learn from </a:t>
            </a:r>
            <a:r>
              <a:rPr lang="en-US" baseline="0" dirty="0" err="1" smtClean="0"/>
              <a:t>creon</a:t>
            </a:r>
            <a:r>
              <a:rPr lang="en-US" baseline="0" dirty="0" smtClean="0"/>
              <a:t> (back from </a:t>
            </a:r>
            <a:r>
              <a:rPr lang="en-US" baseline="0" dirty="0" err="1" smtClean="0"/>
              <a:t>delph</a:t>
            </a:r>
            <a:r>
              <a:rPr lang="en-US" baseline="0" dirty="0" smtClean="0"/>
              <a:t>) the cause of the plague. murder. so tragic patterns. problem? </a:t>
            </a:r>
            <a:r>
              <a:rPr lang="en-US" baseline="0" dirty="0" err="1" smtClean="0"/>
              <a:t>thebes</a:t>
            </a:r>
            <a:r>
              <a:rPr lang="en-US" baseline="0" dirty="0" smtClean="0"/>
              <a:t> in effect punished for not punishing malefactor. the sphinx a distraction. the killer is the “heart of our corruption” (miasma – technical term for ritual pollution, what catharsis is to wash away.) Oedipus asks how to cleanse selves. (99 Oedipus </a:t>
            </a:r>
            <a:r>
              <a:rPr lang="el-GR" dirty="0"/>
              <a:t>Ποίῳ καθαρμῷ;</a:t>
            </a:r>
            <a:r>
              <a:rPr lang="en-US" dirty="0"/>
              <a:t>) either by killing or by banishing killer.</a:t>
            </a:r>
            <a:endParaRPr lang="en-US" baseline="0" dirty="0" smtClean="0"/>
          </a:p>
          <a:p>
            <a:r>
              <a:rPr lang="en-US" baseline="0" dirty="0" smtClean="0"/>
              <a:t>chorus: </a:t>
            </a:r>
            <a:r>
              <a:rPr lang="en-US" baseline="0" dirty="0" err="1" smtClean="0"/>
              <a:t>invocational</a:t>
            </a:r>
            <a:r>
              <a:rPr lang="en-US" baseline="0" dirty="0" smtClean="0"/>
              <a:t> hymn. </a:t>
            </a:r>
            <a:r>
              <a:rPr lang="en-US" baseline="0" dirty="0" err="1" smtClean="0"/>
              <a:t>zeus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athena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artemis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apollo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dionysus</a:t>
            </a:r>
            <a:r>
              <a:rPr lang="en-US" baseline="0" dirty="0" smtClean="0"/>
              <a:t> (alludes to d’s connection to </a:t>
            </a:r>
            <a:r>
              <a:rPr lang="en-US" baseline="0" dirty="0" err="1" smtClean="0"/>
              <a:t>thebes</a:t>
            </a:r>
            <a:r>
              <a:rPr lang="en-US" baseline="0" dirty="0" smtClean="0"/>
              <a:t>). describing the dead: they go “like seabirds winging west outracing the day’s fire.”</a:t>
            </a:r>
          </a:p>
          <a:p>
            <a:r>
              <a:rPr lang="en-US" baseline="0" dirty="0" smtClean="0"/>
              <a:t>EPISODE 1. Oedipus: “you pray to the gods? let me grant your prayers.” </a:t>
            </a:r>
            <a:r>
              <a:rPr lang="en-US" baseline="0" dirty="0" err="1" smtClean="0"/>
              <a:t>oed’s</a:t>
            </a:r>
            <a:r>
              <a:rPr lang="en-US" baseline="0" dirty="0" smtClean="0"/>
              <a:t> proclamation. the killer is to reveal self and go into exile. why? at </a:t>
            </a:r>
            <a:r>
              <a:rPr lang="en-US" baseline="0" dirty="0" err="1" smtClean="0"/>
              <a:t>ahtens</a:t>
            </a:r>
            <a:r>
              <a:rPr lang="en-US" baseline="0" dirty="0" smtClean="0"/>
              <a:t>, that was often presented as a de facto option to accused killers. would distance killer from family of deceased, plus remove from </a:t>
            </a:r>
            <a:r>
              <a:rPr lang="en-US" baseline="0" dirty="0" err="1" smtClean="0"/>
              <a:t>athens</a:t>
            </a:r>
            <a:r>
              <a:rPr lang="en-US" baseline="0" dirty="0" smtClean="0"/>
              <a:t> source of pollution. even if doesn’t reveal self, still to be driven out. dramatic irony of calling curse on self if Oedipus harbors killer.</a:t>
            </a:r>
          </a:p>
          <a:p>
            <a:r>
              <a:rPr lang="en-US" baseline="0" dirty="0" smtClean="0"/>
              <a:t>leader-</a:t>
            </a:r>
            <a:r>
              <a:rPr lang="en-US" baseline="0" dirty="0" err="1" smtClean="0"/>
              <a:t>oed</a:t>
            </a:r>
            <a:r>
              <a:rPr lang="en-US" baseline="0" dirty="0" smtClean="0"/>
              <a:t> dialogue. hints at “rumors” etc. furious foreshadowing.</a:t>
            </a:r>
          </a:p>
          <a:p>
            <a:r>
              <a:rPr lang="en-US" dirty="0" err="1" smtClean="0"/>
              <a:t>tir-oed</a:t>
            </a:r>
            <a:r>
              <a:rPr lang="en-US" dirty="0" smtClean="0"/>
              <a:t>. in effect, AN AGON. for </a:t>
            </a:r>
            <a:r>
              <a:rPr lang="en-US" dirty="0" err="1" smtClean="0"/>
              <a:t>tir</a:t>
            </a:r>
            <a:r>
              <a:rPr lang="en-US" dirty="0" smtClean="0"/>
              <a:t>, the horror</a:t>
            </a:r>
            <a:r>
              <a:rPr lang="en-US" baseline="0" dirty="0" smtClean="0"/>
              <a:t> of truth. p. 178. </a:t>
            </a:r>
            <a:r>
              <a:rPr lang="en-US" baseline="0" dirty="0" err="1" smtClean="0"/>
              <a:t>oed’s</a:t>
            </a:r>
            <a:r>
              <a:rPr lang="en-US" baseline="0" dirty="0" smtClean="0"/>
              <a:t> unseemly wrath. cf. </a:t>
            </a:r>
            <a:r>
              <a:rPr lang="en-US" baseline="0" dirty="0" err="1" smtClean="0"/>
              <a:t>creon</a:t>
            </a:r>
            <a:r>
              <a:rPr lang="en-US" baseline="0" dirty="0" smtClean="0"/>
              <a:t> in ant. Oedipus revealed by </a:t>
            </a:r>
            <a:r>
              <a:rPr lang="en-US" baseline="0" dirty="0" err="1" smtClean="0"/>
              <a:t>tir</a:t>
            </a:r>
            <a:r>
              <a:rPr lang="en-US" baseline="0" dirty="0" smtClean="0"/>
              <a:t> as murderer and incestuous husband. so the suspense will Oedipus, will we ever believe </a:t>
            </a:r>
            <a:r>
              <a:rPr lang="en-US" baseline="0" dirty="0" err="1" smtClean="0"/>
              <a:t>tir</a:t>
            </a:r>
            <a:r>
              <a:rPr lang="en-US" baseline="0" dirty="0" smtClean="0"/>
              <a:t>? is so how? Oedipus blames cr. p. 185. “blind who now has eyes, beggar who now is rich” – </a:t>
            </a:r>
            <a:r>
              <a:rPr lang="en-US" baseline="0" dirty="0" err="1" smtClean="0"/>
              <a:t>oed’s</a:t>
            </a:r>
            <a:r>
              <a:rPr lang="en-US" baseline="0" dirty="0" smtClean="0"/>
              <a:t> reversal foreshadowed.</a:t>
            </a:r>
          </a:p>
          <a:p>
            <a:r>
              <a:rPr lang="en-US" baseline="0" dirty="0" err="1" smtClean="0"/>
              <a:t>STAS</a:t>
            </a:r>
            <a:r>
              <a:rPr lang="en-US" baseline="0" dirty="0" smtClean="0"/>
              <a:t> 1 chorus baffled.</a:t>
            </a:r>
          </a:p>
          <a:p>
            <a:r>
              <a:rPr lang="en-US" baseline="0" dirty="0" err="1" smtClean="0"/>
              <a:t>EPI</a:t>
            </a:r>
            <a:r>
              <a:rPr lang="en-US" baseline="0" dirty="0" smtClean="0"/>
              <a:t> 2. </a:t>
            </a:r>
            <a:r>
              <a:rPr lang="en-US" baseline="0" dirty="0" err="1" smtClean="0"/>
              <a:t>oed-creon</a:t>
            </a:r>
            <a:r>
              <a:rPr lang="en-US" baseline="0" dirty="0" smtClean="0"/>
              <a:t>. AGON. then, </a:t>
            </a:r>
            <a:r>
              <a:rPr lang="en-US" baseline="0" dirty="0" err="1" smtClean="0"/>
              <a:t>oed</a:t>
            </a:r>
            <a:r>
              <a:rPr lang="en-US" baseline="0" dirty="0" smtClean="0"/>
              <a:t>-j dialogue. j reveals the </a:t>
            </a:r>
            <a:r>
              <a:rPr lang="en-US" baseline="0" dirty="0" err="1" smtClean="0"/>
              <a:t>laius</a:t>
            </a:r>
            <a:r>
              <a:rPr lang="en-US" baseline="0" dirty="0" smtClean="0"/>
              <a:t> oracle. resonates with o’s memory of fork in road. Oedipus now fearful. remembers drunken man’s words. recounts his and </a:t>
            </a:r>
            <a:r>
              <a:rPr lang="en-US" baseline="0" dirty="0" err="1" smtClean="0"/>
              <a:t>laius</a:t>
            </a:r>
            <a:r>
              <a:rPr lang="en-US" baseline="0" dirty="0" smtClean="0"/>
              <a:t>’ road-rage. each exhibits hubris to the other.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STAS</a:t>
            </a:r>
            <a:r>
              <a:rPr lang="en-US" baseline="0" dirty="0" smtClean="0"/>
              <a:t>. “pride breeds the tyrant violent pride, gorging, crammed to bursting / with all that is overripe and rich with ruin.” (</a:t>
            </a:r>
            <a:r>
              <a:rPr lang="en-US" dirty="0"/>
              <a:t>872–877 Υβ</a:t>
            </a:r>
            <a:r>
              <a:rPr lang="en-US" dirty="0" err="1"/>
              <a:t>ρις</a:t>
            </a:r>
            <a:r>
              <a:rPr lang="en-US" dirty="0"/>
              <a:t> </a:t>
            </a:r>
            <a:r>
              <a:rPr lang="en-US" dirty="0" err="1"/>
              <a:t>φυτεύει</a:t>
            </a:r>
            <a:r>
              <a:rPr lang="en-US" dirty="0"/>
              <a:t> </a:t>
            </a:r>
            <a:r>
              <a:rPr lang="en-US" dirty="0" err="1"/>
              <a:t>τύρ</a:t>
            </a:r>
            <a:r>
              <a:rPr lang="en-US" dirty="0"/>
              <a:t>αννον· ὕβρις, εἰ / πολλῶν ὑπερπλησθῇ μάταν / ἃ μὴ ᾽πίκαιρα μηδὲ συμφέροντα, / ἀκρότατα γεῖσ᾽ ἀναβᾶσ᾽ / &lt;ἄφαρ&gt; ἀπότομον ὤρουσεν εἰς ἀνάγκαν). the tyrant, then, as a quintessential tragic figure – in sense of awaiting doom correcting excesses.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EPI</a:t>
            </a:r>
            <a:r>
              <a:rPr lang="en-US" dirty="0"/>
              <a:t> j in response to </a:t>
            </a:r>
            <a:r>
              <a:rPr lang="en-US" dirty="0" err="1"/>
              <a:t>corinthian</a:t>
            </a:r>
            <a:r>
              <a:rPr lang="en-US" dirty="0"/>
              <a:t> news declares world ruled not by decree of gods or fate but by chance. after all the news and revelation from </a:t>
            </a:r>
            <a:r>
              <a:rPr lang="en-US" dirty="0" err="1"/>
              <a:t>corinthian</a:t>
            </a:r>
            <a:r>
              <a:rPr lang="en-US" dirty="0"/>
              <a:t> messenger, </a:t>
            </a:r>
            <a:r>
              <a:rPr lang="en-US" dirty="0" smtClean="0"/>
              <a:t>Oedipus </a:t>
            </a:r>
            <a:r>
              <a:rPr lang="en-US" dirty="0"/>
              <a:t>must have truth. j freaks. </a:t>
            </a:r>
            <a:r>
              <a:rPr lang="en-US" dirty="0" err="1"/>
              <a:t>oed’s</a:t>
            </a:r>
            <a:r>
              <a:rPr lang="en-US" dirty="0"/>
              <a:t> determination to know truth of himself just as unrelenting as the tenor of previous messages regarding the matter. is this need to know hubristic? j had been speaking </a:t>
            </a:r>
            <a:r>
              <a:rPr lang="en-US" dirty="0" err="1"/>
              <a:t>oof</a:t>
            </a:r>
            <a:r>
              <a:rPr lang="en-US" dirty="0"/>
              <a:t> chance. he now adopts chance as his parent. “I count myself the son of Chance, / the great goddess, giver of all good things” (p. 224).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STAS</a:t>
            </a:r>
            <a:r>
              <a:rPr lang="en-US" dirty="0"/>
              <a:t>. </a:t>
            </a:r>
            <a:r>
              <a:rPr lang="en-US" dirty="0" err="1"/>
              <a:t>soph’s</a:t>
            </a:r>
            <a:r>
              <a:rPr lang="en-US" dirty="0"/>
              <a:t> notorious pessimism. </a:t>
            </a:r>
            <a:r>
              <a:rPr lang="en-US" dirty="0" smtClean="0"/>
              <a:t>Oedipus </a:t>
            </a:r>
            <a:r>
              <a:rPr lang="en-US" dirty="0"/>
              <a:t>as exemplary of all humanity’s tragic fate. we are all </a:t>
            </a:r>
            <a:r>
              <a:rPr lang="en-US" dirty="0" smtClean="0"/>
              <a:t>Oedipus </a:t>
            </a:r>
            <a:r>
              <a:rPr lang="en-US" dirty="0"/>
              <a:t>– how?</a:t>
            </a:r>
          </a:p>
          <a:p>
            <a:pPr lvl="1"/>
            <a:r>
              <a:rPr lang="en-US" baseline="0" dirty="0" smtClean="0"/>
              <a:t>p. 233 of the Penguin edition, the chorus sings: “… is there a man on earth who seizes more joy than just a dream, a vision? … you are my great example, you, your life your destiny </a:t>
            </a:r>
            <a:r>
              <a:rPr lang="en-US" baseline="0" dirty="0" err="1" smtClean="0"/>
              <a:t>oedipus</a:t>
            </a:r>
            <a:r>
              <a:rPr lang="en-US" baseline="0" dirty="0" smtClean="0"/>
              <a:t>, man of misery – I count no man blest.”</a:t>
            </a:r>
          </a:p>
          <a:p>
            <a:pPr lvl="0"/>
            <a:r>
              <a:rPr lang="en-US" dirty="0"/>
              <a:t>EXODOS.  no waters can in fact purify house of </a:t>
            </a:r>
            <a:r>
              <a:rPr lang="en-US" dirty="0" err="1"/>
              <a:t>thebes</a:t>
            </a:r>
            <a:r>
              <a:rPr lang="en-US" dirty="0"/>
              <a:t> </a:t>
            </a:r>
            <a:r>
              <a:rPr lang="en-US" dirty="0" err="1"/>
              <a:t>acc</a:t>
            </a:r>
            <a:r>
              <a:rPr lang="en-US" dirty="0"/>
              <a:t> to 2</a:t>
            </a:r>
            <a:r>
              <a:rPr lang="en-US" baseline="30000" dirty="0"/>
              <a:t>nd</a:t>
            </a:r>
            <a:r>
              <a:rPr lang="en-US" dirty="0"/>
              <a:t> messenger reporting on </a:t>
            </a:r>
            <a:r>
              <a:rPr lang="en-US" dirty="0" err="1"/>
              <a:t>oed’s</a:t>
            </a:r>
            <a:r>
              <a:rPr lang="en-US" dirty="0"/>
              <a:t> self-blinding, j’s suicide. “he was raging, one of the dark powers pointing the way” – that would be </a:t>
            </a:r>
            <a:r>
              <a:rPr lang="en-US" i="1" dirty="0" err="1"/>
              <a:t>atē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98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6B2A37D-B092-49A8-B17F-DDDA166E3B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249661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pathei mathos, from suffering, knowledge (</a:t>
            </a:r>
            <a:r>
              <a:rPr lang="en-US" dirty="0" err="1" smtClean="0"/>
              <a:t>agamemnon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delphi</a:t>
            </a:r>
            <a:r>
              <a:rPr lang="en-US" baseline="0" dirty="0" smtClean="0"/>
              <a:t> quote, how it frames</a:t>
            </a:r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oed</a:t>
            </a:r>
            <a:r>
              <a:rPr lang="en-US" baseline="0" dirty="0" smtClean="0"/>
              <a:t> is the paradigmatic tragic character, and if his knowledge of self is the ultimate tragic sort knowledge, what is the value-added in tragic knowledge, even for those who are audience and supposedly insulated from the suffering on stage? is </a:t>
            </a:r>
            <a:r>
              <a:rPr lang="en-US" baseline="0" dirty="0" err="1" smtClean="0"/>
              <a:t>aristotle</a:t>
            </a:r>
            <a:r>
              <a:rPr lang="en-US" baseline="0" dirty="0" smtClean="0"/>
              <a:t> right, that the vicarious experience of another’s suffering is a healthful purifying for us?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CF40B0-77A1-402E-901E-2ABD2298FDA7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0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4EF7122-218F-4C47-849F-28897512C2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f-ZA" smtClean="0"/>
              <a:t>“rite of passage”</a:t>
            </a:r>
          </a:p>
          <a:p>
            <a:pPr lvl="1"/>
            <a:r>
              <a:rPr lang="af-ZA" smtClean="0"/>
              <a:t>ceremony to accompany a life-crisis, like coming of age</a:t>
            </a:r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414415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8BB7C9D-5C56-4583-9484-618050D072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anagnorisis, peripeteia, lusis all rolled into one</a:t>
            </a:r>
          </a:p>
          <a:p>
            <a:pPr lvl="0"/>
            <a:r>
              <a:rPr lang="en-US" dirty="0" smtClean="0"/>
              <a:t>note the transitional stage, dramatized in </a:t>
            </a:r>
            <a:r>
              <a:rPr lang="en-US" dirty="0" err="1" smtClean="0"/>
              <a:t>oed’s</a:t>
            </a:r>
            <a:r>
              <a:rPr lang="en-US" dirty="0" smtClean="0"/>
              <a:t> case as child-of-chance stage</a:t>
            </a:r>
          </a:p>
          <a:p>
            <a:pPr lvl="1"/>
            <a:r>
              <a:rPr lang="en-US" dirty="0" smtClean="0"/>
              <a:t>J (p. 215): What should a man fear? It’s all chance,</a:t>
            </a:r>
            <a:br>
              <a:rPr lang="en-US" dirty="0" smtClean="0"/>
            </a:br>
            <a:r>
              <a:rPr lang="en-US" dirty="0" smtClean="0"/>
              <a:t>chance rules our lives. Not a man on earth</a:t>
            </a:r>
            <a:br>
              <a:rPr lang="en-US" dirty="0" smtClean="0"/>
            </a:br>
            <a:r>
              <a:rPr lang="en-US" dirty="0" smtClean="0"/>
              <a:t>can see a day ahead, groping through the dark.</a:t>
            </a:r>
            <a:br>
              <a:rPr lang="en-US" dirty="0" smtClean="0"/>
            </a:br>
            <a:r>
              <a:rPr lang="en-US" dirty="0" smtClean="0"/>
              <a:t>Better to live at random, best we can</a:t>
            </a:r>
          </a:p>
          <a:p>
            <a:pPr lvl="1"/>
            <a:r>
              <a:rPr lang="en-US" dirty="0" smtClean="0"/>
              <a:t>Oedipus p. 224: I count myself the son of Chance,</a:t>
            </a:r>
            <a:br>
              <a:rPr lang="en-US" dirty="0" smtClean="0"/>
            </a:br>
            <a:r>
              <a:rPr lang="en-US" dirty="0" smtClean="0"/>
              <a:t>the great goddess, giver of all good things —</a:t>
            </a:r>
            <a:br>
              <a:rPr lang="en-US" dirty="0" smtClean="0"/>
            </a:br>
            <a:r>
              <a:rPr lang="en-US" dirty="0" smtClean="0"/>
              <a:t>I’ll never see myself disgraced. She is my mother!</a:t>
            </a:r>
            <a:br>
              <a:rPr lang="en-US" dirty="0" smtClean="0"/>
            </a:br>
            <a:r>
              <a:rPr lang="en-US" dirty="0" smtClean="0"/>
              <a:t>And the moons have marked me out, my blood-brothers,</a:t>
            </a:r>
            <a:br>
              <a:rPr lang="en-US" dirty="0" smtClean="0"/>
            </a:br>
            <a:r>
              <a:rPr lang="en-US" dirty="0" smtClean="0"/>
              <a:t>one moon on the wane, the next moon great with power.</a:t>
            </a:r>
            <a:br>
              <a:rPr lang="en-US" dirty="0" smtClean="0"/>
            </a:br>
            <a:r>
              <a:rPr lang="en-US" dirty="0" smtClean="0"/>
              <a:t>That is my blood, my nature—I will never betray it,</a:t>
            </a:r>
            <a:br>
              <a:rPr lang="en-US" dirty="0" smtClean="0"/>
            </a:br>
            <a:r>
              <a:rPr lang="en-US" dirty="0" smtClean="0"/>
              <a:t>never fail to search and learn my birth!</a:t>
            </a:r>
          </a:p>
          <a:p>
            <a:pPr lvl="1"/>
            <a:r>
              <a:rPr lang="en-US" dirty="0" smtClean="0"/>
              <a:t>no one's son (son of chance, a personified abstraction)</a:t>
            </a:r>
          </a:p>
          <a:p>
            <a:pPr lvl="1"/>
            <a:r>
              <a:rPr lang="en-US" dirty="0" smtClean="0"/>
              <a:t>EVERYONE'S son (son of chance i.e., potentially any number of possible mothers)</a:t>
            </a:r>
          </a:p>
          <a:p>
            <a:pPr lvl="1"/>
            <a:r>
              <a:rPr lang="en-US" dirty="0" smtClean="0"/>
              <a:t>the universal Oedipus, the exemplar of everyone’s voyage of self-discovery, becomes the radically accursed Oedipus, universally </a:t>
            </a:r>
            <a:r>
              <a:rPr lang="en-US" dirty="0" err="1" smtClean="0"/>
              <a:t>abhored</a:t>
            </a:r>
            <a:endParaRPr lang="en-US" dirty="0" smtClean="0"/>
          </a:p>
          <a:p>
            <a:pPr defTabSz="909645">
              <a:defRPr/>
            </a:pPr>
            <a:r>
              <a:rPr lang="en-US" dirty="0"/>
              <a:t>p. 241. “</a:t>
            </a:r>
            <a:r>
              <a:rPr lang="en-US" dirty="0" err="1"/>
              <a:t>apollo</a:t>
            </a:r>
            <a:r>
              <a:rPr lang="en-US" dirty="0"/>
              <a:t>, friends, Apollo – he ordained my agonies – these my pains on pains! but the hand that struck my eyes was mine.” </a:t>
            </a:r>
            <a:r>
              <a:rPr lang="en-US" dirty="0" smtClean="0"/>
              <a:t>Oedipus </a:t>
            </a:r>
            <a:r>
              <a:rPr lang="en-US" dirty="0"/>
              <a:t>declares his agency in his own punishment – a kind of reversal for the fates!</a:t>
            </a: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6684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4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read or teach the play </a:t>
            </a:r>
            <a:r>
              <a:rPr lang="en-US" i="1" dirty="0" smtClean="0"/>
              <a:t>Oedipus the King</a:t>
            </a:r>
            <a:r>
              <a:rPr lang="en-US" i="0" dirty="0" smtClean="0"/>
              <a:t>, we often treat it as a sort of nightmare version of public television’s, </a:t>
            </a:r>
            <a:r>
              <a:rPr lang="en-US" i="1" dirty="0" smtClean="0"/>
              <a:t>Finding Your Roots</a:t>
            </a:r>
            <a:r>
              <a:rPr lang="en-US" i="0" dirty="0" smtClean="0"/>
              <a:t>.</a:t>
            </a:r>
          </a:p>
          <a:p>
            <a:r>
              <a:rPr lang="en-US" dirty="0" smtClean="0"/>
              <a:t>A horrifying origin story, an unfolding drama of recognition and reversal. An emotional roller-coaster: hopes raised, lowered, buoyed up again, </a:t>
            </a:r>
            <a:r>
              <a:rPr lang="en-US" smtClean="0"/>
              <a:t>then dashed </a:t>
            </a:r>
            <a:r>
              <a:rPr lang="en-US" dirty="0" smtClean="0"/>
              <a:t>to bits.</a:t>
            </a:r>
          </a:p>
          <a:p>
            <a:r>
              <a:rPr lang="en-US" dirty="0" smtClean="0"/>
              <a:t>A story of a man who cannot escape his fate, an exemplar of the tragic condition of humankind.</a:t>
            </a:r>
          </a:p>
          <a:p>
            <a:r>
              <a:rPr lang="en-US" dirty="0" smtClean="0"/>
              <a:t>For there’s Oedipus himself, quite apart from his history and fate. What does Oedipus himself — his nature, his character — What do we learn about the scene enacted here, one narrated in the play by Jocasta and then by Oedipus himself?</a:t>
            </a:r>
          </a:p>
          <a:p>
            <a:r>
              <a:rPr lang="en-US" dirty="0" smtClean="0"/>
              <a:t>How does Oedipus’ </a:t>
            </a:r>
            <a:r>
              <a:rPr lang="en-US" i="1" dirty="0" smtClean="0"/>
              <a:t>anger</a:t>
            </a:r>
            <a:r>
              <a:rPr lang="en-US" i="0" dirty="0" smtClean="0"/>
              <a:t> matter to the play?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0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the generations of men </a:t>
            </a:r>
          </a:p>
          <a:p>
            <a:r>
              <a:rPr lang="en-US" dirty="0" smtClean="0"/>
              <a:t>the dying generations—adding the total </a:t>
            </a:r>
          </a:p>
          <a:p>
            <a:r>
              <a:rPr lang="en-US" dirty="0" smtClean="0"/>
              <a:t>of all your lives I find they come to nothing ... </a:t>
            </a:r>
          </a:p>
          <a:p>
            <a:r>
              <a:rPr lang="en-US" dirty="0" smtClean="0"/>
              <a:t>does there exist, is there a man on earth </a:t>
            </a:r>
          </a:p>
          <a:p>
            <a:r>
              <a:rPr lang="en-US" dirty="0" smtClean="0"/>
              <a:t>who seizes more joy than just a dream, a vision? </a:t>
            </a:r>
          </a:p>
          <a:p>
            <a:r>
              <a:rPr lang="en-US" dirty="0" smtClean="0"/>
              <a:t>And the vision no sooner dawns than dies </a:t>
            </a:r>
          </a:p>
          <a:p>
            <a:r>
              <a:rPr lang="en-US" dirty="0" smtClean="0"/>
              <a:t>blazing into oblivion.</a:t>
            </a:r>
          </a:p>
          <a:p>
            <a:r>
              <a:rPr lang="en-US" dirty="0" smtClean="0"/>
              <a:t>You are my great example, you, your life </a:t>
            </a:r>
          </a:p>
          <a:p>
            <a:r>
              <a:rPr lang="en-US" dirty="0" smtClean="0"/>
              <a:t>your destiny, Oedipus, man of misery—</a:t>
            </a:r>
          </a:p>
          <a:p>
            <a:r>
              <a:rPr lang="en-US" dirty="0" smtClean="0"/>
              <a:t>I count no man blest.</a:t>
            </a:r>
          </a:p>
          <a:p>
            <a:r>
              <a:rPr lang="en-US" dirty="0" smtClean="0"/>
              <a:t>You outranged all men! </a:t>
            </a:r>
          </a:p>
          <a:p>
            <a:r>
              <a:rPr lang="en-US" dirty="0" smtClean="0"/>
              <a:t>Bending your bow to the breaking-point </a:t>
            </a:r>
          </a:p>
          <a:p>
            <a:r>
              <a:rPr lang="en-US" dirty="0" smtClean="0"/>
              <a:t>you captured priceless glory, O dear god, </a:t>
            </a:r>
          </a:p>
          <a:p>
            <a:r>
              <a:rPr lang="en-US" dirty="0" smtClean="0"/>
              <a:t>and the Sphinx came crashing down, </a:t>
            </a:r>
          </a:p>
          <a:p>
            <a:r>
              <a:rPr lang="en-US" dirty="0" smtClean="0"/>
              <a:t>the virgin, claws hooked </a:t>
            </a:r>
          </a:p>
          <a:p>
            <a:r>
              <a:rPr lang="en-US" dirty="0" smtClean="0"/>
              <a:t>like a bird of omen singing, shrieking death—</a:t>
            </a:r>
          </a:p>
          <a:p>
            <a:r>
              <a:rPr lang="en-US" dirty="0" smtClean="0"/>
              <a:t>like a fortress reared in the face of death </a:t>
            </a:r>
          </a:p>
          <a:p>
            <a:r>
              <a:rPr lang="en-US" dirty="0" smtClean="0"/>
              <a:t>you rose and saved our land. From that day on we called you king </a:t>
            </a:r>
          </a:p>
          <a:p>
            <a:r>
              <a:rPr lang="en-US" dirty="0" smtClean="0"/>
              <a:t>we crowned you with honors, Oedipus, towering over all—</a:t>
            </a:r>
          </a:p>
          <a:p>
            <a:r>
              <a:rPr lang="en-US" dirty="0" smtClean="0"/>
              <a:t>mighty king of the seven gates of Thebes. But now to hear your story — is there a</a:t>
            </a:r>
          </a:p>
          <a:p>
            <a:r>
              <a:rPr lang="en-US" dirty="0" smtClean="0"/>
              <a:t>man more agonized? </a:t>
            </a:r>
          </a:p>
          <a:p>
            <a:r>
              <a:rPr lang="en-US" dirty="0" smtClean="0"/>
              <a:t>More wed to pain and frenzy? Not a man on earth, </a:t>
            </a:r>
          </a:p>
          <a:p>
            <a:r>
              <a:rPr lang="en-US" dirty="0" smtClean="0"/>
              <a:t>the joy of your life ground down to nothing </a:t>
            </a:r>
          </a:p>
          <a:p>
            <a:r>
              <a:rPr lang="en-US" dirty="0" smtClean="0"/>
              <a:t>O Oedipus, name for the ages....</a:t>
            </a:r>
          </a:p>
          <a:p>
            <a:endParaRPr lang="en-US" dirty="0" smtClean="0"/>
          </a:p>
          <a:p>
            <a:r>
              <a:rPr lang="en-US" dirty="0" smtClean="0"/>
              <a:t>In the third stasimon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soph’s</a:t>
            </a:r>
            <a:r>
              <a:rPr lang="en-US" baseline="0" dirty="0" smtClean="0"/>
              <a:t> Oedipus the King, on p. 233 of the Penguin edition, the chorus sings: “… is there a man on earth who seizes more joy than just a dream, a vision? … you are my great example, you, your life your destiny </a:t>
            </a:r>
            <a:r>
              <a:rPr lang="en-US" baseline="0" dirty="0" err="1" smtClean="0"/>
              <a:t>oedipus</a:t>
            </a:r>
            <a:r>
              <a:rPr lang="en-US" baseline="0" dirty="0" smtClean="0"/>
              <a:t>, man of misery – I count no man blest.”</a:t>
            </a:r>
          </a:p>
          <a:p>
            <a:r>
              <a:rPr lang="en-US" baseline="0" dirty="0" smtClean="0"/>
              <a:t>“I count no man blest,” says the chorus, and they cite Oedipus as proof.</a:t>
            </a:r>
          </a:p>
          <a:p>
            <a:r>
              <a:rPr lang="en-US" baseline="0" dirty="0" smtClean="0"/>
              <a:t>so what does that mean? how does Oedipus prove that human existence is tragic?</a:t>
            </a:r>
          </a:p>
          <a:p>
            <a:r>
              <a:rPr lang="en-US" baseline="0" dirty="0" smtClean="0"/>
              <a:t>because most of us, I suspect, would think that </a:t>
            </a:r>
            <a:r>
              <a:rPr lang="en-US" baseline="0" dirty="0" err="1" smtClean="0"/>
              <a:t>oed’s</a:t>
            </a:r>
            <a:r>
              <a:rPr lang="en-US" baseline="0" dirty="0" smtClean="0"/>
              <a:t> situation – killed his father, slept with his mother – differs from common experience. though most of us might agree that </a:t>
            </a:r>
            <a:r>
              <a:rPr lang="en-US" baseline="0" dirty="0" err="1" smtClean="0"/>
              <a:t>oed’s</a:t>
            </a:r>
            <a:r>
              <a:rPr lang="en-US" baseline="0" dirty="0" smtClean="0"/>
              <a:t> situation is really, really, tragic, most would think that’s because it’s really, really sad – kind of creepy, really.</a:t>
            </a:r>
          </a:p>
          <a:p>
            <a:r>
              <a:rPr lang="en-US" dirty="0" smtClean="0"/>
              <a:t>hence a question: how is this play, how is this character tragic? because it’s uncommonly sad? or for some other reason,</a:t>
            </a:r>
            <a:r>
              <a:rPr lang="en-US" baseline="0" dirty="0" smtClean="0"/>
              <a:t> for instance, because it’s expressive of the human condition, as the play itself would seem to suggest? and if the latter, how does that work?</a:t>
            </a:r>
          </a:p>
          <a:p>
            <a:r>
              <a:rPr lang="en-US" baseline="0" dirty="0" smtClean="0"/>
              <a:t>all of which is meant to advance the project we started with a little further. what is tragic? is there something universal about tragedy? is tragedy particular to individual contexts? so, not just what is tragedy, but what is </a:t>
            </a:r>
            <a:r>
              <a:rPr lang="en-US" i="1" baseline="0" dirty="0" err="1" smtClean="0"/>
              <a:t>greek</a:t>
            </a:r>
            <a:r>
              <a:rPr lang="en-US" i="0" baseline="0" dirty="0" smtClean="0"/>
              <a:t> tragedy?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7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Oedipus’, </a:t>
            </a:r>
            <a:r>
              <a:rPr lang="en-US" i="1" dirty="0" smtClean="0"/>
              <a:t>not</a:t>
            </a:r>
            <a:r>
              <a:rPr lang="en-US" i="0" dirty="0" smtClean="0"/>
              <a:t> Jocasta’s,</a:t>
            </a:r>
            <a:r>
              <a:rPr lang="en-US" dirty="0" smtClean="0"/>
              <a:t> suffering “my great example”?</a:t>
            </a:r>
          </a:p>
          <a:p>
            <a:r>
              <a:rPr lang="en-US" dirty="0" smtClean="0"/>
              <a:t>Does Oedipus’ suffering matter more?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16E415A-728B-4835-BE29-5CEE2DA742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376658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D1A4E9-40C9-47D8-A81D-AF73C8C689F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123707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C506E69-6CE6-48F5-9458-A10B954F4E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55481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812F20-9411-4A35-B22A-9CC4D071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1655763" y="482600"/>
            <a:ext cx="3700462" cy="2082800"/>
          </a:xfrm>
        </p:spPr>
      </p:sp>
    </p:spTree>
    <p:extLst>
      <p:ext uri="{BB962C8B-B14F-4D97-AF65-F5344CB8AC3E}">
        <p14:creationId xmlns:p14="http://schemas.microsoft.com/office/powerpoint/2010/main" val="271456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5949" y="908717"/>
            <a:ext cx="11323277" cy="2387600"/>
          </a:xfrm>
          <a:noFill/>
        </p:spPr>
        <p:txBody>
          <a:bodyPr anchor="b"/>
          <a:lstStyle>
            <a:lvl1pPr algn="ctr">
              <a:defRPr sz="6000" spc="100" baseline="0">
                <a:solidFill>
                  <a:srgbClr val="9933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5949" y="3602038"/>
            <a:ext cx="1132327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993300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4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76400"/>
            <a:ext cx="10871200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924300"/>
            <a:ext cx="10871200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1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900"/>
              </a:spcBef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73088" indent="-228600"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 marL="854075" indent="-228600">
              <a:lnSpc>
                <a:spcPct val="114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3633" y="6408109"/>
            <a:ext cx="184731" cy="261610"/>
          </a:xfrm>
        </p:spPr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9341" y="6408109"/>
            <a:ext cx="184730" cy="2616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931" y="2091268"/>
            <a:ext cx="9756141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213466" y="3742278"/>
            <a:ext cx="9760605" cy="1142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1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1" y="1954566"/>
            <a:ext cx="0" cy="33523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761745"/>
            <a:ext cx="4710387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0" kern="1200" cap="none" baseline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761745"/>
            <a:ext cx="4710387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96001" y="1954566"/>
            <a:ext cx="0" cy="33523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070" y="736753"/>
            <a:ext cx="7229863" cy="646331"/>
          </a:xfrm>
          <a:noFill/>
        </p:spPr>
        <p:txBody>
          <a:bodyPr wrap="none" anchor="t" anchorCtr="0">
            <a:sp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3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08109"/>
            <a:ext cx="1849806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Sophocles OTK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3633" y="6408109"/>
            <a:ext cx="184731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3-Mar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9341" y="6408109"/>
            <a:ext cx="184730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2920" indent="-228600" algn="l" defTabSz="9144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2286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601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887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28600" algn="l" defTabSz="914400" rtl="0" eaLnBrk="1" latinLnBrk="0" hangingPunct="1">
              <a:lnSpc>
                <a:spcPct val="114000"/>
              </a:lnSpc>
              <a:spcBef>
                <a:spcPts val="9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3200" kern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Edit Master text styles</a:t>
            </a:r>
          </a:p>
          <a:p>
            <a:pPr marL="573088" lvl="1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854075" lvl="2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400" kern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960120" lvl="3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1188720" lvl="4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lang="en-US" sz="2000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2P7A7ELJ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5949" y="908717"/>
            <a:ext cx="11323277" cy="2387600"/>
          </a:xfrm>
        </p:spPr>
        <p:txBody>
          <a:bodyPr/>
          <a:lstStyle/>
          <a:p>
            <a:r>
              <a:rPr lang="en-US" dirty="0" smtClean="0"/>
              <a:t>Sophocles’ Oedipus the King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5949" y="3602038"/>
            <a:ext cx="11323277" cy="1655762"/>
          </a:xfrm>
        </p:spPr>
        <p:txBody>
          <a:bodyPr/>
          <a:lstStyle/>
          <a:p>
            <a:r>
              <a:rPr lang="en-US" dirty="0" smtClean="0"/>
              <a:t>“Know Thyself!” — If you Dare!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448207" y="212669"/>
            <a:ext cx="7295588" cy="701731"/>
          </a:xfrm>
          <a:noFill/>
        </p:spPr>
        <p:txBody>
          <a:bodyPr wrap="none" anchor="t">
            <a:spAutoFit/>
          </a:bodyPr>
          <a:lstStyle/>
          <a:p>
            <a:pPr algn="ctr"/>
            <a:r>
              <a:rPr lang="en-US" i="1" dirty="0" smtClean="0"/>
              <a:t>Oedipus the King</a:t>
            </a:r>
            <a:r>
              <a:rPr lang="en-US" dirty="0" smtClean="0"/>
              <a:t>, Analysis</a:t>
            </a:r>
            <a:endParaRPr lang="en-US" sz="2000" dirty="0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86348" y="1096962"/>
            <a:ext cx="35670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Prologue 15 </a:t>
            </a:r>
            <a:r>
              <a:rPr lang="en-US" sz="2400" b="1" dirty="0"/>
              <a:t>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Oedipus</a:t>
            </a:r>
            <a:r>
              <a:rPr lang="en-US" sz="2000" dirty="0" smtClean="0"/>
              <a:t>, </a:t>
            </a:r>
            <a:r>
              <a:rPr lang="en-US" sz="2000" dirty="0"/>
              <a:t>priest, Creon. </a:t>
            </a:r>
            <a:r>
              <a:rPr lang="en-US" sz="2000" dirty="0" smtClean="0"/>
              <a:t>Plague</a:t>
            </a:r>
            <a:r>
              <a:rPr lang="en-US" sz="2000" dirty="0"/>
              <a:t>, oracle</a:t>
            </a:r>
          </a:p>
          <a:p>
            <a:pPr>
              <a:lnSpc>
                <a:spcPct val="120000"/>
              </a:lnSpc>
            </a:pPr>
            <a:r>
              <a:rPr lang="en-US" sz="2400" b="1" i="1" dirty="0" smtClean="0"/>
              <a:t>Parodos</a:t>
            </a:r>
            <a:r>
              <a:rPr lang="en-US" sz="2400" b="1" dirty="0" smtClean="0"/>
              <a:t> 168 </a:t>
            </a:r>
            <a:r>
              <a:rPr lang="en-US" sz="2400" b="1" dirty="0"/>
              <a:t>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Divine invocation. War on plague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episode 171 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Oedipus</a:t>
            </a:r>
            <a:r>
              <a:rPr lang="en-US" sz="2000" dirty="0" smtClean="0"/>
              <a:t>, </a:t>
            </a:r>
            <a:r>
              <a:rPr lang="en-US" sz="2000" dirty="0"/>
              <a:t>Tiresias. </a:t>
            </a:r>
            <a:r>
              <a:rPr lang="en-US" sz="2000" i="1" dirty="0"/>
              <a:t>agōn</a:t>
            </a:r>
            <a:r>
              <a:rPr lang="en-US" sz="2000" dirty="0"/>
              <a:t> 1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</a:t>
            </a:r>
            <a:r>
              <a:rPr lang="en-US" sz="2400" b="1" i="1" dirty="0"/>
              <a:t>stasimon</a:t>
            </a:r>
            <a:r>
              <a:rPr lang="en-US" sz="2400" b="1" dirty="0"/>
              <a:t> 186 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Who is the </a:t>
            </a:r>
            <a:r>
              <a:rPr lang="en-US" sz="2000" dirty="0"/>
              <a:t>killer?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episode 188 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Creon, Oedipus. </a:t>
            </a:r>
            <a:r>
              <a:rPr lang="en-US" sz="2000" i="1" dirty="0"/>
              <a:t>agōn</a:t>
            </a:r>
            <a:r>
              <a:rPr lang="en-US" sz="2000" dirty="0"/>
              <a:t> 2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r>
              <a:rPr lang="en-US" sz="2000" i="1" dirty="0"/>
              <a:t>kommos</a:t>
            </a:r>
            <a:r>
              <a:rPr lang="en-US" sz="2000" dirty="0"/>
              <a:t> (197 ff.)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Chorus, J, </a:t>
            </a:r>
            <a:r>
              <a:rPr lang="en-US" sz="1800" dirty="0" smtClean="0"/>
              <a:t>Oedipus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Comparison of </a:t>
            </a:r>
            <a:r>
              <a:rPr lang="en-US" sz="2000" dirty="0" smtClean="0"/>
              <a:t>oracles</a:t>
            </a:r>
            <a:endParaRPr lang="en-US" sz="2000" dirty="0"/>
          </a:p>
        </p:txBody>
      </p:sp>
      <p:sp>
        <p:nvSpPr>
          <p:cNvPr id="13762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04852" y="1096962"/>
            <a:ext cx="7482348" cy="5562600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</a:t>
            </a:r>
            <a:r>
              <a:rPr lang="en-US" sz="2400" b="1" i="1" dirty="0"/>
              <a:t>stasimon</a:t>
            </a:r>
            <a:r>
              <a:rPr lang="en-US" sz="2400" b="1" dirty="0"/>
              <a:t> 209 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Pride breeds the tyrant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</a:t>
            </a:r>
            <a:r>
              <a:rPr lang="en-US" sz="2400" b="1" dirty="0"/>
              <a:t>episode 211 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Jocasta, </a:t>
            </a:r>
            <a:r>
              <a:rPr lang="en-US" sz="2000" dirty="0"/>
              <a:t>Corinthian messenger, </a:t>
            </a:r>
            <a:r>
              <a:rPr lang="en-US" sz="2000" dirty="0" smtClean="0"/>
              <a:t>Oedipus. </a:t>
            </a:r>
            <a:r>
              <a:rPr lang="en-US" sz="2000" dirty="0"/>
              <a:t>Polybus dead. </a:t>
            </a:r>
            <a:r>
              <a:rPr lang="en-US" sz="2000" dirty="0" smtClean="0"/>
              <a:t>Oedipus </a:t>
            </a:r>
            <a:r>
              <a:rPr lang="en-US" sz="2000" dirty="0"/>
              <a:t>“child of fortune”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</a:t>
            </a:r>
            <a:r>
              <a:rPr lang="en-US" sz="2400" b="1" i="1" dirty="0"/>
              <a:t>stasimon</a:t>
            </a:r>
            <a:r>
              <a:rPr lang="en-US" sz="2400" b="1" dirty="0"/>
              <a:t> 224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desperate optimism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episode 225 ff.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Oedipus, </a:t>
            </a:r>
            <a:r>
              <a:rPr lang="en-US" sz="2000" dirty="0"/>
              <a:t>Shepherd, J. recognition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  <a:r>
              <a:rPr lang="en-US" sz="2400" b="1" i="1" dirty="0"/>
              <a:t>stasimon</a:t>
            </a:r>
            <a:r>
              <a:rPr lang="en-US" sz="2400" b="1" dirty="0"/>
              <a:t> 233 f.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Oedipus </a:t>
            </a:r>
            <a:r>
              <a:rPr lang="en-US" sz="2000" dirty="0"/>
              <a:t>man of sorrows</a:t>
            </a:r>
          </a:p>
          <a:p>
            <a:pPr>
              <a:lnSpc>
                <a:spcPct val="120000"/>
              </a:lnSpc>
            </a:pPr>
            <a:r>
              <a:rPr lang="en-US" sz="2400" b="1" i="1" dirty="0" smtClean="0"/>
              <a:t>Exodos</a:t>
            </a:r>
            <a:endParaRPr lang="en-US" sz="2400" b="1" i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Messenger, </a:t>
            </a:r>
            <a:r>
              <a:rPr lang="en-US" sz="2000" dirty="0" smtClean="0"/>
              <a:t>Oedipus. </a:t>
            </a:r>
            <a:r>
              <a:rPr lang="en-US" sz="2000" dirty="0"/>
              <a:t>J’s suicide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kommos (240 ff.)</a:t>
            </a:r>
          </a:p>
          <a:p>
            <a:pPr lvl="2">
              <a:lnSpc>
                <a:spcPct val="120000"/>
              </a:lnSpc>
            </a:pPr>
            <a:r>
              <a:rPr lang="en-US" sz="1800" dirty="0"/>
              <a:t>Chorus, </a:t>
            </a:r>
            <a:r>
              <a:rPr lang="en-US" sz="1800" dirty="0" smtClean="0"/>
              <a:t>Oedipus., </a:t>
            </a:r>
            <a:r>
              <a:rPr lang="en-US" sz="1800" dirty="0" err="1"/>
              <a:t>Oed’s</a:t>
            </a:r>
            <a:r>
              <a:rPr lang="en-US" sz="1800" dirty="0"/>
              <a:t> grief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Oedipus, </a:t>
            </a:r>
            <a:r>
              <a:rPr lang="en-US" sz="2000" dirty="0"/>
              <a:t>Creon. final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4295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Transformations</a:t>
            </a:r>
            <a:endParaRPr lang="en-US" dirty="0"/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Rite of Passage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62648" y="546439"/>
            <a:ext cx="5666704" cy="5672790"/>
            <a:chOff x="1738648" y="868742"/>
            <a:chExt cx="5666704" cy="5672790"/>
          </a:xfrm>
        </p:grpSpPr>
        <p:sp>
          <p:nvSpPr>
            <p:cNvPr id="5" name="TextBox 4"/>
            <p:cNvSpPr txBox="1"/>
            <p:nvPr/>
          </p:nvSpPr>
          <p:spPr>
            <a:xfrm>
              <a:off x="3330635" y="6172200"/>
              <a:ext cx="2482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Temple of Apollo, </a:t>
              </a:r>
              <a:r>
                <a:rPr lang="en-US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Delphi</a:t>
              </a:r>
              <a:endPara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48" y="868742"/>
              <a:ext cx="5666704" cy="51205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57133" y="845404"/>
            <a:ext cx="3877734" cy="120032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gnōthi</a:t>
            </a:r>
            <a:r>
              <a:rPr lang="en-US" sz="360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sauton</a:t>
            </a:r>
            <a:endParaRPr lang="en-US" sz="3600" dirty="0">
              <a:solidFill>
                <a:schemeClr val="tx2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“Know thyself!”</a:t>
            </a:r>
          </a:p>
        </p:txBody>
      </p:sp>
    </p:spTree>
    <p:extLst>
      <p:ext uri="{BB962C8B-B14F-4D97-AF65-F5344CB8AC3E}">
        <p14:creationId xmlns:p14="http://schemas.microsoft.com/office/powerpoint/2010/main" val="1810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362770" y="4876800"/>
            <a:ext cx="5466463" cy="78319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Arnold van </a:t>
            </a:r>
            <a:r>
              <a:rPr lang="en-US" sz="2000" dirty="0" err="1">
                <a:latin typeface="+mn-lt"/>
              </a:rPr>
              <a:t>Gennep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Les rites de passage</a:t>
            </a:r>
            <a:r>
              <a:rPr lang="en-US" sz="2000" dirty="0">
                <a:latin typeface="+mn-lt"/>
              </a:rPr>
              <a:t> (Paris, 1909)</a:t>
            </a:r>
          </a:p>
        </p:txBody>
      </p:sp>
      <p:pic>
        <p:nvPicPr>
          <p:cNvPr id="2050" name="Picture 2" descr="https://www.researchgate.net/profile/Jonas_Soederlund/publication/321103675/figure/fig1/AS:632629175021568@1527841957248/Stages-in-the-rites-of-passag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94" y="1447800"/>
            <a:ext cx="7661814" cy="25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4235" y="2590800"/>
            <a:ext cx="1333827" cy="377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 transition</a:t>
            </a:r>
          </a:p>
        </p:txBody>
      </p:sp>
    </p:spTree>
    <p:extLst>
      <p:ext uri="{BB962C8B-B14F-4D97-AF65-F5344CB8AC3E}">
        <p14:creationId xmlns:p14="http://schemas.microsoft.com/office/powerpoint/2010/main" val="33557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2391" y="274639"/>
            <a:ext cx="7867218" cy="769441"/>
          </a:xfrm>
        </p:spPr>
        <p:txBody>
          <a:bodyPr>
            <a:normAutofit/>
          </a:bodyPr>
          <a:lstStyle/>
          <a:p>
            <a:r>
              <a:rPr lang="en-US" dirty="0" smtClean="0"/>
              <a:t>Oedipus’ Rite of Passage</a:t>
            </a:r>
            <a:endParaRPr lang="en-US" dirty="0"/>
          </a:p>
        </p:txBody>
      </p:sp>
      <p:sp>
        <p:nvSpPr>
          <p:cNvPr id="1362958" name="AutoShape 14"/>
          <p:cNvSpPr>
            <a:spLocks noChangeArrowheads="1"/>
          </p:cNvSpPr>
          <p:nvPr/>
        </p:nvSpPr>
        <p:spPr bwMode="auto">
          <a:xfrm>
            <a:off x="4280422" y="5105401"/>
            <a:ext cx="3606800" cy="917079"/>
          </a:xfrm>
          <a:prstGeom prst="rightArrow">
            <a:avLst>
              <a:gd name="adj1" fmla="val 50000"/>
              <a:gd name="adj2" fmla="val 140594"/>
            </a:avLst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>
                <a:latin typeface="+mn-lt"/>
              </a:rPr>
              <a:t>Oedipus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3084862" y="2832100"/>
            <a:ext cx="6034087" cy="2578100"/>
            <a:chOff x="1560861" y="2755900"/>
            <a:chExt cx="6034087" cy="25781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0861" y="2755900"/>
              <a:ext cx="6034087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22"/>
            <p:cNvGrpSpPr/>
            <p:nvPr/>
          </p:nvGrpSpPr>
          <p:grpSpPr>
            <a:xfrm>
              <a:off x="1587674" y="3537119"/>
              <a:ext cx="5993704" cy="1015663"/>
              <a:chOff x="1587674" y="3593926"/>
              <a:chExt cx="5993704" cy="1015663"/>
            </a:xfrm>
          </p:grpSpPr>
          <p:sp>
            <p:nvSpPr>
              <p:cNvPr id="1362950" name="Text Box 6"/>
              <p:cNvSpPr txBox="1">
                <a:spLocks noChangeArrowheads="1"/>
              </p:cNvSpPr>
              <p:nvPr/>
            </p:nvSpPr>
            <p:spPr bwMode="auto">
              <a:xfrm>
                <a:off x="1587674" y="3593926"/>
                <a:ext cx="1632498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b="1" dirty="0">
                    <a:latin typeface="+mn-lt"/>
                  </a:rPr>
                  <a:t>sight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ignorance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incorporation</a:t>
                </a:r>
              </a:p>
            </p:txBody>
          </p:sp>
          <p:sp>
            <p:nvSpPr>
              <p:cNvPr id="1362951" name="Text Box 7"/>
              <p:cNvSpPr txBox="1">
                <a:spLocks noChangeArrowheads="1"/>
              </p:cNvSpPr>
              <p:nvPr/>
            </p:nvSpPr>
            <p:spPr bwMode="auto">
              <a:xfrm>
                <a:off x="6228187" y="3593926"/>
                <a:ext cx="1353191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+mn-lt"/>
                  </a:rPr>
                  <a:t>blindness</a:t>
                </a:r>
                <a:br>
                  <a:rPr lang="en-US" sz="2000" b="1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sz="2000" b="1" dirty="0">
                    <a:solidFill>
                      <a:srgbClr val="FFFFFF"/>
                    </a:solidFill>
                    <a:latin typeface="+mn-lt"/>
                  </a:rPr>
                  <a:t>knowledge</a:t>
                </a:r>
                <a:br>
                  <a:rPr lang="en-US" sz="2000" b="1" dirty="0">
                    <a:solidFill>
                      <a:srgbClr val="FFFFFF"/>
                    </a:solidFill>
                    <a:latin typeface="+mn-lt"/>
                  </a:rPr>
                </a:br>
                <a:r>
                  <a:rPr lang="en-US" sz="2000" b="1" dirty="0">
                    <a:solidFill>
                      <a:srgbClr val="FFFFFF"/>
                    </a:solidFill>
                    <a:latin typeface="+mn-lt"/>
                  </a:rPr>
                  <a:t>separation</a:t>
                </a:r>
              </a:p>
            </p:txBody>
          </p:sp>
          <p:sp>
            <p:nvSpPr>
              <p:cNvPr id="1362959" name="Text Box 15"/>
              <p:cNvSpPr txBox="1">
                <a:spLocks noChangeArrowheads="1"/>
              </p:cNvSpPr>
              <p:nvPr/>
            </p:nvSpPr>
            <p:spPr bwMode="auto">
              <a:xfrm>
                <a:off x="3960347" y="3901702"/>
                <a:ext cx="12145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  <a:latin typeface="+mn-lt"/>
                  </a:rPr>
                  <a:t>transition</a:t>
                </a:r>
              </a:p>
            </p:txBody>
          </p:sp>
        </p:grpSp>
      </p:grpSp>
      <p:sp>
        <p:nvSpPr>
          <p:cNvPr id="1362961" name="AutoShape 17"/>
          <p:cNvSpPr>
            <a:spLocks noChangeArrowheads="1"/>
          </p:cNvSpPr>
          <p:nvPr/>
        </p:nvSpPr>
        <p:spPr bwMode="auto">
          <a:xfrm>
            <a:off x="4876800" y="1371600"/>
            <a:ext cx="3453466" cy="1643062"/>
          </a:xfrm>
          <a:prstGeom prst="wedgeEllipseCallout">
            <a:avLst>
              <a:gd name="adj1" fmla="val -15083"/>
              <a:gd name="adj2" fmla="val 79662"/>
            </a:avLst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/>
          <a:lstStyle/>
          <a:p>
            <a:r>
              <a:rPr lang="en-US" sz="2000" dirty="0">
                <a:latin typeface="+mn-lt"/>
              </a:rPr>
              <a:t>“I count myself the son of Chance,”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(Oedipus, p. 224)</a:t>
            </a:r>
          </a:p>
        </p:txBody>
      </p:sp>
    </p:spTree>
    <p:extLst>
      <p:ext uri="{BB962C8B-B14F-4D97-AF65-F5344CB8AC3E}">
        <p14:creationId xmlns:p14="http://schemas.microsoft.com/office/powerpoint/2010/main" val="14252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758" y="2690337"/>
            <a:ext cx="10585334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Eumenides</a:t>
            </a: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appeal hearing, conclusion:</a:t>
            </a:r>
          </a:p>
          <a:p>
            <a:pPr algn="ctr">
              <a:lnSpc>
                <a:spcPct val="125000"/>
              </a:lnSpc>
            </a:pP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judges’ decision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117" y="5218545"/>
            <a:ext cx="4252592" cy="7831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Judges, front and center</a:t>
            </a:r>
          </a:p>
        </p:txBody>
      </p:sp>
    </p:spTree>
    <p:extLst>
      <p:ext uri="{BB962C8B-B14F-4D97-AF65-F5344CB8AC3E}">
        <p14:creationId xmlns:p14="http://schemas.microsoft.com/office/powerpoint/2010/main" val="42732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758" y="2690337"/>
            <a:ext cx="10585334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scene from Oedipus’ backstory. We see Oedipus kill, we don’t know whom. What </a:t>
            </a:r>
            <a:r>
              <a:rPr lang="en-US" sz="36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learn?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108" y="5409889"/>
            <a:ext cx="5477782" cy="4770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www.youtube.com/watch?v=K62P7A7ELJE</a:t>
            </a:r>
            <a:endParaRPr lang="en-US" sz="20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829" y="440427"/>
            <a:ext cx="8904247" cy="5977149"/>
            <a:chOff x="838200" y="440427"/>
            <a:chExt cx="8904247" cy="5977149"/>
          </a:xfrm>
        </p:grpSpPr>
        <p:sp>
          <p:nvSpPr>
            <p:cNvPr id="2" name="TextBox 1"/>
            <p:cNvSpPr txBox="1"/>
            <p:nvPr/>
          </p:nvSpPr>
          <p:spPr>
            <a:xfrm>
              <a:off x="2449553" y="440427"/>
              <a:ext cx="7292894" cy="597714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O the generations of men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the dying generations — adding the total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of all your lives I find they come to nothing ...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does there exist, is there a man on earth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who seizes more joy than just a dream, a vision?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And the vision no sooner dawns than dies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blazing into oblivion.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 are my great example, you, your life 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your destiny, Oedipus, man of misery —</a:t>
              </a:r>
            </a:p>
            <a:p>
              <a:pPr>
                <a:lnSpc>
                  <a:spcPct val="125000"/>
                </a:lnSpc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 count no man blest.</a:t>
              </a:r>
              <a:b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(Chorus </a:t>
              </a: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</a:rPr>
                <a:t>Oedipus the King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p. 233)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466185"/>
              <a:ext cx="1407758" cy="59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reader 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3133471"/>
              <a:ext cx="1407758" cy="59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sz="280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reader 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44841" y="4408378"/>
            <a:ext cx="3183169" cy="16344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are </a:t>
            </a: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b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example”</a:t>
            </a:r>
          </a:p>
        </p:txBody>
      </p:sp>
    </p:spTree>
    <p:extLst>
      <p:ext uri="{BB962C8B-B14F-4D97-AF65-F5344CB8AC3E}">
        <p14:creationId xmlns:p14="http://schemas.microsoft.com/office/powerpoint/2010/main" val="4092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931" y="274638"/>
            <a:ext cx="10426018" cy="1325562"/>
          </a:xfrm>
        </p:spPr>
        <p:txBody>
          <a:bodyPr/>
          <a:lstStyle/>
          <a:p>
            <a:r>
              <a:rPr lang="en-US" dirty="0" smtClean="0"/>
              <a:t>“My Example”: Why not Jocasta?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7931" y="2400184"/>
            <a:ext cx="6574127" cy="166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MESSENGER: The queen is dead.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LEADER: Poor lady—how?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MESSENGER: By her own hand. </a:t>
            </a:r>
            <a:r>
              <a:rPr lang="en-US" sz="28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(p. 235)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92058" y="2123769"/>
            <a:ext cx="3556679" cy="4100479"/>
            <a:chOff x="7851051" y="2428568"/>
            <a:chExt cx="3556679" cy="4100479"/>
          </a:xfrm>
        </p:grpSpPr>
        <p:pic>
          <p:nvPicPr>
            <p:cNvPr id="1028" name="Picture 4" descr="Justin Wade Wilson as Oedipus, Shammen McCune as Jocast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215" y="2428568"/>
              <a:ext cx="2418350" cy="364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851051" y="6187350"/>
              <a:ext cx="3556679" cy="341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Oedipus &amp; Jocasta, Pittsburg production, 2017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7931" y="4700072"/>
            <a:ext cx="4853137" cy="14138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are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great example,</a:t>
            </a:r>
            <a:b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Oedipus”</a:t>
            </a:r>
          </a:p>
        </p:txBody>
      </p:sp>
    </p:spTree>
    <p:extLst>
      <p:ext uri="{BB962C8B-B14F-4D97-AF65-F5344CB8AC3E}">
        <p14:creationId xmlns:p14="http://schemas.microsoft.com/office/powerpoint/2010/main" val="19924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8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Cold Open</a:t>
            </a:r>
          </a:p>
          <a:p>
            <a:pPr lvl="1"/>
            <a:r>
              <a:rPr lang="en-US" dirty="0" smtClean="0"/>
              <a:t>Appeals hearing: conclusion</a:t>
            </a:r>
          </a:p>
          <a:p>
            <a:pPr lvl="1"/>
            <a:r>
              <a:rPr lang="en-US" dirty="0" smtClean="0"/>
              <a:t>Oedipal anger</a:t>
            </a:r>
          </a:p>
          <a:p>
            <a:pPr lvl="1"/>
            <a:r>
              <a:rPr lang="en-US" dirty="0" smtClean="0"/>
              <a:t>“My Great Example”</a:t>
            </a:r>
          </a:p>
          <a:p>
            <a:pPr lvl="0"/>
            <a:r>
              <a:rPr lang="en-US" dirty="0" smtClean="0"/>
              <a:t>Sophocles’ </a:t>
            </a:r>
            <a:r>
              <a:rPr lang="en-US" i="1" dirty="0" smtClean="0"/>
              <a:t>Oedipus the King</a:t>
            </a:r>
          </a:p>
          <a:p>
            <a:pPr lvl="1"/>
            <a:r>
              <a:rPr lang="en-US" dirty="0" smtClean="0"/>
              <a:t>An Introduction</a:t>
            </a:r>
          </a:p>
          <a:p>
            <a:pPr lvl="0"/>
            <a:r>
              <a:rPr lang="en-US" dirty="0" smtClean="0"/>
              <a:t>Tragic Transformations</a:t>
            </a:r>
          </a:p>
          <a:p>
            <a:pPr lvl="1"/>
            <a:r>
              <a:rPr lang="en-US" smtClean="0"/>
              <a:t>Oedipus’ Rite </a:t>
            </a:r>
            <a:r>
              <a:rPr lang="en-US" dirty="0" smtClean="0"/>
              <a:t>of Passage</a:t>
            </a:r>
          </a:p>
        </p:txBody>
      </p:sp>
    </p:spTree>
    <p:extLst>
      <p:ext uri="{BB962C8B-B14F-4D97-AF65-F5344CB8AC3E}">
        <p14:creationId xmlns:p14="http://schemas.microsoft.com/office/powerpoint/2010/main" val="1912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Sophocles’ </a:t>
            </a:r>
            <a:r>
              <a:rPr lang="en-US" i="1" dirty="0" smtClean="0"/>
              <a:t>Oedipus the King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Sophocles, “Theban Plays”</a:t>
            </a:r>
            <a:endParaRPr lang="en-US" dirty="0"/>
          </a:p>
        </p:txBody>
      </p:sp>
      <p:sp>
        <p:nvSpPr>
          <p:cNvPr id="130458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Playwright</a:t>
            </a:r>
          </a:p>
          <a:p>
            <a:pPr lvl="1"/>
            <a:r>
              <a:rPr lang="en-US" dirty="0" smtClean="0"/>
              <a:t>ca. 496-ca. 406 BCE</a:t>
            </a:r>
          </a:p>
          <a:p>
            <a:pPr lvl="1"/>
            <a:r>
              <a:rPr lang="en-US" dirty="0" smtClean="0"/>
              <a:t>first victory 468</a:t>
            </a:r>
          </a:p>
          <a:p>
            <a:r>
              <a:rPr lang="en-US" dirty="0" smtClean="0"/>
              <a:t>Plays</a:t>
            </a:r>
          </a:p>
          <a:p>
            <a:pPr lvl="1"/>
            <a:r>
              <a:rPr lang="en-US" i="1" dirty="0" smtClean="0"/>
              <a:t>Antigone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ca.</a:t>
            </a:r>
            <a:r>
              <a:rPr lang="en-US" dirty="0" smtClean="0"/>
              <a:t> 441</a:t>
            </a:r>
          </a:p>
          <a:p>
            <a:pPr lvl="1"/>
            <a:r>
              <a:rPr lang="en-US" i="1" dirty="0" smtClean="0"/>
              <a:t>Oedipus the King</a:t>
            </a:r>
            <a:r>
              <a:rPr lang="el-GR" dirty="0" smtClean="0"/>
              <a:t>, </a:t>
            </a:r>
            <a:r>
              <a:rPr lang="en-US" dirty="0" smtClean="0"/>
              <a:t>between Antigone and </a:t>
            </a:r>
            <a:r>
              <a:rPr lang="en-US" i="1" dirty="0" smtClean="0"/>
              <a:t>OC</a:t>
            </a:r>
            <a:endParaRPr lang="en-US" dirty="0" smtClean="0"/>
          </a:p>
          <a:p>
            <a:pPr lvl="1"/>
            <a:r>
              <a:rPr lang="en-US" i="1" dirty="0" smtClean="0"/>
              <a:t>Oedipus at Colonus</a:t>
            </a:r>
            <a:r>
              <a:rPr lang="el-GR" dirty="0" smtClean="0"/>
              <a:t>, ca.</a:t>
            </a:r>
            <a:r>
              <a:rPr lang="en-US" dirty="0" smtClean="0"/>
              <a:t> 406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8958470" y="2122786"/>
            <a:ext cx="1701800" cy="3058815"/>
            <a:chOff x="6881813" y="1978025"/>
            <a:chExt cx="1701800" cy="3058815"/>
          </a:xfrm>
        </p:grpSpPr>
        <p:pic>
          <p:nvPicPr>
            <p:cNvPr id="1304592" name="Picture 16" descr="sop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81813" y="1978025"/>
              <a:ext cx="1701800" cy="2438400"/>
            </a:xfrm>
            <a:prstGeom prst="rect">
              <a:avLst/>
            </a:prstGeom>
            <a:noFill/>
          </p:spPr>
        </p:pic>
        <p:sp>
          <p:nvSpPr>
            <p:cNvPr id="1304593" name="Text Box 17"/>
            <p:cNvSpPr txBox="1">
              <a:spLocks noChangeArrowheads="1"/>
            </p:cNvSpPr>
            <p:nvPr/>
          </p:nvSpPr>
          <p:spPr bwMode="auto">
            <a:xfrm>
              <a:off x="7008797" y="4575175"/>
              <a:ext cx="14478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  <a:cs typeface="Arial" charset="0"/>
                </a:rPr>
                <a:t>Sophocles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0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4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4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451" y="429500"/>
            <a:ext cx="6821098" cy="646331"/>
          </a:xfrm>
        </p:spPr>
        <p:txBody>
          <a:bodyPr wrap="none">
            <a:spAutoFit/>
          </a:bodyPr>
          <a:lstStyle/>
          <a:p>
            <a:r>
              <a:rPr lang="en-US" sz="4000" dirty="0" smtClean="0"/>
              <a:t>Oedipus’ Family, Backstory</a:t>
            </a:r>
            <a:endParaRPr lang="en-US" sz="4000" dirty="0"/>
          </a:p>
        </p:txBody>
      </p:sp>
      <p:sp>
        <p:nvSpPr>
          <p:cNvPr id="1260549" name="Line 5"/>
          <p:cNvSpPr>
            <a:spLocks noChangeShapeType="1"/>
          </p:cNvSpPr>
          <p:nvPr/>
        </p:nvSpPr>
        <p:spPr bwMode="auto">
          <a:xfrm flipH="1">
            <a:off x="4051301" y="3826211"/>
            <a:ext cx="1106488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0" name="Text Box 6"/>
          <p:cNvSpPr txBox="1">
            <a:spLocks noChangeArrowheads="1"/>
          </p:cNvSpPr>
          <p:nvPr/>
        </p:nvSpPr>
        <p:spPr bwMode="auto">
          <a:xfrm>
            <a:off x="3196579" y="4431048"/>
            <a:ext cx="1414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Oedipus</a:t>
            </a:r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>
            <a:off x="4584701" y="4659648"/>
            <a:ext cx="22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4813301" y="4431048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Jocasta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4689476" y="4761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>
            <a:off x="2489201" y="5142248"/>
            <a:ext cx="41560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5" name="Line 11"/>
          <p:cNvSpPr>
            <a:spLocks noChangeShapeType="1"/>
          </p:cNvSpPr>
          <p:nvPr/>
        </p:nvSpPr>
        <p:spPr bwMode="auto">
          <a:xfrm>
            <a:off x="2489201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6" name="Line 12"/>
          <p:cNvSpPr>
            <a:spLocks noChangeShapeType="1"/>
          </p:cNvSpPr>
          <p:nvPr/>
        </p:nvSpPr>
        <p:spPr bwMode="auto">
          <a:xfrm>
            <a:off x="4013201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7" name="Line 13"/>
          <p:cNvSpPr>
            <a:spLocks noChangeShapeType="1"/>
          </p:cNvSpPr>
          <p:nvPr/>
        </p:nvSpPr>
        <p:spPr bwMode="auto">
          <a:xfrm>
            <a:off x="5359401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8" name="Line 14"/>
          <p:cNvSpPr>
            <a:spLocks noChangeShapeType="1"/>
          </p:cNvSpPr>
          <p:nvPr/>
        </p:nvSpPr>
        <p:spPr bwMode="auto">
          <a:xfrm>
            <a:off x="6642101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59" name="Text Box 15"/>
          <p:cNvSpPr txBox="1">
            <a:spLocks noChangeArrowheads="1"/>
          </p:cNvSpPr>
          <p:nvPr/>
        </p:nvSpPr>
        <p:spPr bwMode="auto">
          <a:xfrm>
            <a:off x="1871504" y="5574268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b="1" dirty="0"/>
              <a:t>Polynices</a:t>
            </a:r>
          </a:p>
        </p:txBody>
      </p:sp>
      <p:sp>
        <p:nvSpPr>
          <p:cNvPr id="1260560" name="Text Box 16"/>
          <p:cNvSpPr txBox="1">
            <a:spLocks noChangeArrowheads="1"/>
          </p:cNvSpPr>
          <p:nvPr/>
        </p:nvSpPr>
        <p:spPr bwMode="auto">
          <a:xfrm>
            <a:off x="3451180" y="5574268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b="1" dirty="0"/>
              <a:t>Eteocles</a:t>
            </a:r>
          </a:p>
        </p:txBody>
      </p:sp>
      <p:sp>
        <p:nvSpPr>
          <p:cNvPr id="1260561" name="Text Box 17"/>
          <p:cNvSpPr txBox="1">
            <a:spLocks noChangeArrowheads="1"/>
          </p:cNvSpPr>
          <p:nvPr/>
        </p:nvSpPr>
        <p:spPr bwMode="auto">
          <a:xfrm>
            <a:off x="6143713" y="5574268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b="1"/>
              <a:t>Ismene</a:t>
            </a:r>
          </a:p>
        </p:txBody>
      </p:sp>
      <p:sp>
        <p:nvSpPr>
          <p:cNvPr id="1260562" name="Text Box 18"/>
          <p:cNvSpPr txBox="1">
            <a:spLocks noChangeArrowheads="1"/>
          </p:cNvSpPr>
          <p:nvPr/>
        </p:nvSpPr>
        <p:spPr bwMode="auto">
          <a:xfrm>
            <a:off x="4754544" y="5574268"/>
            <a:ext cx="120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b="1"/>
              <a:t>Antigone</a:t>
            </a:r>
          </a:p>
        </p:txBody>
      </p:sp>
      <p:sp>
        <p:nvSpPr>
          <p:cNvPr id="1260563" name="Text Box 19"/>
          <p:cNvSpPr txBox="1">
            <a:spLocks noChangeArrowheads="1"/>
          </p:cNvSpPr>
          <p:nvPr/>
        </p:nvSpPr>
        <p:spPr bwMode="auto">
          <a:xfrm>
            <a:off x="7542013" y="2841961"/>
            <a:ext cx="1157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Menoeceus</a:t>
            </a:r>
          </a:p>
        </p:txBody>
      </p:sp>
      <p:sp>
        <p:nvSpPr>
          <p:cNvPr id="1260564" name="Line 20"/>
          <p:cNvSpPr>
            <a:spLocks noChangeShapeType="1"/>
          </p:cNvSpPr>
          <p:nvPr/>
        </p:nvSpPr>
        <p:spPr bwMode="auto">
          <a:xfrm flipH="1">
            <a:off x="6366216" y="3145172"/>
            <a:ext cx="1714159" cy="484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65" name="Line 21"/>
          <p:cNvSpPr>
            <a:spLocks noChangeShapeType="1"/>
          </p:cNvSpPr>
          <p:nvPr/>
        </p:nvSpPr>
        <p:spPr bwMode="auto">
          <a:xfrm flipH="1">
            <a:off x="8080376" y="3145173"/>
            <a:ext cx="9525" cy="433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67" name="Line 23"/>
          <p:cNvSpPr>
            <a:spLocks noChangeShapeType="1"/>
          </p:cNvSpPr>
          <p:nvPr/>
        </p:nvSpPr>
        <p:spPr bwMode="auto">
          <a:xfrm>
            <a:off x="5105401" y="3761123"/>
            <a:ext cx="22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68" name="Text Box 24"/>
          <p:cNvSpPr txBox="1">
            <a:spLocks noChangeArrowheads="1"/>
          </p:cNvSpPr>
          <p:nvPr/>
        </p:nvSpPr>
        <p:spPr bwMode="auto">
          <a:xfrm>
            <a:off x="5334001" y="3532523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Jocasta</a:t>
            </a:r>
          </a:p>
        </p:txBody>
      </p:sp>
      <p:sp>
        <p:nvSpPr>
          <p:cNvPr id="1260569" name="Text Box 25"/>
          <p:cNvSpPr txBox="1">
            <a:spLocks noChangeArrowheads="1"/>
          </p:cNvSpPr>
          <p:nvPr/>
        </p:nvSpPr>
        <p:spPr bwMode="auto">
          <a:xfrm>
            <a:off x="7543801" y="3532523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Creon</a:t>
            </a:r>
          </a:p>
        </p:txBody>
      </p:sp>
      <p:sp>
        <p:nvSpPr>
          <p:cNvPr id="1260570" name="Line 26"/>
          <p:cNvSpPr>
            <a:spLocks noChangeShapeType="1"/>
          </p:cNvSpPr>
          <p:nvPr/>
        </p:nvSpPr>
        <p:spPr bwMode="auto">
          <a:xfrm>
            <a:off x="8696326" y="3761123"/>
            <a:ext cx="22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71" name="Text Box 27"/>
          <p:cNvSpPr txBox="1">
            <a:spLocks noChangeArrowheads="1"/>
          </p:cNvSpPr>
          <p:nvPr/>
        </p:nvSpPr>
        <p:spPr bwMode="auto">
          <a:xfrm>
            <a:off x="9030899" y="3537286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Eurydice</a:t>
            </a:r>
          </a:p>
        </p:txBody>
      </p:sp>
      <p:sp>
        <p:nvSpPr>
          <p:cNvPr id="1260572" name="Line 28"/>
          <p:cNvSpPr>
            <a:spLocks noChangeShapeType="1"/>
          </p:cNvSpPr>
          <p:nvPr/>
        </p:nvSpPr>
        <p:spPr bwMode="auto">
          <a:xfrm>
            <a:off x="8070851" y="5145423"/>
            <a:ext cx="191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73" name="Line 29"/>
          <p:cNvSpPr>
            <a:spLocks noChangeShapeType="1"/>
          </p:cNvSpPr>
          <p:nvPr/>
        </p:nvSpPr>
        <p:spPr bwMode="auto">
          <a:xfrm>
            <a:off x="8074026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74" name="Line 30"/>
          <p:cNvSpPr>
            <a:spLocks noChangeShapeType="1"/>
          </p:cNvSpPr>
          <p:nvPr/>
        </p:nvSpPr>
        <p:spPr bwMode="auto">
          <a:xfrm>
            <a:off x="9985376" y="514224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75" name="Text Box 31"/>
          <p:cNvSpPr txBox="1">
            <a:spLocks noChangeArrowheads="1"/>
          </p:cNvSpPr>
          <p:nvPr/>
        </p:nvSpPr>
        <p:spPr bwMode="auto">
          <a:xfrm>
            <a:off x="9465412" y="5635823"/>
            <a:ext cx="10583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sz="1400" b="1" dirty="0"/>
              <a:t>Megareus</a:t>
            </a:r>
          </a:p>
        </p:txBody>
      </p:sp>
      <p:sp>
        <p:nvSpPr>
          <p:cNvPr id="1260576" name="Text Box 32"/>
          <p:cNvSpPr txBox="1">
            <a:spLocks noChangeArrowheads="1"/>
          </p:cNvSpPr>
          <p:nvPr/>
        </p:nvSpPr>
        <p:spPr bwMode="auto">
          <a:xfrm>
            <a:off x="7513394" y="5574268"/>
            <a:ext cx="1143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</a:bodyPr>
          <a:lstStyle/>
          <a:p>
            <a:pPr algn="ctr"/>
            <a:r>
              <a:rPr lang="en-US" b="1" dirty="0"/>
              <a:t>Haemon</a:t>
            </a:r>
          </a:p>
        </p:txBody>
      </p:sp>
      <p:sp>
        <p:nvSpPr>
          <p:cNvPr id="1260577" name="Line 33"/>
          <p:cNvSpPr>
            <a:spLocks noChangeShapeType="1"/>
          </p:cNvSpPr>
          <p:nvPr/>
        </p:nvSpPr>
        <p:spPr bwMode="auto">
          <a:xfrm>
            <a:off x="8823326" y="3878598"/>
            <a:ext cx="0" cy="126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1260547" name="Text Box 3"/>
          <p:cNvSpPr txBox="1">
            <a:spLocks noChangeArrowheads="1"/>
          </p:cNvSpPr>
          <p:nvPr/>
        </p:nvSpPr>
        <p:spPr bwMode="auto">
          <a:xfrm>
            <a:off x="4059441" y="2820266"/>
            <a:ext cx="1018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Labdacus</a:t>
            </a:r>
          </a:p>
        </p:txBody>
      </p:sp>
      <p:sp>
        <p:nvSpPr>
          <p:cNvPr id="1260566" name="Text Box 22"/>
          <p:cNvSpPr txBox="1">
            <a:spLocks noChangeArrowheads="1"/>
          </p:cNvSpPr>
          <p:nvPr/>
        </p:nvSpPr>
        <p:spPr bwMode="auto">
          <a:xfrm>
            <a:off x="4074669" y="3532523"/>
            <a:ext cx="98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Laius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038601" y="2260407"/>
            <a:ext cx="10599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Polydorus</a:t>
            </a:r>
            <a:endParaRPr lang="en-US" sz="1400" b="1" dirty="0"/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122759" y="1700548"/>
            <a:ext cx="891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Cadmus</a:t>
            </a: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568554" y="313978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4568554" y="25799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568554" y="202006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5872332" y="3149738"/>
            <a:ext cx="2208044" cy="1418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709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cient_tragedy">
  <a:themeElements>
    <a:clrScheme name="Custom 1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B0F0"/>
      </a:hlink>
      <a:folHlink>
        <a:srgbClr val="00B0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54545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anchor="ctr" anchorCtr="0">
        <a:spAutoFit/>
      </a:bodyPr>
      <a:lstStyle>
        <a:defPPr algn="ctr">
          <a:defRPr sz="2000" dirty="0"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25000"/>
          </a:lnSpc>
          <a:defRPr sz="3200" dirty="0" smtClean="0">
            <a:solidFill>
              <a:srgbClr val="737373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cient_tragedy" id="{AA1BCDEF-975E-4193-8097-433267F7C7C3}" vid="{88AE74F6-1DBA-4058-855E-BA2D89434EF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ancient_tragedy</Template>
  <TotalTime>1892</TotalTime>
  <Words>2465</Words>
  <Application>Microsoft Office PowerPoint</Application>
  <PresentationFormat>Widescreen</PresentationFormat>
  <Paragraphs>209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Candara</vt:lpstr>
      <vt:lpstr>Century Gothic</vt:lpstr>
      <vt:lpstr>Tahoma</vt:lpstr>
      <vt:lpstr>Times New Roman</vt:lpstr>
      <vt:lpstr>Wingdings</vt:lpstr>
      <vt:lpstr>ancient_tragedy</vt:lpstr>
      <vt:lpstr>Sophocles’ Oedipus the King</vt:lpstr>
      <vt:lpstr>PowerPoint Presentation</vt:lpstr>
      <vt:lpstr>PowerPoint Presentation</vt:lpstr>
      <vt:lpstr>PowerPoint Presentation</vt:lpstr>
      <vt:lpstr>“My Example”: Why not Jocasta?</vt:lpstr>
      <vt:lpstr>Agenda</vt:lpstr>
      <vt:lpstr>Sophocles’ Oedipus the King</vt:lpstr>
      <vt:lpstr>Sophocles, “Theban Plays”</vt:lpstr>
      <vt:lpstr>Oedipus’ Family, Backstory</vt:lpstr>
      <vt:lpstr>Oedipus the King, Analysis</vt:lpstr>
      <vt:lpstr>Tragic Transformations</vt:lpstr>
      <vt:lpstr>PowerPoint Presentation</vt:lpstr>
      <vt:lpstr>PowerPoint Presentation</vt:lpstr>
      <vt:lpstr>Oedipus’ Rite of Passage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Sophocles’ Oedipus the King</dc:title>
  <dc:creator>ascholtz</dc:creator>
  <cp:lastModifiedBy>Scholtz, Andrew</cp:lastModifiedBy>
  <cp:revision>168</cp:revision>
  <cp:lastPrinted>2024-02-27T14:43:59Z</cp:lastPrinted>
  <dcterms:created xsi:type="dcterms:W3CDTF">2011-10-18T18:14:16Z</dcterms:created>
  <dcterms:modified xsi:type="dcterms:W3CDTF">2024-02-28T03:21:24Z</dcterms:modified>
</cp:coreProperties>
</file>