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4"/>
  </p:notesMasterIdLst>
  <p:handoutMasterIdLst>
    <p:handoutMasterId r:id="rId25"/>
  </p:handoutMasterIdLst>
  <p:sldIdLst>
    <p:sldId id="280" r:id="rId2"/>
    <p:sldId id="262" r:id="rId3"/>
    <p:sldId id="321" r:id="rId4"/>
    <p:sldId id="320" r:id="rId5"/>
    <p:sldId id="291" r:id="rId6"/>
    <p:sldId id="322" r:id="rId7"/>
    <p:sldId id="258" r:id="rId8"/>
    <p:sldId id="289" r:id="rId9"/>
    <p:sldId id="290" r:id="rId10"/>
    <p:sldId id="328" r:id="rId11"/>
    <p:sldId id="323" r:id="rId12"/>
    <p:sldId id="324" r:id="rId13"/>
    <p:sldId id="325" r:id="rId14"/>
    <p:sldId id="330" r:id="rId15"/>
    <p:sldId id="259" r:id="rId16"/>
    <p:sldId id="260" r:id="rId17"/>
    <p:sldId id="331" r:id="rId18"/>
    <p:sldId id="261" r:id="rId19"/>
    <p:sldId id="285" r:id="rId20"/>
    <p:sldId id="326" r:id="rId21"/>
    <p:sldId id="327" r:id="rId22"/>
    <p:sldId id="329" r:id="rId2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5454"/>
    <a:srgbClr val="54BAD2"/>
    <a:srgbClr val="E5E5FF"/>
    <a:srgbClr val="1A1A1A"/>
    <a:srgbClr val="898989"/>
    <a:srgbClr val="0000FF"/>
    <a:srgbClr val="000099"/>
    <a:srgbClr val="0000CC"/>
    <a:srgbClr val="0000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76" autoAdjust="0"/>
    <p:restoredTop sz="96323" autoAdjust="0"/>
  </p:normalViewPr>
  <p:slideViewPr>
    <p:cSldViewPr snapToGrid="0" showGuides="1">
      <p:cViewPr varScale="1">
        <p:scale>
          <a:sx n="160" d="100"/>
          <a:sy n="160" d="100"/>
        </p:scale>
        <p:origin x="1156" y="100"/>
      </p:cViewPr>
      <p:guideLst>
        <p:guide orient="horz" pos="2160"/>
        <p:guide pos="384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115" d="100"/>
          <a:sy n="115" d="100"/>
        </p:scale>
        <p:origin x="4052" y="20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3"/>
            <a:ext cx="3169920" cy="480311"/>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l">
              <a:defRPr sz="1200"/>
            </a:lvl1pPr>
          </a:lstStyle>
          <a:p>
            <a:endParaRPr lang="en-US"/>
          </a:p>
        </p:txBody>
      </p:sp>
      <p:sp>
        <p:nvSpPr>
          <p:cNvPr id="79875" name="Rectangle 3"/>
          <p:cNvSpPr>
            <a:spLocks noGrp="1" noChangeArrowheads="1"/>
          </p:cNvSpPr>
          <p:nvPr>
            <p:ph type="dt" sz="quarter" idx="1"/>
          </p:nvPr>
        </p:nvSpPr>
        <p:spPr bwMode="auto">
          <a:xfrm>
            <a:off x="4145280" y="3"/>
            <a:ext cx="3169920" cy="480311"/>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r">
              <a:defRPr sz="1200"/>
            </a:lvl1pPr>
          </a:lstStyle>
          <a:p>
            <a:endParaRPr lang="en-US"/>
          </a:p>
        </p:txBody>
      </p:sp>
      <p:sp>
        <p:nvSpPr>
          <p:cNvPr id="79876" name="Rectangle 4"/>
          <p:cNvSpPr>
            <a:spLocks noGrp="1" noChangeArrowheads="1"/>
          </p:cNvSpPr>
          <p:nvPr>
            <p:ph type="ftr" sz="quarter" idx="2"/>
          </p:nvPr>
        </p:nvSpPr>
        <p:spPr bwMode="auto">
          <a:xfrm>
            <a:off x="0" y="9120890"/>
            <a:ext cx="3169920" cy="480311"/>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l">
              <a:defRPr sz="1200"/>
            </a:lvl1pPr>
          </a:lstStyle>
          <a:p>
            <a:endParaRPr lang="en-US"/>
          </a:p>
        </p:txBody>
      </p:sp>
      <p:sp>
        <p:nvSpPr>
          <p:cNvPr id="79877" name="Rectangle 5"/>
          <p:cNvSpPr>
            <a:spLocks noGrp="1" noChangeArrowheads="1"/>
          </p:cNvSpPr>
          <p:nvPr>
            <p:ph type="sldNum" sz="quarter" idx="3"/>
          </p:nvPr>
        </p:nvSpPr>
        <p:spPr bwMode="auto">
          <a:xfrm>
            <a:off x="4145280" y="9120890"/>
            <a:ext cx="3169920" cy="480311"/>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r">
              <a:defRPr sz="1200"/>
            </a:lvl1pPr>
          </a:lstStyle>
          <a:p>
            <a:fld id="{C988350B-9EA6-43EC-87D2-08E326D3343C}" type="slidenum">
              <a:rPr lang="en-US"/>
              <a:pPr/>
              <a:t>‹#›</a:t>
            </a:fld>
            <a:endParaRPr lang="en-US"/>
          </a:p>
        </p:txBody>
      </p:sp>
    </p:spTree>
    <p:extLst>
      <p:ext uri="{BB962C8B-B14F-4D97-AF65-F5344CB8AC3E}">
        <p14:creationId xmlns:p14="http://schemas.microsoft.com/office/powerpoint/2010/main" val="209256115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3"/>
            <a:ext cx="3169920" cy="480311"/>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l">
              <a:defRPr sz="1200" b="1">
                <a:solidFill>
                  <a:srgbClr val="000099"/>
                </a:solidFill>
                <a:latin typeface="Times New Roman" charset="0"/>
              </a:defRPr>
            </a:lvl1pPr>
          </a:lstStyle>
          <a:p>
            <a:endParaRPr lang="en-US"/>
          </a:p>
        </p:txBody>
      </p:sp>
      <p:sp>
        <p:nvSpPr>
          <p:cNvPr id="19459" name="Rectangle 3"/>
          <p:cNvSpPr>
            <a:spLocks noGrp="1" noChangeArrowheads="1"/>
          </p:cNvSpPr>
          <p:nvPr>
            <p:ph type="dt" idx="1"/>
          </p:nvPr>
        </p:nvSpPr>
        <p:spPr bwMode="auto">
          <a:xfrm>
            <a:off x="4145280" y="3"/>
            <a:ext cx="3169920" cy="480311"/>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r">
              <a:defRPr sz="1200" b="1">
                <a:solidFill>
                  <a:srgbClr val="000099"/>
                </a:solidFill>
                <a:latin typeface="Times New Roman" charset="0"/>
              </a:defRPr>
            </a:lvl1pPr>
          </a:lstStyle>
          <a:p>
            <a:endParaRPr lang="en-US"/>
          </a:p>
        </p:txBody>
      </p:sp>
      <p:sp>
        <p:nvSpPr>
          <p:cNvPr id="19460" name="Rectangle 4"/>
          <p:cNvSpPr>
            <a:spLocks noGrp="1" noRot="1" noChangeAspect="1" noChangeArrowheads="1" noTextEdit="1"/>
          </p:cNvSpPr>
          <p:nvPr>
            <p:ph type="sldImg" idx="2"/>
          </p:nvPr>
        </p:nvSpPr>
        <p:spPr bwMode="auto">
          <a:xfrm>
            <a:off x="1746250" y="498475"/>
            <a:ext cx="3824288" cy="2151063"/>
          </a:xfrm>
          <a:prstGeom prst="rect">
            <a:avLst/>
          </a:prstGeom>
          <a:noFill/>
          <a:ln w="9525">
            <a:solidFill>
              <a:srgbClr val="000000"/>
            </a:solidFill>
            <a:miter lim="800000"/>
            <a:headEnd/>
            <a:tailEnd/>
          </a:ln>
          <a:effectLst/>
        </p:spPr>
      </p:sp>
      <p:sp>
        <p:nvSpPr>
          <p:cNvPr id="19461" name="Rectangle 5"/>
          <p:cNvSpPr>
            <a:spLocks noGrp="1" noChangeArrowheads="1"/>
          </p:cNvSpPr>
          <p:nvPr>
            <p:ph type="body" sz="quarter" idx="3"/>
          </p:nvPr>
        </p:nvSpPr>
        <p:spPr bwMode="auto">
          <a:xfrm>
            <a:off x="568960" y="2792332"/>
            <a:ext cx="6177281" cy="6089239"/>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462" name="Rectangle 6"/>
          <p:cNvSpPr>
            <a:spLocks noGrp="1" noChangeArrowheads="1"/>
          </p:cNvSpPr>
          <p:nvPr>
            <p:ph type="ftr" sz="quarter" idx="4"/>
          </p:nvPr>
        </p:nvSpPr>
        <p:spPr bwMode="auto">
          <a:xfrm>
            <a:off x="0" y="9120890"/>
            <a:ext cx="3169920" cy="480311"/>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l">
              <a:defRPr sz="1200" b="1">
                <a:solidFill>
                  <a:srgbClr val="000099"/>
                </a:solidFill>
                <a:latin typeface="Times New Roman" charset="0"/>
              </a:defRPr>
            </a:lvl1pPr>
          </a:lstStyle>
          <a:p>
            <a:endParaRPr lang="en-US"/>
          </a:p>
        </p:txBody>
      </p:sp>
      <p:sp>
        <p:nvSpPr>
          <p:cNvPr id="19463" name="Rectangle 7"/>
          <p:cNvSpPr>
            <a:spLocks noGrp="1" noChangeArrowheads="1"/>
          </p:cNvSpPr>
          <p:nvPr>
            <p:ph type="sldNum" sz="quarter" idx="5"/>
          </p:nvPr>
        </p:nvSpPr>
        <p:spPr bwMode="auto">
          <a:xfrm>
            <a:off x="4145280" y="9120890"/>
            <a:ext cx="3169920" cy="480311"/>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r">
              <a:defRPr sz="1200" b="1">
                <a:solidFill>
                  <a:srgbClr val="000099"/>
                </a:solidFill>
                <a:latin typeface="Times New Roman" charset="0"/>
              </a:defRPr>
            </a:lvl1pPr>
          </a:lstStyle>
          <a:p>
            <a:fld id="{5721D7F7-CBDC-4618-B4D1-D6BF1CF121FB}" type="slidenum">
              <a:rPr lang="en-US"/>
              <a:pPr/>
              <a:t>‹#›</a:t>
            </a:fld>
            <a:endParaRPr lang="en-US"/>
          </a:p>
        </p:txBody>
      </p:sp>
    </p:spTree>
    <p:extLst>
      <p:ext uri="{BB962C8B-B14F-4D97-AF65-F5344CB8AC3E}">
        <p14:creationId xmlns:p14="http://schemas.microsoft.com/office/powerpoint/2010/main" val="1645551686"/>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100" kern="1200" baseline="0">
        <a:solidFill>
          <a:schemeClr val="tx1"/>
        </a:solidFill>
        <a:latin typeface="Tahoma" pitchFamily="34" charset="0"/>
        <a:ea typeface="+mn-ea"/>
        <a:cs typeface="+mn-cs"/>
      </a:defRPr>
    </a:lvl1pPr>
    <a:lvl2pPr marL="457200" algn="l" rtl="0" fontAlgn="base">
      <a:spcBef>
        <a:spcPct val="30000"/>
      </a:spcBef>
      <a:spcAft>
        <a:spcPct val="0"/>
      </a:spcAft>
      <a:defRPr sz="1100" kern="1200" baseline="0">
        <a:solidFill>
          <a:schemeClr val="tx1"/>
        </a:solidFill>
        <a:latin typeface="Tahoma" pitchFamily="34" charset="0"/>
        <a:ea typeface="+mn-ea"/>
        <a:cs typeface="+mn-cs"/>
      </a:defRPr>
    </a:lvl2pPr>
    <a:lvl3pPr marL="914400" algn="l" rtl="0" fontAlgn="base">
      <a:spcBef>
        <a:spcPct val="30000"/>
      </a:spcBef>
      <a:spcAft>
        <a:spcPct val="0"/>
      </a:spcAft>
      <a:defRPr sz="1100" kern="1200" baseline="0">
        <a:solidFill>
          <a:schemeClr val="tx1"/>
        </a:solidFill>
        <a:latin typeface="Tahoma" pitchFamily="34" charset="0"/>
        <a:ea typeface="+mn-ea"/>
        <a:cs typeface="+mn-cs"/>
      </a:defRPr>
    </a:lvl3pPr>
    <a:lvl4pPr marL="1371600" algn="l" rtl="0" fontAlgn="base">
      <a:spcBef>
        <a:spcPct val="30000"/>
      </a:spcBef>
      <a:spcAft>
        <a:spcPct val="0"/>
      </a:spcAft>
      <a:defRPr sz="1100" kern="1200" baseline="0">
        <a:solidFill>
          <a:schemeClr val="tx1"/>
        </a:solidFill>
        <a:latin typeface="Tahoma" pitchFamily="34" charset="0"/>
        <a:ea typeface="+mn-ea"/>
        <a:cs typeface="+mn-cs"/>
      </a:defRPr>
    </a:lvl4pPr>
    <a:lvl5pPr marL="1828800" algn="l" rtl="0" fontAlgn="base">
      <a:spcBef>
        <a:spcPct val="30000"/>
      </a:spcBef>
      <a:spcAft>
        <a:spcPct val="0"/>
      </a:spcAft>
      <a:defRPr sz="1100" kern="1200" baseline="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5721D7F7-CBDC-4618-B4D1-D6BF1CF121FB}" type="slidenum">
              <a:rPr lang="en-US" smtClean="0"/>
              <a:pPr/>
              <a:t>1</a:t>
            </a:fld>
            <a:endParaRPr lang="en-US" dirty="0"/>
          </a:p>
        </p:txBody>
      </p:sp>
    </p:spTree>
    <p:extLst>
      <p:ext uri="{BB962C8B-B14F-4D97-AF65-F5344CB8AC3E}">
        <p14:creationId xmlns:p14="http://schemas.microsoft.com/office/powerpoint/2010/main" val="1116026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mn-lt"/>
              </a:rPr>
              <a:t>Who has helped you find your way?</a:t>
            </a:r>
            <a:br>
              <a:rPr lang="en-US" sz="1200" dirty="0">
                <a:latin typeface="+mn-lt"/>
              </a:rPr>
            </a:br>
            <a:r>
              <a:rPr lang="en-US" sz="1200" dirty="0">
                <a:latin typeface="+mn-lt"/>
              </a:rPr>
              <a:t>A professor who helped you gain new skills? A staff member who connected you  with professionals in your field? A mentor who encouraged you to dream bigger? Take a moment to recognize someone who has impacted your personal and professional journey!</a:t>
            </a:r>
          </a:p>
          <a:p>
            <a:br>
              <a:rPr lang="en-US" sz="1200" dirty="0">
                <a:latin typeface="+mn-lt"/>
              </a:rPr>
            </a:br>
            <a:r>
              <a:rPr lang="en-US" sz="1200" b="1" dirty="0">
                <a:latin typeface="+mn-lt"/>
              </a:rPr>
              <a:t>NOMINATE YOUR CAREER CHAMPION</a:t>
            </a:r>
            <a:br>
              <a:rPr lang="en-US" sz="1200" dirty="0">
                <a:latin typeface="+mn-lt"/>
              </a:rPr>
            </a:br>
            <a:r>
              <a:rPr lang="en-US" sz="1200" dirty="0">
                <a:latin typeface="+mn-lt"/>
              </a:rPr>
              <a:t>A Career Champion is a Binghamton University staff or faculty member who has  helped you: </a:t>
            </a:r>
          </a:p>
          <a:p>
            <a:r>
              <a:rPr lang="en-US" sz="1200" dirty="0">
                <a:latin typeface="+mn-lt"/>
              </a:rPr>
              <a:t>Explore career options</a:t>
            </a:r>
          </a:p>
          <a:p>
            <a:r>
              <a:rPr lang="en-US" sz="1200" dirty="0">
                <a:latin typeface="+mn-lt"/>
              </a:rPr>
              <a:t>Connect with employers for jobs or internships</a:t>
            </a:r>
          </a:p>
          <a:p>
            <a:r>
              <a:rPr lang="en-US" sz="1200" dirty="0">
                <a:latin typeface="+mn-lt"/>
              </a:rPr>
              <a:t>Apply for graduate school</a:t>
            </a:r>
          </a:p>
          <a:p>
            <a:r>
              <a:rPr lang="en-US" sz="1200" dirty="0">
                <a:latin typeface="+mn-lt"/>
              </a:rPr>
              <a:t>Gain skills or experience</a:t>
            </a:r>
            <a:endParaRPr lang="en-US" dirty="0"/>
          </a:p>
        </p:txBody>
      </p:sp>
      <p:sp>
        <p:nvSpPr>
          <p:cNvPr id="4" name="Slide Number Placeholder 3"/>
          <p:cNvSpPr>
            <a:spLocks noGrp="1"/>
          </p:cNvSpPr>
          <p:nvPr>
            <p:ph type="sldNum" sz="quarter" idx="5"/>
          </p:nvPr>
        </p:nvSpPr>
        <p:spPr/>
        <p:txBody>
          <a:bodyPr/>
          <a:lstStyle/>
          <a:p>
            <a:fld id="{FD621489-6688-4B89-A39C-DFEC532413CE}" type="slidenum">
              <a:rPr lang="en-US" smtClean="0"/>
              <a:t>2</a:t>
            </a:fld>
            <a:endParaRPr lang="en-US"/>
          </a:p>
        </p:txBody>
      </p:sp>
    </p:spTree>
    <p:extLst>
      <p:ext uri="{BB962C8B-B14F-4D97-AF65-F5344CB8AC3E}">
        <p14:creationId xmlns:p14="http://schemas.microsoft.com/office/powerpoint/2010/main" val="198361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Delphi, from the late </a:t>
            </a:r>
            <a:r>
              <a:rPr lang="en-US" dirty="0" err="1"/>
              <a:t>800s</a:t>
            </a:r>
            <a:r>
              <a:rPr lang="en-US" dirty="0"/>
              <a:t> BCE until the last recorded consultation of its oracle in 363 CE (by the emperor Julian), played host to what was, probably, the single most important oracular site center in the ancient Greek-speaking, indeed, in the Mediterranean world. Oracles were centers of prophecy, always dedicated to a particular god; in the case of Delphi, to Apollo. Suppliants would come to Delphi at certain times of year with their questions; the god would answer. The priestess, the Pythia, served as Apollo’s mouthpiece.</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3</a:t>
            </a:fld>
            <a:endParaRPr lang="en-US"/>
          </a:p>
        </p:txBody>
      </p:sp>
    </p:spTree>
    <p:extLst>
      <p:ext uri="{BB962C8B-B14F-4D97-AF65-F5344CB8AC3E}">
        <p14:creationId xmlns:p14="http://schemas.microsoft.com/office/powerpoint/2010/main" val="2282429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The temple was entered from the east through an entry porch, the remains of which you see here, to the left. On its walls were written a number of proverbs, the most famous of which was, </a:t>
            </a:r>
            <a:r>
              <a:rPr lang="en-US" i="1" noProof="0" dirty="0" err="1"/>
              <a:t>gnōthi</a:t>
            </a:r>
            <a:r>
              <a:rPr lang="en-US" i="1" noProof="0" dirty="0"/>
              <a:t> </a:t>
            </a:r>
            <a:r>
              <a:rPr lang="en-US" i="1" noProof="0" dirty="0" err="1"/>
              <a:t>sauton</a:t>
            </a:r>
            <a:r>
              <a:rPr lang="en-US" noProof="0" dirty="0"/>
              <a:t> (Latin, </a:t>
            </a:r>
            <a:r>
              <a:rPr lang="en-US" i="1" noProof="0" dirty="0" err="1"/>
              <a:t>temet</a:t>
            </a:r>
            <a:r>
              <a:rPr lang="en-US" i="1" noProof="0" dirty="0"/>
              <a:t> </a:t>
            </a:r>
            <a:r>
              <a:rPr lang="en-US" i="1" noProof="0" dirty="0" err="1"/>
              <a:t>nosce</a:t>
            </a:r>
            <a:r>
              <a:rPr lang="en-US" noProof="0" dirty="0"/>
              <a:t>), </a:t>
            </a:r>
            <a:r>
              <a:rPr lang="en-US" dirty="0"/>
              <a:t>“Know thyself!”</a:t>
            </a:r>
          </a:p>
          <a:p>
            <a:r>
              <a:rPr lang="en-US" dirty="0"/>
              <a:t>In Sophocles’ Oedipus plays, we learn that the oracle predicted to Oedipus’ parents that their child, once grown, would kill his father and marry his mother.</a:t>
            </a:r>
          </a:p>
          <a:p>
            <a:r>
              <a:rPr lang="en-US" dirty="0"/>
              <a:t>Why does the Delphic oracle tell you to “know thyself?” Isn’t it enough that the god knows everything and can tell you what you want to know? Let’s watch a clip and then return to the question.</a:t>
            </a:r>
          </a:p>
        </p:txBody>
      </p:sp>
      <p:sp>
        <p:nvSpPr>
          <p:cNvPr id="4" name="Slide Number Placeholder 3"/>
          <p:cNvSpPr>
            <a:spLocks noGrp="1"/>
          </p:cNvSpPr>
          <p:nvPr>
            <p:ph type="sldNum" sz="quarter" idx="5"/>
          </p:nvPr>
        </p:nvSpPr>
        <p:spPr/>
        <p:txBody>
          <a:bodyPr/>
          <a:lstStyle/>
          <a:p>
            <a:fld id="{69C971FF-EF28-4195-A575-329446EFAA55}" type="slidenum">
              <a:rPr lang="en-US" smtClean="0"/>
              <a:pPr/>
              <a:t>4</a:t>
            </a:fld>
            <a:endParaRPr lang="en-US"/>
          </a:p>
        </p:txBody>
      </p:sp>
      <p:sp>
        <p:nvSpPr>
          <p:cNvPr id="7" name="Slide Image Placeholder 6">
            <a:extLst>
              <a:ext uri="{FF2B5EF4-FFF2-40B4-BE49-F238E27FC236}">
                <a16:creationId xmlns:a16="http://schemas.microsoft.com/office/drawing/2014/main" id="{AFBB0780-4E3D-4558-A00E-37A6BB2BEE67}"/>
              </a:ext>
            </a:extLst>
          </p:cNvPr>
          <p:cNvSpPr>
            <a:spLocks noGrp="1" noRot="1" noChangeAspect="1"/>
          </p:cNvSpPr>
          <p:nvPr>
            <p:ph type="sldImg"/>
          </p:nvPr>
        </p:nvSpPr>
        <p:spPr/>
      </p:sp>
    </p:spTree>
    <p:extLst>
      <p:ext uri="{BB962C8B-B14F-4D97-AF65-F5344CB8AC3E}">
        <p14:creationId xmlns:p14="http://schemas.microsoft.com/office/powerpoint/2010/main" val="1070149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does it matter?</a:t>
            </a:r>
          </a:p>
          <a:p>
            <a:r>
              <a:rPr lang="en-US" dirty="0"/>
              <a:t>[in asking if he is “the one,” neo is, in effect, asking who he is. until neo figures that out for himself, whatever she says is less than useless to him. because </a:t>
            </a:r>
            <a:r>
              <a:rPr lang="en-US" i="1" dirty="0"/>
              <a:t>knowing the future</a:t>
            </a:r>
            <a:r>
              <a:rPr lang="en-US" i="0" dirty="0"/>
              <a:t> and </a:t>
            </a:r>
            <a:r>
              <a:rPr lang="en-US" i="1" dirty="0"/>
              <a:t>causing the future</a:t>
            </a:r>
            <a:r>
              <a:rPr lang="en-US" i="0" dirty="0"/>
              <a:t> are two, very different things.]</a:t>
            </a:r>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5</a:t>
            </a:fld>
            <a:endParaRPr lang="en-US"/>
          </a:p>
        </p:txBody>
      </p:sp>
    </p:spTree>
    <p:extLst>
      <p:ext uri="{BB962C8B-B14F-4D97-AF65-F5344CB8AC3E}">
        <p14:creationId xmlns:p14="http://schemas.microsoft.com/office/powerpoint/2010/main" val="3495447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we’re not interested in Neo; we’re interested in Oedipus.</a:t>
            </a:r>
          </a:p>
          <a:p>
            <a:r>
              <a:rPr lang="en-US" dirty="0"/>
              <a:t>When Oedipus himself had reached manhood, he heard from a drunken guest at his foster parents palace (Oedipus grew up in Corinth, not Thebes, where he was born) that his parents weren’t who he thought they were.</a:t>
            </a:r>
          </a:p>
          <a:p>
            <a:r>
              <a:rPr lang="en-US" dirty="0"/>
              <a:t>So Oedipus goes to Delphi to ask the god  who his parents really were. But Oedipus gets the same answer, that he would kill his father and marry his mother.</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6</a:t>
            </a:fld>
            <a:endParaRPr lang="en-US"/>
          </a:p>
        </p:txBody>
      </p:sp>
    </p:spTree>
    <p:extLst>
      <p:ext uri="{BB962C8B-B14F-4D97-AF65-F5344CB8AC3E}">
        <p14:creationId xmlns:p14="http://schemas.microsoft.com/office/powerpoint/2010/main" val="545362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p:txBody>
          <a:bodyPr/>
          <a:lstStyle/>
          <a:p>
            <a:r>
              <a:rPr lang="en-US"/>
              <a:t>1-13-99</a:t>
            </a:r>
          </a:p>
        </p:txBody>
      </p:sp>
      <p:sp>
        <p:nvSpPr>
          <p:cNvPr id="5" name="Rectangle 6"/>
          <p:cNvSpPr>
            <a:spLocks noGrp="1" noChangeArrowheads="1"/>
          </p:cNvSpPr>
          <p:nvPr>
            <p:ph type="ftr" sz="quarter" idx="4"/>
          </p:nvPr>
        </p:nvSpPr>
        <p:spPr/>
        <p:txBody>
          <a:bodyPr/>
          <a:lstStyle/>
          <a:p>
            <a:r>
              <a:rPr lang="en-US"/>
              <a:t>CLA77, Andrew Scholtz</a:t>
            </a:r>
          </a:p>
        </p:txBody>
      </p:sp>
      <p:sp>
        <p:nvSpPr>
          <p:cNvPr id="6" name="Rectangle 7"/>
          <p:cNvSpPr>
            <a:spLocks noGrp="1" noChangeArrowheads="1"/>
          </p:cNvSpPr>
          <p:nvPr>
            <p:ph type="sldNum" sz="quarter" idx="5"/>
          </p:nvPr>
        </p:nvSpPr>
        <p:spPr/>
        <p:txBody>
          <a:bodyPr/>
          <a:lstStyle/>
          <a:p>
            <a:fld id="{D16E415A-728B-4835-BE29-5CEE2DA742C1}" type="slidenum">
              <a:rPr lang="en-US" smtClean="0"/>
              <a:pPr/>
              <a:t>7</a:t>
            </a:fld>
            <a:endParaRPr lang="en-US"/>
          </a:p>
        </p:txBody>
      </p:sp>
      <p:sp>
        <p:nvSpPr>
          <p:cNvPr id="10" name="Slide Image Placeholder 9"/>
          <p:cNvSpPr>
            <a:spLocks noGrp="1" noRot="1" noChangeAspect="1"/>
          </p:cNvSpPr>
          <p:nvPr>
            <p:ph type="sldImg"/>
          </p:nvPr>
        </p:nvSpPr>
        <p:spPr>
          <a:xfrm>
            <a:off x="1746250" y="498475"/>
            <a:ext cx="3824288" cy="2151063"/>
          </a:xfrm>
        </p:spPr>
      </p:sp>
    </p:spTree>
    <p:extLst>
      <p:ext uri="{BB962C8B-B14F-4D97-AF65-F5344CB8AC3E}">
        <p14:creationId xmlns:p14="http://schemas.microsoft.com/office/powerpoint/2010/main" val="3766587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8</a:t>
            </a:fld>
            <a:endParaRPr lang="en-US"/>
          </a:p>
        </p:txBody>
      </p:sp>
    </p:spTree>
    <p:extLst>
      <p:ext uri="{BB962C8B-B14F-4D97-AF65-F5344CB8AC3E}">
        <p14:creationId xmlns:p14="http://schemas.microsoft.com/office/powerpoint/2010/main" val="8106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back to the Critchley reading and claims made there about how</a:t>
            </a:r>
          </a:p>
          <a:p>
            <a:pPr marL="177845" indent="-177845">
              <a:buFont typeface="Arial" panose="020B0604020202020204" pitchFamily="34" charset="0"/>
              <a:buChar char="•"/>
            </a:pPr>
            <a:r>
              <a:rPr lang="en-US" dirty="0"/>
              <a:t>"we collude, seemingly unknowingly, with the calamity that befalls us"</a:t>
            </a:r>
          </a:p>
          <a:p>
            <a:pPr marL="177845" indent="-177845">
              <a:buFont typeface="Arial" panose="020B0604020202020204" pitchFamily="34" charset="0"/>
              <a:buChar char="•"/>
            </a:pPr>
            <a:r>
              <a:rPr lang="en-US" dirty="0"/>
              <a:t>the Oedipus the King (</a:t>
            </a:r>
            <a:r>
              <a:rPr lang="en-US" dirty="0" err="1"/>
              <a:t>OTK</a:t>
            </a:r>
            <a:r>
              <a:rPr lang="en-US" dirty="0"/>
              <a:t>), as the (supposed) template for all tragedy (literary, experiential), "In its movement from a delusional self-knowledge and the fantasy of an unencumbered freedom to an experience of an insight into truth that costs us our eyes, ... gives voice to an experience of agency that is partial and very often painful"</a:t>
            </a:r>
          </a:p>
          <a:p>
            <a:pPr marL="177845" indent="-177845">
              <a:buFont typeface="Arial" panose="020B0604020202020204" pitchFamily="34" charset="0"/>
              <a:buChar char="•"/>
            </a:pPr>
            <a:r>
              <a:rPr lang="en-US" dirty="0"/>
              <a:t>"In tragedy, time is out of joint, and the linear conception of time as a teleological flow from the past to the future is thrown into reverse"</a:t>
            </a:r>
          </a:p>
          <a:p>
            <a:pPr marL="177845" indent="-177845">
              <a:buFont typeface="Arial" panose="020B0604020202020204" pitchFamily="34" charset="0"/>
              <a:buChar char="•"/>
            </a:pPr>
            <a:r>
              <a:rPr lang="en-US" dirty="0"/>
              <a:t>"Tragedy has a kind of boomerang structure where the action that we throw out into the world returns to us with a potentially fatal velocity"</a:t>
            </a:r>
          </a:p>
          <a:p>
            <a:pPr marL="177845" indent="-177845">
              <a:buFont typeface="Arial" panose="020B0604020202020204" pitchFamily="34" charset="0"/>
              <a:buChar char="•"/>
            </a:pPr>
            <a:r>
              <a:rPr lang="en-US" dirty="0"/>
              <a:t>"[W]e are tyrants, too"</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9</a:t>
            </a:fld>
            <a:endParaRPr lang="en-US"/>
          </a:p>
        </p:txBody>
      </p:sp>
    </p:spTree>
    <p:extLst>
      <p:ext uri="{BB962C8B-B14F-4D97-AF65-F5344CB8AC3E}">
        <p14:creationId xmlns:p14="http://schemas.microsoft.com/office/powerpoint/2010/main" val="4070594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10</a:t>
            </a:fld>
            <a:endParaRPr lang="en-US"/>
          </a:p>
        </p:txBody>
      </p:sp>
    </p:spTree>
    <p:extLst>
      <p:ext uri="{BB962C8B-B14F-4D97-AF65-F5344CB8AC3E}">
        <p14:creationId xmlns:p14="http://schemas.microsoft.com/office/powerpoint/2010/main" val="4106862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Critchley </a:t>
            </a:r>
            <a:r>
              <a:rPr lang="en-US" dirty="0" err="1"/>
              <a:t>ch3</a:t>
            </a:r>
            <a:r>
              <a:rPr lang="en-US" dirty="0"/>
              <a:t>. “What the thirty-one extant Greek tragedies enact over and over again is not a misfortune that is outside our control. Rather, they show the way in which we collude, seemingly unknowingly, with the calamity that befalls us.”</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11</a:t>
            </a:fld>
            <a:endParaRPr lang="en-US"/>
          </a:p>
        </p:txBody>
      </p:sp>
    </p:spTree>
    <p:extLst>
      <p:ext uri="{BB962C8B-B14F-4D97-AF65-F5344CB8AC3E}">
        <p14:creationId xmlns:p14="http://schemas.microsoft.com/office/powerpoint/2010/main" val="2781649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12</a:t>
            </a:fld>
            <a:endParaRPr lang="en-US"/>
          </a:p>
        </p:txBody>
      </p:sp>
    </p:spTree>
    <p:extLst>
      <p:ext uri="{BB962C8B-B14F-4D97-AF65-F5344CB8AC3E}">
        <p14:creationId xmlns:p14="http://schemas.microsoft.com/office/powerpoint/2010/main" val="457067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13</a:t>
            </a:fld>
            <a:endParaRPr lang="en-US"/>
          </a:p>
        </p:txBody>
      </p:sp>
    </p:spTree>
    <p:extLst>
      <p:ext uri="{BB962C8B-B14F-4D97-AF65-F5344CB8AC3E}">
        <p14:creationId xmlns:p14="http://schemas.microsoft.com/office/powerpoint/2010/main" val="2010950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14</a:t>
            </a:fld>
            <a:endParaRPr lang="en-US"/>
          </a:p>
        </p:txBody>
      </p:sp>
    </p:spTree>
    <p:extLst>
      <p:ext uri="{BB962C8B-B14F-4D97-AF65-F5344CB8AC3E}">
        <p14:creationId xmlns:p14="http://schemas.microsoft.com/office/powerpoint/2010/main" val="4198323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p:txBody>
          <a:bodyPr/>
          <a:lstStyle/>
          <a:p>
            <a:r>
              <a:rPr lang="en-US"/>
              <a:t>1-13-99</a:t>
            </a:r>
          </a:p>
        </p:txBody>
      </p:sp>
      <p:sp>
        <p:nvSpPr>
          <p:cNvPr id="5" name="Rectangle 6"/>
          <p:cNvSpPr>
            <a:spLocks noGrp="1" noChangeArrowheads="1"/>
          </p:cNvSpPr>
          <p:nvPr>
            <p:ph type="ftr" sz="quarter" idx="4"/>
          </p:nvPr>
        </p:nvSpPr>
        <p:spPr/>
        <p:txBody>
          <a:bodyPr/>
          <a:lstStyle/>
          <a:p>
            <a:r>
              <a:rPr lang="en-US"/>
              <a:t>CLA77, Andrew Scholtz</a:t>
            </a:r>
          </a:p>
        </p:txBody>
      </p:sp>
      <p:sp>
        <p:nvSpPr>
          <p:cNvPr id="6" name="Rectangle 7"/>
          <p:cNvSpPr>
            <a:spLocks noGrp="1" noChangeArrowheads="1"/>
          </p:cNvSpPr>
          <p:nvPr>
            <p:ph type="sldNum" sz="quarter" idx="5"/>
          </p:nvPr>
        </p:nvSpPr>
        <p:spPr/>
        <p:txBody>
          <a:bodyPr/>
          <a:lstStyle/>
          <a:p>
            <a:fld id="{93D1A4E9-40C9-47D8-A81D-AF73C8C689FD}" type="slidenum">
              <a:rPr lang="en-US" smtClean="0"/>
              <a:pPr/>
              <a:t>15</a:t>
            </a:fld>
            <a:endParaRPr lang="en-US"/>
          </a:p>
        </p:txBody>
      </p:sp>
      <p:sp>
        <p:nvSpPr>
          <p:cNvPr id="10" name="Slide Image Placeholder 9"/>
          <p:cNvSpPr>
            <a:spLocks noGrp="1" noRot="1" noChangeAspect="1"/>
          </p:cNvSpPr>
          <p:nvPr>
            <p:ph type="sldImg"/>
          </p:nvPr>
        </p:nvSpPr>
        <p:spPr>
          <a:xfrm>
            <a:off x="1746250" y="498475"/>
            <a:ext cx="3824288" cy="2151063"/>
          </a:xfrm>
        </p:spPr>
      </p:sp>
    </p:spTree>
    <p:extLst>
      <p:ext uri="{BB962C8B-B14F-4D97-AF65-F5344CB8AC3E}">
        <p14:creationId xmlns:p14="http://schemas.microsoft.com/office/powerpoint/2010/main" val="1237071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p:txBody>
          <a:bodyPr/>
          <a:lstStyle/>
          <a:p>
            <a:r>
              <a:rPr lang="en-US"/>
              <a:t>1-13-99</a:t>
            </a:r>
          </a:p>
        </p:txBody>
      </p:sp>
      <p:sp>
        <p:nvSpPr>
          <p:cNvPr id="5" name="Rectangle 6"/>
          <p:cNvSpPr>
            <a:spLocks noGrp="1" noChangeArrowheads="1"/>
          </p:cNvSpPr>
          <p:nvPr>
            <p:ph type="ftr" sz="quarter" idx="4"/>
          </p:nvPr>
        </p:nvSpPr>
        <p:spPr/>
        <p:txBody>
          <a:bodyPr/>
          <a:lstStyle/>
          <a:p>
            <a:r>
              <a:rPr lang="en-US"/>
              <a:t>CLA77, Andrew Scholtz</a:t>
            </a:r>
          </a:p>
        </p:txBody>
      </p:sp>
      <p:sp>
        <p:nvSpPr>
          <p:cNvPr id="6" name="Rectangle 7"/>
          <p:cNvSpPr>
            <a:spLocks noGrp="1" noChangeArrowheads="1"/>
          </p:cNvSpPr>
          <p:nvPr>
            <p:ph type="sldNum" sz="quarter" idx="5"/>
          </p:nvPr>
        </p:nvSpPr>
        <p:spPr/>
        <p:txBody>
          <a:bodyPr/>
          <a:lstStyle/>
          <a:p>
            <a:fld id="{DC506E69-6CE6-48F5-9458-A10B954F4EE1}" type="slidenum">
              <a:rPr lang="en-US" smtClean="0"/>
              <a:pPr/>
              <a:t>16</a:t>
            </a:fld>
            <a:endParaRPr lang="en-US"/>
          </a:p>
        </p:txBody>
      </p:sp>
      <p:sp>
        <p:nvSpPr>
          <p:cNvPr id="10" name="Slide Image Placeholder 9"/>
          <p:cNvSpPr>
            <a:spLocks noGrp="1" noRot="1" noChangeAspect="1"/>
          </p:cNvSpPr>
          <p:nvPr>
            <p:ph type="sldImg"/>
          </p:nvPr>
        </p:nvSpPr>
        <p:spPr>
          <a:xfrm>
            <a:off x="1746250" y="498475"/>
            <a:ext cx="3824288" cy="2151063"/>
          </a:xfrm>
        </p:spPr>
      </p:sp>
    </p:spTree>
    <p:extLst>
      <p:ext uri="{BB962C8B-B14F-4D97-AF65-F5344CB8AC3E}">
        <p14:creationId xmlns:p14="http://schemas.microsoft.com/office/powerpoint/2010/main" val="554816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17</a:t>
            </a:fld>
            <a:endParaRPr lang="en-US"/>
          </a:p>
        </p:txBody>
      </p:sp>
    </p:spTree>
    <p:extLst>
      <p:ext uri="{BB962C8B-B14F-4D97-AF65-F5344CB8AC3E}">
        <p14:creationId xmlns:p14="http://schemas.microsoft.com/office/powerpoint/2010/main" val="2506342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p:txBody>
          <a:bodyPr/>
          <a:lstStyle/>
          <a:p>
            <a:r>
              <a:rPr lang="en-US"/>
              <a:t>1-13-99</a:t>
            </a:r>
          </a:p>
        </p:txBody>
      </p:sp>
      <p:sp>
        <p:nvSpPr>
          <p:cNvPr id="5" name="Rectangle 6"/>
          <p:cNvSpPr>
            <a:spLocks noGrp="1" noChangeArrowheads="1"/>
          </p:cNvSpPr>
          <p:nvPr>
            <p:ph type="ftr" sz="quarter" idx="4"/>
          </p:nvPr>
        </p:nvSpPr>
        <p:spPr/>
        <p:txBody>
          <a:bodyPr/>
          <a:lstStyle/>
          <a:p>
            <a:r>
              <a:rPr lang="en-US"/>
              <a:t>CLA77, Andrew Scholtz</a:t>
            </a:r>
          </a:p>
        </p:txBody>
      </p:sp>
      <p:sp>
        <p:nvSpPr>
          <p:cNvPr id="6" name="Rectangle 7"/>
          <p:cNvSpPr>
            <a:spLocks noGrp="1" noChangeArrowheads="1"/>
          </p:cNvSpPr>
          <p:nvPr>
            <p:ph type="sldNum" sz="quarter" idx="5"/>
          </p:nvPr>
        </p:nvSpPr>
        <p:spPr/>
        <p:txBody>
          <a:bodyPr/>
          <a:lstStyle/>
          <a:p>
            <a:fld id="{1F812F20-9411-4A35-B22A-9CC4D071FC9E}" type="slidenum">
              <a:rPr lang="en-US" smtClean="0"/>
              <a:pPr/>
              <a:t>18</a:t>
            </a:fld>
            <a:endParaRPr lang="en-US"/>
          </a:p>
        </p:txBody>
      </p:sp>
      <p:sp>
        <p:nvSpPr>
          <p:cNvPr id="1261571" name="Rectangle 3"/>
          <p:cNvSpPr>
            <a:spLocks noGrp="1" noChangeArrowheads="1"/>
          </p:cNvSpPr>
          <p:nvPr>
            <p:ph type="body" idx="1"/>
          </p:nvPr>
        </p:nvSpPr>
        <p:spPr/>
        <p:txBody>
          <a:bodyPr>
            <a:normAutofit/>
          </a:bodyPr>
          <a:lstStyle/>
          <a:p>
            <a:r>
              <a:rPr lang="en-US" dirty="0"/>
              <a:t>[summarize backstory.]</a:t>
            </a:r>
          </a:p>
        </p:txBody>
      </p:sp>
      <p:sp>
        <p:nvSpPr>
          <p:cNvPr id="11" name="Slide Image Placeholder 10"/>
          <p:cNvSpPr>
            <a:spLocks noGrp="1" noRot="1" noChangeAspect="1"/>
          </p:cNvSpPr>
          <p:nvPr>
            <p:ph type="sldImg"/>
          </p:nvPr>
        </p:nvSpPr>
        <p:spPr>
          <a:xfrm>
            <a:off x="1746250" y="498475"/>
            <a:ext cx="3824288" cy="2151063"/>
          </a:xfrm>
        </p:spPr>
      </p:sp>
    </p:spTree>
    <p:extLst>
      <p:ext uri="{BB962C8B-B14F-4D97-AF65-F5344CB8AC3E}">
        <p14:creationId xmlns:p14="http://schemas.microsoft.com/office/powerpoint/2010/main" val="27145693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PROLOGUE</a:t>
            </a:r>
          </a:p>
          <a:p>
            <a:r>
              <a:rPr lang="en-US" dirty="0"/>
              <a:t>blood-guilt, plague</a:t>
            </a:r>
          </a:p>
          <a:p>
            <a:pPr lvl="1"/>
            <a:r>
              <a:rPr lang="en-US" dirty="0"/>
              <a:t>CORRUPTION: oracle to </a:t>
            </a:r>
            <a:r>
              <a:rPr lang="en-US" dirty="0" err="1"/>
              <a:t>creon</a:t>
            </a:r>
            <a:r>
              <a:rPr lang="en-US" dirty="0"/>
              <a:t>: drive the corruption from the land” (164)</a:t>
            </a:r>
          </a:p>
          <a:p>
            <a:pPr lvl="1"/>
            <a:r>
              <a:rPr lang="en-US" dirty="0"/>
              <a:t>again: blood-guilt/pollution/purification theme – here, conflation of pollution with guilt</a:t>
            </a:r>
          </a:p>
          <a:p>
            <a:pPr lvl="2"/>
            <a:r>
              <a:rPr lang="en-US" dirty="0"/>
              <a:t>oracle “Drive the corruption from the land, / don’t harbor it any longer, past all cure, / don’t nurse it in your soil – root it out!” (164)</a:t>
            </a:r>
          </a:p>
          <a:p>
            <a:pPr lvl="2"/>
            <a:r>
              <a:rPr lang="en-US" dirty="0"/>
              <a:t>cr understands that as "pay the killers [of </a:t>
            </a:r>
            <a:r>
              <a:rPr lang="en-US" dirty="0" err="1"/>
              <a:t>laius</a:t>
            </a:r>
            <a:r>
              <a:rPr lang="en-US" dirty="0"/>
              <a:t>] back“ (164)</a:t>
            </a:r>
          </a:p>
          <a:p>
            <a:r>
              <a:rPr lang="en-US" dirty="0"/>
              <a:t>we find in beginning of play there’s a plague</a:t>
            </a:r>
            <a:r>
              <a:rPr lang="en-US" baseline="0" dirty="0"/>
              <a:t> at </a:t>
            </a:r>
            <a:r>
              <a:rPr lang="en-US" baseline="0" dirty="0" err="1"/>
              <a:t>thebes</a:t>
            </a:r>
            <a:r>
              <a:rPr lang="en-US" baseline="0" dirty="0"/>
              <a:t>. disease has settled over the city, it’s crops, animals, and people. a healing is sought – sort of like a purification. but we also meet </a:t>
            </a:r>
            <a:r>
              <a:rPr lang="en-US" baseline="0" dirty="0" err="1"/>
              <a:t>oedipus</a:t>
            </a:r>
            <a:r>
              <a:rPr lang="en-US" baseline="0" dirty="0"/>
              <a:t>, “you all know me, the world knows my fame.” displays a hubristic attitude. question: where will that attitude end up? displays as well possibly patronizing attitude. “I would be blind to misery not to pity my people kneeling at my feet.”</a:t>
            </a:r>
          </a:p>
          <a:p>
            <a:r>
              <a:rPr lang="en-US" dirty="0"/>
              <a:t>priest to Oedipus, possibly foreshadowing?</a:t>
            </a:r>
            <a:r>
              <a:rPr lang="en-US" baseline="0" dirty="0"/>
              <a:t> “you cannot equal the gods, / your children [</a:t>
            </a:r>
            <a:r>
              <a:rPr lang="en-US" i="1" baseline="0" dirty="0" err="1"/>
              <a:t>paides</a:t>
            </a:r>
            <a:r>
              <a:rPr lang="en-US" baseline="0" dirty="0"/>
              <a:t> but = subjects] know that. but we do rate you first of men….” hero-</a:t>
            </a:r>
            <a:r>
              <a:rPr lang="en-US" baseline="0" dirty="0" err="1"/>
              <a:t>oed</a:t>
            </a:r>
            <a:r>
              <a:rPr lang="en-US" baseline="0" dirty="0"/>
              <a:t>. they supplicate Oedipus almost as if he were a god.</a:t>
            </a:r>
          </a:p>
          <a:p>
            <a:r>
              <a:rPr lang="en-US" baseline="0" dirty="0"/>
              <a:t>with </a:t>
            </a:r>
            <a:r>
              <a:rPr lang="en-US" baseline="0" dirty="0" err="1"/>
              <a:t>creon’s</a:t>
            </a:r>
            <a:r>
              <a:rPr lang="en-US" baseline="0" dirty="0"/>
              <a:t> arrival we learn from </a:t>
            </a:r>
            <a:r>
              <a:rPr lang="en-US" baseline="0" dirty="0" err="1"/>
              <a:t>creon</a:t>
            </a:r>
            <a:r>
              <a:rPr lang="en-US" baseline="0" dirty="0"/>
              <a:t> (back from delph) the cause of the plague. murder. so tragic patterns. problem? </a:t>
            </a:r>
            <a:r>
              <a:rPr lang="en-US" baseline="0" dirty="0" err="1"/>
              <a:t>thebes</a:t>
            </a:r>
            <a:r>
              <a:rPr lang="en-US" baseline="0" dirty="0"/>
              <a:t> in effect punished for not punishing malefactor. the sphinx a distraction. the killer is the “heart of our corruption” (miasma – technical term for ritual pollution, what catharsis is to wash away.) Oedipus asks how to cleanse selves. (99 Oedipus </a:t>
            </a:r>
            <a:r>
              <a:rPr lang="el-GR" dirty="0" err="1"/>
              <a:t>Ποίῳ</a:t>
            </a:r>
            <a:r>
              <a:rPr lang="el-GR" dirty="0"/>
              <a:t> </a:t>
            </a:r>
            <a:r>
              <a:rPr lang="el-GR" dirty="0" err="1"/>
              <a:t>καθαρμῷ</a:t>
            </a:r>
            <a:r>
              <a:rPr lang="el-GR" dirty="0"/>
              <a:t>;</a:t>
            </a:r>
            <a:r>
              <a:rPr lang="en-US" dirty="0"/>
              <a:t>) either by killing or by banishing killer.</a:t>
            </a:r>
            <a:endParaRPr lang="en-US" baseline="0" dirty="0"/>
          </a:p>
          <a:p>
            <a:r>
              <a:rPr lang="en-US" baseline="0" dirty="0"/>
              <a:t>chorus: invocational hymn. </a:t>
            </a:r>
            <a:r>
              <a:rPr lang="en-US" baseline="0" dirty="0" err="1"/>
              <a:t>zeus</a:t>
            </a:r>
            <a:r>
              <a:rPr lang="en-US" baseline="0" dirty="0"/>
              <a:t>. </a:t>
            </a:r>
            <a:r>
              <a:rPr lang="en-US" baseline="0" dirty="0" err="1"/>
              <a:t>athena</a:t>
            </a:r>
            <a:r>
              <a:rPr lang="en-US" baseline="0" dirty="0"/>
              <a:t>. </a:t>
            </a:r>
            <a:r>
              <a:rPr lang="en-US" baseline="0" dirty="0" err="1"/>
              <a:t>artemis</a:t>
            </a:r>
            <a:r>
              <a:rPr lang="en-US" baseline="0" dirty="0"/>
              <a:t>. apollo. </a:t>
            </a:r>
            <a:r>
              <a:rPr lang="en-US" baseline="0" dirty="0" err="1"/>
              <a:t>dionysus</a:t>
            </a:r>
            <a:r>
              <a:rPr lang="en-US" baseline="0" dirty="0"/>
              <a:t> (alludes to d’s connection to </a:t>
            </a:r>
            <a:r>
              <a:rPr lang="en-US" baseline="0" dirty="0" err="1"/>
              <a:t>thebes</a:t>
            </a:r>
            <a:r>
              <a:rPr lang="en-US" baseline="0" dirty="0"/>
              <a:t>). describing the dead: they go “like seabirds winging west outracing the day’s fire.”</a:t>
            </a:r>
          </a:p>
          <a:p>
            <a:r>
              <a:rPr lang="en-US" baseline="0" dirty="0"/>
              <a:t>EPISODE 1. Oedipus: “you pray to the gods? let me grant your prayers.” </a:t>
            </a:r>
            <a:r>
              <a:rPr lang="en-US" baseline="0" dirty="0" err="1"/>
              <a:t>oed’s</a:t>
            </a:r>
            <a:r>
              <a:rPr lang="en-US" baseline="0" dirty="0"/>
              <a:t> proclamation. the killer is to reveal self and go into exile. why? at </a:t>
            </a:r>
            <a:r>
              <a:rPr lang="en-US" baseline="0" dirty="0" err="1"/>
              <a:t>ahtens</a:t>
            </a:r>
            <a:r>
              <a:rPr lang="en-US" baseline="0" dirty="0"/>
              <a:t>, that was often presented as a de facto option to accused killers. would distance killer from family of deceased, plus remove from </a:t>
            </a:r>
            <a:r>
              <a:rPr lang="en-US" baseline="0" dirty="0" err="1"/>
              <a:t>athens</a:t>
            </a:r>
            <a:r>
              <a:rPr lang="en-US" baseline="0" dirty="0"/>
              <a:t> source of pollution. even if doesn’t reveal self, still to be driven out. dramatic irony of calling curse on self if Oedipus harbors killer.</a:t>
            </a:r>
          </a:p>
          <a:p>
            <a:r>
              <a:rPr lang="en-US" baseline="0" dirty="0"/>
              <a:t>leader-</a:t>
            </a:r>
            <a:r>
              <a:rPr lang="en-US" baseline="0" dirty="0" err="1"/>
              <a:t>oed</a:t>
            </a:r>
            <a:r>
              <a:rPr lang="en-US" baseline="0" dirty="0"/>
              <a:t> dialogue. hints at “rumors” etc. furious foreshadowing.</a:t>
            </a:r>
          </a:p>
          <a:p>
            <a:r>
              <a:rPr lang="en-US" dirty="0" err="1"/>
              <a:t>tir-oed</a:t>
            </a:r>
            <a:r>
              <a:rPr lang="en-US" dirty="0"/>
              <a:t>. in effect, AN AGON. for </a:t>
            </a:r>
            <a:r>
              <a:rPr lang="en-US" dirty="0" err="1"/>
              <a:t>tir</a:t>
            </a:r>
            <a:r>
              <a:rPr lang="en-US" dirty="0"/>
              <a:t>, the horror</a:t>
            </a:r>
            <a:r>
              <a:rPr lang="en-US" baseline="0" dirty="0"/>
              <a:t> of truth. p. 178. </a:t>
            </a:r>
            <a:r>
              <a:rPr lang="en-US" baseline="0" dirty="0" err="1"/>
              <a:t>oed’s</a:t>
            </a:r>
            <a:r>
              <a:rPr lang="en-US" baseline="0" dirty="0"/>
              <a:t> unseemly wrath. cf. </a:t>
            </a:r>
            <a:r>
              <a:rPr lang="en-US" baseline="0" dirty="0" err="1"/>
              <a:t>creon</a:t>
            </a:r>
            <a:r>
              <a:rPr lang="en-US" baseline="0" dirty="0"/>
              <a:t> in ant. Oedipus revealed by </a:t>
            </a:r>
            <a:r>
              <a:rPr lang="en-US" baseline="0" dirty="0" err="1"/>
              <a:t>tir</a:t>
            </a:r>
            <a:r>
              <a:rPr lang="en-US" baseline="0" dirty="0"/>
              <a:t> as murderer and incestuous husband. so the suspense will Oedipus, will we ever believe </a:t>
            </a:r>
            <a:r>
              <a:rPr lang="en-US" baseline="0" dirty="0" err="1"/>
              <a:t>tir</a:t>
            </a:r>
            <a:r>
              <a:rPr lang="en-US" baseline="0" dirty="0"/>
              <a:t>? is so how? Oedipus blames cr. p. 185. “blind who now has eyes, beggar who now is rich” – </a:t>
            </a:r>
            <a:r>
              <a:rPr lang="en-US" baseline="0" dirty="0" err="1"/>
              <a:t>oed’s</a:t>
            </a:r>
            <a:r>
              <a:rPr lang="en-US" baseline="0" dirty="0"/>
              <a:t> reversal foreshadowed.</a:t>
            </a:r>
          </a:p>
          <a:p>
            <a:r>
              <a:rPr lang="en-US" baseline="0" dirty="0"/>
              <a:t>STAS 1 chorus baffled.</a:t>
            </a:r>
          </a:p>
          <a:p>
            <a:r>
              <a:rPr lang="en-US" baseline="0" dirty="0"/>
              <a:t>EPI 2. </a:t>
            </a:r>
            <a:r>
              <a:rPr lang="en-US" baseline="0" dirty="0" err="1"/>
              <a:t>oed-creon</a:t>
            </a:r>
            <a:r>
              <a:rPr lang="en-US" baseline="0" dirty="0"/>
              <a:t>. AGON. then, </a:t>
            </a:r>
            <a:r>
              <a:rPr lang="en-US" baseline="0" dirty="0" err="1"/>
              <a:t>oed</a:t>
            </a:r>
            <a:r>
              <a:rPr lang="en-US" baseline="0" dirty="0"/>
              <a:t>-j dialogue. j reveals the </a:t>
            </a:r>
            <a:r>
              <a:rPr lang="en-US" baseline="0" dirty="0" err="1"/>
              <a:t>laius</a:t>
            </a:r>
            <a:r>
              <a:rPr lang="en-US" baseline="0" dirty="0"/>
              <a:t> oracle. resonates with o’s memory of fork in road. Oedipus now fearful. remembers drunken man’s words. recounts his and </a:t>
            </a:r>
            <a:r>
              <a:rPr lang="en-US" baseline="0" dirty="0" err="1"/>
              <a:t>laius</a:t>
            </a:r>
            <a:r>
              <a:rPr lang="en-US" baseline="0" dirty="0"/>
              <a:t>’ road-rage. each exhibits hubris to the other.</a:t>
            </a:r>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19</a:t>
            </a:fld>
            <a:endParaRPr lang="en-US"/>
          </a:p>
        </p:txBody>
      </p:sp>
    </p:spTree>
    <p:extLst>
      <p:ext uri="{BB962C8B-B14F-4D97-AF65-F5344CB8AC3E}">
        <p14:creationId xmlns:p14="http://schemas.microsoft.com/office/powerpoint/2010/main" val="22171213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20</a:t>
            </a:fld>
            <a:endParaRPr lang="en-US"/>
          </a:p>
        </p:txBody>
      </p:sp>
    </p:spTree>
    <p:extLst>
      <p:ext uri="{BB962C8B-B14F-4D97-AF65-F5344CB8AC3E}">
        <p14:creationId xmlns:p14="http://schemas.microsoft.com/office/powerpoint/2010/main" val="1716181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21</a:t>
            </a:fld>
            <a:endParaRPr lang="en-US"/>
          </a:p>
        </p:txBody>
      </p:sp>
    </p:spTree>
    <p:extLst>
      <p:ext uri="{BB962C8B-B14F-4D97-AF65-F5344CB8AC3E}">
        <p14:creationId xmlns:p14="http://schemas.microsoft.com/office/powerpoint/2010/main" val="2919481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5721D7F7-CBDC-4618-B4D1-D6BF1CF121FB}" type="slidenum">
              <a:rPr lang="en-US" smtClean="0"/>
              <a:pPr/>
              <a:t>22</a:t>
            </a:fld>
            <a:endParaRPr lang="en-US"/>
          </a:p>
        </p:txBody>
      </p:sp>
    </p:spTree>
    <p:extLst>
      <p:ext uri="{BB962C8B-B14F-4D97-AF65-F5344CB8AC3E}">
        <p14:creationId xmlns:p14="http://schemas.microsoft.com/office/powerpoint/2010/main" val="12570761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 y="0"/>
            <a:ext cx="12192000" cy="6858000"/>
          </a:xfrm>
          <a:prstGeom prst="rect">
            <a:avLst/>
          </a:prstGeom>
          <a:solidFill>
            <a:schemeClr val="bg1">
              <a:alpha val="74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6" name="Title 1"/>
          <p:cNvSpPr>
            <a:spLocks noGrp="1"/>
          </p:cNvSpPr>
          <p:nvPr>
            <p:ph type="ctrTitle"/>
          </p:nvPr>
        </p:nvSpPr>
        <p:spPr>
          <a:xfrm>
            <a:off x="435949" y="908717"/>
            <a:ext cx="11323277" cy="2387600"/>
          </a:xfrm>
          <a:noFill/>
        </p:spPr>
        <p:txBody>
          <a:bodyPr anchor="b"/>
          <a:lstStyle>
            <a:lvl1pPr algn="ctr">
              <a:defRPr sz="6000" spc="100" baseline="0">
                <a:solidFill>
                  <a:srgbClr val="993300"/>
                </a:solidFill>
                <a:latin typeface="Candara" panose="020E0502030303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435949" y="3602038"/>
            <a:ext cx="11323277" cy="1655762"/>
          </a:xfrm>
          <a:prstGeom prst="rect">
            <a:avLst/>
          </a:prstGeom>
        </p:spPr>
        <p:txBody>
          <a:bodyPr>
            <a:normAutofit/>
          </a:bodyPr>
          <a:lstStyle>
            <a:lvl1pPr marL="0" indent="0" algn="ctr">
              <a:buNone/>
              <a:defRPr sz="3600">
                <a:solidFill>
                  <a:srgbClr val="993300"/>
                </a:solidFill>
                <a:latin typeface="Candara" panose="020E05020303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8166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BE7F42">
                  <a:alpha val="34000"/>
                  <a:lumMod val="75000"/>
                  <a:lumOff val="25000"/>
                </a:srgbClr>
              </a:gs>
              <a:gs pos="100000">
                <a:srgbClr val="FFFFFF">
                  <a:alpha val="0"/>
                </a:srgbClr>
              </a:gs>
            </a:gsLst>
            <a:lin ang="2700000" scaled="0"/>
          </a:gradFill>
        </p:spPr>
        <p:txBody>
          <a:bodyPr/>
          <a:lstStyle/>
          <a:p>
            <a:r>
              <a:rPr lang="en-US"/>
              <a:t>Click to edit Master title style</a:t>
            </a:r>
            <a:endParaRPr/>
          </a:p>
        </p:txBody>
      </p:sp>
      <p:sp>
        <p:nvSpPr>
          <p:cNvPr id="3" name="Content Placeholder 2"/>
          <p:cNvSpPr>
            <a:spLocks noGrp="1"/>
          </p:cNvSpPr>
          <p:nvPr>
            <p:ph idx="1"/>
          </p:nvPr>
        </p:nvSpPr>
        <p:spPr>
          <a:xfrm>
            <a:off x="1217931" y="1828800"/>
            <a:ext cx="9756141" cy="4343400"/>
          </a:xfrm>
          <a:prstGeom prst="rect">
            <a:avLst/>
          </a:prstGeom>
        </p:spPr>
        <p:txBody>
          <a:bodyPr/>
          <a:lstStyle>
            <a:lvl1pPr>
              <a:lnSpc>
                <a:spcPct val="114000"/>
              </a:lnSpc>
              <a:spcBef>
                <a:spcPts val="900"/>
              </a:spcBef>
              <a:defRPr sz="3600">
                <a:solidFill>
                  <a:schemeClr val="tx1">
                    <a:lumMod val="75000"/>
                  </a:schemeClr>
                </a:solidFill>
              </a:defRPr>
            </a:lvl1pPr>
            <a:lvl2pPr marL="573088" indent="-228600">
              <a:lnSpc>
                <a:spcPct val="114000"/>
              </a:lnSpc>
              <a:spcBef>
                <a:spcPts val="300"/>
              </a:spcBef>
              <a:buFont typeface="Wingdings" panose="05000000000000000000" pitchFamily="2" charset="2"/>
              <a:buChar char="§"/>
              <a:defRPr sz="3000">
                <a:solidFill>
                  <a:schemeClr val="tx1">
                    <a:lumMod val="75000"/>
                  </a:schemeClr>
                </a:solidFill>
              </a:defRPr>
            </a:lvl2pPr>
            <a:lvl3pPr marL="854075" indent="-228600">
              <a:lnSpc>
                <a:spcPct val="114000"/>
              </a:lnSpc>
              <a:spcBef>
                <a:spcPts val="0"/>
              </a:spcBef>
              <a:defRPr sz="2400">
                <a:solidFill>
                  <a:schemeClr val="tx1">
                    <a:lumMod val="75000"/>
                  </a:schemeClr>
                </a:solidFill>
              </a:defRPr>
            </a:lvl3pPr>
            <a:lvl4pPr>
              <a:lnSpc>
                <a:spcPct val="114000"/>
              </a:lnSpc>
              <a:defRPr sz="2000">
                <a:solidFill>
                  <a:schemeClr val="tx1">
                    <a:lumMod val="75000"/>
                  </a:schemeClr>
                </a:solidFill>
              </a:defRPr>
            </a:lvl4pPr>
            <a:lvl5pPr>
              <a:lnSpc>
                <a:spcPct val="114000"/>
              </a:lnSpc>
              <a:defRPr sz="2000">
                <a:solidFill>
                  <a:schemeClr val="tx1">
                    <a:lumMod val="75000"/>
                  </a:schemeClr>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a:t>Sophocles OTK</a:t>
            </a:r>
            <a:endParaRPr lang="en-US" dirty="0"/>
          </a:p>
        </p:txBody>
      </p:sp>
      <p:sp>
        <p:nvSpPr>
          <p:cNvPr id="4" name="Date Placeholder 3"/>
          <p:cNvSpPr>
            <a:spLocks noGrp="1"/>
          </p:cNvSpPr>
          <p:nvPr>
            <p:ph type="dt" sz="half" idx="10"/>
          </p:nvPr>
        </p:nvSpPr>
        <p:spPr>
          <a:xfrm>
            <a:off x="6003633" y="6408109"/>
            <a:ext cx="184731" cy="261610"/>
          </a:xfrm>
        </p:spPr>
        <p:txBody>
          <a:bodyPr/>
          <a:lstStyle/>
          <a:p>
            <a:r>
              <a:rPr lang="en-US"/>
              <a:t>3-Mar 2020</a:t>
            </a:r>
            <a:endParaRPr lang="en-US" dirty="0"/>
          </a:p>
        </p:txBody>
      </p:sp>
      <p:sp>
        <p:nvSpPr>
          <p:cNvPr id="6" name="Slide Number Placeholder 5"/>
          <p:cNvSpPr>
            <a:spLocks noGrp="1"/>
          </p:cNvSpPr>
          <p:nvPr>
            <p:ph type="sldNum" sz="quarter" idx="12"/>
          </p:nvPr>
        </p:nvSpPr>
        <p:spPr>
          <a:xfrm>
            <a:off x="10789341" y="6408109"/>
            <a:ext cx="184730" cy="261610"/>
          </a:xfrm>
        </p:spPr>
        <p:txBody>
          <a:bodyPr/>
          <a:lstStyle/>
          <a:p>
            <a:endParaRPr lang="en-US" dirty="0"/>
          </a:p>
        </p:txBody>
      </p:sp>
    </p:spTree>
    <p:extLst>
      <p:ext uri="{BB962C8B-B14F-4D97-AF65-F5344CB8AC3E}">
        <p14:creationId xmlns:p14="http://schemas.microsoft.com/office/powerpoint/2010/main" val="4248078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4" name="Title 1"/>
          <p:cNvSpPr>
            <a:spLocks noGrp="1"/>
          </p:cNvSpPr>
          <p:nvPr>
            <p:ph type="title"/>
          </p:nvPr>
        </p:nvSpPr>
        <p:spPr>
          <a:xfrm>
            <a:off x="1217931" y="2091268"/>
            <a:ext cx="9756141" cy="1354665"/>
          </a:xfrm>
        </p:spPr>
        <p:txBody>
          <a:bodyPr bIns="137160" anchor="b">
            <a:normAutofit/>
          </a:bodyPr>
          <a:lstStyle>
            <a:lvl1pPr algn="l">
              <a:defRPr sz="4400" b="0" cap="none" baseline="0"/>
            </a:lvl1pPr>
          </a:lstStyle>
          <a:p>
            <a:r>
              <a:rPr lang="en-US"/>
              <a:t>Click to edit Master title style</a:t>
            </a:r>
            <a:endParaRPr dirty="0"/>
          </a:p>
        </p:txBody>
      </p:sp>
      <p:sp>
        <p:nvSpPr>
          <p:cNvPr id="5" name="Text Placeholder 2"/>
          <p:cNvSpPr>
            <a:spLocks noGrp="1"/>
          </p:cNvSpPr>
          <p:nvPr>
            <p:ph type="body" idx="1"/>
          </p:nvPr>
        </p:nvSpPr>
        <p:spPr>
          <a:xfrm>
            <a:off x="1213466" y="3742278"/>
            <a:ext cx="9760605" cy="1142999"/>
          </a:xfrm>
          <a:prstGeom prst="rect">
            <a:avLst/>
          </a:prstGeom>
        </p:spPr>
        <p:txBody>
          <a:bodyPr anchor="t">
            <a:normAutofit/>
          </a:bodyPr>
          <a:lstStyle>
            <a:lvl1pPr marL="0" indent="0">
              <a:spcBef>
                <a:spcPts val="0"/>
              </a:spcBef>
              <a:buNone/>
              <a:defRPr sz="3600">
                <a:solidFill>
                  <a:schemeClr val="tx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97535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600" y="1828800"/>
            <a:ext cx="4709961" cy="4343400"/>
          </a:xfrm>
          <a:prstGeom prst="rect">
            <a:avLst/>
          </a:prstGeom>
        </p:spPr>
        <p:txBody>
          <a:bodyPr>
            <a:normAutofit/>
          </a:bodyPr>
          <a:lstStyle>
            <a:lvl1pPr>
              <a:lnSpc>
                <a:spcPct val="114000"/>
              </a:lnSpc>
              <a:spcBef>
                <a:spcPts val="900"/>
              </a:spcBef>
              <a:defRPr sz="3600">
                <a:solidFill>
                  <a:schemeClr val="tx1">
                    <a:lumMod val="75000"/>
                  </a:schemeClr>
                </a:solidFill>
              </a:defRPr>
            </a:lvl1pPr>
            <a:lvl2pPr marL="502920" indent="-228600">
              <a:buFont typeface="Wingdings" panose="05000000000000000000" pitchFamily="2" charset="2"/>
              <a:buChar char="§"/>
              <a:defRPr sz="3200">
                <a:solidFill>
                  <a:schemeClr val="tx1">
                    <a:lumMod val="75000"/>
                  </a:schemeClr>
                </a:solidFill>
              </a:defRPr>
            </a:lvl2pPr>
            <a:lvl3pPr>
              <a:defRPr sz="2800">
                <a:solidFill>
                  <a:schemeClr val="tx1">
                    <a:lumMod val="75000"/>
                  </a:schemeClr>
                </a:solidFill>
              </a:defRPr>
            </a:lvl3pPr>
            <a:lvl4pPr>
              <a:defRPr sz="2400">
                <a:solidFill>
                  <a:schemeClr val="tx1">
                    <a:lumMod val="75000"/>
                  </a:schemeClr>
                </a:solidFill>
              </a:defRPr>
            </a:lvl4pPr>
            <a:lvl5pPr>
              <a:defRPr sz="2400">
                <a:solidFill>
                  <a:schemeClr val="tx1">
                    <a:lumMod val="75000"/>
                  </a:schemeClr>
                </a:solidFill>
              </a:defRPr>
            </a:lvl5pPr>
            <a:lvl6pPr>
              <a:defRPr sz="1600"/>
            </a:lvl6pPr>
            <a:lvl7pPr>
              <a:defRPr sz="1600" baseline="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264110" y="1828800"/>
            <a:ext cx="4709961" cy="4343400"/>
          </a:xfrm>
          <a:prstGeom prst="rect">
            <a:avLst/>
          </a:prstGeom>
        </p:spPr>
        <p:txBody>
          <a:bodyPr>
            <a:normAutofit/>
          </a:bodyPr>
          <a:lstStyle>
            <a:lvl1pPr>
              <a:lnSpc>
                <a:spcPct val="113000"/>
              </a:lnSpc>
              <a:spcBef>
                <a:spcPts val="900"/>
              </a:spcBef>
              <a:defRPr sz="3600">
                <a:solidFill>
                  <a:schemeClr val="tx1">
                    <a:lumMod val="75000"/>
                  </a:schemeClr>
                </a:solidFill>
              </a:defRPr>
            </a:lvl1pPr>
            <a:lvl2pPr marL="502920" indent="-228600">
              <a:buFont typeface="Wingdings" panose="05000000000000000000" pitchFamily="2" charset="2"/>
              <a:buChar char="§"/>
              <a:defRPr sz="3200">
                <a:solidFill>
                  <a:schemeClr val="tx1">
                    <a:lumMod val="75000"/>
                  </a:schemeClr>
                </a:solidFill>
              </a:defRPr>
            </a:lvl2pPr>
            <a:lvl3pPr>
              <a:defRPr sz="2800">
                <a:solidFill>
                  <a:schemeClr val="tx1">
                    <a:lumMod val="75000"/>
                  </a:schemeClr>
                </a:solidFill>
              </a:defRPr>
            </a:lvl3pPr>
            <a:lvl4pPr>
              <a:defRPr sz="2400">
                <a:solidFill>
                  <a:schemeClr val="tx1">
                    <a:lumMod val="75000"/>
                  </a:schemeClr>
                </a:solidFill>
              </a:defRPr>
            </a:lvl4pPr>
            <a:lvl5pPr>
              <a:defRPr sz="2400">
                <a:solidFill>
                  <a:schemeClr val="tx1">
                    <a:lumMod val="75000"/>
                  </a:schemeClr>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Footer Placeholder 5"/>
          <p:cNvSpPr>
            <a:spLocks noGrp="1"/>
          </p:cNvSpPr>
          <p:nvPr>
            <p:ph type="ftr" sz="quarter" idx="11"/>
          </p:nvPr>
        </p:nvSpPr>
        <p:spPr/>
        <p:txBody>
          <a:bodyPr/>
          <a:lstStyle/>
          <a:p>
            <a:r>
              <a:rPr lang="en-US"/>
              <a:t>Sophocles OTK</a:t>
            </a:r>
            <a:endParaRPr lang="en-US" dirty="0"/>
          </a:p>
        </p:txBody>
      </p:sp>
      <p:sp>
        <p:nvSpPr>
          <p:cNvPr id="5" name="Date Placeholder 4"/>
          <p:cNvSpPr>
            <a:spLocks noGrp="1"/>
          </p:cNvSpPr>
          <p:nvPr>
            <p:ph type="dt" sz="half" idx="10"/>
          </p:nvPr>
        </p:nvSpPr>
        <p:spPr/>
        <p:txBody>
          <a:bodyPr/>
          <a:lstStyle/>
          <a:p>
            <a:r>
              <a:rPr lang="en-US"/>
              <a:t>3-Mar 2020</a:t>
            </a:r>
            <a:endParaRPr lang="en-US" dirty="0"/>
          </a:p>
        </p:txBody>
      </p:sp>
      <p:sp>
        <p:nvSpPr>
          <p:cNvPr id="7" name="Slide Number Placeholder 6"/>
          <p:cNvSpPr>
            <a:spLocks noGrp="1"/>
          </p:cNvSpPr>
          <p:nvPr>
            <p:ph type="sldNum" sz="quarter" idx="12"/>
          </p:nvPr>
        </p:nvSpPr>
        <p:spPr/>
        <p:txBody>
          <a:bodyPr/>
          <a:lstStyle/>
          <a:p>
            <a:endParaRPr lang="en-US" dirty="0"/>
          </a:p>
        </p:txBody>
      </p:sp>
      <p:cxnSp>
        <p:nvCxnSpPr>
          <p:cNvPr id="8" name="Straight Connector 7"/>
          <p:cNvCxnSpPr/>
          <p:nvPr/>
        </p:nvCxnSpPr>
        <p:spPr>
          <a:xfrm>
            <a:off x="6096001" y="1954566"/>
            <a:ext cx="0" cy="335237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88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931" y="1761745"/>
            <a:ext cx="4710387" cy="838201"/>
          </a:xfrm>
          <a:prstGeom prst="rect">
            <a:avLst/>
          </a:prstGeom>
          <a:solidFill>
            <a:schemeClr val="bg2">
              <a:alpha val="15000"/>
            </a:schemeClr>
          </a:solidFill>
        </p:spPr>
        <p:txBody>
          <a:bodyPr anchor="ctr"/>
          <a:lstStyle>
            <a:lvl1pPr marL="0" indent="0">
              <a:spcBef>
                <a:spcPts val="0"/>
              </a:spcBef>
              <a:buNone/>
              <a:defRPr lang="en-US" sz="2800" b="0" kern="1200" cap="none" baseline="0" dirty="0" smtClean="0">
                <a:solidFill>
                  <a:schemeClr val="tx1">
                    <a:lumMod val="50000"/>
                  </a:schemeClr>
                </a:solidFill>
                <a:latin typeface="Calibri" panose="020F0502020204030204" pitchFamily="34" charset="0"/>
                <a:ea typeface="+mn-ea"/>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0"/>
              </a:spcBef>
              <a:buClr>
                <a:schemeClr val="tx1"/>
              </a:buClr>
              <a:buSzPct val="80000"/>
              <a:buFont typeface="Arial" pitchFamily="34" charset="0"/>
              <a:buNone/>
            </a:pPr>
            <a:r>
              <a:rPr lang="en-US"/>
              <a:t>Click to edit Master text styles</a:t>
            </a:r>
          </a:p>
        </p:txBody>
      </p:sp>
      <p:sp>
        <p:nvSpPr>
          <p:cNvPr id="4" name="Content Placeholder 3"/>
          <p:cNvSpPr>
            <a:spLocks noGrp="1"/>
          </p:cNvSpPr>
          <p:nvPr>
            <p:ph sz="half" idx="2"/>
          </p:nvPr>
        </p:nvSpPr>
        <p:spPr>
          <a:xfrm>
            <a:off x="1217931" y="2743201"/>
            <a:ext cx="4710387" cy="3428999"/>
          </a:xfrm>
          <a:prstGeom prst="rect">
            <a:avLst/>
          </a:prstGeom>
        </p:spPr>
        <p:txBody>
          <a:bodyPr>
            <a:normAutofit/>
          </a:bodyPr>
          <a:lstStyle>
            <a:lvl1pPr>
              <a:defRPr sz="3200">
                <a:solidFill>
                  <a:schemeClr val="tx1">
                    <a:lumMod val="75000"/>
                  </a:schemeClr>
                </a:solidFill>
              </a:defRPr>
            </a:lvl1pPr>
            <a:lvl2pPr marL="502920" indent="-228600">
              <a:buFont typeface="Wingdings" panose="05000000000000000000" pitchFamily="2" charset="2"/>
              <a:buChar char="§"/>
              <a:defRPr sz="2800">
                <a:solidFill>
                  <a:schemeClr val="tx1">
                    <a:lumMod val="75000"/>
                  </a:schemeClr>
                </a:solidFill>
              </a:defRPr>
            </a:lvl2pPr>
            <a:lvl3pPr>
              <a:defRPr sz="2400">
                <a:solidFill>
                  <a:schemeClr val="tx1">
                    <a:lumMod val="75000"/>
                  </a:schemeClr>
                </a:solidFill>
              </a:defRPr>
            </a:lvl3pPr>
            <a:lvl4pPr>
              <a:defRPr sz="2000">
                <a:solidFill>
                  <a:schemeClr val="tx1">
                    <a:lumMod val="75000"/>
                  </a:schemeClr>
                </a:solidFill>
              </a:defRPr>
            </a:lvl4pPr>
            <a:lvl5pPr>
              <a:defRPr sz="2000">
                <a:solidFill>
                  <a:schemeClr val="tx1">
                    <a:lumMod val="75000"/>
                  </a:schemeClr>
                </a:solidFill>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263685" y="1761745"/>
            <a:ext cx="4710387" cy="838201"/>
          </a:xfrm>
          <a:prstGeom prst="rect">
            <a:avLst/>
          </a:prstGeom>
          <a:solidFill>
            <a:schemeClr val="bg2">
              <a:alpha val="15000"/>
            </a:schemeClr>
          </a:solidFill>
        </p:spPr>
        <p:txBody>
          <a:bodyPr anchor="ctr"/>
          <a:lstStyle>
            <a:lvl1pPr marL="0" indent="0">
              <a:spcBef>
                <a:spcPts val="0"/>
              </a:spcBef>
              <a:buNone/>
              <a:defRPr sz="2800" b="0" cap="none"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3685" y="2743201"/>
            <a:ext cx="4710387" cy="3428999"/>
          </a:xfrm>
          <a:prstGeom prst="rect">
            <a:avLst/>
          </a:prstGeom>
        </p:spPr>
        <p:txBody>
          <a:bodyPr>
            <a:normAutofit/>
          </a:bodyPr>
          <a:lstStyle>
            <a:lvl1pPr>
              <a:defRPr sz="3200">
                <a:solidFill>
                  <a:schemeClr val="tx1">
                    <a:lumMod val="75000"/>
                  </a:schemeClr>
                </a:solidFill>
              </a:defRPr>
            </a:lvl1pPr>
            <a:lvl2pPr marL="502920" indent="-228600">
              <a:buFont typeface="Wingdings" panose="05000000000000000000" pitchFamily="2" charset="2"/>
              <a:buChar char="§"/>
              <a:defRPr sz="2800">
                <a:solidFill>
                  <a:schemeClr val="tx1">
                    <a:lumMod val="75000"/>
                  </a:schemeClr>
                </a:solidFill>
              </a:defRPr>
            </a:lvl2pPr>
            <a:lvl3pPr>
              <a:defRPr sz="2400">
                <a:solidFill>
                  <a:schemeClr val="tx1">
                    <a:lumMod val="75000"/>
                  </a:schemeClr>
                </a:solidFill>
              </a:defRPr>
            </a:lvl3pPr>
            <a:lvl4pPr>
              <a:defRPr sz="2000">
                <a:solidFill>
                  <a:schemeClr val="tx1">
                    <a:lumMod val="75000"/>
                  </a:schemeClr>
                </a:solidFill>
              </a:defRPr>
            </a:lvl4pPr>
            <a:lvl5pPr>
              <a:defRPr sz="2000">
                <a:solidFill>
                  <a:schemeClr val="tx1">
                    <a:lumMod val="75000"/>
                  </a:schemeClr>
                </a:solidFill>
              </a:defRPr>
            </a:lvl5pPr>
            <a:lvl6pPr>
              <a:defRPr sz="1400"/>
            </a:lvl6pPr>
            <a:lvl7pPr>
              <a:defRPr sz="1400"/>
            </a:lvl7pPr>
            <a:lvl8pPr>
              <a:defRPr sz="1400" baseline="0"/>
            </a:lvl8pPr>
            <a:lvl9pPr>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Footer Placeholder 7"/>
          <p:cNvSpPr>
            <a:spLocks noGrp="1"/>
          </p:cNvSpPr>
          <p:nvPr>
            <p:ph type="ftr" sz="quarter" idx="11"/>
          </p:nvPr>
        </p:nvSpPr>
        <p:spPr/>
        <p:txBody>
          <a:bodyPr/>
          <a:lstStyle/>
          <a:p>
            <a:r>
              <a:rPr lang="en-US"/>
              <a:t>Sophocles OTK</a:t>
            </a:r>
            <a:endParaRPr lang="en-US" dirty="0"/>
          </a:p>
        </p:txBody>
      </p:sp>
      <p:sp>
        <p:nvSpPr>
          <p:cNvPr id="7" name="Date Placeholder 6"/>
          <p:cNvSpPr>
            <a:spLocks noGrp="1"/>
          </p:cNvSpPr>
          <p:nvPr>
            <p:ph type="dt" sz="half" idx="10"/>
          </p:nvPr>
        </p:nvSpPr>
        <p:spPr/>
        <p:txBody>
          <a:bodyPr/>
          <a:lstStyle/>
          <a:p>
            <a:r>
              <a:rPr lang="en-US"/>
              <a:t>3-Mar 2020</a:t>
            </a:r>
            <a:endParaRPr lang="en-US" dirty="0"/>
          </a:p>
        </p:txBody>
      </p:sp>
      <p:sp>
        <p:nvSpPr>
          <p:cNvPr id="9" name="Slide Number Placeholder 8"/>
          <p:cNvSpPr>
            <a:spLocks noGrp="1"/>
          </p:cNvSpPr>
          <p:nvPr>
            <p:ph type="sldNum" sz="quarter" idx="12"/>
          </p:nvPr>
        </p:nvSpPr>
        <p:spPr/>
        <p:txBody>
          <a:bodyPr/>
          <a:lstStyle/>
          <a:p>
            <a:endParaRPr lang="en-US" dirty="0"/>
          </a:p>
        </p:txBody>
      </p:sp>
      <p:cxnSp>
        <p:nvCxnSpPr>
          <p:cNvPr id="16" name="Straight Connector 15"/>
          <p:cNvCxnSpPr/>
          <p:nvPr/>
        </p:nvCxnSpPr>
        <p:spPr>
          <a:xfrm>
            <a:off x="6096001" y="1954566"/>
            <a:ext cx="0" cy="335237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8A891EA-781D-4A28-87DD-02DCD339DD88}"/>
              </a:ext>
            </a:extLst>
          </p:cNvPr>
          <p:cNvCxnSpPr/>
          <p:nvPr userDrawn="1"/>
        </p:nvCxnSpPr>
        <p:spPr>
          <a:xfrm>
            <a:off x="6096001" y="1954566"/>
            <a:ext cx="0" cy="335237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9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chor="ctr" anchorCtr="0"/>
          <a:lstStyle>
            <a:lvl1pPr algn="ctr">
              <a:defRPr/>
            </a:lvl1pPr>
          </a:lstStyle>
          <a:p>
            <a:r>
              <a:rPr lang="en-US"/>
              <a:t>Click to edit Master title style</a:t>
            </a:r>
            <a:endParaRPr dirty="0"/>
          </a:p>
        </p:txBody>
      </p:sp>
    </p:spTree>
    <p:extLst>
      <p:ext uri="{BB962C8B-B14F-4D97-AF65-F5344CB8AC3E}">
        <p14:creationId xmlns:p14="http://schemas.microsoft.com/office/powerpoint/2010/main" val="3810060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521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1" y="0"/>
            <a:ext cx="518136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2400"/>
          </a:p>
        </p:txBody>
      </p:sp>
      <p:sp>
        <p:nvSpPr>
          <p:cNvPr id="2" name="Title 1"/>
          <p:cNvSpPr>
            <a:spLocks noGrp="1"/>
          </p:cNvSpPr>
          <p:nvPr>
            <p:ph type="title"/>
          </p:nvPr>
        </p:nvSpPr>
        <p:spPr>
          <a:xfrm>
            <a:off x="684391" y="685800"/>
            <a:ext cx="3887212"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7342" y="685800"/>
            <a:ext cx="5640269" cy="5486400"/>
          </a:xfrm>
          <a:prstGeom prst="rect">
            <a:avLst/>
          </a:prstGeom>
        </p:spPr>
        <p:txBody>
          <a:bodyPr>
            <a:normAutofit/>
          </a:bodyPr>
          <a:lstStyle>
            <a:lvl1pPr>
              <a:defRPr sz="2400">
                <a:solidFill>
                  <a:schemeClr val="tx1">
                    <a:lumMod val="75000"/>
                  </a:schemeClr>
                </a:solidFill>
              </a:defRPr>
            </a:lvl1pPr>
            <a:lvl2pPr>
              <a:defRPr sz="2000">
                <a:solidFill>
                  <a:schemeClr val="tx1">
                    <a:lumMod val="75000"/>
                  </a:schemeClr>
                </a:solidFill>
              </a:defRPr>
            </a:lvl2pPr>
            <a:lvl3pPr>
              <a:defRPr sz="1800">
                <a:solidFill>
                  <a:schemeClr val="tx1">
                    <a:lumMod val="75000"/>
                  </a:schemeClr>
                </a:solidFill>
              </a:defRPr>
            </a:lvl3pPr>
            <a:lvl4pPr>
              <a:defRPr sz="1600">
                <a:solidFill>
                  <a:schemeClr val="tx1">
                    <a:lumMod val="75000"/>
                  </a:schemeClr>
                </a:solidFill>
              </a:defRPr>
            </a:lvl4pPr>
            <a:lvl5pPr>
              <a:defRPr sz="1600">
                <a:solidFill>
                  <a:schemeClr val="tx1">
                    <a:lumMod val="75000"/>
                  </a:schemeClr>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84391" y="4876800"/>
            <a:ext cx="3887212" cy="1295400"/>
          </a:xfrm>
          <a:prstGeom prst="rect">
            <a:avLst/>
          </a:prstGeo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Sophocles OTK</a:t>
            </a:r>
            <a:endParaRPr lang="en-US" dirty="0"/>
          </a:p>
        </p:txBody>
      </p:sp>
      <p:sp>
        <p:nvSpPr>
          <p:cNvPr id="5" name="Date Placeholder 4"/>
          <p:cNvSpPr>
            <a:spLocks noGrp="1"/>
          </p:cNvSpPr>
          <p:nvPr>
            <p:ph type="dt" sz="half" idx="10"/>
          </p:nvPr>
        </p:nvSpPr>
        <p:spPr/>
        <p:txBody>
          <a:bodyPr/>
          <a:lstStyle/>
          <a:p>
            <a:r>
              <a:rPr lang="en-US"/>
              <a:t>3-Mar 2020</a:t>
            </a:r>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101155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1" y="0"/>
            <a:ext cx="5181362"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sz="2400"/>
          </a:p>
        </p:txBody>
      </p:sp>
      <p:sp>
        <p:nvSpPr>
          <p:cNvPr id="2" name="Title 1"/>
          <p:cNvSpPr>
            <a:spLocks noGrp="1"/>
          </p:cNvSpPr>
          <p:nvPr>
            <p:ph type="title"/>
          </p:nvPr>
        </p:nvSpPr>
        <p:spPr>
          <a:xfrm>
            <a:off x="684391" y="685800"/>
            <a:ext cx="3887212" cy="4038600"/>
          </a:xfrm>
        </p:spPr>
        <p:txBody>
          <a:bodyPr anchor="b">
            <a:noAutofit/>
          </a:bodyPr>
          <a:lstStyle>
            <a:lvl1pPr algn="l">
              <a:defRPr sz="40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7341" y="685800"/>
            <a:ext cx="5640269" cy="5486400"/>
          </a:xfrm>
          <a:prstGeom prst="rect">
            <a:avLst/>
          </a:prstGeo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391" y="4876800"/>
            <a:ext cx="3887212" cy="1295400"/>
          </a:xfrm>
          <a:prstGeom prst="rect">
            <a:avLst/>
          </a:prstGeo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Sophocles OTK</a:t>
            </a:r>
            <a:endParaRPr lang="en-US" dirty="0"/>
          </a:p>
        </p:txBody>
      </p:sp>
      <p:sp>
        <p:nvSpPr>
          <p:cNvPr id="5" name="Date Placeholder 4"/>
          <p:cNvSpPr>
            <a:spLocks noGrp="1"/>
          </p:cNvSpPr>
          <p:nvPr>
            <p:ph type="dt" sz="half" idx="10"/>
          </p:nvPr>
        </p:nvSpPr>
        <p:spPr/>
        <p:txBody>
          <a:bodyPr/>
          <a:lstStyle/>
          <a:p>
            <a:r>
              <a:rPr lang="en-US"/>
              <a:t>3-Mar 2020</a:t>
            </a:r>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686103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1217931" y="1828800"/>
            <a:ext cx="9756141" cy="4343400"/>
          </a:xfrm>
          <a:prstGeom prst="rect">
            <a:avLst/>
          </a:prstGeom>
        </p:spPr>
        <p:txBody>
          <a:bodyPr vert="eaVert"/>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lumMod val="75000"/>
                  </a:schemeClr>
                </a:solidFill>
              </a:defRPr>
            </a:lvl4pPr>
            <a:lvl5pPr>
              <a:defRPr>
                <a:solidFill>
                  <a:schemeClr val="tx1">
                    <a:lumMod val="75000"/>
                  </a:schemeClr>
                </a:solidFill>
              </a:defRPr>
            </a:lvl5pPr>
            <a:lvl6pPr>
              <a:defRPr/>
            </a:lvl6pPr>
            <a:lvl7pPr>
              <a:defRPr baseline="0"/>
            </a:lvl7pPr>
            <a:lvl8pPr>
              <a:defRPr baseline="0"/>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a:t>Sophocles OTK</a:t>
            </a:r>
            <a:endParaRPr lang="en-US" dirty="0"/>
          </a:p>
        </p:txBody>
      </p:sp>
      <p:sp>
        <p:nvSpPr>
          <p:cNvPr id="4" name="Date Placeholder 3"/>
          <p:cNvSpPr>
            <a:spLocks noGrp="1"/>
          </p:cNvSpPr>
          <p:nvPr>
            <p:ph type="dt" sz="half" idx="10"/>
          </p:nvPr>
        </p:nvSpPr>
        <p:spPr/>
        <p:txBody>
          <a:bodyPr/>
          <a:lstStyle/>
          <a:p>
            <a:r>
              <a:rPr lang="en-US"/>
              <a:t>3-Mar 2020</a:t>
            </a:r>
            <a:endParaRPr lang="en-US" dirty="0"/>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018467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85800"/>
            <a:ext cx="213487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930" y="685800"/>
            <a:ext cx="7418070" cy="5486400"/>
          </a:xfrm>
          <a:prstGeom prst="rect">
            <a:avLst/>
          </a:prstGeom>
        </p:spPr>
        <p:txBody>
          <a:bodyPr vert="eaVert"/>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lumMod val="75000"/>
                  </a:schemeClr>
                </a:solidFill>
              </a:defRPr>
            </a:lvl4pPr>
            <a:lvl5pPr>
              <a:defRPr>
                <a:solidFill>
                  <a:schemeClr val="tx1">
                    <a:lumMod val="75000"/>
                  </a:schemeClr>
                </a:solidFill>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a:t>Sophocles OTK</a:t>
            </a:r>
            <a:endParaRPr lang="en-US" dirty="0"/>
          </a:p>
        </p:txBody>
      </p:sp>
      <p:sp>
        <p:nvSpPr>
          <p:cNvPr id="4" name="Date Placeholder 3"/>
          <p:cNvSpPr>
            <a:spLocks noGrp="1"/>
          </p:cNvSpPr>
          <p:nvPr>
            <p:ph type="dt" sz="half" idx="10"/>
          </p:nvPr>
        </p:nvSpPr>
        <p:spPr/>
        <p:txBody>
          <a:bodyPr/>
          <a:lstStyle/>
          <a:p>
            <a:r>
              <a:rPr lang="en-US"/>
              <a:t>3-Mar 2020</a:t>
            </a:r>
            <a:endParaRPr lang="en-US" dirty="0"/>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03945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117475"/>
            <a:ext cx="10871200" cy="1143000"/>
          </a:xfrm>
        </p:spPr>
        <p:txBody>
          <a:bodyPr/>
          <a:lstStyle/>
          <a:p>
            <a:r>
              <a:rPr lang="en-US"/>
              <a:t>Click to edit Master title style</a:t>
            </a:r>
          </a:p>
        </p:txBody>
      </p:sp>
      <p:sp>
        <p:nvSpPr>
          <p:cNvPr id="3" name="Text Placeholder 2"/>
          <p:cNvSpPr>
            <a:spLocks noGrp="1"/>
          </p:cNvSpPr>
          <p:nvPr>
            <p:ph type="body" sz="half" idx="1"/>
          </p:nvPr>
        </p:nvSpPr>
        <p:spPr>
          <a:xfrm>
            <a:off x="812800" y="1676400"/>
            <a:ext cx="10871200" cy="2095500"/>
          </a:xfrm>
          <a:prstGeom prst="rect">
            <a:avLst/>
          </a:prstGeom>
        </p:spPr>
        <p:txBody>
          <a:bodyPr/>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lumMod val="75000"/>
                  </a:schemeClr>
                </a:solidFill>
              </a:defRPr>
            </a:lvl4pPr>
            <a:lvl5pP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12800" y="3924300"/>
            <a:ext cx="10871200" cy="2095500"/>
          </a:xfrm>
          <a:prstGeom prst="rect">
            <a:avLst/>
          </a:prstGeom>
        </p:spPr>
        <p:txBody>
          <a:bodyPr/>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lumMod val="75000"/>
                  </a:schemeClr>
                </a:solidFill>
              </a:defRPr>
            </a:lvl4pPr>
            <a:lvl5pP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5861066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931" y="274638"/>
            <a:ext cx="9756141" cy="1325562"/>
          </a:xfrm>
          <a:prstGeom prst="rect">
            <a:avLst/>
          </a:prstGeom>
          <a:gradFill>
            <a:gsLst>
              <a:gs pos="0">
                <a:srgbClr val="BE7F42">
                  <a:alpha val="34000"/>
                  <a:lumMod val="75000"/>
                  <a:lumOff val="25000"/>
                </a:srgbClr>
              </a:gs>
              <a:gs pos="100000">
                <a:srgbClr val="FFFFFF">
                  <a:alpha val="0"/>
                </a:srgbClr>
              </a:gs>
            </a:gsLst>
            <a:lin ang="2700000" scaled="0"/>
          </a:gradFill>
        </p:spPr>
        <p:txBody>
          <a:bodyPr vert="horz" lIns="91440" tIns="45720" rIns="91440" bIns="45720" rtlCol="0" anchor="b">
            <a:normAutofit/>
          </a:bodyPr>
          <a:lstStyle/>
          <a:p>
            <a:r>
              <a:rPr lang="en-US"/>
              <a:t>Click to edit Master title style</a:t>
            </a:r>
            <a:endParaRPr dirty="0"/>
          </a:p>
        </p:txBody>
      </p:sp>
      <p:sp>
        <p:nvSpPr>
          <p:cNvPr id="5" name="Footer Placeholder 4"/>
          <p:cNvSpPr>
            <a:spLocks noGrp="1"/>
          </p:cNvSpPr>
          <p:nvPr>
            <p:ph type="ftr" sz="quarter" idx="3"/>
          </p:nvPr>
        </p:nvSpPr>
        <p:spPr>
          <a:xfrm>
            <a:off x="1209151" y="6408109"/>
            <a:ext cx="1849806" cy="261610"/>
          </a:xfrm>
          <a:prstGeom prst="rect">
            <a:avLst/>
          </a:prstGeom>
        </p:spPr>
        <p:txBody>
          <a:bodyPr vert="horz" wrap="square" lIns="91440" tIns="45720" rIns="91440" bIns="45720" rtlCol="0" anchor="ctr">
            <a:spAutoFit/>
          </a:bodyPr>
          <a:lstStyle>
            <a:lvl1pPr algn="l">
              <a:defRPr sz="1100" cap="none" baseline="0">
                <a:solidFill>
                  <a:schemeClr val="tx1"/>
                </a:solidFill>
              </a:defRPr>
            </a:lvl1pPr>
          </a:lstStyle>
          <a:p>
            <a:r>
              <a:rPr lang="en-US"/>
              <a:t>Sophocles OTK</a:t>
            </a:r>
            <a:endParaRPr lang="en-US" dirty="0"/>
          </a:p>
        </p:txBody>
      </p:sp>
      <p:sp>
        <p:nvSpPr>
          <p:cNvPr id="4" name="Date Placeholder 3"/>
          <p:cNvSpPr>
            <a:spLocks noGrp="1"/>
          </p:cNvSpPr>
          <p:nvPr>
            <p:ph type="dt" sz="half" idx="2"/>
          </p:nvPr>
        </p:nvSpPr>
        <p:spPr>
          <a:xfrm>
            <a:off x="6003633" y="6408109"/>
            <a:ext cx="184731" cy="261610"/>
          </a:xfrm>
          <a:prstGeom prst="rect">
            <a:avLst/>
          </a:prstGeom>
        </p:spPr>
        <p:txBody>
          <a:bodyPr vert="horz" wrap="none" lIns="91440" tIns="45720" rIns="91440" bIns="45720" rtlCol="0" anchor="ctr">
            <a:spAutoFit/>
          </a:bodyPr>
          <a:lstStyle>
            <a:lvl1pPr algn="ctr">
              <a:defRPr sz="1100">
                <a:solidFill>
                  <a:schemeClr val="tx1"/>
                </a:solidFill>
              </a:defRPr>
            </a:lvl1pPr>
          </a:lstStyle>
          <a:p>
            <a:r>
              <a:rPr lang="en-US"/>
              <a:t>3-Mar 2020</a:t>
            </a:r>
            <a:endParaRPr lang="en-US" dirty="0"/>
          </a:p>
        </p:txBody>
      </p:sp>
      <p:sp>
        <p:nvSpPr>
          <p:cNvPr id="6" name="Slide Number Placeholder 5"/>
          <p:cNvSpPr>
            <a:spLocks noGrp="1"/>
          </p:cNvSpPr>
          <p:nvPr>
            <p:ph type="sldNum" sz="quarter" idx="4"/>
          </p:nvPr>
        </p:nvSpPr>
        <p:spPr>
          <a:xfrm>
            <a:off x="10789341" y="6408109"/>
            <a:ext cx="184730" cy="261610"/>
          </a:xfrm>
          <a:prstGeom prst="rect">
            <a:avLst/>
          </a:prstGeom>
        </p:spPr>
        <p:txBody>
          <a:bodyPr vert="horz" wrap="none" lIns="91440" tIns="45720" rIns="91440" bIns="45720" rtlCol="0" anchor="ctr">
            <a:spAutoFit/>
          </a:bodyPr>
          <a:lstStyle>
            <a:lvl1pPr algn="r">
              <a:defRPr sz="1100">
                <a:solidFill>
                  <a:schemeClr val="tx1"/>
                </a:solidFill>
              </a:defRPr>
            </a:lvl1pPr>
          </a:lstStyle>
          <a:p>
            <a:endParaRPr lang="en-US" dirty="0"/>
          </a:p>
        </p:txBody>
      </p:sp>
      <p:sp>
        <p:nvSpPr>
          <p:cNvPr id="7" name="Content Placeholder 2"/>
          <p:cNvSpPr txBox="1">
            <a:spLocks/>
          </p:cNvSpPr>
          <p:nvPr/>
        </p:nvSpPr>
        <p:spPr>
          <a:xfrm>
            <a:off x="1217931" y="1828800"/>
            <a:ext cx="9756141" cy="4343400"/>
          </a:xfrm>
          <a:prstGeom prst="rect">
            <a:avLst/>
          </a:prstGeom>
        </p:spPr>
        <p:txBody>
          <a:bodyPr/>
          <a:lstStyle>
            <a:lvl1pPr marL="274320" indent="-228600" algn="l" defTabSz="914400" rtl="0" eaLnBrk="1" latinLnBrk="0" hangingPunct="1">
              <a:lnSpc>
                <a:spcPct val="114000"/>
              </a:lnSpc>
              <a:spcBef>
                <a:spcPts val="1800"/>
              </a:spcBef>
              <a:buClr>
                <a:schemeClr val="tx1"/>
              </a:buClr>
              <a:buSzPct val="80000"/>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502920" indent="-228600" algn="l" defTabSz="914400" rtl="0" eaLnBrk="1" latinLnBrk="0" hangingPunct="1">
              <a:lnSpc>
                <a:spcPct val="114000"/>
              </a:lnSpc>
              <a:spcBef>
                <a:spcPts val="1200"/>
              </a:spcBef>
              <a:buClr>
                <a:schemeClr val="tx1"/>
              </a:buClr>
              <a:buSzPct val="80000"/>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731520" indent="-228600" algn="l" defTabSz="914400" rtl="0" eaLnBrk="1" latinLnBrk="0" hangingPunct="1">
              <a:lnSpc>
                <a:spcPct val="114000"/>
              </a:lnSpc>
              <a:spcBef>
                <a:spcPts val="800"/>
              </a:spcBef>
              <a:buClr>
                <a:schemeClr val="tx1"/>
              </a:buClr>
              <a:buSzPct val="8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960120" indent="-228600" algn="l" defTabSz="914400" rtl="0" eaLnBrk="1" latinLnBrk="0" hangingPunct="1">
              <a:lnSpc>
                <a:spcPct val="114000"/>
              </a:lnSpc>
              <a:spcBef>
                <a:spcPts val="600"/>
              </a:spcBef>
              <a:buClr>
                <a:schemeClr val="tx1"/>
              </a:buClr>
              <a:buSzPct val="80000"/>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188720" indent="-228600" algn="l" defTabSz="914400" rtl="0" eaLnBrk="1" latinLnBrk="0" hangingPunct="1">
              <a:lnSpc>
                <a:spcPct val="114000"/>
              </a:lnSpc>
              <a:spcBef>
                <a:spcPts val="600"/>
              </a:spcBef>
              <a:buClr>
                <a:schemeClr val="tx1"/>
              </a:buClr>
              <a:buSzPct val="80000"/>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marL="274320" lvl="0" indent="-228600" algn="l" defTabSz="914400" rtl="0" eaLnBrk="1" latinLnBrk="0" hangingPunct="1">
              <a:lnSpc>
                <a:spcPct val="114000"/>
              </a:lnSpc>
              <a:spcBef>
                <a:spcPts val="900"/>
              </a:spcBef>
              <a:buClr>
                <a:schemeClr val="tx1"/>
              </a:buClr>
              <a:buSzPct val="80000"/>
              <a:buFont typeface="Arial" pitchFamily="34" charset="0"/>
              <a:buChar char="•"/>
            </a:pPr>
            <a:r>
              <a:rPr lang="en-US" sz="3600" kern="1200" dirty="0">
                <a:solidFill>
                  <a:schemeClr val="tx1">
                    <a:lumMod val="75000"/>
                  </a:schemeClr>
                </a:solidFill>
                <a:latin typeface="Calibri" panose="020F0502020204030204" pitchFamily="34" charset="0"/>
                <a:ea typeface="+mn-ea"/>
                <a:cs typeface="Calibri" panose="020F0502020204030204" pitchFamily="34" charset="0"/>
              </a:rPr>
              <a:t>Edit Master text styles</a:t>
            </a:r>
          </a:p>
          <a:p>
            <a:pPr marL="573088" lvl="1" indent="-228600" algn="l" defTabSz="914400" rtl="0" eaLnBrk="1" latinLnBrk="0" hangingPunct="1">
              <a:lnSpc>
                <a:spcPct val="114000"/>
              </a:lnSpc>
              <a:spcBef>
                <a:spcPts val="300"/>
              </a:spcBef>
              <a:buClr>
                <a:schemeClr val="tx1"/>
              </a:buClr>
              <a:buSzPct val="80000"/>
              <a:buFont typeface="Wingdings" panose="05000000000000000000" pitchFamily="2" charset="2"/>
              <a:buChar char="§"/>
            </a:pPr>
            <a:r>
              <a:rPr lang="en-US" sz="3000" kern="1200" dirty="0">
                <a:solidFill>
                  <a:schemeClr val="tx1">
                    <a:lumMod val="75000"/>
                  </a:schemeClr>
                </a:solidFill>
                <a:latin typeface="Calibri" panose="020F0502020204030204" pitchFamily="34" charset="0"/>
                <a:ea typeface="+mn-ea"/>
                <a:cs typeface="Calibri" panose="020F0502020204030204" pitchFamily="34" charset="0"/>
              </a:rPr>
              <a:t>Second level</a:t>
            </a:r>
          </a:p>
          <a:p>
            <a:pPr marL="854075" lvl="2" indent="-228600" algn="l" defTabSz="914400" rtl="0" eaLnBrk="1" latinLnBrk="0" hangingPunct="1">
              <a:lnSpc>
                <a:spcPct val="114000"/>
              </a:lnSpc>
              <a:spcBef>
                <a:spcPts val="0"/>
              </a:spcBef>
              <a:buClr>
                <a:schemeClr val="tx1"/>
              </a:buClr>
              <a:buSzPct val="80000"/>
              <a:buFont typeface="Arial" pitchFamily="34" charset="0"/>
              <a:buChar char="•"/>
            </a:pPr>
            <a:r>
              <a:rPr lang="en-US" sz="2400" kern="1200" dirty="0">
                <a:solidFill>
                  <a:schemeClr val="tx1">
                    <a:lumMod val="75000"/>
                  </a:schemeClr>
                </a:solidFill>
                <a:latin typeface="Calibri" panose="020F0502020204030204" pitchFamily="34" charset="0"/>
                <a:ea typeface="+mn-ea"/>
                <a:cs typeface="Calibri" panose="020F0502020204030204" pitchFamily="34" charset="0"/>
              </a:rPr>
              <a:t>Third level</a:t>
            </a:r>
          </a:p>
          <a:p>
            <a:pPr marL="960120" lvl="3" indent="-228600" algn="l" defTabSz="914400" rtl="0" eaLnBrk="1" latinLnBrk="0" hangingPunct="1">
              <a:lnSpc>
                <a:spcPct val="114000"/>
              </a:lnSpc>
              <a:spcBef>
                <a:spcPts val="600"/>
              </a:spcBef>
              <a:buClr>
                <a:schemeClr val="tx1"/>
              </a:buClr>
              <a:buSzPct val="80000"/>
              <a:buFont typeface="Arial" pitchFamily="34" charset="0"/>
              <a:buChar char="•"/>
            </a:pPr>
            <a:r>
              <a:rPr lang="en-US" sz="2000" kern="1200" dirty="0">
                <a:solidFill>
                  <a:schemeClr val="tx1">
                    <a:lumMod val="75000"/>
                  </a:schemeClr>
                </a:solidFill>
                <a:latin typeface="Calibri" panose="020F0502020204030204" pitchFamily="34" charset="0"/>
                <a:ea typeface="+mn-ea"/>
                <a:cs typeface="Calibri" panose="020F0502020204030204" pitchFamily="34" charset="0"/>
              </a:rPr>
              <a:t>Fourth level</a:t>
            </a:r>
          </a:p>
          <a:p>
            <a:pPr marL="1188720" lvl="4" indent="-228600" algn="l" defTabSz="914400" rtl="0" eaLnBrk="1" latinLnBrk="0" hangingPunct="1">
              <a:lnSpc>
                <a:spcPct val="114000"/>
              </a:lnSpc>
              <a:spcBef>
                <a:spcPts val="600"/>
              </a:spcBef>
              <a:buClr>
                <a:schemeClr val="tx1"/>
              </a:buClr>
              <a:buSzPct val="80000"/>
              <a:buFont typeface="Arial" pitchFamily="34" charset="0"/>
              <a:buChar char="•"/>
            </a:pPr>
            <a:r>
              <a:rPr lang="en-US" sz="2000" kern="1200" dirty="0">
                <a:solidFill>
                  <a:schemeClr val="tx1">
                    <a:lumMod val="75000"/>
                  </a:schemeClr>
                </a:solidFill>
                <a:latin typeface="Calibri" panose="020F0502020204030204" pitchFamily="34" charset="0"/>
                <a:ea typeface="+mn-ea"/>
                <a:cs typeface="Calibri" panose="020F0502020204030204" pitchFamily="34" charset="0"/>
              </a:rPr>
              <a:t>Fifth level</a:t>
            </a:r>
          </a:p>
        </p:txBody>
      </p:sp>
    </p:spTree>
    <p:extLst>
      <p:ext uri="{BB962C8B-B14F-4D97-AF65-F5344CB8AC3E}">
        <p14:creationId xmlns:p14="http://schemas.microsoft.com/office/powerpoint/2010/main" val="75822966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cap="none"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502920" indent="-228600" algn="l" defTabSz="914400" rtl="0" eaLnBrk="1" latinLnBrk="0" hangingPunct="1">
        <a:lnSpc>
          <a:spcPct val="90000"/>
        </a:lnSpc>
        <a:spcBef>
          <a:spcPts val="1200"/>
        </a:spcBef>
        <a:buClr>
          <a:schemeClr val="tx1"/>
        </a:buClr>
        <a:buSzPct val="80000"/>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731520" indent="-228600" algn="l" defTabSz="914400" rtl="0" eaLnBrk="1" latinLnBrk="0" hangingPunct="1">
        <a:lnSpc>
          <a:spcPct val="90000"/>
        </a:lnSpc>
        <a:spcBef>
          <a:spcPts val="800"/>
        </a:spcBef>
        <a:buClr>
          <a:schemeClr val="tx1"/>
        </a:buClr>
        <a:buSzPct val="80000"/>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hyperlink" Target="https://tinyurl.com/22t83thp"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youtu.be/MQJlBpPLHUM?si=VUIsSt0LvtC7H5P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ctrTitle"/>
          </p:nvPr>
        </p:nvSpPr>
        <p:spPr>
          <a:xfrm>
            <a:off x="1085654" y="2372987"/>
            <a:ext cx="10020692" cy="923330"/>
          </a:xfrm>
          <a:solidFill>
            <a:schemeClr val="bg1">
              <a:alpha val="54000"/>
            </a:schemeClr>
          </a:solidFill>
        </p:spPr>
        <p:txBody>
          <a:bodyPr wrap="none">
            <a:spAutoFit/>
          </a:bodyPr>
          <a:lstStyle/>
          <a:p>
            <a:r>
              <a:rPr lang="en-US" dirty="0"/>
              <a:t>Sophocles’ </a:t>
            </a:r>
            <a:r>
              <a:rPr lang="en-US" i="1" dirty="0"/>
              <a:t>Oedipus </a:t>
            </a:r>
            <a:r>
              <a:rPr lang="en-US" i="1"/>
              <a:t>the King</a:t>
            </a:r>
            <a:r>
              <a:rPr lang="en-US"/>
              <a:t> 1</a:t>
            </a:r>
            <a:endParaRPr lang="en-US" i="1" dirty="0"/>
          </a:p>
        </p:txBody>
      </p:sp>
      <p:sp>
        <p:nvSpPr>
          <p:cNvPr id="5" name="Rectangle 6"/>
          <p:cNvSpPr>
            <a:spLocks noGrp="1" noChangeArrowheads="1"/>
          </p:cNvSpPr>
          <p:nvPr>
            <p:ph type="subTitle" idx="1"/>
          </p:nvPr>
        </p:nvSpPr>
        <p:spPr>
          <a:xfrm>
            <a:off x="2595842" y="3489573"/>
            <a:ext cx="7000314" cy="646331"/>
          </a:xfrm>
          <a:solidFill>
            <a:schemeClr val="bg1">
              <a:alpha val="54000"/>
            </a:schemeClr>
          </a:solidFill>
        </p:spPr>
        <p:txBody>
          <a:bodyPr wrap="none">
            <a:spAutoFit/>
          </a:bodyPr>
          <a:lstStyle/>
          <a:p>
            <a:r>
              <a:rPr lang="en-US" sz="4000" dirty="0"/>
              <a:t>“Know Thyself!” — If You Dare!</a:t>
            </a:r>
          </a:p>
        </p:txBody>
      </p:sp>
    </p:spTree>
    <p:extLst>
      <p:ext uri="{BB962C8B-B14F-4D97-AF65-F5344CB8AC3E}">
        <p14:creationId xmlns:p14="http://schemas.microsoft.com/office/powerpoint/2010/main" val="2010222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A2ED32-9EFA-4ED7-9EA9-285EAF063468}"/>
              </a:ext>
            </a:extLst>
          </p:cNvPr>
          <p:cNvSpPr>
            <a:spLocks noGrp="1"/>
          </p:cNvSpPr>
          <p:nvPr>
            <p:ph type="title" idx="4294967295"/>
          </p:nvPr>
        </p:nvSpPr>
        <p:spPr>
          <a:xfrm>
            <a:off x="1219202" y="-1325562"/>
            <a:ext cx="9753600" cy="1325562"/>
          </a:xfrm>
        </p:spPr>
        <p:txBody>
          <a:bodyPr vert="horz" lIns="91440" tIns="45720" rIns="91440" bIns="45720" rtlCol="0" anchor="b">
            <a:normAutofit/>
          </a:bodyPr>
          <a:lstStyle/>
          <a:p>
            <a:r>
              <a:rPr lang="en-US" dirty="0"/>
              <a:t>Nominate Your Career Champ</a:t>
            </a:r>
          </a:p>
        </p:txBody>
      </p:sp>
      <p:grpSp>
        <p:nvGrpSpPr>
          <p:cNvPr id="8" name="Group 7" descr="see title">
            <a:extLst>
              <a:ext uri="{FF2B5EF4-FFF2-40B4-BE49-F238E27FC236}">
                <a16:creationId xmlns:a16="http://schemas.microsoft.com/office/drawing/2014/main" id="{ED867753-D59B-4BB2-B485-0C3F64D552EB}"/>
              </a:ext>
            </a:extLst>
          </p:cNvPr>
          <p:cNvGrpSpPr/>
          <p:nvPr/>
        </p:nvGrpSpPr>
        <p:grpSpPr>
          <a:xfrm>
            <a:off x="1589" y="308715"/>
            <a:ext cx="12188825" cy="5403785"/>
            <a:chOff x="0" y="308714"/>
            <a:chExt cx="12188825" cy="5403785"/>
          </a:xfrm>
        </p:grpSpPr>
        <p:pic>
          <p:nvPicPr>
            <p:cNvPr id="3" name="Picture 2" descr="see title">
              <a:extLst>
                <a:ext uri="{FF2B5EF4-FFF2-40B4-BE49-F238E27FC236}">
                  <a16:creationId xmlns:a16="http://schemas.microsoft.com/office/drawing/2014/main" id="{65AEFE83-9C69-49C4-B3EC-7D5FDD4D41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5501"/>
              <a:ext cx="12188825" cy="4566998"/>
            </a:xfrm>
            <a:prstGeom prst="rect">
              <a:avLst/>
            </a:prstGeom>
          </p:spPr>
        </p:pic>
        <p:pic>
          <p:nvPicPr>
            <p:cNvPr id="1026" name="Picture 2" descr="QR Code Image">
              <a:hlinkClick r:id="rId4"/>
              <a:extLst>
                <a:ext uri="{FF2B5EF4-FFF2-40B4-BE49-F238E27FC236}">
                  <a16:creationId xmlns:a16="http://schemas.microsoft.com/office/drawing/2014/main" id="{60EF9C4A-740B-4E1A-B5DD-4CB56F8E32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766" y="308714"/>
              <a:ext cx="3120286" cy="3120286"/>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9">
            <a:extLst>
              <a:ext uri="{FF2B5EF4-FFF2-40B4-BE49-F238E27FC236}">
                <a16:creationId xmlns:a16="http://schemas.microsoft.com/office/drawing/2014/main" id="{A53E8630-5FA5-4701-90CC-4AE1A54F12A8}"/>
              </a:ext>
            </a:extLst>
          </p:cNvPr>
          <p:cNvSpPr txBox="1"/>
          <p:nvPr/>
        </p:nvSpPr>
        <p:spPr>
          <a:xfrm>
            <a:off x="471422" y="5933194"/>
            <a:ext cx="11271034" cy="480131"/>
          </a:xfrm>
          <a:prstGeom prst="rect">
            <a:avLst/>
          </a:prstGeom>
          <a:noFill/>
        </p:spPr>
        <p:txBody>
          <a:bodyPr wrap="none" rtlCol="0" anchor="b" anchorCtr="0">
            <a:spAutoFit/>
          </a:bodyPr>
          <a:lstStyle/>
          <a:p>
            <a:pPr algn="ctr">
              <a:lnSpc>
                <a:spcPct val="90000"/>
              </a:lnSpc>
            </a:pPr>
            <a:r>
              <a:rPr lang="en-US" sz="2800" dirty="0">
                <a:solidFill>
                  <a:schemeClr val="bg1"/>
                </a:solidFill>
                <a:hlinkClick r:id="rId4">
                  <a:extLst>
                    <a:ext uri="{A12FA001-AC4F-418D-AE19-62706E023703}">
                      <ahyp:hlinkClr xmlns:ahyp="http://schemas.microsoft.com/office/drawing/2018/hyperlinkcolor" val="tx"/>
                    </a:ext>
                  </a:extLst>
                </a:hlinkClick>
              </a:rPr>
              <a:t>Nominate by Friday, Dec. 4, for a chance to win a $25 gift card!</a:t>
            </a:r>
            <a:endParaRPr lang="en-US" sz="2800" dirty="0">
              <a:solidFill>
                <a:schemeClr val="bg1"/>
              </a:solidFill>
            </a:endParaRPr>
          </a:p>
        </p:txBody>
      </p:sp>
    </p:spTree>
    <p:extLst>
      <p:ext uri="{BB962C8B-B14F-4D97-AF65-F5344CB8AC3E}">
        <p14:creationId xmlns:p14="http://schemas.microsoft.com/office/powerpoint/2010/main" val="422677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33548280-99D4-4ED3-8CFD-883C215D2526}"/>
              </a:ext>
            </a:extLst>
          </p:cNvPr>
          <p:cNvSpPr>
            <a:spLocks noGrp="1"/>
          </p:cNvSpPr>
          <p:nvPr>
            <p:ph type="title" idx="4294967295"/>
          </p:nvPr>
        </p:nvSpPr>
        <p:spPr>
          <a:xfrm>
            <a:off x="0" y="-1325563"/>
            <a:ext cx="9756775" cy="1325563"/>
          </a:xfrm>
        </p:spPr>
        <p:txBody>
          <a:bodyPr vert="horz" lIns="91440" tIns="45720" rIns="91440" bIns="45720" rtlCol="0" anchor="b">
            <a:normAutofit/>
          </a:bodyPr>
          <a:lstStyle/>
          <a:p>
            <a:r>
              <a:rPr lang="en-US" dirty="0">
                <a:solidFill>
                  <a:schemeClr val="tx2"/>
                </a:solidFill>
                <a:latin typeface="Calibri" panose="020F0502020204030204" pitchFamily="34" charset="0"/>
                <a:cs typeface="Calibri" panose="020F0502020204030204" pitchFamily="34" charset="0"/>
              </a:rPr>
              <a:t>Delphi. Aerial Photo</a:t>
            </a:r>
            <a:endParaRPr lang="en-US" dirty="0"/>
          </a:p>
        </p:txBody>
      </p:sp>
      <p:grpSp>
        <p:nvGrpSpPr>
          <p:cNvPr id="25" name="Group 24" descr="see slide title">
            <a:extLst>
              <a:ext uri="{FF2B5EF4-FFF2-40B4-BE49-F238E27FC236}">
                <a16:creationId xmlns:a16="http://schemas.microsoft.com/office/drawing/2014/main" id="{C8199DB6-6A5F-4E9D-83F5-26FCB5C2D4BD}"/>
              </a:ext>
            </a:extLst>
          </p:cNvPr>
          <p:cNvGrpSpPr/>
          <p:nvPr/>
        </p:nvGrpSpPr>
        <p:grpSpPr>
          <a:xfrm>
            <a:off x="4101" y="-738"/>
            <a:ext cx="7030847" cy="6858738"/>
            <a:chOff x="4101" y="-738"/>
            <a:chExt cx="7030847" cy="6858738"/>
          </a:xfrm>
        </p:grpSpPr>
        <p:pic>
          <p:nvPicPr>
            <p:cNvPr id="4" name="Picture 3" descr="see slide title">
              <a:extLst>
                <a:ext uri="{FF2B5EF4-FFF2-40B4-BE49-F238E27FC236}">
                  <a16:creationId xmlns:a16="http://schemas.microsoft.com/office/drawing/2014/main" id="{9DD8CE5C-933F-46EC-849B-D8E7D4E604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1" y="-738"/>
              <a:ext cx="7030847" cy="6858738"/>
            </a:xfrm>
            <a:prstGeom prst="rect">
              <a:avLst/>
            </a:prstGeom>
          </p:spPr>
        </p:pic>
        <p:sp>
          <p:nvSpPr>
            <p:cNvPr id="22" name="Oval 21">
              <a:extLst>
                <a:ext uri="{FF2B5EF4-FFF2-40B4-BE49-F238E27FC236}">
                  <a16:creationId xmlns:a16="http://schemas.microsoft.com/office/drawing/2014/main" id="{517716CD-2CDA-4756-BAE1-2086DA240E30}"/>
                </a:ext>
                <a:ext uri="{C183D7F6-B498-43B3-948B-1728B52AA6E4}">
                  <adec:decorative xmlns:adec="http://schemas.microsoft.com/office/drawing/2017/decorative" val="1"/>
                </a:ext>
              </a:extLst>
            </p:cNvPr>
            <p:cNvSpPr/>
            <p:nvPr/>
          </p:nvSpPr>
          <p:spPr>
            <a:xfrm>
              <a:off x="2826749" y="2543114"/>
              <a:ext cx="1188256" cy="562630"/>
            </a:xfrm>
            <a:prstGeom prst="ellipse">
              <a:avLst/>
            </a:prstGeom>
            <a:noFill/>
            <a:ln w="25400">
              <a:solidFill>
                <a:schemeClr val="bg1"/>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rtlCol="0" anchor="ctr" anchorCtr="0">
              <a:spAutoFit/>
            </a:bodyPr>
            <a:lstStyle/>
            <a:p>
              <a:pPr algn="r"/>
              <a:endParaRPr lang="en-US" sz="2000" dirty="0">
                <a:solidFill>
                  <a:schemeClr val="tx2"/>
                </a:solidFill>
                <a:cs typeface="Calibri" panose="020F0502020204030204" pitchFamily="34" charset="0"/>
              </a:endParaRPr>
            </a:p>
          </p:txBody>
        </p:sp>
        <p:sp>
          <p:nvSpPr>
            <p:cNvPr id="23" name="TextBox 22">
              <a:extLst>
                <a:ext uri="{FF2B5EF4-FFF2-40B4-BE49-F238E27FC236}">
                  <a16:creationId xmlns:a16="http://schemas.microsoft.com/office/drawing/2014/main" id="{CA860772-BACD-43F4-9176-148943E6E35B}"/>
                </a:ext>
              </a:extLst>
            </p:cNvPr>
            <p:cNvSpPr txBox="1"/>
            <p:nvPr/>
          </p:nvSpPr>
          <p:spPr>
            <a:xfrm>
              <a:off x="173199" y="2072632"/>
              <a:ext cx="3056029" cy="369332"/>
            </a:xfrm>
            <a:prstGeom prst="rect">
              <a:avLst/>
            </a:prstGeom>
            <a:solidFill>
              <a:schemeClr val="bg1">
                <a:alpha val="67000"/>
              </a:schemeClr>
            </a:solidFill>
          </p:spPr>
          <p:txBody>
            <a:bodyPr wrap="none" lIns="0" tIns="0" rIns="0" bIns="0" rtlCol="0">
              <a:spAutoFit/>
            </a:bodyPr>
            <a:lstStyle/>
            <a:p>
              <a:pPr algn="ctr"/>
              <a:r>
                <a:rPr lang="en-US" sz="2400" dirty="0">
                  <a:solidFill>
                    <a:schemeClr val="tx2"/>
                  </a:solidFill>
                  <a:latin typeface="Calibri" panose="020F0502020204030204" pitchFamily="34" charset="0"/>
                  <a:cs typeface="Calibri" panose="020F0502020204030204" pitchFamily="34" charset="0"/>
                </a:rPr>
                <a:t>Temple of Apollo, Delphi</a:t>
              </a:r>
            </a:p>
          </p:txBody>
        </p:sp>
      </p:grpSp>
      <p:grpSp>
        <p:nvGrpSpPr>
          <p:cNvPr id="20" name="Group 19" descr="Map. Delphi, Thebes, Athens">
            <a:extLst>
              <a:ext uri="{FF2B5EF4-FFF2-40B4-BE49-F238E27FC236}">
                <a16:creationId xmlns:a16="http://schemas.microsoft.com/office/drawing/2014/main" id="{0FFFA842-A014-4189-B1F5-71625985A4CA}"/>
              </a:ext>
            </a:extLst>
          </p:cNvPr>
          <p:cNvGrpSpPr/>
          <p:nvPr/>
        </p:nvGrpSpPr>
        <p:grpSpPr>
          <a:xfrm>
            <a:off x="7014210" y="0"/>
            <a:ext cx="5177790" cy="6858000"/>
            <a:chOff x="7014210" y="0"/>
            <a:chExt cx="5177790" cy="6858000"/>
          </a:xfrm>
        </p:grpSpPr>
        <p:pic>
          <p:nvPicPr>
            <p:cNvPr id="12" name="Picture 11">
              <a:extLst>
                <a:ext uri="{FF2B5EF4-FFF2-40B4-BE49-F238E27FC236}">
                  <a16:creationId xmlns:a16="http://schemas.microsoft.com/office/drawing/2014/main" id="{D7CB7CF2-A8BD-4286-8B16-C1B31A7CEF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4210" y="0"/>
              <a:ext cx="5177790" cy="6858000"/>
            </a:xfrm>
            <a:prstGeom prst="rect">
              <a:avLst/>
            </a:prstGeom>
          </p:spPr>
        </p:pic>
        <p:sp>
          <p:nvSpPr>
            <p:cNvPr id="13" name="TextBox 12">
              <a:extLst>
                <a:ext uri="{FF2B5EF4-FFF2-40B4-BE49-F238E27FC236}">
                  <a16:creationId xmlns:a16="http://schemas.microsoft.com/office/drawing/2014/main" id="{8A6228E1-D849-468F-B45A-E8C1360BE85D}"/>
                </a:ext>
              </a:extLst>
            </p:cNvPr>
            <p:cNvSpPr txBox="1"/>
            <p:nvPr/>
          </p:nvSpPr>
          <p:spPr>
            <a:xfrm>
              <a:off x="9526465" y="3713300"/>
              <a:ext cx="870623" cy="369332"/>
            </a:xfrm>
            <a:prstGeom prst="rect">
              <a:avLst/>
            </a:prstGeom>
            <a:solidFill>
              <a:schemeClr val="bg1">
                <a:alpha val="67000"/>
              </a:schemeClr>
            </a:solidFill>
          </p:spPr>
          <p:txBody>
            <a:bodyPr wrap="none" lIns="0" tIns="0" rIns="0" bIns="0" rtlCol="0">
              <a:spAutoFit/>
            </a:bodyPr>
            <a:lstStyle/>
            <a:p>
              <a:pPr algn="ctr"/>
              <a:r>
                <a:rPr lang="en-US" sz="2400" dirty="0">
                  <a:solidFill>
                    <a:schemeClr val="tx2"/>
                  </a:solidFill>
                  <a:latin typeface="Calibri" panose="020F0502020204030204" pitchFamily="34" charset="0"/>
                  <a:cs typeface="Calibri" panose="020F0502020204030204" pitchFamily="34" charset="0"/>
                </a:rPr>
                <a:t>Athens</a:t>
              </a:r>
            </a:p>
          </p:txBody>
        </p:sp>
        <p:sp>
          <p:nvSpPr>
            <p:cNvPr id="14" name="TextBox 13">
              <a:extLst>
                <a:ext uri="{FF2B5EF4-FFF2-40B4-BE49-F238E27FC236}">
                  <a16:creationId xmlns:a16="http://schemas.microsoft.com/office/drawing/2014/main" id="{72DA92B3-C001-4F9E-8609-A47D07854B06}"/>
                </a:ext>
              </a:extLst>
            </p:cNvPr>
            <p:cNvSpPr txBox="1"/>
            <p:nvPr/>
          </p:nvSpPr>
          <p:spPr>
            <a:xfrm>
              <a:off x="9307225" y="3182778"/>
              <a:ext cx="902491" cy="369332"/>
            </a:xfrm>
            <a:prstGeom prst="rect">
              <a:avLst/>
            </a:prstGeom>
            <a:solidFill>
              <a:schemeClr val="bg1">
                <a:alpha val="67000"/>
              </a:schemeClr>
            </a:solidFill>
          </p:spPr>
          <p:txBody>
            <a:bodyPr wrap="none" lIns="0" tIns="0" rIns="0" bIns="0" rtlCol="0">
              <a:spAutoFit/>
            </a:bodyPr>
            <a:lstStyle/>
            <a:p>
              <a:pPr algn="ctr"/>
              <a:r>
                <a:rPr lang="en-US" sz="2400" dirty="0">
                  <a:solidFill>
                    <a:schemeClr val="tx2"/>
                  </a:solidFill>
                  <a:latin typeface="Calibri" panose="020F0502020204030204" pitchFamily="34" charset="0"/>
                  <a:cs typeface="Calibri" panose="020F0502020204030204" pitchFamily="34" charset="0"/>
                </a:rPr>
                <a:t>Thebes</a:t>
              </a:r>
            </a:p>
          </p:txBody>
        </p:sp>
        <p:sp>
          <p:nvSpPr>
            <p:cNvPr id="19" name="TextBox 18">
              <a:extLst>
                <a:ext uri="{FF2B5EF4-FFF2-40B4-BE49-F238E27FC236}">
                  <a16:creationId xmlns:a16="http://schemas.microsoft.com/office/drawing/2014/main" id="{902725EA-0516-48BF-B6FD-FFF8E1F5111B}"/>
                </a:ext>
              </a:extLst>
            </p:cNvPr>
            <p:cNvSpPr txBox="1"/>
            <p:nvPr/>
          </p:nvSpPr>
          <p:spPr>
            <a:xfrm>
              <a:off x="7924039" y="2996736"/>
              <a:ext cx="807913" cy="369332"/>
            </a:xfrm>
            <a:prstGeom prst="rect">
              <a:avLst/>
            </a:prstGeom>
            <a:solidFill>
              <a:schemeClr val="bg1">
                <a:alpha val="67000"/>
              </a:schemeClr>
            </a:solidFill>
          </p:spPr>
          <p:txBody>
            <a:bodyPr wrap="none" lIns="0" tIns="0" rIns="0" bIns="0" rtlCol="0">
              <a:spAutoFit/>
            </a:bodyPr>
            <a:lstStyle/>
            <a:p>
              <a:pPr algn="ctr"/>
              <a:r>
                <a:rPr lang="en-US" sz="2400" dirty="0">
                  <a:solidFill>
                    <a:schemeClr val="tx2"/>
                  </a:solidFill>
                  <a:latin typeface="Calibri" panose="020F0502020204030204" pitchFamily="34" charset="0"/>
                  <a:cs typeface="Calibri" panose="020F0502020204030204" pitchFamily="34" charset="0"/>
                </a:rPr>
                <a:t>Delphi</a:t>
              </a:r>
            </a:p>
          </p:txBody>
        </p:sp>
      </p:grpSp>
    </p:spTree>
    <p:extLst>
      <p:ext uri="{BB962C8B-B14F-4D97-AF65-F5344CB8AC3E}">
        <p14:creationId xmlns:p14="http://schemas.microsoft.com/office/powerpoint/2010/main" val="267573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050" name="Picture 2" descr="Delphi. Temple of Apollo">
            <a:extLst>
              <a:ext uri="{FF2B5EF4-FFF2-40B4-BE49-F238E27FC236}">
                <a16:creationId xmlns:a16="http://schemas.microsoft.com/office/drawing/2014/main" id="{6C27F99B-EF4D-4CDE-B525-D4A60FE19A6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1" y="0"/>
            <a:ext cx="10972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27D6DAF7-EBFC-451F-BC59-64F1E8F3685E}"/>
              </a:ext>
            </a:extLst>
          </p:cNvPr>
          <p:cNvSpPr txBox="1">
            <a:spLocks noGrp="1"/>
          </p:cNvSpPr>
          <p:nvPr>
            <p:ph type="title" idx="4294967295"/>
          </p:nvPr>
        </p:nvSpPr>
        <p:spPr>
          <a:xfrm>
            <a:off x="5395098" y="317307"/>
            <a:ext cx="5870575" cy="1076325"/>
          </a:xfrm>
          <a:prstGeom prst="rect">
            <a:avLst/>
          </a:prstGeom>
          <a:solidFill>
            <a:schemeClr val="bg1">
              <a:alpha val="72000"/>
            </a:schemeClr>
          </a:solidFill>
          <a:ln>
            <a:noFill/>
            <a:prstDash/>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err="1">
                <a:ln>
                  <a:noFill/>
                </a:ln>
                <a:solidFill>
                  <a:schemeClr val="tx2"/>
                </a:solidFill>
                <a:effectLst/>
                <a:uLnTx/>
                <a:uFillTx/>
                <a:latin typeface="Calibri" panose="020F0502020204030204" pitchFamily="34" charset="0"/>
                <a:ea typeface="+mn-ea"/>
                <a:cs typeface="Calibri" panose="020F0502020204030204" pitchFamily="34" charset="0"/>
              </a:rPr>
              <a:t>gnōthi</a:t>
            </a:r>
            <a:r>
              <a:rPr kumimoji="0" lang="en-US" sz="3200" b="0" i="1"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 </a:t>
            </a:r>
            <a:r>
              <a:rPr kumimoji="0" lang="en-US" sz="3200" b="0" i="1" u="none" strike="noStrike" kern="1200" cap="none" spc="0" normalizeH="0" baseline="0" noProof="0" dirty="0" err="1">
                <a:ln>
                  <a:noFill/>
                </a:ln>
                <a:solidFill>
                  <a:schemeClr val="tx2"/>
                </a:solidFill>
                <a:effectLst/>
                <a:uLnTx/>
                <a:uFillTx/>
                <a:latin typeface="Calibri" panose="020F0502020204030204" pitchFamily="34" charset="0"/>
                <a:ea typeface="+mn-ea"/>
                <a:cs typeface="Calibri" panose="020F0502020204030204" pitchFamily="34" charset="0"/>
              </a:rPr>
              <a:t>sauton</a:t>
            </a:r>
            <a:r>
              <a:rPr kumimoji="0" lang="en-US" sz="32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 (Latin, </a:t>
            </a:r>
            <a:r>
              <a:rPr kumimoji="0" lang="en-US" sz="3200" b="0" i="1" u="none" strike="noStrike" kern="1200" cap="none" spc="0" normalizeH="0" baseline="0" noProof="0" dirty="0" err="1">
                <a:ln>
                  <a:noFill/>
                </a:ln>
                <a:solidFill>
                  <a:schemeClr val="tx2"/>
                </a:solidFill>
                <a:effectLst/>
                <a:uLnTx/>
                <a:uFillTx/>
                <a:latin typeface="Calibri" panose="020F0502020204030204" pitchFamily="34" charset="0"/>
                <a:ea typeface="+mn-ea"/>
                <a:cs typeface="Calibri" panose="020F0502020204030204" pitchFamily="34" charset="0"/>
              </a:rPr>
              <a:t>temet</a:t>
            </a:r>
            <a:r>
              <a:rPr kumimoji="0" lang="en-US" sz="3200" b="0" i="1"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 </a:t>
            </a:r>
            <a:r>
              <a:rPr kumimoji="0" lang="en-US" sz="3200" b="0" i="1" u="none" strike="noStrike" kern="1200" cap="none" spc="0" normalizeH="0" baseline="0" noProof="0" dirty="0" err="1">
                <a:ln>
                  <a:noFill/>
                </a:ln>
                <a:solidFill>
                  <a:schemeClr val="tx2"/>
                </a:solidFill>
                <a:effectLst/>
                <a:uLnTx/>
                <a:uFillTx/>
                <a:latin typeface="Calibri" panose="020F0502020204030204" pitchFamily="34" charset="0"/>
                <a:ea typeface="+mn-ea"/>
                <a:cs typeface="Calibri" panose="020F0502020204030204" pitchFamily="34" charset="0"/>
              </a:rPr>
              <a:t>nosce</a:t>
            </a:r>
            <a:r>
              <a:rPr kumimoji="0" lang="en-US" sz="32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a:t>
            </a:r>
            <a:br>
              <a:rPr kumimoji="0" lang="en-US" sz="32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br>
            <a:r>
              <a:rPr kumimoji="0" lang="en-US" sz="32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“Know thyself!”</a:t>
            </a:r>
          </a:p>
        </p:txBody>
      </p:sp>
    </p:spTree>
    <p:extLst>
      <p:ext uri="{BB962C8B-B14F-4D97-AF65-F5344CB8AC3E}">
        <p14:creationId xmlns:p14="http://schemas.microsoft.com/office/powerpoint/2010/main" val="313230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1000" b="-1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9A48-C07D-4EA4-B707-120D03E828AD}"/>
              </a:ext>
            </a:extLst>
          </p:cNvPr>
          <p:cNvSpPr>
            <a:spLocks noGrp="1"/>
          </p:cNvSpPr>
          <p:nvPr>
            <p:ph type="title"/>
          </p:nvPr>
        </p:nvSpPr>
        <p:spPr>
          <a:xfrm>
            <a:off x="2905863" y="5831007"/>
            <a:ext cx="6380272" cy="701731"/>
          </a:xfrm>
          <a:solidFill>
            <a:schemeClr val="bg1">
              <a:alpha val="72000"/>
            </a:schemeClr>
          </a:solidFill>
        </p:spPr>
        <p:txBody>
          <a:bodyPr wrap="none">
            <a:spAutoFit/>
          </a:bodyPr>
          <a:lstStyle/>
          <a:p>
            <a:r>
              <a:rPr lang="en-US" dirty="0">
                <a:solidFill>
                  <a:schemeClr val="tx2"/>
                </a:solidFill>
                <a:hlinkClick r:id="rId4"/>
              </a:rPr>
              <a:t>Oracle Scene, </a:t>
            </a:r>
            <a:r>
              <a:rPr lang="en-US" i="1" dirty="0">
                <a:solidFill>
                  <a:schemeClr val="tx2"/>
                </a:solidFill>
                <a:hlinkClick r:id="rId4"/>
              </a:rPr>
              <a:t>Matrix</a:t>
            </a:r>
            <a:r>
              <a:rPr lang="en-US" dirty="0">
                <a:solidFill>
                  <a:schemeClr val="tx2"/>
                </a:solidFill>
                <a:hlinkClick r:id="rId4"/>
              </a:rPr>
              <a:t> 1</a:t>
            </a:r>
            <a:endParaRPr lang="en-US" dirty="0">
              <a:solidFill>
                <a:schemeClr val="tx2"/>
              </a:solidFill>
            </a:endParaRPr>
          </a:p>
        </p:txBody>
      </p:sp>
    </p:spTree>
    <p:extLst>
      <p:ext uri="{BB962C8B-B14F-4D97-AF65-F5344CB8AC3E}">
        <p14:creationId xmlns:p14="http://schemas.microsoft.com/office/powerpoint/2010/main" val="1689750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3A9D4-756F-4DDA-93C6-850C813B3AA2}"/>
              </a:ext>
            </a:extLst>
          </p:cNvPr>
          <p:cNvSpPr>
            <a:spLocks noGrp="1"/>
          </p:cNvSpPr>
          <p:nvPr>
            <p:ph type="title" idx="4294967295"/>
          </p:nvPr>
        </p:nvSpPr>
        <p:spPr>
          <a:xfrm>
            <a:off x="0" y="-1325563"/>
            <a:ext cx="9756775" cy="1325563"/>
          </a:xfrm>
        </p:spPr>
        <p:txBody>
          <a:bodyPr vert="horz" lIns="91440" tIns="45720" rIns="91440" bIns="45720" rtlCol="0" anchor="b">
            <a:normAutofit/>
          </a:bodyPr>
          <a:lstStyle/>
          <a:p>
            <a:r>
              <a:rPr lang="en-US" dirty="0"/>
              <a:t>Oedipus, fate, self-knowledge</a:t>
            </a:r>
          </a:p>
        </p:txBody>
      </p:sp>
      <p:pic>
        <p:nvPicPr>
          <p:cNvPr id="1026" name="Picture 2" descr="Autonomy and Incest in Sophocles’s “Oedipus Rex”">
            <a:extLst>
              <a:ext uri="{FF2B5EF4-FFF2-40B4-BE49-F238E27FC236}">
                <a16:creationId xmlns:a16="http://schemas.microsoft.com/office/drawing/2014/main" id="{0B961570-A60F-4AFB-947E-567A2BA8AB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58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1378" name="Rectangle 2"/>
          <p:cNvSpPr>
            <a:spLocks noGrp="1" noChangeArrowheads="1"/>
          </p:cNvSpPr>
          <p:nvPr>
            <p:ph type="title"/>
          </p:nvPr>
        </p:nvSpPr>
        <p:spPr/>
        <p:txBody>
          <a:bodyPr/>
          <a:lstStyle/>
          <a:p>
            <a:r>
              <a:rPr lang="en-US" dirty="0"/>
              <a:t>Agenda</a:t>
            </a:r>
          </a:p>
        </p:txBody>
      </p:sp>
      <p:sp>
        <p:nvSpPr>
          <p:cNvPr id="1381379" name="Rectangle 3"/>
          <p:cNvSpPr>
            <a:spLocks noGrp="1" noChangeArrowheads="1"/>
          </p:cNvSpPr>
          <p:nvPr>
            <p:ph idx="1"/>
          </p:nvPr>
        </p:nvSpPr>
        <p:spPr/>
        <p:txBody>
          <a:bodyPr>
            <a:normAutofit/>
          </a:bodyPr>
          <a:lstStyle/>
          <a:p>
            <a:pPr lvl="0"/>
            <a:r>
              <a:rPr lang="en-US" dirty="0"/>
              <a:t>Discussion</a:t>
            </a:r>
          </a:p>
          <a:p>
            <a:pPr lvl="1"/>
            <a:r>
              <a:rPr lang="en-US" dirty="0"/>
              <a:t>Critchley, Oedipus: Are We Prisoners of Fate?</a:t>
            </a:r>
          </a:p>
          <a:p>
            <a:pPr lvl="0"/>
            <a:r>
              <a:rPr lang="en-US" i="1" dirty="0"/>
              <a:t>Oedipus the King</a:t>
            </a:r>
            <a:endParaRPr lang="en-US" dirty="0"/>
          </a:p>
          <a:p>
            <a:pPr lvl="1"/>
            <a:r>
              <a:rPr lang="en-US" dirty="0"/>
              <a:t>An Introduction</a:t>
            </a:r>
          </a:p>
        </p:txBody>
      </p:sp>
    </p:spTree>
    <p:extLst>
      <p:ext uri="{BB962C8B-B14F-4D97-AF65-F5344CB8AC3E}">
        <p14:creationId xmlns:p14="http://schemas.microsoft.com/office/powerpoint/2010/main" val="19126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81379">
                                            <p:txEl>
                                              <p:pRg st="0" end="0"/>
                                            </p:txEl>
                                          </p:spTgt>
                                        </p:tgtEl>
                                        <p:attrNameLst>
                                          <p:attrName>style.visibility</p:attrName>
                                        </p:attrNameLst>
                                      </p:cBhvr>
                                      <p:to>
                                        <p:strVal val="visible"/>
                                      </p:to>
                                    </p:set>
                                    <p:animEffect transition="in" filter="fade">
                                      <p:cBhvr>
                                        <p:cTn id="7" dur="500"/>
                                        <p:tgtEl>
                                          <p:spTgt spid="138137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81379">
                                            <p:txEl>
                                              <p:pRg st="1" end="1"/>
                                            </p:txEl>
                                          </p:spTgt>
                                        </p:tgtEl>
                                        <p:attrNameLst>
                                          <p:attrName>style.visibility</p:attrName>
                                        </p:attrNameLst>
                                      </p:cBhvr>
                                      <p:to>
                                        <p:strVal val="visible"/>
                                      </p:to>
                                    </p:set>
                                    <p:animEffect transition="in" filter="fade">
                                      <p:cBhvr>
                                        <p:cTn id="10" dur="500"/>
                                        <p:tgtEl>
                                          <p:spTgt spid="138137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81379">
                                            <p:txEl>
                                              <p:pRg st="2" end="2"/>
                                            </p:txEl>
                                          </p:spTgt>
                                        </p:tgtEl>
                                        <p:attrNameLst>
                                          <p:attrName>style.visibility</p:attrName>
                                        </p:attrNameLst>
                                      </p:cBhvr>
                                      <p:to>
                                        <p:strVal val="visible"/>
                                      </p:to>
                                    </p:set>
                                    <p:animEffect transition="in" filter="fade">
                                      <p:cBhvr>
                                        <p:cTn id="15" dur="500"/>
                                        <p:tgtEl>
                                          <p:spTgt spid="138137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81379">
                                            <p:txEl>
                                              <p:pRg st="3" end="3"/>
                                            </p:txEl>
                                          </p:spTgt>
                                        </p:tgtEl>
                                        <p:attrNameLst>
                                          <p:attrName>style.visibility</p:attrName>
                                        </p:attrNameLst>
                                      </p:cBhvr>
                                      <p:to>
                                        <p:strVal val="visible"/>
                                      </p:to>
                                    </p:set>
                                    <p:animEffect transition="in" filter="fade">
                                      <p:cBhvr>
                                        <p:cTn id="18" dur="500"/>
                                        <p:tgtEl>
                                          <p:spTgt spid="13813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137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4865-86CD-45E6-A865-EAC5BED3B221}"/>
              </a:ext>
            </a:extLst>
          </p:cNvPr>
          <p:cNvSpPr>
            <a:spLocks noGrp="1"/>
          </p:cNvSpPr>
          <p:nvPr>
            <p:ph type="title"/>
          </p:nvPr>
        </p:nvSpPr>
        <p:spPr/>
        <p:txBody>
          <a:bodyPr/>
          <a:lstStyle/>
          <a:p>
            <a:r>
              <a:rPr lang="en-US" dirty="0"/>
              <a:t>Discussion</a:t>
            </a:r>
          </a:p>
        </p:txBody>
      </p:sp>
      <p:sp>
        <p:nvSpPr>
          <p:cNvPr id="3" name="Text Placeholder 2">
            <a:extLst>
              <a:ext uri="{FF2B5EF4-FFF2-40B4-BE49-F238E27FC236}">
                <a16:creationId xmlns:a16="http://schemas.microsoft.com/office/drawing/2014/main" id="{311BCFD3-F224-4760-A62E-4F9751DAAE6B}"/>
              </a:ext>
            </a:extLst>
          </p:cNvPr>
          <p:cNvSpPr>
            <a:spLocks noGrp="1"/>
          </p:cNvSpPr>
          <p:nvPr>
            <p:ph type="body" idx="1"/>
          </p:nvPr>
        </p:nvSpPr>
        <p:spPr/>
        <p:txBody>
          <a:bodyPr/>
          <a:lstStyle/>
          <a:p>
            <a:r>
              <a:rPr lang="en-US" dirty="0"/>
              <a:t>Critchley, Oedipus: Are We Prisoners of Fate?</a:t>
            </a:r>
          </a:p>
        </p:txBody>
      </p:sp>
    </p:spTree>
    <p:extLst>
      <p:ext uri="{BB962C8B-B14F-4D97-AF65-F5344CB8AC3E}">
        <p14:creationId xmlns:p14="http://schemas.microsoft.com/office/powerpoint/2010/main" val="16746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BD3E-5AFB-4CA4-9AD9-6D2465F79B9F}"/>
              </a:ext>
            </a:extLst>
          </p:cNvPr>
          <p:cNvSpPr>
            <a:spLocks noGrp="1"/>
          </p:cNvSpPr>
          <p:nvPr>
            <p:ph type="title"/>
          </p:nvPr>
        </p:nvSpPr>
        <p:spPr/>
        <p:txBody>
          <a:bodyPr/>
          <a:lstStyle/>
          <a:p>
            <a:r>
              <a:rPr lang="en-US" dirty="0"/>
              <a:t>Guiding Questions</a:t>
            </a:r>
          </a:p>
        </p:txBody>
      </p:sp>
      <p:sp>
        <p:nvSpPr>
          <p:cNvPr id="3" name="Content Placeholder 2">
            <a:extLst>
              <a:ext uri="{FF2B5EF4-FFF2-40B4-BE49-F238E27FC236}">
                <a16:creationId xmlns:a16="http://schemas.microsoft.com/office/drawing/2014/main" id="{ED4ED61F-A193-4603-8B8D-599C9CED667D}"/>
              </a:ext>
            </a:extLst>
          </p:cNvPr>
          <p:cNvSpPr>
            <a:spLocks noGrp="1"/>
          </p:cNvSpPr>
          <p:nvPr>
            <p:ph idx="1"/>
          </p:nvPr>
        </p:nvSpPr>
        <p:spPr/>
        <p:txBody>
          <a:bodyPr/>
          <a:lstStyle/>
          <a:p>
            <a:pPr marL="45720" indent="0">
              <a:buNone/>
            </a:pPr>
            <a:r>
              <a:rPr lang="en-US" dirty="0"/>
              <a:t>Are we prisoners of fate? And even if we are (to one degree or another), does that release us from responsibility for our acts?</a:t>
            </a:r>
          </a:p>
        </p:txBody>
      </p:sp>
    </p:spTree>
    <p:extLst>
      <p:ext uri="{BB962C8B-B14F-4D97-AF65-F5344CB8AC3E}">
        <p14:creationId xmlns:p14="http://schemas.microsoft.com/office/powerpoint/2010/main" val="1392140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5362-A2B3-4705-A4EF-2E5D2824D3DE}"/>
              </a:ext>
            </a:extLst>
          </p:cNvPr>
          <p:cNvSpPr>
            <a:spLocks noGrp="1"/>
          </p:cNvSpPr>
          <p:nvPr>
            <p:ph type="title"/>
          </p:nvPr>
        </p:nvSpPr>
        <p:spPr/>
        <p:txBody>
          <a:bodyPr/>
          <a:lstStyle/>
          <a:p>
            <a:r>
              <a:rPr lang="en-US" dirty="0"/>
              <a:t>Breaking It Down</a:t>
            </a:r>
          </a:p>
        </p:txBody>
      </p:sp>
      <p:sp>
        <p:nvSpPr>
          <p:cNvPr id="3" name="Text Placeholder 2">
            <a:extLst>
              <a:ext uri="{FF2B5EF4-FFF2-40B4-BE49-F238E27FC236}">
                <a16:creationId xmlns:a16="http://schemas.microsoft.com/office/drawing/2014/main" id="{9D8337B3-12D2-43BA-A21A-15F43C68DAC2}"/>
              </a:ext>
            </a:extLst>
          </p:cNvPr>
          <p:cNvSpPr>
            <a:spLocks noGrp="1"/>
          </p:cNvSpPr>
          <p:nvPr>
            <p:ph type="body" idx="1"/>
          </p:nvPr>
        </p:nvSpPr>
        <p:spPr/>
        <p:txBody>
          <a:bodyPr/>
          <a:lstStyle/>
          <a:p>
            <a:r>
              <a:rPr lang="en-US" dirty="0"/>
              <a:t>Does </a:t>
            </a:r>
            <a:r>
              <a:rPr lang="en-US" i="1" dirty="0" err="1"/>
              <a:t>OTK</a:t>
            </a:r>
            <a:r>
              <a:rPr lang="en-US" dirty="0"/>
              <a:t> support SC? Explain</a:t>
            </a:r>
          </a:p>
        </p:txBody>
      </p:sp>
      <p:sp>
        <p:nvSpPr>
          <p:cNvPr id="4" name="Content Placeholder 3">
            <a:extLst>
              <a:ext uri="{FF2B5EF4-FFF2-40B4-BE49-F238E27FC236}">
                <a16:creationId xmlns:a16="http://schemas.microsoft.com/office/drawing/2014/main" id="{3E3A3776-8B9A-4017-93C4-EF41B193FD61}"/>
              </a:ext>
            </a:extLst>
          </p:cNvPr>
          <p:cNvSpPr>
            <a:spLocks noGrp="1"/>
          </p:cNvSpPr>
          <p:nvPr>
            <p:ph sz="half" idx="2"/>
          </p:nvPr>
        </p:nvSpPr>
        <p:spPr/>
        <p:txBody>
          <a:bodyPr>
            <a:normAutofit fontScale="62500" lnSpcReduction="20000"/>
          </a:bodyPr>
          <a:lstStyle/>
          <a:p>
            <a:r>
              <a:rPr lang="en-US" dirty="0"/>
              <a:t>Does support (moral agency)</a:t>
            </a:r>
          </a:p>
          <a:p>
            <a:pPr lvl="1"/>
            <a:r>
              <a:rPr lang="en-US" dirty="0"/>
              <a:t>Both J and O try to avoid prophecy, happens</a:t>
            </a:r>
          </a:p>
          <a:p>
            <a:pPr lvl="1"/>
            <a:r>
              <a:rPr lang="en-US" dirty="0" err="1"/>
              <a:t>Oed</a:t>
            </a:r>
            <a:r>
              <a:rPr lang="en-US" dirty="0"/>
              <a:t> didn’t not kill</a:t>
            </a:r>
          </a:p>
          <a:p>
            <a:pPr lvl="1"/>
            <a:r>
              <a:rPr lang="en-US" dirty="0" err="1"/>
              <a:t>Oed</a:t>
            </a:r>
            <a:r>
              <a:rPr lang="en-US" dirty="0"/>
              <a:t> ignores inconvenient prophecy</a:t>
            </a:r>
          </a:p>
          <a:p>
            <a:r>
              <a:rPr lang="en-US" dirty="0"/>
              <a:t>Narcissism-tyranny</a:t>
            </a:r>
          </a:p>
        </p:txBody>
      </p:sp>
      <p:sp>
        <p:nvSpPr>
          <p:cNvPr id="5" name="Text Placeholder 4">
            <a:extLst>
              <a:ext uri="{FF2B5EF4-FFF2-40B4-BE49-F238E27FC236}">
                <a16:creationId xmlns:a16="http://schemas.microsoft.com/office/drawing/2014/main" id="{E2243C55-8EE6-44F2-A47F-B09227956593}"/>
              </a:ext>
            </a:extLst>
          </p:cNvPr>
          <p:cNvSpPr>
            <a:spLocks noGrp="1"/>
          </p:cNvSpPr>
          <p:nvPr>
            <p:ph type="body" sz="quarter" idx="3"/>
          </p:nvPr>
        </p:nvSpPr>
        <p:spPr/>
        <p:txBody>
          <a:bodyPr/>
          <a:lstStyle/>
          <a:p>
            <a:r>
              <a:rPr lang="en-US" dirty="0"/>
              <a:t>Fate — respond to Soph, SC</a:t>
            </a:r>
          </a:p>
        </p:txBody>
      </p:sp>
      <p:sp>
        <p:nvSpPr>
          <p:cNvPr id="6" name="Content Placeholder 5">
            <a:extLst>
              <a:ext uri="{FF2B5EF4-FFF2-40B4-BE49-F238E27FC236}">
                <a16:creationId xmlns:a16="http://schemas.microsoft.com/office/drawing/2014/main" id="{6DDCC6AF-9E25-413E-8331-B7EE1A2C427A}"/>
              </a:ext>
            </a:extLst>
          </p:cNvPr>
          <p:cNvSpPr>
            <a:spLocks noGrp="1"/>
          </p:cNvSpPr>
          <p:nvPr>
            <p:ph sz="quarter" idx="4"/>
          </p:nvPr>
        </p:nvSpPr>
        <p:spPr/>
        <p:txBody>
          <a:bodyPr>
            <a:normAutofit fontScale="62500" lnSpcReduction="20000"/>
          </a:bodyPr>
          <a:lstStyle/>
          <a:p>
            <a:r>
              <a:rPr lang="en-US" dirty="0"/>
              <a:t>Narcissism-tyranny, maybe in O’s case. We can sympathize with O’s incredulity</a:t>
            </a:r>
          </a:p>
          <a:p>
            <a:r>
              <a:rPr lang="en-US" dirty="0"/>
              <a:t>Element of victim-blaming</a:t>
            </a:r>
          </a:p>
          <a:p>
            <a:pPr lvl="1"/>
            <a:r>
              <a:rPr lang="en-US" dirty="0"/>
              <a:t>Maybe we need to nuance what SC says</a:t>
            </a:r>
          </a:p>
          <a:p>
            <a:pPr lvl="1"/>
            <a:r>
              <a:rPr lang="en-US" dirty="0"/>
              <a:t>Stories a little fake, circular reasoning</a:t>
            </a:r>
          </a:p>
          <a:p>
            <a:r>
              <a:rPr lang="en-US" dirty="0"/>
              <a:t>Self-fulfilling prophecy</a:t>
            </a:r>
          </a:p>
          <a:p>
            <a:r>
              <a:rPr lang="en-US" dirty="0"/>
              <a:t>Limited/narrow-minded perspective</a:t>
            </a:r>
          </a:p>
          <a:p>
            <a:r>
              <a:rPr lang="en-US" dirty="0"/>
              <a:t>But did O actually deserve it?</a:t>
            </a:r>
          </a:p>
        </p:txBody>
      </p:sp>
    </p:spTree>
    <p:extLst>
      <p:ext uri="{BB962C8B-B14F-4D97-AF65-F5344CB8AC3E}">
        <p14:creationId xmlns:p14="http://schemas.microsoft.com/office/powerpoint/2010/main" val="2919184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52B91-6374-4337-BFBB-25B33B9FAED2}"/>
              </a:ext>
            </a:extLst>
          </p:cNvPr>
          <p:cNvSpPr>
            <a:spLocks noGrp="1"/>
          </p:cNvSpPr>
          <p:nvPr>
            <p:ph type="title"/>
          </p:nvPr>
        </p:nvSpPr>
        <p:spPr/>
        <p:txBody>
          <a:bodyPr/>
          <a:lstStyle/>
          <a:p>
            <a:r>
              <a:rPr lang="en-US" dirty="0"/>
              <a:t>Critchley Quotations 1</a:t>
            </a:r>
          </a:p>
        </p:txBody>
      </p:sp>
      <p:sp>
        <p:nvSpPr>
          <p:cNvPr id="3" name="Content Placeholder 2">
            <a:extLst>
              <a:ext uri="{FF2B5EF4-FFF2-40B4-BE49-F238E27FC236}">
                <a16:creationId xmlns:a16="http://schemas.microsoft.com/office/drawing/2014/main" id="{69CF7290-90D5-438C-A73F-38E5D69DE7B7}"/>
              </a:ext>
            </a:extLst>
          </p:cNvPr>
          <p:cNvSpPr>
            <a:spLocks noGrp="1"/>
          </p:cNvSpPr>
          <p:nvPr>
            <p:ph idx="1"/>
          </p:nvPr>
        </p:nvSpPr>
        <p:spPr/>
        <p:txBody>
          <a:bodyPr/>
          <a:lstStyle/>
          <a:p>
            <a:pPr marL="45720" indent="0">
              <a:buNone/>
            </a:pPr>
            <a:r>
              <a:rPr lang="en-US" dirty="0"/>
              <a:t>“What … Greek tragedies enact over and over again is not a misfortune that is outside our control. Rather, they show the way in which we collude, seemingly unknowingly, with the calamity that befalls us.”</a:t>
            </a:r>
          </a:p>
        </p:txBody>
      </p:sp>
    </p:spTree>
    <p:extLst>
      <p:ext uri="{BB962C8B-B14F-4D97-AF65-F5344CB8AC3E}">
        <p14:creationId xmlns:p14="http://schemas.microsoft.com/office/powerpoint/2010/main" val="191232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94CD-0146-47D3-8D51-FA5B32C359B9}"/>
              </a:ext>
            </a:extLst>
          </p:cNvPr>
          <p:cNvSpPr>
            <a:spLocks noGrp="1"/>
          </p:cNvSpPr>
          <p:nvPr>
            <p:ph type="title"/>
          </p:nvPr>
        </p:nvSpPr>
        <p:spPr/>
        <p:txBody>
          <a:bodyPr/>
          <a:lstStyle/>
          <a:p>
            <a:r>
              <a:rPr lang="en-US" dirty="0"/>
              <a:t>Critchley Quotations 2</a:t>
            </a:r>
          </a:p>
        </p:txBody>
      </p:sp>
      <p:sp>
        <p:nvSpPr>
          <p:cNvPr id="3" name="Content Placeholder 2">
            <a:extLst>
              <a:ext uri="{FF2B5EF4-FFF2-40B4-BE49-F238E27FC236}">
                <a16:creationId xmlns:a16="http://schemas.microsoft.com/office/drawing/2014/main" id="{808CB29A-5AD2-4DDC-9A61-14007FA54D8C}"/>
              </a:ext>
            </a:extLst>
          </p:cNvPr>
          <p:cNvSpPr>
            <a:spLocks noGrp="1"/>
          </p:cNvSpPr>
          <p:nvPr>
            <p:ph idx="1"/>
          </p:nvPr>
        </p:nvSpPr>
        <p:spPr/>
        <p:txBody>
          <a:bodyPr/>
          <a:lstStyle/>
          <a:p>
            <a:pPr marL="45720" indent="0">
              <a:buNone/>
            </a:pPr>
            <a:r>
              <a:rPr lang="en-US" dirty="0"/>
              <a:t>“One lesson of tragedy, then, is that we conspire with our fate. That is, fate requires our freedom in order to bring our destiny down upon us.”</a:t>
            </a:r>
          </a:p>
        </p:txBody>
      </p:sp>
    </p:spTree>
    <p:extLst>
      <p:ext uri="{BB962C8B-B14F-4D97-AF65-F5344CB8AC3E}">
        <p14:creationId xmlns:p14="http://schemas.microsoft.com/office/powerpoint/2010/main" val="424545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7051A-BED3-4A9A-B9E3-85FD316CA14A}"/>
              </a:ext>
            </a:extLst>
          </p:cNvPr>
          <p:cNvSpPr>
            <a:spLocks noGrp="1"/>
          </p:cNvSpPr>
          <p:nvPr>
            <p:ph type="title"/>
          </p:nvPr>
        </p:nvSpPr>
        <p:spPr/>
        <p:txBody>
          <a:bodyPr/>
          <a:lstStyle/>
          <a:p>
            <a:r>
              <a:rPr lang="en-US" dirty="0"/>
              <a:t>Critchley Quotations 3</a:t>
            </a:r>
          </a:p>
        </p:txBody>
      </p:sp>
      <p:sp>
        <p:nvSpPr>
          <p:cNvPr id="3" name="Content Placeholder 2">
            <a:extLst>
              <a:ext uri="{FF2B5EF4-FFF2-40B4-BE49-F238E27FC236}">
                <a16:creationId xmlns:a16="http://schemas.microsoft.com/office/drawing/2014/main" id="{D986617C-DB05-47D4-8673-B0D21435E718}"/>
              </a:ext>
            </a:extLst>
          </p:cNvPr>
          <p:cNvSpPr>
            <a:spLocks noGrp="1"/>
          </p:cNvSpPr>
          <p:nvPr>
            <p:ph idx="1"/>
          </p:nvPr>
        </p:nvSpPr>
        <p:spPr/>
        <p:txBody>
          <a:bodyPr/>
          <a:lstStyle/>
          <a:p>
            <a:pPr marL="45720" indent="0">
              <a:buNone/>
            </a:pPr>
            <a:r>
              <a:rPr lang="en-US" dirty="0"/>
              <a:t>“The core contradiction of tragedy is that we both know and we don’t know at one and the same time and are destroyed in the process.”</a:t>
            </a:r>
          </a:p>
        </p:txBody>
      </p:sp>
    </p:spTree>
    <p:extLst>
      <p:ext uri="{BB962C8B-B14F-4D97-AF65-F5344CB8AC3E}">
        <p14:creationId xmlns:p14="http://schemas.microsoft.com/office/powerpoint/2010/main" val="913878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6342-9006-42C0-A89A-23FC1A573180}"/>
              </a:ext>
            </a:extLst>
          </p:cNvPr>
          <p:cNvSpPr>
            <a:spLocks noGrp="1"/>
          </p:cNvSpPr>
          <p:nvPr>
            <p:ph type="title"/>
          </p:nvPr>
        </p:nvSpPr>
        <p:spPr/>
        <p:txBody>
          <a:bodyPr/>
          <a:lstStyle/>
          <a:p>
            <a:r>
              <a:rPr lang="en-US" dirty="0"/>
              <a:t>Critchley Quotations 4</a:t>
            </a:r>
          </a:p>
        </p:txBody>
      </p:sp>
      <p:sp>
        <p:nvSpPr>
          <p:cNvPr id="3" name="Content Placeholder 2">
            <a:extLst>
              <a:ext uri="{FF2B5EF4-FFF2-40B4-BE49-F238E27FC236}">
                <a16:creationId xmlns:a16="http://schemas.microsoft.com/office/drawing/2014/main" id="{2B64229C-4B30-46BA-BF46-7F777014F79A}"/>
              </a:ext>
            </a:extLst>
          </p:cNvPr>
          <p:cNvSpPr>
            <a:spLocks noGrp="1"/>
          </p:cNvSpPr>
          <p:nvPr>
            <p:ph idx="1"/>
          </p:nvPr>
        </p:nvSpPr>
        <p:spPr/>
        <p:txBody>
          <a:bodyPr/>
          <a:lstStyle/>
          <a:p>
            <a:pPr marL="45720" indent="0">
              <a:buNone/>
            </a:pPr>
            <a:r>
              <a:rPr lang="en-US" dirty="0"/>
              <a:t>“The tyrant doesn’t hear what is said to him and doesn’t see what is in front of his eyes.</a:t>
            </a:r>
          </a:p>
          <a:p>
            <a:pPr marL="45720" indent="0">
              <a:buNone/>
            </a:pPr>
            <a:r>
              <a:rPr lang="en-US" dirty="0"/>
              <a:t>“But we are tyrants too.”</a:t>
            </a:r>
          </a:p>
        </p:txBody>
      </p:sp>
    </p:spTree>
    <p:extLst>
      <p:ext uri="{BB962C8B-B14F-4D97-AF65-F5344CB8AC3E}">
        <p14:creationId xmlns:p14="http://schemas.microsoft.com/office/powerpoint/2010/main" val="341599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986" name="Rectangle 2"/>
          <p:cNvSpPr>
            <a:spLocks noGrp="1" noChangeArrowheads="1"/>
          </p:cNvSpPr>
          <p:nvPr>
            <p:ph type="title"/>
          </p:nvPr>
        </p:nvSpPr>
        <p:spPr/>
        <p:txBody>
          <a:bodyPr/>
          <a:lstStyle/>
          <a:p>
            <a:r>
              <a:rPr lang="en-US" i="1" dirty="0"/>
              <a:t>Oedipus the King</a:t>
            </a:r>
            <a:r>
              <a:rPr lang="en-US" dirty="0"/>
              <a:t>, Introduction</a:t>
            </a:r>
            <a:endParaRPr lang="en-US" i="1" dirty="0"/>
          </a:p>
        </p:txBody>
      </p:sp>
      <p:sp>
        <p:nvSpPr>
          <p:cNvPr id="4" name="Subtitle 3"/>
          <p:cNvSpPr>
            <a:spLocks noGrp="1"/>
          </p:cNvSpPr>
          <p:nvPr>
            <p:ph type="body" idx="1"/>
          </p:nvPr>
        </p:nvSpPr>
        <p:spPr/>
        <p:txBody>
          <a:bodyPr/>
          <a:lstStyle/>
          <a:p>
            <a:r>
              <a:rPr lang="en-US" dirty="0"/>
              <a:t>An Introduction</a:t>
            </a:r>
          </a:p>
        </p:txBody>
      </p:sp>
    </p:spTree>
    <p:extLst>
      <p:ext uri="{BB962C8B-B14F-4D97-AF65-F5344CB8AC3E}">
        <p14:creationId xmlns:p14="http://schemas.microsoft.com/office/powerpoint/2010/main" val="160150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4586" name="Rectangle 10"/>
          <p:cNvSpPr>
            <a:spLocks noGrp="1" noChangeArrowheads="1"/>
          </p:cNvSpPr>
          <p:nvPr>
            <p:ph type="title"/>
          </p:nvPr>
        </p:nvSpPr>
        <p:spPr/>
        <p:txBody>
          <a:bodyPr/>
          <a:lstStyle/>
          <a:p>
            <a:r>
              <a:rPr lang="en-US" dirty="0"/>
              <a:t>Sophocles, “Theban Plays”</a:t>
            </a:r>
          </a:p>
        </p:txBody>
      </p:sp>
      <p:sp>
        <p:nvSpPr>
          <p:cNvPr id="1304587" name="Rectangle 11"/>
          <p:cNvSpPr>
            <a:spLocks noGrp="1" noChangeArrowheads="1"/>
          </p:cNvSpPr>
          <p:nvPr>
            <p:ph idx="1"/>
          </p:nvPr>
        </p:nvSpPr>
        <p:spPr/>
        <p:txBody>
          <a:bodyPr/>
          <a:lstStyle/>
          <a:p>
            <a:r>
              <a:rPr lang="en-US" dirty="0"/>
              <a:t>Playwright</a:t>
            </a:r>
          </a:p>
          <a:p>
            <a:pPr lvl="1"/>
            <a:r>
              <a:rPr lang="en-US" dirty="0"/>
              <a:t>ca. 496-ca. 406 BCE</a:t>
            </a:r>
          </a:p>
          <a:p>
            <a:pPr lvl="1"/>
            <a:r>
              <a:rPr lang="en-US" dirty="0"/>
              <a:t>first victory 468</a:t>
            </a:r>
          </a:p>
          <a:p>
            <a:r>
              <a:rPr lang="en-US" dirty="0"/>
              <a:t>Plays</a:t>
            </a:r>
          </a:p>
          <a:p>
            <a:pPr lvl="1"/>
            <a:r>
              <a:rPr lang="en-US" i="1" dirty="0"/>
              <a:t>Antigone</a:t>
            </a:r>
            <a:r>
              <a:rPr lang="el-GR" dirty="0"/>
              <a:t>,</a:t>
            </a:r>
            <a:r>
              <a:rPr lang="en-US" dirty="0"/>
              <a:t> </a:t>
            </a:r>
            <a:r>
              <a:rPr lang="el-GR" dirty="0"/>
              <a:t>ca.</a:t>
            </a:r>
            <a:r>
              <a:rPr lang="en-US" dirty="0"/>
              <a:t> 441</a:t>
            </a:r>
          </a:p>
          <a:p>
            <a:pPr lvl="1"/>
            <a:r>
              <a:rPr lang="en-US" i="1" dirty="0"/>
              <a:t>Oedipus the King</a:t>
            </a:r>
            <a:r>
              <a:rPr lang="el-GR" dirty="0"/>
              <a:t>, </a:t>
            </a:r>
            <a:r>
              <a:rPr lang="en-US" dirty="0"/>
              <a:t>ca. 429?</a:t>
            </a:r>
          </a:p>
          <a:p>
            <a:pPr lvl="1"/>
            <a:r>
              <a:rPr lang="en-US" i="1" dirty="0"/>
              <a:t>Oedipus at Colonus</a:t>
            </a:r>
            <a:r>
              <a:rPr lang="el-GR" dirty="0"/>
              <a:t>, ca.</a:t>
            </a:r>
            <a:r>
              <a:rPr lang="en-US" dirty="0"/>
              <a:t> 406</a:t>
            </a:r>
          </a:p>
        </p:txBody>
      </p:sp>
      <p:grpSp>
        <p:nvGrpSpPr>
          <p:cNvPr id="2" name="Group 9">
            <a:extLst>
              <a:ext uri="{C183D7F6-B498-43B3-948B-1728B52AA6E4}">
                <adec:decorative xmlns:adec="http://schemas.microsoft.com/office/drawing/2017/decorative" val="1"/>
              </a:ext>
            </a:extLst>
          </p:cNvPr>
          <p:cNvGrpSpPr/>
          <p:nvPr/>
        </p:nvGrpSpPr>
        <p:grpSpPr>
          <a:xfrm>
            <a:off x="8958470" y="2122786"/>
            <a:ext cx="1701800" cy="3058815"/>
            <a:chOff x="6881813" y="1978025"/>
            <a:chExt cx="1701800" cy="3058815"/>
          </a:xfrm>
        </p:grpSpPr>
        <p:pic>
          <p:nvPicPr>
            <p:cNvPr id="1304592" name="Picture 16" descr="soph"/>
            <p:cNvPicPr>
              <a:picLocks noChangeAspect="1" noChangeArrowheads="1"/>
            </p:cNvPicPr>
            <p:nvPr/>
          </p:nvPicPr>
          <p:blipFill>
            <a:blip r:embed="rId3" cstate="print"/>
            <a:srcRect/>
            <a:stretch>
              <a:fillRect/>
            </a:stretch>
          </p:blipFill>
          <p:spPr bwMode="auto">
            <a:xfrm>
              <a:off x="6881813" y="1978025"/>
              <a:ext cx="1701800" cy="2438400"/>
            </a:xfrm>
            <a:prstGeom prst="rect">
              <a:avLst/>
            </a:prstGeom>
            <a:noFill/>
          </p:spPr>
        </p:pic>
        <p:sp>
          <p:nvSpPr>
            <p:cNvPr id="1304593" name="Text Box 17"/>
            <p:cNvSpPr txBox="1">
              <a:spLocks noChangeArrowheads="1"/>
            </p:cNvSpPr>
            <p:nvPr/>
          </p:nvSpPr>
          <p:spPr bwMode="auto">
            <a:xfrm>
              <a:off x="7008797" y="4575175"/>
              <a:ext cx="1447832" cy="461665"/>
            </a:xfrm>
            <a:prstGeom prst="rect">
              <a:avLst/>
            </a:prstGeom>
            <a:noFill/>
            <a:ln w="9525">
              <a:noFill/>
              <a:miter lim="800000"/>
              <a:headEnd/>
              <a:tailEnd/>
            </a:ln>
            <a:effectLst/>
          </p:spPr>
          <p:txBody>
            <a:bodyPr wrap="none">
              <a:spAutoFit/>
            </a:bodyPr>
            <a:lstStyle/>
            <a:p>
              <a:r>
                <a:rPr lang="en-US" dirty="0">
                  <a:latin typeface="+mn-lt"/>
                  <a:cs typeface="Arial" charset="0"/>
                </a:rPr>
                <a:t>Sophocles</a:t>
              </a:r>
            </a:p>
          </p:txBody>
        </p:sp>
      </p:grpSp>
    </p:spTree>
    <p:extLst>
      <p:ext uri="{BB962C8B-B14F-4D97-AF65-F5344CB8AC3E}">
        <p14:creationId xmlns:p14="http://schemas.microsoft.com/office/powerpoint/2010/main" val="274800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04587">
                                            <p:txEl>
                                              <p:pRg st="0" end="0"/>
                                            </p:txEl>
                                          </p:spTgt>
                                        </p:tgtEl>
                                        <p:attrNameLst>
                                          <p:attrName>style.visibility</p:attrName>
                                        </p:attrNameLst>
                                      </p:cBhvr>
                                      <p:to>
                                        <p:strVal val="visible"/>
                                      </p:to>
                                    </p:set>
                                    <p:animEffect transition="in" filter="fade">
                                      <p:cBhvr>
                                        <p:cTn id="7" dur="500"/>
                                        <p:tgtEl>
                                          <p:spTgt spid="130458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04587">
                                            <p:txEl>
                                              <p:pRg st="1" end="1"/>
                                            </p:txEl>
                                          </p:spTgt>
                                        </p:tgtEl>
                                        <p:attrNameLst>
                                          <p:attrName>style.visibility</p:attrName>
                                        </p:attrNameLst>
                                      </p:cBhvr>
                                      <p:to>
                                        <p:strVal val="visible"/>
                                      </p:to>
                                    </p:set>
                                    <p:animEffect transition="in" filter="fade">
                                      <p:cBhvr>
                                        <p:cTn id="10" dur="500"/>
                                        <p:tgtEl>
                                          <p:spTgt spid="130458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04587">
                                            <p:txEl>
                                              <p:pRg st="2" end="2"/>
                                            </p:txEl>
                                          </p:spTgt>
                                        </p:tgtEl>
                                        <p:attrNameLst>
                                          <p:attrName>style.visibility</p:attrName>
                                        </p:attrNameLst>
                                      </p:cBhvr>
                                      <p:to>
                                        <p:strVal val="visible"/>
                                      </p:to>
                                    </p:set>
                                    <p:animEffect transition="in" filter="fade">
                                      <p:cBhvr>
                                        <p:cTn id="13" dur="500"/>
                                        <p:tgtEl>
                                          <p:spTgt spid="130458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04587">
                                            <p:txEl>
                                              <p:pRg st="3" end="3"/>
                                            </p:txEl>
                                          </p:spTgt>
                                        </p:tgtEl>
                                        <p:attrNameLst>
                                          <p:attrName>style.visibility</p:attrName>
                                        </p:attrNameLst>
                                      </p:cBhvr>
                                      <p:to>
                                        <p:strVal val="visible"/>
                                      </p:to>
                                    </p:set>
                                    <p:animEffect transition="in" filter="fade">
                                      <p:cBhvr>
                                        <p:cTn id="18" dur="500"/>
                                        <p:tgtEl>
                                          <p:spTgt spid="1304587">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04587">
                                            <p:txEl>
                                              <p:pRg st="4" end="4"/>
                                            </p:txEl>
                                          </p:spTgt>
                                        </p:tgtEl>
                                        <p:attrNameLst>
                                          <p:attrName>style.visibility</p:attrName>
                                        </p:attrNameLst>
                                      </p:cBhvr>
                                      <p:to>
                                        <p:strVal val="visible"/>
                                      </p:to>
                                    </p:set>
                                    <p:animEffect transition="in" filter="fade">
                                      <p:cBhvr>
                                        <p:cTn id="21" dur="500"/>
                                        <p:tgtEl>
                                          <p:spTgt spid="1304587">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04587">
                                            <p:txEl>
                                              <p:pRg st="5" end="5"/>
                                            </p:txEl>
                                          </p:spTgt>
                                        </p:tgtEl>
                                        <p:attrNameLst>
                                          <p:attrName>style.visibility</p:attrName>
                                        </p:attrNameLst>
                                      </p:cBhvr>
                                      <p:to>
                                        <p:strVal val="visible"/>
                                      </p:to>
                                    </p:set>
                                    <p:animEffect transition="in" filter="fade">
                                      <p:cBhvr>
                                        <p:cTn id="24" dur="500"/>
                                        <p:tgtEl>
                                          <p:spTgt spid="130458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04587">
                                            <p:txEl>
                                              <p:pRg st="6" end="6"/>
                                            </p:txEl>
                                          </p:spTgt>
                                        </p:tgtEl>
                                        <p:attrNameLst>
                                          <p:attrName>style.visibility</p:attrName>
                                        </p:attrNameLst>
                                      </p:cBhvr>
                                      <p:to>
                                        <p:strVal val="visible"/>
                                      </p:to>
                                    </p:set>
                                    <p:animEffect transition="in" filter="fade">
                                      <p:cBhvr>
                                        <p:cTn id="27" dur="500"/>
                                        <p:tgtEl>
                                          <p:spTgt spid="13045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458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CEC55-FE46-4718-9206-32B0B83B40C4}"/>
              </a:ext>
            </a:extLst>
          </p:cNvPr>
          <p:cNvSpPr>
            <a:spLocks noGrp="1"/>
          </p:cNvSpPr>
          <p:nvPr>
            <p:ph type="title"/>
          </p:nvPr>
        </p:nvSpPr>
        <p:spPr/>
        <p:txBody>
          <a:bodyPr/>
          <a:lstStyle/>
          <a:p>
            <a:r>
              <a:rPr lang="en-US" dirty="0"/>
              <a:t>Historical Context: Athens</a:t>
            </a:r>
          </a:p>
        </p:txBody>
      </p:sp>
      <p:sp>
        <p:nvSpPr>
          <p:cNvPr id="3" name="Content Placeholder 2">
            <a:extLst>
              <a:ext uri="{FF2B5EF4-FFF2-40B4-BE49-F238E27FC236}">
                <a16:creationId xmlns:a16="http://schemas.microsoft.com/office/drawing/2014/main" id="{53F497FF-6213-4E95-A11F-424EC1908496}"/>
              </a:ext>
            </a:extLst>
          </p:cNvPr>
          <p:cNvSpPr>
            <a:spLocks noGrp="1"/>
          </p:cNvSpPr>
          <p:nvPr>
            <p:ph idx="1"/>
          </p:nvPr>
        </p:nvSpPr>
        <p:spPr>
          <a:xfrm>
            <a:off x="1217931" y="1828800"/>
            <a:ext cx="4878069" cy="4343400"/>
          </a:xfrm>
        </p:spPr>
        <p:txBody>
          <a:bodyPr/>
          <a:lstStyle/>
          <a:p>
            <a:r>
              <a:rPr lang="en-US" dirty="0"/>
              <a:t>Peloponnesian War</a:t>
            </a:r>
          </a:p>
          <a:p>
            <a:pPr lvl="1"/>
            <a:r>
              <a:rPr lang="en-US" dirty="0"/>
              <a:t>431–404 BCE</a:t>
            </a:r>
          </a:p>
          <a:p>
            <a:r>
              <a:rPr lang="en-US" dirty="0"/>
              <a:t>Great Plague of Athens</a:t>
            </a:r>
          </a:p>
          <a:p>
            <a:pPr lvl="1"/>
            <a:r>
              <a:rPr lang="en-US" dirty="0"/>
              <a:t>430–426</a:t>
            </a:r>
          </a:p>
        </p:txBody>
      </p:sp>
      <p:sp>
        <p:nvSpPr>
          <p:cNvPr id="10" name="TextBox 9">
            <a:extLst>
              <a:ext uri="{FF2B5EF4-FFF2-40B4-BE49-F238E27FC236}">
                <a16:creationId xmlns:a16="http://schemas.microsoft.com/office/drawing/2014/main" id="{C9F94A57-2FF0-4E0F-8047-5CEF00C53966}"/>
              </a:ext>
            </a:extLst>
          </p:cNvPr>
          <p:cNvSpPr txBox="1"/>
          <p:nvPr/>
        </p:nvSpPr>
        <p:spPr>
          <a:xfrm>
            <a:off x="1543405" y="4508494"/>
            <a:ext cx="4552595" cy="1596679"/>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125000"/>
              </a:lnSpc>
            </a:pPr>
            <a:r>
              <a:rPr lang="en-US" sz="2400">
                <a:solidFill>
                  <a:schemeClr val="tx1">
                    <a:lumMod val="75000"/>
                  </a:schemeClr>
                </a:solidFill>
                <a:latin typeface="Calibri" panose="020F0502020204030204" pitchFamily="34" charset="0"/>
                <a:cs typeface="Calibri" panose="020F0502020204030204" pitchFamily="34" charset="0"/>
              </a:rPr>
              <a:t>“Drive him back!—the fever, the god of death / that raging god of war” (Chorus, p. 170)</a:t>
            </a:r>
            <a:endParaRPr lang="en-US" sz="2400" dirty="0">
              <a:solidFill>
                <a:schemeClr val="tx1">
                  <a:lumMod val="75000"/>
                </a:schemeClr>
              </a:solidFill>
              <a:latin typeface="Calibri" panose="020F0502020204030204" pitchFamily="34" charset="0"/>
              <a:cs typeface="Calibri" panose="020F0502020204030204" pitchFamily="34" charset="0"/>
            </a:endParaRPr>
          </a:p>
        </p:txBody>
      </p:sp>
      <p:pic>
        <p:nvPicPr>
          <p:cNvPr id="9" name="Picture 8" descr="see caption">
            <a:extLst>
              <a:ext uri="{FF2B5EF4-FFF2-40B4-BE49-F238E27FC236}">
                <a16:creationId xmlns:a16="http://schemas.microsoft.com/office/drawing/2014/main" id="{728494DA-7233-4B8F-BCDF-78D1ED107D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1474" y="1775338"/>
            <a:ext cx="4552595" cy="3403332"/>
          </a:xfrm>
          <a:prstGeom prst="rect">
            <a:avLst/>
          </a:prstGeom>
        </p:spPr>
      </p:pic>
      <p:sp>
        <p:nvSpPr>
          <p:cNvPr id="6" name="TextBox 5">
            <a:extLst>
              <a:ext uri="{FF2B5EF4-FFF2-40B4-BE49-F238E27FC236}">
                <a16:creationId xmlns:a16="http://schemas.microsoft.com/office/drawing/2014/main" id="{F0E60995-A750-4DA6-8A7A-D9FAE901DF91}"/>
              </a:ext>
            </a:extLst>
          </p:cNvPr>
          <p:cNvSpPr txBox="1"/>
          <p:nvPr/>
        </p:nvSpPr>
        <p:spPr>
          <a:xfrm>
            <a:off x="6967009" y="5353808"/>
            <a:ext cx="3449279" cy="369332"/>
          </a:xfrm>
          <a:prstGeom prst="rect">
            <a:avLst/>
          </a:prstGeom>
          <a:noFill/>
        </p:spPr>
        <p:txBody>
          <a:bodyPr wrap="none" lIns="0" tIns="0" rIns="0" bIns="0" rtlCol="0" anchor="b" anchorCtr="0">
            <a:spAutoFit/>
          </a:bodyPr>
          <a:lstStyle/>
          <a:p>
            <a:pPr algn="ctr"/>
            <a:r>
              <a:rPr lang="en-US" sz="2400" dirty="0">
                <a:solidFill>
                  <a:srgbClr val="737373"/>
                </a:solidFill>
                <a:latin typeface="Calibri" panose="020F0502020204030204" pitchFamily="34" charset="0"/>
                <a:cs typeface="Calibri" panose="020F0502020204030204" pitchFamily="34" charset="0"/>
              </a:rPr>
              <a:t>Breughel, Triumph of Death</a:t>
            </a:r>
          </a:p>
        </p:txBody>
      </p:sp>
    </p:spTree>
    <p:extLst>
      <p:ext uri="{BB962C8B-B14F-4D97-AF65-F5344CB8AC3E}">
        <p14:creationId xmlns:p14="http://schemas.microsoft.com/office/powerpoint/2010/main" val="298052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0546" name="Rectangle 2"/>
          <p:cNvSpPr>
            <a:spLocks noGrp="1" noChangeArrowheads="1"/>
          </p:cNvSpPr>
          <p:nvPr>
            <p:ph type="title"/>
          </p:nvPr>
        </p:nvSpPr>
        <p:spPr>
          <a:xfrm>
            <a:off x="2685451" y="429500"/>
            <a:ext cx="6821098" cy="646331"/>
          </a:xfrm>
        </p:spPr>
        <p:txBody>
          <a:bodyPr wrap="none">
            <a:spAutoFit/>
          </a:bodyPr>
          <a:lstStyle/>
          <a:p>
            <a:r>
              <a:rPr lang="en-US" sz="4000" dirty="0"/>
              <a:t>Oedipus’ Family, Backstory</a:t>
            </a:r>
          </a:p>
        </p:txBody>
      </p:sp>
      <p:grpSp>
        <p:nvGrpSpPr>
          <p:cNvPr id="2" name="Group 1" descr="Oedipus' Family Tree">
            <a:extLst>
              <a:ext uri="{FF2B5EF4-FFF2-40B4-BE49-F238E27FC236}">
                <a16:creationId xmlns:a16="http://schemas.microsoft.com/office/drawing/2014/main" id="{BAB83BC5-46DC-4F13-B5CE-FF2A8AB664CC}"/>
              </a:ext>
            </a:extLst>
          </p:cNvPr>
          <p:cNvGrpSpPr/>
          <p:nvPr/>
        </p:nvGrpSpPr>
        <p:grpSpPr>
          <a:xfrm>
            <a:off x="1871504" y="1700548"/>
            <a:ext cx="8652211" cy="4243052"/>
            <a:chOff x="1871504" y="1700548"/>
            <a:chExt cx="8652211" cy="4243052"/>
          </a:xfrm>
        </p:grpSpPr>
        <p:sp>
          <p:nvSpPr>
            <p:cNvPr id="1260549" name="Line 5"/>
            <p:cNvSpPr>
              <a:spLocks noChangeShapeType="1"/>
            </p:cNvSpPr>
            <p:nvPr/>
          </p:nvSpPr>
          <p:spPr bwMode="auto">
            <a:xfrm flipH="1">
              <a:off x="4051301" y="3826211"/>
              <a:ext cx="1106488" cy="681037"/>
            </a:xfrm>
            <a:prstGeom prst="line">
              <a:avLst/>
            </a:prstGeom>
            <a:noFill/>
            <a:ln w="9525">
              <a:solidFill>
                <a:schemeClr val="tx1"/>
              </a:solidFill>
              <a:round/>
              <a:headEnd/>
              <a:tailEnd/>
            </a:ln>
            <a:effectLst/>
          </p:spPr>
          <p:txBody>
            <a:bodyPr wrap="none"/>
            <a:lstStyle/>
            <a:p>
              <a:endParaRPr lang="en-US" b="1"/>
            </a:p>
          </p:txBody>
        </p:sp>
        <p:sp>
          <p:nvSpPr>
            <p:cNvPr id="1260550" name="Text Box 6"/>
            <p:cNvSpPr txBox="1">
              <a:spLocks noChangeArrowheads="1"/>
            </p:cNvSpPr>
            <p:nvPr/>
          </p:nvSpPr>
          <p:spPr bwMode="auto">
            <a:xfrm>
              <a:off x="3196579" y="4431048"/>
              <a:ext cx="1414170" cy="461665"/>
            </a:xfrm>
            <a:prstGeom prst="rect">
              <a:avLst/>
            </a:prstGeom>
            <a:noFill/>
            <a:ln w="9525">
              <a:noFill/>
              <a:miter lim="800000"/>
              <a:headEnd/>
              <a:tailEnd/>
            </a:ln>
            <a:effectLst/>
          </p:spPr>
          <p:txBody>
            <a:bodyPr wrap="none">
              <a:spAutoFit/>
            </a:bodyPr>
            <a:lstStyle/>
            <a:p>
              <a:r>
                <a:rPr lang="en-US" b="1"/>
                <a:t>Oedipus</a:t>
              </a:r>
            </a:p>
          </p:txBody>
        </p:sp>
        <p:sp>
          <p:nvSpPr>
            <p:cNvPr id="1260551" name="Line 7"/>
            <p:cNvSpPr>
              <a:spLocks noChangeShapeType="1"/>
            </p:cNvSpPr>
            <p:nvPr/>
          </p:nvSpPr>
          <p:spPr bwMode="auto">
            <a:xfrm>
              <a:off x="4584701" y="4659648"/>
              <a:ext cx="228600" cy="0"/>
            </a:xfrm>
            <a:prstGeom prst="line">
              <a:avLst/>
            </a:prstGeom>
            <a:noFill/>
            <a:ln w="38100" cmpd="dbl">
              <a:solidFill>
                <a:schemeClr val="tx1"/>
              </a:solidFill>
              <a:round/>
              <a:headEnd/>
              <a:tailEnd/>
            </a:ln>
            <a:effectLst/>
          </p:spPr>
          <p:txBody>
            <a:bodyPr wrap="none"/>
            <a:lstStyle/>
            <a:p>
              <a:endParaRPr lang="en-US" b="1"/>
            </a:p>
          </p:txBody>
        </p:sp>
        <p:sp>
          <p:nvSpPr>
            <p:cNvPr id="1260552" name="Text Box 8"/>
            <p:cNvSpPr txBox="1">
              <a:spLocks noChangeArrowheads="1"/>
            </p:cNvSpPr>
            <p:nvPr/>
          </p:nvSpPr>
          <p:spPr bwMode="auto">
            <a:xfrm>
              <a:off x="4813301" y="4431048"/>
              <a:ext cx="1332416" cy="461665"/>
            </a:xfrm>
            <a:prstGeom prst="rect">
              <a:avLst/>
            </a:prstGeom>
            <a:noFill/>
            <a:ln w="9525">
              <a:noFill/>
              <a:miter lim="800000"/>
              <a:headEnd/>
              <a:tailEnd/>
            </a:ln>
            <a:effectLst/>
          </p:spPr>
          <p:txBody>
            <a:bodyPr wrap="none">
              <a:spAutoFit/>
            </a:bodyPr>
            <a:lstStyle/>
            <a:p>
              <a:pPr algn="l"/>
              <a:r>
                <a:rPr lang="en-US" b="1"/>
                <a:t>Jocasta</a:t>
              </a:r>
            </a:p>
          </p:txBody>
        </p:sp>
        <p:sp>
          <p:nvSpPr>
            <p:cNvPr id="1260553" name="Line 9"/>
            <p:cNvSpPr>
              <a:spLocks noChangeShapeType="1"/>
            </p:cNvSpPr>
            <p:nvPr/>
          </p:nvSpPr>
          <p:spPr bwMode="auto">
            <a:xfrm>
              <a:off x="4689476" y="4761248"/>
              <a:ext cx="0" cy="381000"/>
            </a:xfrm>
            <a:prstGeom prst="line">
              <a:avLst/>
            </a:prstGeom>
            <a:noFill/>
            <a:ln w="9525">
              <a:solidFill>
                <a:schemeClr val="tx1"/>
              </a:solidFill>
              <a:round/>
              <a:headEnd/>
              <a:tailEnd/>
            </a:ln>
            <a:effectLst/>
          </p:spPr>
          <p:txBody>
            <a:bodyPr wrap="none"/>
            <a:lstStyle/>
            <a:p>
              <a:endParaRPr lang="en-US" b="1"/>
            </a:p>
          </p:txBody>
        </p:sp>
        <p:sp>
          <p:nvSpPr>
            <p:cNvPr id="1260554" name="Line 10"/>
            <p:cNvSpPr>
              <a:spLocks noChangeShapeType="1"/>
            </p:cNvSpPr>
            <p:nvPr/>
          </p:nvSpPr>
          <p:spPr bwMode="auto">
            <a:xfrm>
              <a:off x="2489201" y="5142248"/>
              <a:ext cx="4156075" cy="3175"/>
            </a:xfrm>
            <a:prstGeom prst="line">
              <a:avLst/>
            </a:prstGeom>
            <a:noFill/>
            <a:ln w="9525">
              <a:solidFill>
                <a:schemeClr val="tx1"/>
              </a:solidFill>
              <a:round/>
              <a:headEnd/>
              <a:tailEnd/>
            </a:ln>
            <a:effectLst/>
          </p:spPr>
          <p:txBody>
            <a:bodyPr wrap="none"/>
            <a:lstStyle/>
            <a:p>
              <a:endParaRPr lang="en-US" b="1"/>
            </a:p>
          </p:txBody>
        </p:sp>
        <p:sp>
          <p:nvSpPr>
            <p:cNvPr id="1260555" name="Line 11"/>
            <p:cNvSpPr>
              <a:spLocks noChangeShapeType="1"/>
            </p:cNvSpPr>
            <p:nvPr/>
          </p:nvSpPr>
          <p:spPr bwMode="auto">
            <a:xfrm>
              <a:off x="2489201" y="5142248"/>
              <a:ext cx="0" cy="381000"/>
            </a:xfrm>
            <a:prstGeom prst="line">
              <a:avLst/>
            </a:prstGeom>
            <a:noFill/>
            <a:ln w="9525">
              <a:solidFill>
                <a:schemeClr val="tx1"/>
              </a:solidFill>
              <a:round/>
              <a:headEnd/>
              <a:tailEnd/>
            </a:ln>
            <a:effectLst/>
          </p:spPr>
          <p:txBody>
            <a:bodyPr wrap="none"/>
            <a:lstStyle/>
            <a:p>
              <a:endParaRPr lang="en-US" b="1"/>
            </a:p>
          </p:txBody>
        </p:sp>
        <p:sp>
          <p:nvSpPr>
            <p:cNvPr id="1260556" name="Line 12"/>
            <p:cNvSpPr>
              <a:spLocks noChangeShapeType="1"/>
            </p:cNvSpPr>
            <p:nvPr/>
          </p:nvSpPr>
          <p:spPr bwMode="auto">
            <a:xfrm>
              <a:off x="4013201" y="5142248"/>
              <a:ext cx="0" cy="381000"/>
            </a:xfrm>
            <a:prstGeom prst="line">
              <a:avLst/>
            </a:prstGeom>
            <a:noFill/>
            <a:ln w="9525">
              <a:solidFill>
                <a:schemeClr val="tx1"/>
              </a:solidFill>
              <a:round/>
              <a:headEnd/>
              <a:tailEnd/>
            </a:ln>
            <a:effectLst/>
          </p:spPr>
          <p:txBody>
            <a:bodyPr wrap="none"/>
            <a:lstStyle/>
            <a:p>
              <a:endParaRPr lang="en-US" b="1"/>
            </a:p>
          </p:txBody>
        </p:sp>
        <p:sp>
          <p:nvSpPr>
            <p:cNvPr id="1260557" name="Line 13"/>
            <p:cNvSpPr>
              <a:spLocks noChangeShapeType="1"/>
            </p:cNvSpPr>
            <p:nvPr/>
          </p:nvSpPr>
          <p:spPr bwMode="auto">
            <a:xfrm>
              <a:off x="5359401" y="5142248"/>
              <a:ext cx="0" cy="381000"/>
            </a:xfrm>
            <a:prstGeom prst="line">
              <a:avLst/>
            </a:prstGeom>
            <a:noFill/>
            <a:ln w="9525">
              <a:solidFill>
                <a:schemeClr val="tx1"/>
              </a:solidFill>
              <a:round/>
              <a:headEnd/>
              <a:tailEnd/>
            </a:ln>
            <a:effectLst/>
          </p:spPr>
          <p:txBody>
            <a:bodyPr wrap="none"/>
            <a:lstStyle/>
            <a:p>
              <a:endParaRPr lang="en-US" b="1"/>
            </a:p>
          </p:txBody>
        </p:sp>
        <p:sp>
          <p:nvSpPr>
            <p:cNvPr id="1260558" name="Line 14"/>
            <p:cNvSpPr>
              <a:spLocks noChangeShapeType="1"/>
            </p:cNvSpPr>
            <p:nvPr/>
          </p:nvSpPr>
          <p:spPr bwMode="auto">
            <a:xfrm>
              <a:off x="6642101" y="5142248"/>
              <a:ext cx="0" cy="381000"/>
            </a:xfrm>
            <a:prstGeom prst="line">
              <a:avLst/>
            </a:prstGeom>
            <a:noFill/>
            <a:ln w="9525">
              <a:solidFill>
                <a:schemeClr val="tx1"/>
              </a:solidFill>
              <a:round/>
              <a:headEnd/>
              <a:tailEnd/>
            </a:ln>
            <a:effectLst/>
          </p:spPr>
          <p:txBody>
            <a:bodyPr wrap="none"/>
            <a:lstStyle/>
            <a:p>
              <a:endParaRPr lang="en-US" b="1"/>
            </a:p>
          </p:txBody>
        </p:sp>
        <p:sp>
          <p:nvSpPr>
            <p:cNvPr id="1260559" name="Text Box 15"/>
            <p:cNvSpPr txBox="1">
              <a:spLocks noChangeArrowheads="1"/>
            </p:cNvSpPr>
            <p:nvPr/>
          </p:nvSpPr>
          <p:spPr bwMode="auto">
            <a:xfrm>
              <a:off x="1871504" y="5574268"/>
              <a:ext cx="1242648" cy="369332"/>
            </a:xfrm>
            <a:prstGeom prst="rect">
              <a:avLst/>
            </a:prstGeom>
            <a:noFill/>
            <a:ln w="9525">
              <a:noFill/>
              <a:miter lim="800000"/>
              <a:headEnd/>
              <a:tailEnd/>
            </a:ln>
            <a:effectLst/>
          </p:spPr>
          <p:txBody>
            <a:bodyPr wrap="none" anchor="b" anchorCtr="0">
              <a:spAutoFit/>
            </a:bodyPr>
            <a:lstStyle/>
            <a:p>
              <a:pPr algn="ctr"/>
              <a:r>
                <a:rPr lang="en-US" b="1" dirty="0"/>
                <a:t>Polynices</a:t>
              </a:r>
            </a:p>
          </p:txBody>
        </p:sp>
        <p:sp>
          <p:nvSpPr>
            <p:cNvPr id="1260560" name="Text Box 16"/>
            <p:cNvSpPr txBox="1">
              <a:spLocks noChangeArrowheads="1"/>
            </p:cNvSpPr>
            <p:nvPr/>
          </p:nvSpPr>
          <p:spPr bwMode="auto">
            <a:xfrm>
              <a:off x="3451180" y="5574268"/>
              <a:ext cx="1120820" cy="369332"/>
            </a:xfrm>
            <a:prstGeom prst="rect">
              <a:avLst/>
            </a:prstGeom>
            <a:noFill/>
            <a:ln w="9525">
              <a:noFill/>
              <a:miter lim="800000"/>
              <a:headEnd/>
              <a:tailEnd/>
            </a:ln>
            <a:effectLst/>
          </p:spPr>
          <p:txBody>
            <a:bodyPr wrap="none" anchor="b" anchorCtr="0">
              <a:spAutoFit/>
            </a:bodyPr>
            <a:lstStyle/>
            <a:p>
              <a:pPr algn="ctr"/>
              <a:r>
                <a:rPr lang="en-US" b="1" dirty="0"/>
                <a:t>Eteocles</a:t>
              </a:r>
            </a:p>
          </p:txBody>
        </p:sp>
        <p:sp>
          <p:nvSpPr>
            <p:cNvPr id="1260561" name="Text Box 17"/>
            <p:cNvSpPr txBox="1">
              <a:spLocks noChangeArrowheads="1"/>
            </p:cNvSpPr>
            <p:nvPr/>
          </p:nvSpPr>
          <p:spPr bwMode="auto">
            <a:xfrm>
              <a:off x="6143713" y="5574268"/>
              <a:ext cx="998991" cy="369332"/>
            </a:xfrm>
            <a:prstGeom prst="rect">
              <a:avLst/>
            </a:prstGeom>
            <a:noFill/>
            <a:ln w="9525">
              <a:noFill/>
              <a:miter lim="800000"/>
              <a:headEnd/>
              <a:tailEnd/>
            </a:ln>
            <a:effectLst/>
          </p:spPr>
          <p:txBody>
            <a:bodyPr wrap="none" anchor="b" anchorCtr="0">
              <a:spAutoFit/>
            </a:bodyPr>
            <a:lstStyle/>
            <a:p>
              <a:pPr algn="ctr"/>
              <a:r>
                <a:rPr lang="en-US" b="1"/>
                <a:t>Ismene</a:t>
              </a:r>
            </a:p>
          </p:txBody>
        </p:sp>
        <p:sp>
          <p:nvSpPr>
            <p:cNvPr id="1260562" name="Text Box 18"/>
            <p:cNvSpPr txBox="1">
              <a:spLocks noChangeArrowheads="1"/>
            </p:cNvSpPr>
            <p:nvPr/>
          </p:nvSpPr>
          <p:spPr bwMode="auto">
            <a:xfrm>
              <a:off x="4754544" y="5574268"/>
              <a:ext cx="1204176" cy="369332"/>
            </a:xfrm>
            <a:prstGeom prst="rect">
              <a:avLst/>
            </a:prstGeom>
            <a:noFill/>
            <a:ln w="9525">
              <a:noFill/>
              <a:miter lim="800000"/>
              <a:headEnd/>
              <a:tailEnd/>
            </a:ln>
            <a:effectLst/>
          </p:spPr>
          <p:txBody>
            <a:bodyPr wrap="none" anchor="b" anchorCtr="0">
              <a:spAutoFit/>
            </a:bodyPr>
            <a:lstStyle/>
            <a:p>
              <a:pPr algn="ctr"/>
              <a:r>
                <a:rPr lang="en-US" b="1"/>
                <a:t>Antigone</a:t>
              </a:r>
            </a:p>
          </p:txBody>
        </p:sp>
        <p:sp>
          <p:nvSpPr>
            <p:cNvPr id="1260563" name="Text Box 19"/>
            <p:cNvSpPr txBox="1">
              <a:spLocks noChangeArrowheads="1"/>
            </p:cNvSpPr>
            <p:nvPr/>
          </p:nvSpPr>
          <p:spPr bwMode="auto">
            <a:xfrm>
              <a:off x="7542013" y="2841961"/>
              <a:ext cx="1157689" cy="307777"/>
            </a:xfrm>
            <a:prstGeom prst="rect">
              <a:avLst/>
            </a:prstGeom>
            <a:noFill/>
            <a:ln w="9525">
              <a:noFill/>
              <a:miter lim="800000"/>
              <a:headEnd/>
              <a:tailEnd/>
            </a:ln>
            <a:effectLst/>
          </p:spPr>
          <p:txBody>
            <a:bodyPr wrap="none">
              <a:spAutoFit/>
            </a:bodyPr>
            <a:lstStyle/>
            <a:p>
              <a:r>
                <a:rPr lang="en-US" sz="1400" b="1"/>
                <a:t>Menoeceus</a:t>
              </a:r>
            </a:p>
          </p:txBody>
        </p:sp>
        <p:sp>
          <p:nvSpPr>
            <p:cNvPr id="1260564" name="Line 20"/>
            <p:cNvSpPr>
              <a:spLocks noChangeShapeType="1"/>
            </p:cNvSpPr>
            <p:nvPr/>
          </p:nvSpPr>
          <p:spPr bwMode="auto">
            <a:xfrm flipH="1">
              <a:off x="6366216" y="3145172"/>
              <a:ext cx="1714159" cy="484429"/>
            </a:xfrm>
            <a:prstGeom prst="line">
              <a:avLst/>
            </a:prstGeom>
            <a:noFill/>
            <a:ln w="9525">
              <a:solidFill>
                <a:schemeClr val="tx1"/>
              </a:solidFill>
              <a:round/>
              <a:headEnd/>
              <a:tailEnd/>
            </a:ln>
            <a:effectLst/>
          </p:spPr>
          <p:txBody>
            <a:bodyPr wrap="none"/>
            <a:lstStyle/>
            <a:p>
              <a:endParaRPr lang="en-US" b="1"/>
            </a:p>
          </p:txBody>
        </p:sp>
        <p:sp>
          <p:nvSpPr>
            <p:cNvPr id="1260565" name="Line 21"/>
            <p:cNvSpPr>
              <a:spLocks noChangeShapeType="1"/>
            </p:cNvSpPr>
            <p:nvPr/>
          </p:nvSpPr>
          <p:spPr bwMode="auto">
            <a:xfrm flipH="1">
              <a:off x="8080376" y="3145173"/>
              <a:ext cx="9525" cy="433409"/>
            </a:xfrm>
            <a:prstGeom prst="line">
              <a:avLst/>
            </a:prstGeom>
            <a:noFill/>
            <a:ln w="9525">
              <a:solidFill>
                <a:schemeClr val="tx1"/>
              </a:solidFill>
              <a:round/>
              <a:headEnd/>
              <a:tailEnd/>
            </a:ln>
            <a:effectLst/>
          </p:spPr>
          <p:txBody>
            <a:bodyPr wrap="none"/>
            <a:lstStyle/>
            <a:p>
              <a:endParaRPr lang="en-US" b="1"/>
            </a:p>
          </p:txBody>
        </p:sp>
        <p:sp>
          <p:nvSpPr>
            <p:cNvPr id="1260567" name="Line 23"/>
            <p:cNvSpPr>
              <a:spLocks noChangeShapeType="1"/>
            </p:cNvSpPr>
            <p:nvPr/>
          </p:nvSpPr>
          <p:spPr bwMode="auto">
            <a:xfrm>
              <a:off x="5105401" y="3761123"/>
              <a:ext cx="228600" cy="0"/>
            </a:xfrm>
            <a:prstGeom prst="line">
              <a:avLst/>
            </a:prstGeom>
            <a:noFill/>
            <a:ln w="38100" cmpd="dbl">
              <a:solidFill>
                <a:schemeClr val="tx1"/>
              </a:solidFill>
              <a:round/>
              <a:headEnd/>
              <a:tailEnd/>
            </a:ln>
            <a:effectLst/>
          </p:spPr>
          <p:txBody>
            <a:bodyPr wrap="none"/>
            <a:lstStyle/>
            <a:p>
              <a:endParaRPr lang="en-US" b="1"/>
            </a:p>
          </p:txBody>
        </p:sp>
        <p:sp>
          <p:nvSpPr>
            <p:cNvPr id="1260568" name="Text Box 24"/>
            <p:cNvSpPr txBox="1">
              <a:spLocks noChangeArrowheads="1"/>
            </p:cNvSpPr>
            <p:nvPr/>
          </p:nvSpPr>
          <p:spPr bwMode="auto">
            <a:xfrm>
              <a:off x="5334001" y="3532523"/>
              <a:ext cx="1332416" cy="461665"/>
            </a:xfrm>
            <a:prstGeom prst="rect">
              <a:avLst/>
            </a:prstGeom>
            <a:noFill/>
            <a:ln w="9525">
              <a:noFill/>
              <a:miter lim="800000"/>
              <a:headEnd/>
              <a:tailEnd/>
            </a:ln>
            <a:effectLst/>
          </p:spPr>
          <p:txBody>
            <a:bodyPr wrap="none">
              <a:spAutoFit/>
            </a:bodyPr>
            <a:lstStyle/>
            <a:p>
              <a:pPr algn="l"/>
              <a:r>
                <a:rPr lang="en-US" b="1" dirty="0"/>
                <a:t>Jocasta</a:t>
              </a:r>
            </a:p>
          </p:txBody>
        </p:sp>
        <p:sp>
          <p:nvSpPr>
            <p:cNvPr id="1260569" name="Text Box 25"/>
            <p:cNvSpPr txBox="1">
              <a:spLocks noChangeArrowheads="1"/>
            </p:cNvSpPr>
            <p:nvPr/>
          </p:nvSpPr>
          <p:spPr bwMode="auto">
            <a:xfrm>
              <a:off x="7543801" y="3532523"/>
              <a:ext cx="1074333" cy="461665"/>
            </a:xfrm>
            <a:prstGeom prst="rect">
              <a:avLst/>
            </a:prstGeom>
            <a:noFill/>
            <a:ln w="9525">
              <a:noFill/>
              <a:miter lim="800000"/>
              <a:headEnd/>
              <a:tailEnd/>
            </a:ln>
            <a:effectLst/>
          </p:spPr>
          <p:txBody>
            <a:bodyPr wrap="none">
              <a:spAutoFit/>
            </a:bodyPr>
            <a:lstStyle/>
            <a:p>
              <a:r>
                <a:rPr lang="en-US" b="1" dirty="0"/>
                <a:t>Creon</a:t>
              </a:r>
            </a:p>
          </p:txBody>
        </p:sp>
        <p:sp>
          <p:nvSpPr>
            <p:cNvPr id="1260570" name="Line 26"/>
            <p:cNvSpPr>
              <a:spLocks noChangeShapeType="1"/>
            </p:cNvSpPr>
            <p:nvPr/>
          </p:nvSpPr>
          <p:spPr bwMode="auto">
            <a:xfrm>
              <a:off x="8696326" y="3761123"/>
              <a:ext cx="228600" cy="0"/>
            </a:xfrm>
            <a:prstGeom prst="line">
              <a:avLst/>
            </a:prstGeom>
            <a:noFill/>
            <a:ln w="38100" cmpd="dbl">
              <a:solidFill>
                <a:schemeClr val="tx1"/>
              </a:solidFill>
              <a:round/>
              <a:headEnd/>
              <a:tailEnd/>
            </a:ln>
            <a:effectLst/>
          </p:spPr>
          <p:txBody>
            <a:bodyPr wrap="none"/>
            <a:lstStyle/>
            <a:p>
              <a:endParaRPr lang="en-US" b="1"/>
            </a:p>
          </p:txBody>
        </p:sp>
        <p:sp>
          <p:nvSpPr>
            <p:cNvPr id="1260571" name="Text Box 27"/>
            <p:cNvSpPr txBox="1">
              <a:spLocks noChangeArrowheads="1"/>
            </p:cNvSpPr>
            <p:nvPr/>
          </p:nvSpPr>
          <p:spPr bwMode="auto">
            <a:xfrm>
              <a:off x="9030899" y="3537286"/>
              <a:ext cx="1484702" cy="461665"/>
            </a:xfrm>
            <a:prstGeom prst="rect">
              <a:avLst/>
            </a:prstGeom>
            <a:noFill/>
            <a:ln w="9525">
              <a:noFill/>
              <a:miter lim="800000"/>
              <a:headEnd/>
              <a:tailEnd/>
            </a:ln>
            <a:effectLst/>
          </p:spPr>
          <p:txBody>
            <a:bodyPr wrap="none">
              <a:spAutoFit/>
            </a:bodyPr>
            <a:lstStyle/>
            <a:p>
              <a:r>
                <a:rPr lang="en-US" b="1" dirty="0"/>
                <a:t>Eurydice</a:t>
              </a:r>
            </a:p>
          </p:txBody>
        </p:sp>
        <p:sp>
          <p:nvSpPr>
            <p:cNvPr id="1260572" name="Line 28"/>
            <p:cNvSpPr>
              <a:spLocks noChangeShapeType="1"/>
            </p:cNvSpPr>
            <p:nvPr/>
          </p:nvSpPr>
          <p:spPr bwMode="auto">
            <a:xfrm>
              <a:off x="8070851" y="5145423"/>
              <a:ext cx="1914525" cy="0"/>
            </a:xfrm>
            <a:prstGeom prst="line">
              <a:avLst/>
            </a:prstGeom>
            <a:noFill/>
            <a:ln w="9525">
              <a:solidFill>
                <a:schemeClr val="tx1"/>
              </a:solidFill>
              <a:round/>
              <a:headEnd/>
              <a:tailEnd/>
            </a:ln>
            <a:effectLst/>
          </p:spPr>
          <p:txBody>
            <a:bodyPr wrap="none"/>
            <a:lstStyle/>
            <a:p>
              <a:endParaRPr lang="en-US" b="1"/>
            </a:p>
          </p:txBody>
        </p:sp>
        <p:sp>
          <p:nvSpPr>
            <p:cNvPr id="1260573" name="Line 29"/>
            <p:cNvSpPr>
              <a:spLocks noChangeShapeType="1"/>
            </p:cNvSpPr>
            <p:nvPr/>
          </p:nvSpPr>
          <p:spPr bwMode="auto">
            <a:xfrm>
              <a:off x="8074026" y="5142248"/>
              <a:ext cx="0" cy="381000"/>
            </a:xfrm>
            <a:prstGeom prst="line">
              <a:avLst/>
            </a:prstGeom>
            <a:noFill/>
            <a:ln w="9525">
              <a:solidFill>
                <a:schemeClr val="tx1"/>
              </a:solidFill>
              <a:round/>
              <a:headEnd/>
              <a:tailEnd/>
            </a:ln>
            <a:effectLst/>
          </p:spPr>
          <p:txBody>
            <a:bodyPr wrap="none"/>
            <a:lstStyle/>
            <a:p>
              <a:endParaRPr lang="en-US" b="1"/>
            </a:p>
          </p:txBody>
        </p:sp>
        <p:sp>
          <p:nvSpPr>
            <p:cNvPr id="1260574" name="Line 30"/>
            <p:cNvSpPr>
              <a:spLocks noChangeShapeType="1"/>
            </p:cNvSpPr>
            <p:nvPr/>
          </p:nvSpPr>
          <p:spPr bwMode="auto">
            <a:xfrm>
              <a:off x="9985376" y="5142248"/>
              <a:ext cx="0" cy="381000"/>
            </a:xfrm>
            <a:prstGeom prst="line">
              <a:avLst/>
            </a:prstGeom>
            <a:noFill/>
            <a:ln w="9525">
              <a:solidFill>
                <a:schemeClr val="tx1"/>
              </a:solidFill>
              <a:round/>
              <a:headEnd/>
              <a:tailEnd/>
            </a:ln>
            <a:effectLst/>
          </p:spPr>
          <p:txBody>
            <a:bodyPr wrap="none"/>
            <a:lstStyle/>
            <a:p>
              <a:endParaRPr lang="en-US" b="1"/>
            </a:p>
          </p:txBody>
        </p:sp>
        <p:sp>
          <p:nvSpPr>
            <p:cNvPr id="1260575" name="Text Box 31"/>
            <p:cNvSpPr txBox="1">
              <a:spLocks noChangeArrowheads="1"/>
            </p:cNvSpPr>
            <p:nvPr/>
          </p:nvSpPr>
          <p:spPr bwMode="auto">
            <a:xfrm>
              <a:off x="9465412" y="5635823"/>
              <a:ext cx="1058303" cy="307777"/>
            </a:xfrm>
            <a:prstGeom prst="rect">
              <a:avLst/>
            </a:prstGeom>
            <a:noFill/>
            <a:ln w="9525">
              <a:noFill/>
              <a:miter lim="800000"/>
              <a:headEnd/>
              <a:tailEnd/>
            </a:ln>
            <a:effectLst/>
          </p:spPr>
          <p:txBody>
            <a:bodyPr wrap="none" anchor="b" anchorCtr="0">
              <a:spAutoFit/>
            </a:bodyPr>
            <a:lstStyle/>
            <a:p>
              <a:pPr algn="ctr"/>
              <a:r>
                <a:rPr lang="en-US" sz="1400" b="1" dirty="0"/>
                <a:t>Megareus</a:t>
              </a:r>
            </a:p>
          </p:txBody>
        </p:sp>
        <p:sp>
          <p:nvSpPr>
            <p:cNvPr id="1260576" name="Text Box 32"/>
            <p:cNvSpPr txBox="1">
              <a:spLocks noChangeArrowheads="1"/>
            </p:cNvSpPr>
            <p:nvPr/>
          </p:nvSpPr>
          <p:spPr bwMode="auto">
            <a:xfrm>
              <a:off x="7513394" y="5574268"/>
              <a:ext cx="1143262" cy="369332"/>
            </a:xfrm>
            <a:prstGeom prst="rect">
              <a:avLst/>
            </a:prstGeom>
            <a:noFill/>
            <a:ln w="9525">
              <a:noFill/>
              <a:miter lim="800000"/>
              <a:headEnd/>
              <a:tailEnd/>
            </a:ln>
            <a:effectLst/>
          </p:spPr>
          <p:txBody>
            <a:bodyPr wrap="none" anchor="b" anchorCtr="0">
              <a:spAutoFit/>
            </a:bodyPr>
            <a:lstStyle/>
            <a:p>
              <a:pPr algn="ctr"/>
              <a:r>
                <a:rPr lang="en-US" b="1" dirty="0"/>
                <a:t>Haemon</a:t>
              </a:r>
            </a:p>
          </p:txBody>
        </p:sp>
        <p:sp>
          <p:nvSpPr>
            <p:cNvPr id="1260577" name="Line 33"/>
            <p:cNvSpPr>
              <a:spLocks noChangeShapeType="1"/>
            </p:cNvSpPr>
            <p:nvPr/>
          </p:nvSpPr>
          <p:spPr bwMode="auto">
            <a:xfrm>
              <a:off x="8823326" y="3878598"/>
              <a:ext cx="0" cy="1266825"/>
            </a:xfrm>
            <a:prstGeom prst="line">
              <a:avLst/>
            </a:prstGeom>
            <a:noFill/>
            <a:ln w="9525">
              <a:solidFill>
                <a:schemeClr val="tx1"/>
              </a:solidFill>
              <a:round/>
              <a:headEnd/>
              <a:tailEnd/>
            </a:ln>
            <a:effectLst/>
          </p:spPr>
          <p:txBody>
            <a:bodyPr wrap="none"/>
            <a:lstStyle/>
            <a:p>
              <a:endParaRPr lang="en-US" b="1"/>
            </a:p>
          </p:txBody>
        </p:sp>
        <p:sp>
          <p:nvSpPr>
            <p:cNvPr id="1260547" name="Text Box 3"/>
            <p:cNvSpPr txBox="1">
              <a:spLocks noChangeArrowheads="1"/>
            </p:cNvSpPr>
            <p:nvPr/>
          </p:nvSpPr>
          <p:spPr bwMode="auto">
            <a:xfrm>
              <a:off x="4059441" y="2820266"/>
              <a:ext cx="1018227" cy="307777"/>
            </a:xfrm>
            <a:prstGeom prst="rect">
              <a:avLst/>
            </a:prstGeom>
            <a:noFill/>
            <a:ln w="9525">
              <a:noFill/>
              <a:miter lim="800000"/>
              <a:headEnd/>
              <a:tailEnd/>
            </a:ln>
            <a:effectLst/>
          </p:spPr>
          <p:txBody>
            <a:bodyPr wrap="none">
              <a:spAutoFit/>
            </a:bodyPr>
            <a:lstStyle/>
            <a:p>
              <a:r>
                <a:rPr lang="en-US" sz="1400" b="1" dirty="0"/>
                <a:t>Labdacus</a:t>
              </a:r>
            </a:p>
          </p:txBody>
        </p:sp>
        <p:sp>
          <p:nvSpPr>
            <p:cNvPr id="1260566" name="Text Box 22"/>
            <p:cNvSpPr txBox="1">
              <a:spLocks noChangeArrowheads="1"/>
            </p:cNvSpPr>
            <p:nvPr/>
          </p:nvSpPr>
          <p:spPr bwMode="auto">
            <a:xfrm>
              <a:off x="4074669" y="3532523"/>
              <a:ext cx="987771" cy="461665"/>
            </a:xfrm>
            <a:prstGeom prst="rect">
              <a:avLst/>
            </a:prstGeom>
            <a:noFill/>
            <a:ln w="9525">
              <a:noFill/>
              <a:miter lim="800000"/>
              <a:headEnd/>
              <a:tailEnd/>
            </a:ln>
            <a:effectLst/>
          </p:spPr>
          <p:txBody>
            <a:bodyPr wrap="none">
              <a:spAutoFit/>
            </a:bodyPr>
            <a:lstStyle/>
            <a:p>
              <a:r>
                <a:rPr lang="en-US" b="1" dirty="0"/>
                <a:t>Laius</a:t>
              </a:r>
            </a:p>
          </p:txBody>
        </p:sp>
        <p:sp>
          <p:nvSpPr>
            <p:cNvPr id="40" name="Text Box 3"/>
            <p:cNvSpPr txBox="1">
              <a:spLocks noChangeArrowheads="1"/>
            </p:cNvSpPr>
            <p:nvPr/>
          </p:nvSpPr>
          <p:spPr bwMode="auto">
            <a:xfrm>
              <a:off x="4038601" y="2260407"/>
              <a:ext cx="1059907" cy="307777"/>
            </a:xfrm>
            <a:prstGeom prst="rect">
              <a:avLst/>
            </a:prstGeom>
            <a:noFill/>
            <a:ln w="9525">
              <a:noFill/>
              <a:miter lim="800000"/>
              <a:headEnd/>
              <a:tailEnd/>
            </a:ln>
            <a:effectLst/>
          </p:spPr>
          <p:txBody>
            <a:bodyPr wrap="none">
              <a:spAutoFit/>
            </a:bodyPr>
            <a:lstStyle/>
            <a:p>
              <a:r>
                <a:rPr lang="en-US" sz="1400" b="1" dirty="0" err="1"/>
                <a:t>Polydorus</a:t>
              </a:r>
              <a:endParaRPr lang="en-US" sz="1400" b="1" dirty="0"/>
            </a:p>
          </p:txBody>
        </p:sp>
        <p:sp>
          <p:nvSpPr>
            <p:cNvPr id="41" name="Text Box 3"/>
            <p:cNvSpPr txBox="1">
              <a:spLocks noChangeArrowheads="1"/>
            </p:cNvSpPr>
            <p:nvPr/>
          </p:nvSpPr>
          <p:spPr bwMode="auto">
            <a:xfrm>
              <a:off x="4122759" y="1700548"/>
              <a:ext cx="891591" cy="307777"/>
            </a:xfrm>
            <a:prstGeom prst="rect">
              <a:avLst/>
            </a:prstGeom>
            <a:noFill/>
            <a:ln w="9525">
              <a:noFill/>
              <a:miter lim="800000"/>
              <a:headEnd/>
              <a:tailEnd/>
            </a:ln>
            <a:effectLst/>
          </p:spPr>
          <p:txBody>
            <a:bodyPr wrap="none">
              <a:spAutoFit/>
            </a:bodyPr>
            <a:lstStyle/>
            <a:p>
              <a:r>
                <a:rPr lang="en-US" sz="1400" b="1" dirty="0"/>
                <a:t>Cadmus</a:t>
              </a:r>
            </a:p>
          </p:txBody>
        </p:sp>
        <p:sp>
          <p:nvSpPr>
            <p:cNvPr id="44" name="Line 4"/>
            <p:cNvSpPr>
              <a:spLocks noChangeShapeType="1"/>
            </p:cNvSpPr>
            <p:nvPr/>
          </p:nvSpPr>
          <p:spPr bwMode="auto">
            <a:xfrm>
              <a:off x="4568554" y="3139784"/>
              <a:ext cx="0" cy="381000"/>
            </a:xfrm>
            <a:prstGeom prst="line">
              <a:avLst/>
            </a:prstGeom>
            <a:noFill/>
            <a:ln w="9525">
              <a:solidFill>
                <a:schemeClr val="tx1"/>
              </a:solidFill>
              <a:round/>
              <a:headEnd/>
              <a:tailEnd/>
            </a:ln>
            <a:effectLst/>
          </p:spPr>
          <p:txBody>
            <a:bodyPr wrap="none"/>
            <a:lstStyle/>
            <a:p>
              <a:endParaRPr lang="en-US" b="1"/>
            </a:p>
          </p:txBody>
        </p:sp>
        <p:sp>
          <p:nvSpPr>
            <p:cNvPr id="45" name="Line 4"/>
            <p:cNvSpPr>
              <a:spLocks noChangeShapeType="1"/>
            </p:cNvSpPr>
            <p:nvPr/>
          </p:nvSpPr>
          <p:spPr bwMode="auto">
            <a:xfrm>
              <a:off x="4568554" y="2579925"/>
              <a:ext cx="0" cy="228600"/>
            </a:xfrm>
            <a:prstGeom prst="line">
              <a:avLst/>
            </a:prstGeom>
            <a:noFill/>
            <a:ln w="9525">
              <a:solidFill>
                <a:schemeClr val="tx1"/>
              </a:solidFill>
              <a:round/>
              <a:headEnd/>
              <a:tailEnd/>
            </a:ln>
            <a:effectLst/>
          </p:spPr>
          <p:txBody>
            <a:bodyPr wrap="none"/>
            <a:lstStyle/>
            <a:p>
              <a:endParaRPr lang="en-US" b="1"/>
            </a:p>
          </p:txBody>
        </p:sp>
        <p:sp>
          <p:nvSpPr>
            <p:cNvPr id="46" name="Line 4"/>
            <p:cNvSpPr>
              <a:spLocks noChangeShapeType="1"/>
            </p:cNvSpPr>
            <p:nvPr/>
          </p:nvSpPr>
          <p:spPr bwMode="auto">
            <a:xfrm>
              <a:off x="4568554" y="2020066"/>
              <a:ext cx="0" cy="228600"/>
            </a:xfrm>
            <a:prstGeom prst="line">
              <a:avLst/>
            </a:prstGeom>
            <a:noFill/>
            <a:ln w="9525">
              <a:solidFill>
                <a:schemeClr val="tx1"/>
              </a:solidFill>
              <a:round/>
              <a:headEnd/>
              <a:tailEnd/>
            </a:ln>
            <a:effectLst/>
          </p:spPr>
          <p:txBody>
            <a:bodyPr wrap="none"/>
            <a:lstStyle/>
            <a:p>
              <a:endParaRPr lang="en-US" b="1"/>
            </a:p>
          </p:txBody>
        </p:sp>
        <p:sp>
          <p:nvSpPr>
            <p:cNvPr id="42" name="Line 20"/>
            <p:cNvSpPr>
              <a:spLocks noChangeShapeType="1"/>
            </p:cNvSpPr>
            <p:nvPr/>
          </p:nvSpPr>
          <p:spPr bwMode="auto">
            <a:xfrm flipH="1">
              <a:off x="5872332" y="3149738"/>
              <a:ext cx="2208044" cy="1418480"/>
            </a:xfrm>
            <a:prstGeom prst="line">
              <a:avLst/>
            </a:prstGeom>
            <a:noFill/>
            <a:ln w="9525">
              <a:solidFill>
                <a:schemeClr val="tx1"/>
              </a:solidFill>
              <a:round/>
              <a:headEnd/>
              <a:tailEnd/>
            </a:ln>
            <a:effectLst/>
          </p:spPr>
          <p:txBody>
            <a:bodyPr wrap="none"/>
            <a:lstStyle/>
            <a:p>
              <a:endParaRPr lang="en-US" b="1"/>
            </a:p>
          </p:txBody>
        </p:sp>
      </p:grpSp>
    </p:spTree>
    <p:extLst>
      <p:ext uri="{BB962C8B-B14F-4D97-AF65-F5344CB8AC3E}">
        <p14:creationId xmlns:p14="http://schemas.microsoft.com/office/powerpoint/2010/main" val="3870997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62BCC-0D77-4D15-84E9-7B46713E74A3}"/>
              </a:ext>
            </a:extLst>
          </p:cNvPr>
          <p:cNvSpPr>
            <a:spLocks noGrp="1"/>
          </p:cNvSpPr>
          <p:nvPr>
            <p:ph type="title"/>
          </p:nvPr>
        </p:nvSpPr>
        <p:spPr/>
        <p:txBody>
          <a:bodyPr/>
          <a:lstStyle/>
          <a:p>
            <a:r>
              <a:rPr lang="en-US" i="1" dirty="0"/>
              <a:t>Oedipus the King</a:t>
            </a:r>
            <a:r>
              <a:rPr lang="en-US" dirty="0"/>
              <a:t>, Analysis 1</a:t>
            </a:r>
          </a:p>
        </p:txBody>
      </p:sp>
      <p:sp>
        <p:nvSpPr>
          <p:cNvPr id="3" name="Content Placeholder 2">
            <a:extLst>
              <a:ext uri="{FF2B5EF4-FFF2-40B4-BE49-F238E27FC236}">
                <a16:creationId xmlns:a16="http://schemas.microsoft.com/office/drawing/2014/main" id="{070E8227-30EB-40D9-930A-7346CBBDB0C1}"/>
              </a:ext>
            </a:extLst>
          </p:cNvPr>
          <p:cNvSpPr>
            <a:spLocks noGrp="1"/>
          </p:cNvSpPr>
          <p:nvPr>
            <p:ph sz="half" idx="1"/>
          </p:nvPr>
        </p:nvSpPr>
        <p:spPr/>
        <p:txBody>
          <a:bodyPr/>
          <a:lstStyle/>
          <a:p>
            <a:pPr>
              <a:lnSpc>
                <a:spcPct val="120000"/>
              </a:lnSpc>
            </a:pPr>
            <a:r>
              <a:rPr lang="en-US" sz="2400" b="1" dirty="0"/>
              <a:t>Prologue 15 ff.</a:t>
            </a:r>
          </a:p>
          <a:p>
            <a:pPr lvl="1">
              <a:lnSpc>
                <a:spcPct val="120000"/>
              </a:lnSpc>
              <a:spcBef>
                <a:spcPts val="600"/>
              </a:spcBef>
            </a:pPr>
            <a:r>
              <a:rPr lang="en-US" sz="2000" dirty="0"/>
              <a:t>Oedipus, priest, Creon. Plague, oracle</a:t>
            </a:r>
          </a:p>
          <a:p>
            <a:pPr>
              <a:lnSpc>
                <a:spcPct val="120000"/>
              </a:lnSpc>
            </a:pPr>
            <a:r>
              <a:rPr lang="en-US" sz="2400" b="1" i="1" dirty="0"/>
              <a:t>Parodos</a:t>
            </a:r>
            <a:r>
              <a:rPr lang="en-US" sz="2400" b="1" dirty="0"/>
              <a:t> 168 ff.</a:t>
            </a:r>
          </a:p>
          <a:p>
            <a:pPr lvl="1">
              <a:lnSpc>
                <a:spcPct val="120000"/>
              </a:lnSpc>
              <a:spcBef>
                <a:spcPts val="600"/>
              </a:spcBef>
            </a:pPr>
            <a:r>
              <a:rPr lang="en-US" sz="2000" dirty="0"/>
              <a:t>Divine invocation. War on plague</a:t>
            </a:r>
          </a:p>
          <a:p>
            <a:pPr>
              <a:lnSpc>
                <a:spcPct val="120000"/>
              </a:lnSpc>
            </a:pPr>
            <a:r>
              <a:rPr lang="en-US" sz="2400" b="1" dirty="0"/>
              <a:t>1</a:t>
            </a:r>
            <a:r>
              <a:rPr lang="en-US" sz="2400" b="1" baseline="30000" dirty="0"/>
              <a:t>st</a:t>
            </a:r>
            <a:r>
              <a:rPr lang="en-US" sz="2400" b="1" dirty="0"/>
              <a:t> episode 171 ff.</a:t>
            </a:r>
          </a:p>
          <a:p>
            <a:pPr lvl="1">
              <a:lnSpc>
                <a:spcPct val="120000"/>
              </a:lnSpc>
              <a:spcBef>
                <a:spcPts val="600"/>
              </a:spcBef>
            </a:pPr>
            <a:r>
              <a:rPr lang="en-US" sz="2000" dirty="0"/>
              <a:t>Oedipus, Tiresias. </a:t>
            </a:r>
            <a:r>
              <a:rPr lang="en-US" sz="2000" i="1" dirty="0"/>
              <a:t>agōn</a:t>
            </a:r>
            <a:r>
              <a:rPr lang="en-US" sz="2000" dirty="0"/>
              <a:t> 1</a:t>
            </a:r>
            <a:endParaRPr lang="en-US" dirty="0"/>
          </a:p>
        </p:txBody>
      </p:sp>
      <p:sp>
        <p:nvSpPr>
          <p:cNvPr id="4" name="Content Placeholder 3">
            <a:extLst>
              <a:ext uri="{FF2B5EF4-FFF2-40B4-BE49-F238E27FC236}">
                <a16:creationId xmlns:a16="http://schemas.microsoft.com/office/drawing/2014/main" id="{6764768A-F5D1-4E0D-8910-71CBFD608C45}"/>
              </a:ext>
            </a:extLst>
          </p:cNvPr>
          <p:cNvSpPr>
            <a:spLocks noGrp="1"/>
          </p:cNvSpPr>
          <p:nvPr>
            <p:ph sz="half" idx="2"/>
          </p:nvPr>
        </p:nvSpPr>
        <p:spPr/>
        <p:txBody>
          <a:bodyPr/>
          <a:lstStyle/>
          <a:p>
            <a:pPr>
              <a:lnSpc>
                <a:spcPct val="120000"/>
              </a:lnSpc>
            </a:pPr>
            <a:r>
              <a:rPr lang="en-US" sz="2400" b="1" dirty="0"/>
              <a:t>1</a:t>
            </a:r>
            <a:r>
              <a:rPr lang="en-US" sz="2400" b="1" baseline="30000" dirty="0"/>
              <a:t>st</a:t>
            </a:r>
            <a:r>
              <a:rPr lang="en-US" sz="2400" b="1" dirty="0"/>
              <a:t> </a:t>
            </a:r>
            <a:r>
              <a:rPr lang="en-US" sz="2400" b="1" i="1" dirty="0"/>
              <a:t>stasimon</a:t>
            </a:r>
            <a:r>
              <a:rPr lang="en-US" sz="2400" b="1" dirty="0"/>
              <a:t> 186 f.</a:t>
            </a:r>
          </a:p>
          <a:p>
            <a:pPr lvl="1">
              <a:lnSpc>
                <a:spcPct val="120000"/>
              </a:lnSpc>
              <a:spcBef>
                <a:spcPts val="600"/>
              </a:spcBef>
            </a:pPr>
            <a:r>
              <a:rPr lang="en-US" sz="2000" dirty="0"/>
              <a:t>Who is the killer?</a:t>
            </a:r>
          </a:p>
          <a:p>
            <a:pPr>
              <a:lnSpc>
                <a:spcPct val="120000"/>
              </a:lnSpc>
            </a:pPr>
            <a:r>
              <a:rPr lang="en-US" sz="2400" b="1" dirty="0"/>
              <a:t>2</a:t>
            </a:r>
            <a:r>
              <a:rPr lang="en-US" sz="2400" b="1" baseline="30000" dirty="0"/>
              <a:t>nd</a:t>
            </a:r>
            <a:r>
              <a:rPr lang="en-US" sz="2400" b="1" dirty="0"/>
              <a:t> episode 188 ff.</a:t>
            </a:r>
          </a:p>
          <a:p>
            <a:pPr lvl="1">
              <a:lnSpc>
                <a:spcPct val="120000"/>
              </a:lnSpc>
              <a:spcBef>
                <a:spcPts val="600"/>
              </a:spcBef>
            </a:pPr>
            <a:r>
              <a:rPr lang="en-US" sz="2000" dirty="0"/>
              <a:t>Creon, Oedipus. </a:t>
            </a:r>
            <a:r>
              <a:rPr lang="en-US" sz="2000" i="1" dirty="0"/>
              <a:t>agōn</a:t>
            </a:r>
            <a:r>
              <a:rPr lang="en-US" sz="2000" dirty="0"/>
              <a:t> 2</a:t>
            </a:r>
          </a:p>
          <a:p>
            <a:pPr lvl="1">
              <a:lnSpc>
                <a:spcPct val="120000"/>
              </a:lnSpc>
              <a:spcBef>
                <a:spcPts val="600"/>
              </a:spcBef>
            </a:pPr>
            <a:r>
              <a:rPr lang="en-US" sz="2000" dirty="0"/>
              <a:t>1</a:t>
            </a:r>
            <a:r>
              <a:rPr lang="en-US" sz="2000" baseline="30000" dirty="0"/>
              <a:t>st</a:t>
            </a:r>
            <a:r>
              <a:rPr lang="en-US" sz="2000" dirty="0"/>
              <a:t> </a:t>
            </a:r>
            <a:r>
              <a:rPr lang="en-US" sz="2000" i="1" dirty="0"/>
              <a:t>kommos</a:t>
            </a:r>
            <a:r>
              <a:rPr lang="en-US" sz="2000" dirty="0"/>
              <a:t> (197 ff.)</a:t>
            </a:r>
          </a:p>
          <a:p>
            <a:pPr lvl="2">
              <a:lnSpc>
                <a:spcPct val="120000"/>
              </a:lnSpc>
            </a:pPr>
            <a:r>
              <a:rPr lang="en-US" sz="1800" dirty="0"/>
              <a:t>Chorus, Jocasta, Oedipus</a:t>
            </a:r>
          </a:p>
          <a:p>
            <a:pPr lvl="1">
              <a:lnSpc>
                <a:spcPct val="120000"/>
              </a:lnSpc>
              <a:spcBef>
                <a:spcPts val="600"/>
              </a:spcBef>
            </a:pPr>
            <a:r>
              <a:rPr lang="en-US" sz="2000" dirty="0"/>
              <a:t>Comparison of oracles</a:t>
            </a:r>
          </a:p>
        </p:txBody>
      </p:sp>
    </p:spTree>
    <p:extLst>
      <p:ext uri="{BB962C8B-B14F-4D97-AF65-F5344CB8AC3E}">
        <p14:creationId xmlns:p14="http://schemas.microsoft.com/office/powerpoint/2010/main" val="143926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30F04-D57E-4141-8B3E-330020682B9F}"/>
              </a:ext>
            </a:extLst>
          </p:cNvPr>
          <p:cNvSpPr>
            <a:spLocks noGrp="1"/>
          </p:cNvSpPr>
          <p:nvPr>
            <p:ph type="title"/>
          </p:nvPr>
        </p:nvSpPr>
        <p:spPr/>
        <p:txBody>
          <a:bodyPr/>
          <a:lstStyle/>
          <a:p>
            <a:r>
              <a:rPr lang="en-US" dirty="0"/>
              <a:t>Oedipus Quotations</a:t>
            </a:r>
          </a:p>
        </p:txBody>
      </p:sp>
      <p:sp>
        <p:nvSpPr>
          <p:cNvPr id="3" name="Content Placeholder 2">
            <a:extLst>
              <a:ext uri="{FF2B5EF4-FFF2-40B4-BE49-F238E27FC236}">
                <a16:creationId xmlns:a16="http://schemas.microsoft.com/office/drawing/2014/main" id="{B94A8FA7-0714-4F27-A215-D9E57EB7E8A4}"/>
              </a:ext>
            </a:extLst>
          </p:cNvPr>
          <p:cNvSpPr>
            <a:spLocks noGrp="1"/>
          </p:cNvSpPr>
          <p:nvPr>
            <p:ph idx="1"/>
          </p:nvPr>
        </p:nvSpPr>
        <p:spPr/>
        <p:txBody>
          <a:bodyPr/>
          <a:lstStyle/>
          <a:p>
            <a:pPr marL="45720" indent="0">
              <a:buNone/>
            </a:pPr>
            <a:r>
              <a:rPr lang="en-US" dirty="0"/>
              <a:t>“You pray to the gods? Let me grant your prayers.” (To Chorus, p. 171)</a:t>
            </a:r>
          </a:p>
          <a:p>
            <a:pPr marL="45720" indent="0">
              <a:buNone/>
            </a:pPr>
            <a:r>
              <a:rPr lang="en-US" dirty="0"/>
              <a:t>“… I came by, Oedipus the ignorant, / I stopped the Sphinx! With no help from the birds, / the flight of my own intelligence hit the mark.” (to Tiresias, p. 182)</a:t>
            </a:r>
          </a:p>
        </p:txBody>
      </p:sp>
    </p:spTree>
    <p:extLst>
      <p:ext uri="{BB962C8B-B14F-4D97-AF65-F5344CB8AC3E}">
        <p14:creationId xmlns:p14="http://schemas.microsoft.com/office/powerpoint/2010/main" val="249783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2C22A-89FB-47DC-A933-D2C7CBA18BC6}"/>
              </a:ext>
            </a:extLst>
          </p:cNvPr>
          <p:cNvSpPr>
            <a:spLocks noGrp="1"/>
          </p:cNvSpPr>
          <p:nvPr>
            <p:ph type="title"/>
          </p:nvPr>
        </p:nvSpPr>
        <p:spPr/>
        <p:txBody>
          <a:bodyPr/>
          <a:lstStyle/>
          <a:p>
            <a:r>
              <a:rPr lang="en-US" dirty="0"/>
              <a:t>Tiresias Quotations</a:t>
            </a:r>
          </a:p>
        </p:txBody>
      </p:sp>
      <p:sp>
        <p:nvSpPr>
          <p:cNvPr id="3" name="Content Placeholder 2">
            <a:extLst>
              <a:ext uri="{FF2B5EF4-FFF2-40B4-BE49-F238E27FC236}">
                <a16:creationId xmlns:a16="http://schemas.microsoft.com/office/drawing/2014/main" id="{AC9C0D86-5863-492D-BB56-1CD3FA9198D5}"/>
              </a:ext>
            </a:extLst>
          </p:cNvPr>
          <p:cNvSpPr>
            <a:spLocks noGrp="1"/>
          </p:cNvSpPr>
          <p:nvPr>
            <p:ph idx="1"/>
          </p:nvPr>
        </p:nvSpPr>
        <p:spPr/>
        <p:txBody>
          <a:bodyPr/>
          <a:lstStyle/>
          <a:p>
            <a:pPr marL="45720" indent="0">
              <a:buNone/>
            </a:pPr>
            <a:r>
              <a:rPr lang="en-US" dirty="0"/>
              <a:t>“I say you are the murderer you hunt.”</a:t>
            </a:r>
          </a:p>
          <a:p>
            <a:pPr marL="45720" indent="0">
              <a:buNone/>
            </a:pPr>
            <a:r>
              <a:rPr lang="en-US" dirty="0"/>
              <a:t>“You cannot imagine ... I tell you, / you and your loved ones live together in infamy, / you cannot see how far you’ve gone in guilt.” (p. 180)</a:t>
            </a:r>
          </a:p>
        </p:txBody>
      </p:sp>
    </p:spTree>
    <p:extLst>
      <p:ext uri="{BB962C8B-B14F-4D97-AF65-F5344CB8AC3E}">
        <p14:creationId xmlns:p14="http://schemas.microsoft.com/office/powerpoint/2010/main" val="1804365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EE08-2BAF-4283-A6DD-EC1FF06E26FC}"/>
              </a:ext>
            </a:extLst>
          </p:cNvPr>
          <p:cNvSpPr>
            <a:spLocks noGrp="1"/>
          </p:cNvSpPr>
          <p:nvPr>
            <p:ph type="title"/>
          </p:nvPr>
        </p:nvSpPr>
        <p:spPr/>
        <p:txBody>
          <a:bodyPr/>
          <a:lstStyle/>
          <a:p>
            <a:r>
              <a:rPr lang="en-US" dirty="0"/>
              <a:t>Oedipus </a:t>
            </a:r>
            <a:r>
              <a:rPr lang="en-US" dirty="0" err="1"/>
              <a:t>nd</a:t>
            </a:r>
            <a:r>
              <a:rPr lang="en-US" dirty="0"/>
              <a:t> Creon </a:t>
            </a:r>
            <a:r>
              <a:rPr lang="en-US" i="1" dirty="0"/>
              <a:t>agōn</a:t>
            </a:r>
          </a:p>
        </p:txBody>
      </p:sp>
      <p:sp>
        <p:nvSpPr>
          <p:cNvPr id="4" name="Text Placeholder 3">
            <a:extLst>
              <a:ext uri="{FF2B5EF4-FFF2-40B4-BE49-F238E27FC236}">
                <a16:creationId xmlns:a16="http://schemas.microsoft.com/office/drawing/2014/main" id="{F5C88A3E-A594-44ED-B58A-8D5169CECB90}"/>
              </a:ext>
            </a:extLst>
          </p:cNvPr>
          <p:cNvSpPr>
            <a:spLocks noGrp="1"/>
          </p:cNvSpPr>
          <p:nvPr>
            <p:ph type="body" idx="1"/>
          </p:nvPr>
        </p:nvSpPr>
        <p:spPr/>
        <p:txBody>
          <a:bodyPr/>
          <a:lstStyle/>
          <a:p>
            <a:r>
              <a:rPr lang="en-US" dirty="0"/>
              <a:t>Oedipus</a:t>
            </a:r>
          </a:p>
        </p:txBody>
      </p:sp>
      <p:sp>
        <p:nvSpPr>
          <p:cNvPr id="5" name="Content Placeholder 4">
            <a:extLst>
              <a:ext uri="{FF2B5EF4-FFF2-40B4-BE49-F238E27FC236}">
                <a16:creationId xmlns:a16="http://schemas.microsoft.com/office/drawing/2014/main" id="{7BFC7C7E-097B-4A25-8B79-6A90EB97EAE7}"/>
              </a:ext>
            </a:extLst>
          </p:cNvPr>
          <p:cNvSpPr>
            <a:spLocks noGrp="1"/>
          </p:cNvSpPr>
          <p:nvPr>
            <p:ph sz="half" idx="2"/>
          </p:nvPr>
        </p:nvSpPr>
        <p:spPr/>
        <p:txBody>
          <a:bodyPr>
            <a:normAutofit/>
          </a:bodyPr>
          <a:lstStyle/>
          <a:p>
            <a:pPr marL="45720" indent="0">
              <a:lnSpc>
                <a:spcPct val="100000"/>
              </a:lnSpc>
              <a:buNone/>
            </a:pPr>
            <a:r>
              <a:rPr lang="en-US" sz="2800" dirty="0"/>
              <a:t>“You, plotting to kill me, kill the king — / I see it all, the marauding thief himself / scheming to steal my crown and power!” (p. 189)</a:t>
            </a:r>
          </a:p>
        </p:txBody>
      </p:sp>
      <p:sp>
        <p:nvSpPr>
          <p:cNvPr id="6" name="Text Placeholder 5">
            <a:extLst>
              <a:ext uri="{FF2B5EF4-FFF2-40B4-BE49-F238E27FC236}">
                <a16:creationId xmlns:a16="http://schemas.microsoft.com/office/drawing/2014/main" id="{4369328E-406F-4702-9A02-BAA96D1808D6}"/>
              </a:ext>
            </a:extLst>
          </p:cNvPr>
          <p:cNvSpPr>
            <a:spLocks noGrp="1"/>
          </p:cNvSpPr>
          <p:nvPr>
            <p:ph type="body" sz="quarter" idx="3"/>
          </p:nvPr>
        </p:nvSpPr>
        <p:spPr/>
        <p:txBody>
          <a:bodyPr/>
          <a:lstStyle/>
          <a:p>
            <a:r>
              <a:rPr lang="en-US" dirty="0"/>
              <a:t>Creon</a:t>
            </a:r>
          </a:p>
        </p:txBody>
      </p:sp>
      <p:sp>
        <p:nvSpPr>
          <p:cNvPr id="7" name="Content Placeholder 6">
            <a:extLst>
              <a:ext uri="{FF2B5EF4-FFF2-40B4-BE49-F238E27FC236}">
                <a16:creationId xmlns:a16="http://schemas.microsoft.com/office/drawing/2014/main" id="{91CA7310-A92B-4FF5-81A1-D1728E6D9855}"/>
              </a:ext>
            </a:extLst>
          </p:cNvPr>
          <p:cNvSpPr>
            <a:spLocks noGrp="1"/>
          </p:cNvSpPr>
          <p:nvPr>
            <p:ph sz="quarter" idx="4"/>
          </p:nvPr>
        </p:nvSpPr>
        <p:spPr/>
        <p:txBody>
          <a:bodyPr>
            <a:normAutofit/>
          </a:bodyPr>
          <a:lstStyle/>
          <a:p>
            <a:pPr marL="45720" indent="0">
              <a:lnSpc>
                <a:spcPct val="100000"/>
              </a:lnSpc>
              <a:buNone/>
            </a:pPr>
            <a:r>
              <a:rPr lang="en-US" sz="2800" dirty="0"/>
              <a:t>“How could kingship / please me more than influence, power / without a qualm?” (p. 193)</a:t>
            </a:r>
          </a:p>
        </p:txBody>
      </p:sp>
    </p:spTree>
    <p:extLst>
      <p:ext uri="{BB962C8B-B14F-4D97-AF65-F5344CB8AC3E}">
        <p14:creationId xmlns:p14="http://schemas.microsoft.com/office/powerpoint/2010/main" val="2941567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ragedy">
  <a:themeElements>
    <a:clrScheme name="Custom 13">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000000"/>
      </a:hlink>
      <a:folHlink>
        <a:srgbClr val="00000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noFill/>
        <a:ln w="38100">
          <a:solidFill>
            <a:srgbClr val="FF0000"/>
          </a:solidFill>
          <a:tailEnd type="triangle"/>
        </a:ln>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lnSpc>
            <a:spcPct val="125000"/>
          </a:lnSpc>
          <a:defRPr sz="3200" dirty="0" smtClean="0">
            <a:solidFill>
              <a:srgbClr val="737373"/>
            </a:solidFill>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tragedy" id="{45704CD3-A975-438C-8BD7-0E4AA748C650}" vid="{CB37B324-328B-4D95-B19C-F1E59964780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tragedy</Template>
  <TotalTime>2430</TotalTime>
  <Words>2038</Words>
  <Application>Microsoft Office PowerPoint</Application>
  <PresentationFormat>Widescreen</PresentationFormat>
  <Paragraphs>173</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Candara</vt:lpstr>
      <vt:lpstr>Century Gothic</vt:lpstr>
      <vt:lpstr>Tahoma</vt:lpstr>
      <vt:lpstr>Times New Roman</vt:lpstr>
      <vt:lpstr>Wingdings</vt:lpstr>
      <vt:lpstr>tragedy</vt:lpstr>
      <vt:lpstr>Sophocles’ Oedipus the King 1</vt:lpstr>
      <vt:lpstr>Nominate Your Career Champ</vt:lpstr>
      <vt:lpstr>Delphi. Aerial Photo</vt:lpstr>
      <vt:lpstr>gnōthi sauton (Latin, temet nosce) “Know thyself!”</vt:lpstr>
      <vt:lpstr>Oracle Scene, Matrix 1</vt:lpstr>
      <vt:lpstr>Oedipus, fate, self-knowledge</vt:lpstr>
      <vt:lpstr>Agenda</vt:lpstr>
      <vt:lpstr>Discussion</vt:lpstr>
      <vt:lpstr>Guiding Questions</vt:lpstr>
      <vt:lpstr>Breaking It Down</vt:lpstr>
      <vt:lpstr>Critchley Quotations 1</vt:lpstr>
      <vt:lpstr>Critchley Quotations 2</vt:lpstr>
      <vt:lpstr>Critchley Quotations 3</vt:lpstr>
      <vt:lpstr>Critchley Quotations 4</vt:lpstr>
      <vt:lpstr>Oedipus the King, Introduction</vt:lpstr>
      <vt:lpstr>Sophocles, “Theban Plays”</vt:lpstr>
      <vt:lpstr>Historical Context: Athens</vt:lpstr>
      <vt:lpstr>Oedipus’ Family, Backstory</vt:lpstr>
      <vt:lpstr>Oedipus the King, Analysis 1</vt:lpstr>
      <vt:lpstr>Oedipus Quotations</vt:lpstr>
      <vt:lpstr>Tiresias Quotations</vt:lpstr>
      <vt:lpstr>Oedipus nd Creon agōn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Sophocles’ Oedipus the King</dc:title>
  <dc:creator>ascholtz</dc:creator>
  <cp:lastModifiedBy>Andrew Scholtz</cp:lastModifiedBy>
  <cp:revision>247</cp:revision>
  <cp:lastPrinted>2026-10-21T16:52:22Z</cp:lastPrinted>
  <dcterms:created xsi:type="dcterms:W3CDTF">2011-10-18T18:14:16Z</dcterms:created>
  <dcterms:modified xsi:type="dcterms:W3CDTF">2026-10-26T00:54:26Z</dcterms:modified>
</cp:coreProperties>
</file>