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0"/>
  </p:notesMasterIdLst>
  <p:handoutMasterIdLst>
    <p:handoutMasterId r:id="rId21"/>
  </p:handoutMasterIdLst>
  <p:sldIdLst>
    <p:sldId id="280" r:id="rId2"/>
    <p:sldId id="277" r:id="rId3"/>
    <p:sldId id="288" r:id="rId4"/>
    <p:sldId id="281" r:id="rId5"/>
    <p:sldId id="258" r:id="rId6"/>
    <p:sldId id="289" r:id="rId7"/>
    <p:sldId id="290" r:id="rId8"/>
    <p:sldId id="328" r:id="rId9"/>
    <p:sldId id="337" r:id="rId10"/>
    <p:sldId id="332" r:id="rId11"/>
    <p:sldId id="333" r:id="rId12"/>
    <p:sldId id="336" r:id="rId13"/>
    <p:sldId id="286" r:id="rId14"/>
    <p:sldId id="334" r:id="rId15"/>
    <p:sldId id="335" r:id="rId16"/>
    <p:sldId id="320" r:id="rId17"/>
    <p:sldId id="268" r:id="rId18"/>
    <p:sldId id="269" r:id="rId1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guide id="3" pos="4896"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5454"/>
    <a:srgbClr val="54BAD2"/>
    <a:srgbClr val="E5E5FF"/>
    <a:srgbClr val="1A1A1A"/>
    <a:srgbClr val="898989"/>
    <a:srgbClr val="0000FF"/>
    <a:srgbClr val="000099"/>
    <a:srgbClr val="0000CC"/>
    <a:srgbClr val="0000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65" autoAdjust="0"/>
    <p:restoredTop sz="86125" autoAdjust="0"/>
  </p:normalViewPr>
  <p:slideViewPr>
    <p:cSldViewPr snapToGrid="0" showGuides="1">
      <p:cViewPr varScale="1">
        <p:scale>
          <a:sx n="137" d="100"/>
          <a:sy n="137" d="100"/>
        </p:scale>
        <p:origin x="2036" y="92"/>
      </p:cViewPr>
      <p:guideLst>
        <p:guide orient="horz" pos="2160"/>
        <p:guide pos="3840"/>
        <p:guide pos="4896"/>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115" d="100"/>
          <a:sy n="115" d="100"/>
        </p:scale>
        <p:origin x="4052" y="20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3"/>
            <a:ext cx="3169920" cy="480311"/>
          </a:xfrm>
          <a:prstGeom prst="rect">
            <a:avLst/>
          </a:prstGeom>
          <a:noFill/>
          <a:ln w="9525">
            <a:noFill/>
            <a:miter lim="800000"/>
            <a:headEnd/>
            <a:tailEnd/>
          </a:ln>
          <a:effectLst/>
        </p:spPr>
        <p:txBody>
          <a:bodyPr vert="horz" wrap="square" lIns="96867" tIns="48434" rIns="96867" bIns="48434" numCol="1" anchor="t" anchorCtr="0" compatLnSpc="1">
            <a:prstTxWarp prst="textNoShape">
              <a:avLst/>
            </a:prstTxWarp>
          </a:bodyPr>
          <a:lstStyle>
            <a:lvl1pPr algn="l">
              <a:defRPr sz="1200"/>
            </a:lvl1pPr>
          </a:lstStyle>
          <a:p>
            <a:endParaRPr lang="en-US"/>
          </a:p>
        </p:txBody>
      </p:sp>
      <p:sp>
        <p:nvSpPr>
          <p:cNvPr id="79875" name="Rectangle 3"/>
          <p:cNvSpPr>
            <a:spLocks noGrp="1" noChangeArrowheads="1"/>
          </p:cNvSpPr>
          <p:nvPr>
            <p:ph type="dt" sz="quarter" idx="1"/>
          </p:nvPr>
        </p:nvSpPr>
        <p:spPr bwMode="auto">
          <a:xfrm>
            <a:off x="4145280" y="3"/>
            <a:ext cx="3169920" cy="480311"/>
          </a:xfrm>
          <a:prstGeom prst="rect">
            <a:avLst/>
          </a:prstGeom>
          <a:noFill/>
          <a:ln w="9525">
            <a:noFill/>
            <a:miter lim="800000"/>
            <a:headEnd/>
            <a:tailEnd/>
          </a:ln>
          <a:effectLst/>
        </p:spPr>
        <p:txBody>
          <a:bodyPr vert="horz" wrap="square" lIns="96867" tIns="48434" rIns="96867" bIns="48434" numCol="1" anchor="t" anchorCtr="0" compatLnSpc="1">
            <a:prstTxWarp prst="textNoShape">
              <a:avLst/>
            </a:prstTxWarp>
          </a:bodyPr>
          <a:lstStyle>
            <a:lvl1pPr algn="r">
              <a:defRPr sz="1200"/>
            </a:lvl1pPr>
          </a:lstStyle>
          <a:p>
            <a:endParaRPr lang="en-US"/>
          </a:p>
        </p:txBody>
      </p:sp>
      <p:sp>
        <p:nvSpPr>
          <p:cNvPr id="79876" name="Rectangle 4"/>
          <p:cNvSpPr>
            <a:spLocks noGrp="1" noChangeArrowheads="1"/>
          </p:cNvSpPr>
          <p:nvPr>
            <p:ph type="ftr" sz="quarter" idx="2"/>
          </p:nvPr>
        </p:nvSpPr>
        <p:spPr bwMode="auto">
          <a:xfrm>
            <a:off x="0" y="9120890"/>
            <a:ext cx="3169920" cy="480311"/>
          </a:xfrm>
          <a:prstGeom prst="rect">
            <a:avLst/>
          </a:prstGeom>
          <a:noFill/>
          <a:ln w="9525">
            <a:noFill/>
            <a:miter lim="800000"/>
            <a:headEnd/>
            <a:tailEnd/>
          </a:ln>
          <a:effectLst/>
        </p:spPr>
        <p:txBody>
          <a:bodyPr vert="horz" wrap="square" lIns="96867" tIns="48434" rIns="96867" bIns="48434" numCol="1" anchor="b" anchorCtr="0" compatLnSpc="1">
            <a:prstTxWarp prst="textNoShape">
              <a:avLst/>
            </a:prstTxWarp>
          </a:bodyPr>
          <a:lstStyle>
            <a:lvl1pPr algn="l">
              <a:defRPr sz="1200"/>
            </a:lvl1pPr>
          </a:lstStyle>
          <a:p>
            <a:endParaRPr lang="en-US"/>
          </a:p>
        </p:txBody>
      </p:sp>
      <p:sp>
        <p:nvSpPr>
          <p:cNvPr id="79877" name="Rectangle 5"/>
          <p:cNvSpPr>
            <a:spLocks noGrp="1" noChangeArrowheads="1"/>
          </p:cNvSpPr>
          <p:nvPr>
            <p:ph type="sldNum" sz="quarter" idx="3"/>
          </p:nvPr>
        </p:nvSpPr>
        <p:spPr bwMode="auto">
          <a:xfrm>
            <a:off x="4145280" y="9120890"/>
            <a:ext cx="3169920" cy="480311"/>
          </a:xfrm>
          <a:prstGeom prst="rect">
            <a:avLst/>
          </a:prstGeom>
          <a:noFill/>
          <a:ln w="9525">
            <a:noFill/>
            <a:miter lim="800000"/>
            <a:headEnd/>
            <a:tailEnd/>
          </a:ln>
          <a:effectLst/>
        </p:spPr>
        <p:txBody>
          <a:bodyPr vert="horz" wrap="square" lIns="96867" tIns="48434" rIns="96867" bIns="48434" numCol="1" anchor="b" anchorCtr="0" compatLnSpc="1">
            <a:prstTxWarp prst="textNoShape">
              <a:avLst/>
            </a:prstTxWarp>
          </a:bodyPr>
          <a:lstStyle>
            <a:lvl1pPr algn="r">
              <a:defRPr sz="1200"/>
            </a:lvl1pPr>
          </a:lstStyle>
          <a:p>
            <a:fld id="{C988350B-9EA6-43EC-87D2-08E326D3343C}" type="slidenum">
              <a:rPr lang="en-US"/>
              <a:pPr/>
              <a:t>‹#›</a:t>
            </a:fld>
            <a:endParaRPr lang="en-US"/>
          </a:p>
        </p:txBody>
      </p:sp>
    </p:spTree>
    <p:extLst>
      <p:ext uri="{BB962C8B-B14F-4D97-AF65-F5344CB8AC3E}">
        <p14:creationId xmlns:p14="http://schemas.microsoft.com/office/powerpoint/2010/main" val="209256115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3"/>
            <a:ext cx="3169920" cy="480311"/>
          </a:xfrm>
          <a:prstGeom prst="rect">
            <a:avLst/>
          </a:prstGeom>
          <a:noFill/>
          <a:ln w="9525">
            <a:noFill/>
            <a:miter lim="800000"/>
            <a:headEnd/>
            <a:tailEnd/>
          </a:ln>
          <a:effectLst/>
        </p:spPr>
        <p:txBody>
          <a:bodyPr vert="horz" wrap="square" lIns="96867" tIns="48434" rIns="96867" bIns="48434" numCol="1" anchor="t" anchorCtr="0" compatLnSpc="1">
            <a:prstTxWarp prst="textNoShape">
              <a:avLst/>
            </a:prstTxWarp>
          </a:bodyPr>
          <a:lstStyle>
            <a:lvl1pPr algn="l">
              <a:defRPr sz="1200" b="1">
                <a:solidFill>
                  <a:srgbClr val="000099"/>
                </a:solidFill>
                <a:latin typeface="Times New Roman" charset="0"/>
              </a:defRPr>
            </a:lvl1pPr>
          </a:lstStyle>
          <a:p>
            <a:endParaRPr lang="en-US"/>
          </a:p>
        </p:txBody>
      </p:sp>
      <p:sp>
        <p:nvSpPr>
          <p:cNvPr id="19459" name="Rectangle 3"/>
          <p:cNvSpPr>
            <a:spLocks noGrp="1" noChangeArrowheads="1"/>
          </p:cNvSpPr>
          <p:nvPr>
            <p:ph type="dt" idx="1"/>
          </p:nvPr>
        </p:nvSpPr>
        <p:spPr bwMode="auto">
          <a:xfrm>
            <a:off x="4145280" y="3"/>
            <a:ext cx="3169920" cy="480311"/>
          </a:xfrm>
          <a:prstGeom prst="rect">
            <a:avLst/>
          </a:prstGeom>
          <a:noFill/>
          <a:ln w="9525">
            <a:noFill/>
            <a:miter lim="800000"/>
            <a:headEnd/>
            <a:tailEnd/>
          </a:ln>
          <a:effectLst/>
        </p:spPr>
        <p:txBody>
          <a:bodyPr vert="horz" wrap="square" lIns="96867" tIns="48434" rIns="96867" bIns="48434" numCol="1" anchor="t" anchorCtr="0" compatLnSpc="1">
            <a:prstTxWarp prst="textNoShape">
              <a:avLst/>
            </a:prstTxWarp>
          </a:bodyPr>
          <a:lstStyle>
            <a:lvl1pPr algn="r">
              <a:defRPr sz="1200" b="1">
                <a:solidFill>
                  <a:srgbClr val="000099"/>
                </a:solidFill>
                <a:latin typeface="Times New Roman" charset="0"/>
              </a:defRPr>
            </a:lvl1pPr>
          </a:lstStyle>
          <a:p>
            <a:endParaRPr lang="en-US"/>
          </a:p>
        </p:txBody>
      </p:sp>
      <p:sp>
        <p:nvSpPr>
          <p:cNvPr id="19460" name="Rectangle 4"/>
          <p:cNvSpPr>
            <a:spLocks noGrp="1" noRot="1" noChangeAspect="1" noChangeArrowheads="1" noTextEdit="1"/>
          </p:cNvSpPr>
          <p:nvPr>
            <p:ph type="sldImg" idx="2"/>
          </p:nvPr>
        </p:nvSpPr>
        <p:spPr bwMode="auto">
          <a:xfrm>
            <a:off x="1746250" y="498475"/>
            <a:ext cx="3824288" cy="2151063"/>
          </a:xfrm>
          <a:prstGeom prst="rect">
            <a:avLst/>
          </a:prstGeom>
          <a:noFill/>
          <a:ln w="9525">
            <a:solidFill>
              <a:srgbClr val="000000"/>
            </a:solidFill>
            <a:miter lim="800000"/>
            <a:headEnd/>
            <a:tailEnd/>
          </a:ln>
          <a:effectLst/>
        </p:spPr>
      </p:sp>
      <p:sp>
        <p:nvSpPr>
          <p:cNvPr id="19461" name="Rectangle 5"/>
          <p:cNvSpPr>
            <a:spLocks noGrp="1" noChangeArrowheads="1"/>
          </p:cNvSpPr>
          <p:nvPr>
            <p:ph type="body" sz="quarter" idx="3"/>
          </p:nvPr>
        </p:nvSpPr>
        <p:spPr bwMode="auto">
          <a:xfrm>
            <a:off x="568960" y="2792332"/>
            <a:ext cx="6177281" cy="6089239"/>
          </a:xfrm>
          <a:prstGeom prst="rect">
            <a:avLst/>
          </a:prstGeom>
          <a:noFill/>
          <a:ln w="9525">
            <a:noFill/>
            <a:miter lim="800000"/>
            <a:headEnd/>
            <a:tailEnd/>
          </a:ln>
          <a:effectLst/>
        </p:spPr>
        <p:txBody>
          <a:bodyPr vert="horz" wrap="square" lIns="96867" tIns="48434" rIns="96867" bIns="48434"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462" name="Rectangle 6"/>
          <p:cNvSpPr>
            <a:spLocks noGrp="1" noChangeArrowheads="1"/>
          </p:cNvSpPr>
          <p:nvPr>
            <p:ph type="ftr" sz="quarter" idx="4"/>
          </p:nvPr>
        </p:nvSpPr>
        <p:spPr bwMode="auto">
          <a:xfrm>
            <a:off x="0" y="9120890"/>
            <a:ext cx="3169920" cy="480311"/>
          </a:xfrm>
          <a:prstGeom prst="rect">
            <a:avLst/>
          </a:prstGeom>
          <a:noFill/>
          <a:ln w="9525">
            <a:noFill/>
            <a:miter lim="800000"/>
            <a:headEnd/>
            <a:tailEnd/>
          </a:ln>
          <a:effectLst/>
        </p:spPr>
        <p:txBody>
          <a:bodyPr vert="horz" wrap="square" lIns="96867" tIns="48434" rIns="96867" bIns="48434" numCol="1" anchor="b" anchorCtr="0" compatLnSpc="1">
            <a:prstTxWarp prst="textNoShape">
              <a:avLst/>
            </a:prstTxWarp>
          </a:bodyPr>
          <a:lstStyle>
            <a:lvl1pPr algn="l">
              <a:defRPr sz="1200" b="1">
                <a:solidFill>
                  <a:srgbClr val="000099"/>
                </a:solidFill>
                <a:latin typeface="Times New Roman" charset="0"/>
              </a:defRPr>
            </a:lvl1pPr>
          </a:lstStyle>
          <a:p>
            <a:endParaRPr lang="en-US"/>
          </a:p>
        </p:txBody>
      </p:sp>
      <p:sp>
        <p:nvSpPr>
          <p:cNvPr id="19463" name="Rectangle 7"/>
          <p:cNvSpPr>
            <a:spLocks noGrp="1" noChangeArrowheads="1"/>
          </p:cNvSpPr>
          <p:nvPr>
            <p:ph type="sldNum" sz="quarter" idx="5"/>
          </p:nvPr>
        </p:nvSpPr>
        <p:spPr bwMode="auto">
          <a:xfrm>
            <a:off x="4145280" y="9120890"/>
            <a:ext cx="3169920" cy="480311"/>
          </a:xfrm>
          <a:prstGeom prst="rect">
            <a:avLst/>
          </a:prstGeom>
          <a:noFill/>
          <a:ln w="9525">
            <a:noFill/>
            <a:miter lim="800000"/>
            <a:headEnd/>
            <a:tailEnd/>
          </a:ln>
          <a:effectLst/>
        </p:spPr>
        <p:txBody>
          <a:bodyPr vert="horz" wrap="square" lIns="96867" tIns="48434" rIns="96867" bIns="48434" numCol="1" anchor="b" anchorCtr="0" compatLnSpc="1">
            <a:prstTxWarp prst="textNoShape">
              <a:avLst/>
            </a:prstTxWarp>
          </a:bodyPr>
          <a:lstStyle>
            <a:lvl1pPr algn="r">
              <a:defRPr sz="1200" b="1">
                <a:solidFill>
                  <a:srgbClr val="000099"/>
                </a:solidFill>
                <a:latin typeface="Times New Roman" charset="0"/>
              </a:defRPr>
            </a:lvl1pPr>
          </a:lstStyle>
          <a:p>
            <a:fld id="{5721D7F7-CBDC-4618-B4D1-D6BF1CF121FB}" type="slidenum">
              <a:rPr lang="en-US"/>
              <a:pPr/>
              <a:t>‹#›</a:t>
            </a:fld>
            <a:endParaRPr lang="en-US"/>
          </a:p>
        </p:txBody>
      </p:sp>
    </p:spTree>
    <p:extLst>
      <p:ext uri="{BB962C8B-B14F-4D97-AF65-F5344CB8AC3E}">
        <p14:creationId xmlns:p14="http://schemas.microsoft.com/office/powerpoint/2010/main" val="1645551686"/>
      </p:ext>
    </p:extLst>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sz="1100" kern="1200" baseline="0">
        <a:solidFill>
          <a:schemeClr val="tx1"/>
        </a:solidFill>
        <a:latin typeface="Tahoma" pitchFamily="34" charset="0"/>
        <a:ea typeface="+mn-ea"/>
        <a:cs typeface="+mn-cs"/>
      </a:defRPr>
    </a:lvl1pPr>
    <a:lvl2pPr marL="457200" algn="l" rtl="0" fontAlgn="base">
      <a:spcBef>
        <a:spcPct val="30000"/>
      </a:spcBef>
      <a:spcAft>
        <a:spcPct val="0"/>
      </a:spcAft>
      <a:defRPr sz="1100" kern="1200" baseline="0">
        <a:solidFill>
          <a:schemeClr val="tx1"/>
        </a:solidFill>
        <a:latin typeface="Tahoma" pitchFamily="34" charset="0"/>
        <a:ea typeface="+mn-ea"/>
        <a:cs typeface="+mn-cs"/>
      </a:defRPr>
    </a:lvl2pPr>
    <a:lvl3pPr marL="914400" algn="l" rtl="0" fontAlgn="base">
      <a:spcBef>
        <a:spcPct val="30000"/>
      </a:spcBef>
      <a:spcAft>
        <a:spcPct val="0"/>
      </a:spcAft>
      <a:defRPr sz="1100" kern="1200" baseline="0">
        <a:solidFill>
          <a:schemeClr val="tx1"/>
        </a:solidFill>
        <a:latin typeface="Tahoma" pitchFamily="34" charset="0"/>
        <a:ea typeface="+mn-ea"/>
        <a:cs typeface="+mn-cs"/>
      </a:defRPr>
    </a:lvl3pPr>
    <a:lvl4pPr marL="1371600" algn="l" rtl="0" fontAlgn="base">
      <a:spcBef>
        <a:spcPct val="30000"/>
      </a:spcBef>
      <a:spcAft>
        <a:spcPct val="0"/>
      </a:spcAft>
      <a:defRPr sz="1100" kern="1200" baseline="0">
        <a:solidFill>
          <a:schemeClr val="tx1"/>
        </a:solidFill>
        <a:latin typeface="Tahoma" pitchFamily="34" charset="0"/>
        <a:ea typeface="+mn-ea"/>
        <a:cs typeface="+mn-cs"/>
      </a:defRPr>
    </a:lvl4pPr>
    <a:lvl5pPr marL="1828800" algn="l" rtl="0" fontAlgn="base">
      <a:spcBef>
        <a:spcPct val="30000"/>
      </a:spcBef>
      <a:spcAft>
        <a:spcPct val="0"/>
      </a:spcAft>
      <a:defRPr sz="1100" kern="1200" baseline="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5721D7F7-CBDC-4618-B4D1-D6BF1CF121FB}" type="slidenum">
              <a:rPr lang="en-US" smtClean="0"/>
              <a:pPr/>
              <a:t>1</a:t>
            </a:fld>
            <a:endParaRPr lang="en-US" dirty="0"/>
          </a:p>
        </p:txBody>
      </p:sp>
    </p:spTree>
    <p:extLst>
      <p:ext uri="{BB962C8B-B14F-4D97-AF65-F5344CB8AC3E}">
        <p14:creationId xmlns:p14="http://schemas.microsoft.com/office/powerpoint/2010/main" val="1116026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55763" y="482600"/>
            <a:ext cx="3700462" cy="208280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5721D7F7-CBDC-4618-B4D1-D6BF1CF121FB}" type="slidenum">
              <a:rPr lang="en-US" smtClean="0"/>
              <a:pPr/>
              <a:t>2</a:t>
            </a:fld>
            <a:endParaRPr lang="en-US"/>
          </a:p>
        </p:txBody>
      </p:sp>
    </p:spTree>
    <p:extLst>
      <p:ext uri="{BB962C8B-B14F-4D97-AF65-F5344CB8AC3E}">
        <p14:creationId xmlns:p14="http://schemas.microsoft.com/office/powerpoint/2010/main" val="2732271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the generations of men </a:t>
            </a:r>
          </a:p>
          <a:p>
            <a:r>
              <a:rPr lang="en-US" dirty="0"/>
              <a:t>the dying generations—adding the total </a:t>
            </a:r>
          </a:p>
          <a:p>
            <a:r>
              <a:rPr lang="en-US" dirty="0"/>
              <a:t>of all your lives I find they come to nothing ... </a:t>
            </a:r>
          </a:p>
          <a:p>
            <a:r>
              <a:rPr lang="en-US" dirty="0"/>
              <a:t>does there exist, is there a man on earth </a:t>
            </a:r>
          </a:p>
          <a:p>
            <a:r>
              <a:rPr lang="en-US" dirty="0"/>
              <a:t>who seizes more joy than just a dream, a vision? </a:t>
            </a:r>
          </a:p>
          <a:p>
            <a:r>
              <a:rPr lang="en-US" dirty="0"/>
              <a:t>And the vision no sooner dawns than dies </a:t>
            </a:r>
          </a:p>
          <a:p>
            <a:r>
              <a:rPr lang="en-US" dirty="0"/>
              <a:t>blazing into oblivion.</a:t>
            </a:r>
          </a:p>
          <a:p>
            <a:r>
              <a:rPr lang="en-US" dirty="0"/>
              <a:t>You are my great example, you, your life </a:t>
            </a:r>
          </a:p>
          <a:p>
            <a:r>
              <a:rPr lang="en-US" dirty="0"/>
              <a:t>your destiny, Oedipus, man of misery—</a:t>
            </a:r>
          </a:p>
          <a:p>
            <a:r>
              <a:rPr lang="en-US" dirty="0"/>
              <a:t>I count no man blest.</a:t>
            </a:r>
          </a:p>
          <a:p>
            <a:r>
              <a:rPr lang="en-US" dirty="0"/>
              <a:t>You outranged all men! </a:t>
            </a:r>
          </a:p>
          <a:p>
            <a:r>
              <a:rPr lang="en-US" dirty="0"/>
              <a:t>Bending your bow to the breaking-point </a:t>
            </a:r>
          </a:p>
          <a:p>
            <a:r>
              <a:rPr lang="en-US" dirty="0"/>
              <a:t>you captured priceless glory, O dear god, </a:t>
            </a:r>
          </a:p>
          <a:p>
            <a:r>
              <a:rPr lang="en-US" dirty="0"/>
              <a:t>and the Sphinx came crashing down, </a:t>
            </a:r>
          </a:p>
          <a:p>
            <a:r>
              <a:rPr lang="en-US" dirty="0"/>
              <a:t>the virgin, claws hooked </a:t>
            </a:r>
          </a:p>
          <a:p>
            <a:r>
              <a:rPr lang="en-US" dirty="0"/>
              <a:t>like a bird of omen singing, shrieking death—</a:t>
            </a:r>
          </a:p>
          <a:p>
            <a:r>
              <a:rPr lang="en-US" dirty="0"/>
              <a:t>like a fortress reared in the face of death </a:t>
            </a:r>
          </a:p>
          <a:p>
            <a:r>
              <a:rPr lang="en-US" dirty="0"/>
              <a:t>you rose and saved our land. From that day on we called you king </a:t>
            </a:r>
          </a:p>
          <a:p>
            <a:r>
              <a:rPr lang="en-US" dirty="0"/>
              <a:t>we crowned you with honors, Oedipus, towering over all—</a:t>
            </a:r>
          </a:p>
          <a:p>
            <a:r>
              <a:rPr lang="en-US" dirty="0"/>
              <a:t>mighty king of the seven gates of Thebes. But now to hear your story — is there a</a:t>
            </a:r>
          </a:p>
          <a:p>
            <a:r>
              <a:rPr lang="en-US" dirty="0"/>
              <a:t>man more agonized? </a:t>
            </a:r>
          </a:p>
          <a:p>
            <a:r>
              <a:rPr lang="en-US" dirty="0"/>
              <a:t>More wed to pain and frenzy? Not a man on earth, </a:t>
            </a:r>
          </a:p>
          <a:p>
            <a:r>
              <a:rPr lang="en-US" dirty="0"/>
              <a:t>the joy of your life ground down to nothing </a:t>
            </a:r>
          </a:p>
          <a:p>
            <a:r>
              <a:rPr lang="en-US" dirty="0"/>
              <a:t>O Oedipus, name for the ages....</a:t>
            </a:r>
          </a:p>
          <a:p>
            <a:endParaRPr lang="en-US" dirty="0"/>
          </a:p>
          <a:p>
            <a:r>
              <a:rPr lang="en-US" dirty="0"/>
              <a:t>In the third stasimon</a:t>
            </a:r>
            <a:r>
              <a:rPr lang="en-US" baseline="0" dirty="0"/>
              <a:t> of soph’s Oedipus the King, on p. 233 of the Penguin edition, the chorus sings: “… is there a man on earth who seizes more joy than just a dream, a vision? … you are my great example, you, your life your destiny </a:t>
            </a:r>
            <a:r>
              <a:rPr lang="en-US" baseline="0" dirty="0" err="1"/>
              <a:t>oedipus</a:t>
            </a:r>
            <a:r>
              <a:rPr lang="en-US" baseline="0" dirty="0"/>
              <a:t>, man of misery – I count no man blest.”</a:t>
            </a:r>
          </a:p>
          <a:p>
            <a:r>
              <a:rPr lang="en-US" baseline="0" dirty="0"/>
              <a:t>“I count no man blest,” says the chorus, and they cite Oedipus as proof.</a:t>
            </a:r>
          </a:p>
          <a:p>
            <a:r>
              <a:rPr lang="en-US" baseline="0" dirty="0"/>
              <a:t>so what does that mean? how does Oedipus prove that </a:t>
            </a:r>
            <a:r>
              <a:rPr lang="en-US" i="1" baseline="0" dirty="0"/>
              <a:t>human existence</a:t>
            </a:r>
            <a:r>
              <a:rPr lang="en-US" baseline="0" dirty="0"/>
              <a:t>, all of it, is tragic? Critchley would tell us that we’re all Oedipus because we’re all “tyrants”: all of us let the fatal signs, the fate that we’re complicit in, go overlooked. Sophocles’ chorus tells us that it’s hubris that breeds the tyrant, maybe it’s </a:t>
            </a:r>
            <a:r>
              <a:rPr lang="en-US" i="1" baseline="0" dirty="0"/>
              <a:t>hubris</a:t>
            </a:r>
            <a:r>
              <a:rPr lang="en-US" i="0" baseline="0" dirty="0"/>
              <a:t>, a carelessly destructive arrogance, that makes us what we are. and what we are is </a:t>
            </a:r>
            <a:r>
              <a:rPr lang="en-US" i="1" baseline="0" dirty="0"/>
              <a:t>tragic</a:t>
            </a:r>
            <a:r>
              <a:rPr lang="en-US" i="0" baseline="0" dirty="0"/>
              <a:t>. but I have a question for you….</a:t>
            </a:r>
            <a:endParaRPr lang="en-US" dirty="0"/>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3</a:t>
            </a:fld>
            <a:endParaRPr lang="en-US"/>
          </a:p>
        </p:txBody>
      </p:sp>
    </p:spTree>
    <p:extLst>
      <p:ext uri="{BB962C8B-B14F-4D97-AF65-F5344CB8AC3E}">
        <p14:creationId xmlns:p14="http://schemas.microsoft.com/office/powerpoint/2010/main" val="478345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t>
            </a:r>
            <a:r>
              <a:rPr lang="en-US" i="1" dirty="0"/>
              <a:t>Oedipus</a:t>
            </a:r>
            <a:r>
              <a:rPr lang="en-US" i="0" dirty="0"/>
              <a:t>? why not Jocasta? whose tragedy is greater, Oedipus’ or Jocasta’s — Jocasta, who, terrified by a terrible prophecy, tried to head it off by killing her baby. Jocasta, whose, fate simply </a:t>
            </a:r>
            <a:r>
              <a:rPr lang="en-US" i="0" dirty="0" err="1"/>
              <a:t>boomeragned</a:t>
            </a:r>
            <a:r>
              <a:rPr lang="en-US" i="0" dirty="0"/>
              <a:t> right back on her. Jocasta, for whom the horror was so great that death, not blindness, was the only relief.</a:t>
            </a:r>
            <a:endParaRPr lang="en-US" dirty="0"/>
          </a:p>
          <a:p>
            <a:r>
              <a:rPr lang="en-US" dirty="0"/>
              <a:t>how is Oedipus’, </a:t>
            </a:r>
            <a:r>
              <a:rPr lang="en-US" i="1" dirty="0"/>
              <a:t>not</a:t>
            </a:r>
            <a:r>
              <a:rPr lang="en-US" i="0" dirty="0"/>
              <a:t> Jocasta’s,</a:t>
            </a:r>
            <a:r>
              <a:rPr lang="en-US" dirty="0"/>
              <a:t> suffering “my great example”? Does Oedipus’ suffering matter more?</a:t>
            </a:r>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5721D7F7-CBDC-4618-B4D1-D6BF1CF121FB}" type="slidenum">
              <a:rPr lang="en-US" smtClean="0"/>
              <a:pPr/>
              <a:t>4</a:t>
            </a:fld>
            <a:endParaRPr lang="en-US"/>
          </a:p>
        </p:txBody>
      </p:sp>
    </p:spTree>
    <p:extLst>
      <p:ext uri="{BB962C8B-B14F-4D97-AF65-F5344CB8AC3E}">
        <p14:creationId xmlns:p14="http://schemas.microsoft.com/office/powerpoint/2010/main" val="826166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p:txBody>
          <a:bodyPr/>
          <a:lstStyle/>
          <a:p>
            <a:r>
              <a:rPr lang="en-US"/>
              <a:t>1-13-99</a:t>
            </a:r>
          </a:p>
        </p:txBody>
      </p:sp>
      <p:sp>
        <p:nvSpPr>
          <p:cNvPr id="5" name="Rectangle 6"/>
          <p:cNvSpPr>
            <a:spLocks noGrp="1" noChangeArrowheads="1"/>
          </p:cNvSpPr>
          <p:nvPr>
            <p:ph type="ftr" sz="quarter" idx="4"/>
          </p:nvPr>
        </p:nvSpPr>
        <p:spPr/>
        <p:txBody>
          <a:bodyPr/>
          <a:lstStyle/>
          <a:p>
            <a:r>
              <a:rPr lang="en-US"/>
              <a:t>CLA77, Andrew Scholtz</a:t>
            </a:r>
          </a:p>
        </p:txBody>
      </p:sp>
      <p:sp>
        <p:nvSpPr>
          <p:cNvPr id="6" name="Rectangle 7"/>
          <p:cNvSpPr>
            <a:spLocks noGrp="1" noChangeArrowheads="1"/>
          </p:cNvSpPr>
          <p:nvPr>
            <p:ph type="sldNum" sz="quarter" idx="5"/>
          </p:nvPr>
        </p:nvSpPr>
        <p:spPr/>
        <p:txBody>
          <a:bodyPr/>
          <a:lstStyle/>
          <a:p>
            <a:fld id="{D16E415A-728B-4835-BE29-5CEE2DA742C1}" type="slidenum">
              <a:rPr lang="en-US" smtClean="0"/>
              <a:pPr/>
              <a:t>5</a:t>
            </a:fld>
            <a:endParaRPr lang="en-US"/>
          </a:p>
        </p:txBody>
      </p:sp>
      <p:sp>
        <p:nvSpPr>
          <p:cNvPr id="10" name="Slide Image Placeholder 9"/>
          <p:cNvSpPr>
            <a:spLocks noGrp="1" noRot="1" noChangeAspect="1"/>
          </p:cNvSpPr>
          <p:nvPr>
            <p:ph type="sldImg"/>
          </p:nvPr>
        </p:nvSpPr>
        <p:spPr>
          <a:xfrm>
            <a:off x="1746250" y="498475"/>
            <a:ext cx="3824288" cy="2151063"/>
          </a:xfrm>
        </p:spPr>
      </p:sp>
    </p:spTree>
    <p:extLst>
      <p:ext uri="{BB962C8B-B14F-4D97-AF65-F5344CB8AC3E}">
        <p14:creationId xmlns:p14="http://schemas.microsoft.com/office/powerpoint/2010/main" val="3766587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6</a:t>
            </a:fld>
            <a:endParaRPr lang="en-US"/>
          </a:p>
        </p:txBody>
      </p:sp>
    </p:spTree>
    <p:extLst>
      <p:ext uri="{BB962C8B-B14F-4D97-AF65-F5344CB8AC3E}">
        <p14:creationId xmlns:p14="http://schemas.microsoft.com/office/powerpoint/2010/main" val="8106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back to the Critchley reading and claims made there about how</a:t>
            </a:r>
          </a:p>
          <a:p>
            <a:pPr marL="177845" indent="-177845">
              <a:buFont typeface="Arial" panose="020B0604020202020204" pitchFamily="34" charset="0"/>
              <a:buChar char="•"/>
            </a:pPr>
            <a:r>
              <a:rPr lang="en-US" dirty="0"/>
              <a:t>"we collude, seemingly unknowingly, with the calamity that befalls us"</a:t>
            </a:r>
          </a:p>
          <a:p>
            <a:pPr marL="177845" indent="-177845">
              <a:buFont typeface="Arial" panose="020B0604020202020204" pitchFamily="34" charset="0"/>
              <a:buChar char="•"/>
            </a:pPr>
            <a:r>
              <a:rPr lang="en-US" dirty="0"/>
              <a:t>the Oedipus the King (</a:t>
            </a:r>
            <a:r>
              <a:rPr lang="en-US" dirty="0" err="1"/>
              <a:t>OTK</a:t>
            </a:r>
            <a:r>
              <a:rPr lang="en-US" dirty="0"/>
              <a:t>), as the (supposed) template for all tragedy (literary, experiential), "In its movement from a delusional self-knowledge and the fantasy of an unencumbered freedom to an experience of an insight into truth that costs us our eyes, ... gives voice to an experience of agency that is partial and very often painful"</a:t>
            </a:r>
          </a:p>
          <a:p>
            <a:pPr marL="177845" indent="-177845">
              <a:buFont typeface="Arial" panose="020B0604020202020204" pitchFamily="34" charset="0"/>
              <a:buChar char="•"/>
            </a:pPr>
            <a:r>
              <a:rPr lang="en-US" dirty="0"/>
              <a:t>"In tragedy, time is out of joint, and the linear conception of time as a teleological flow from the past to the future is thrown into reverse"</a:t>
            </a:r>
          </a:p>
          <a:p>
            <a:pPr marL="177845" indent="-177845">
              <a:buFont typeface="Arial" panose="020B0604020202020204" pitchFamily="34" charset="0"/>
              <a:buChar char="•"/>
            </a:pPr>
            <a:r>
              <a:rPr lang="en-US" dirty="0"/>
              <a:t>"Tragedy has a kind of boomerang structure where the action that we throw out into the world returns to us with a potentially fatal velocity"</a:t>
            </a:r>
          </a:p>
          <a:p>
            <a:pPr marL="177845" indent="-177845">
              <a:buFont typeface="Arial" panose="020B0604020202020204" pitchFamily="34" charset="0"/>
              <a:buChar char="•"/>
            </a:pPr>
            <a:r>
              <a:rPr lang="en-US" dirty="0"/>
              <a:t>"[W]e are tyrants, too“</a:t>
            </a:r>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7</a:t>
            </a:fld>
            <a:endParaRPr lang="en-US"/>
          </a:p>
        </p:txBody>
      </p:sp>
    </p:spTree>
    <p:extLst>
      <p:ext uri="{BB962C8B-B14F-4D97-AF65-F5344CB8AC3E}">
        <p14:creationId xmlns:p14="http://schemas.microsoft.com/office/powerpoint/2010/main" val="4070594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Critchley </a:t>
            </a:r>
            <a:r>
              <a:rPr lang="en-US" dirty="0" err="1"/>
              <a:t>ch3</a:t>
            </a:r>
            <a:r>
              <a:rPr lang="en-US" dirty="0"/>
              <a:t>. “What the thirty-one extant Greek tragedies enact over and over again is not a misfortune that is outside our control. Rather, they show the way in which we collude, seemingly unknowingly, with the calamity that befalls us.”</a:t>
            </a:r>
          </a:p>
          <a:p>
            <a:r>
              <a:rPr lang="en-US" dirty="0"/>
              <a:t>“One lesson of tragedy, then, is that we conspire with our fate. That is, fate requires our freedom in order to bring our destiny down upon us.”</a:t>
            </a:r>
          </a:p>
          <a:p>
            <a:r>
              <a:rPr lang="en-US" dirty="0"/>
              <a:t>“The core contradiction of tragedy is that we both know and we don’t know at one and the same time and are destroyed in the process.”</a:t>
            </a:r>
          </a:p>
          <a:p>
            <a:pPr marL="45720" indent="0">
              <a:buNone/>
            </a:pPr>
            <a:r>
              <a:rPr lang="en-US" dirty="0"/>
              <a:t>“The tyrant doesn’t hear what is said to him and doesn’t see what is in front of his eyes.</a:t>
            </a:r>
          </a:p>
          <a:p>
            <a:pPr marL="45720" indent="0">
              <a:buNone/>
            </a:pPr>
            <a:r>
              <a:rPr lang="en-US" dirty="0"/>
              <a:t>“But we are tyrants too.”</a:t>
            </a:r>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8</a:t>
            </a:fld>
            <a:endParaRPr lang="en-US"/>
          </a:p>
        </p:txBody>
      </p:sp>
    </p:spTree>
    <p:extLst>
      <p:ext uri="{BB962C8B-B14F-4D97-AF65-F5344CB8AC3E}">
        <p14:creationId xmlns:p14="http://schemas.microsoft.com/office/powerpoint/2010/main" val="4106862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ground: Herington, Critchley</a:t>
            </a:r>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9</a:t>
            </a:fld>
            <a:endParaRPr lang="en-US"/>
          </a:p>
        </p:txBody>
      </p:sp>
    </p:spTree>
    <p:extLst>
      <p:ext uri="{BB962C8B-B14F-4D97-AF65-F5344CB8AC3E}">
        <p14:creationId xmlns:p14="http://schemas.microsoft.com/office/powerpoint/2010/main" val="2126014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10</a:t>
            </a:fld>
            <a:endParaRPr lang="en-US"/>
          </a:p>
        </p:txBody>
      </p:sp>
    </p:spTree>
    <p:extLst>
      <p:ext uri="{BB962C8B-B14F-4D97-AF65-F5344CB8AC3E}">
        <p14:creationId xmlns:p14="http://schemas.microsoft.com/office/powerpoint/2010/main" val="2731350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PROLOGUE</a:t>
            </a:r>
          </a:p>
          <a:p>
            <a:r>
              <a:rPr lang="en-US" dirty="0"/>
              <a:t>blood-guilt, plague</a:t>
            </a:r>
          </a:p>
          <a:p>
            <a:pPr lvl="1"/>
            <a:r>
              <a:rPr lang="en-US" dirty="0"/>
              <a:t>CORRUPTION: oracle to </a:t>
            </a:r>
            <a:r>
              <a:rPr lang="en-US" dirty="0" err="1"/>
              <a:t>creon</a:t>
            </a:r>
            <a:r>
              <a:rPr lang="en-US" dirty="0"/>
              <a:t>: drive the corruption from the land” (164)</a:t>
            </a:r>
          </a:p>
          <a:p>
            <a:pPr lvl="1"/>
            <a:r>
              <a:rPr lang="en-US" dirty="0"/>
              <a:t>again: blood-guilt/pollution/purification theme – here, conflation of pollution with guilt</a:t>
            </a:r>
          </a:p>
          <a:p>
            <a:pPr lvl="2"/>
            <a:r>
              <a:rPr lang="en-US" dirty="0"/>
              <a:t>oracle “Drive the corruption from the land, / don’t harbor it any longer, past all cure, / don’t nurse it in your soil – root it out!” (164)</a:t>
            </a:r>
          </a:p>
          <a:p>
            <a:pPr lvl="2"/>
            <a:r>
              <a:rPr lang="en-US" dirty="0"/>
              <a:t>cr understands that as "pay the killers [of </a:t>
            </a:r>
            <a:r>
              <a:rPr lang="en-US" dirty="0" err="1"/>
              <a:t>laius</a:t>
            </a:r>
            <a:r>
              <a:rPr lang="en-US" dirty="0"/>
              <a:t>] back“ (164)</a:t>
            </a:r>
          </a:p>
          <a:p>
            <a:r>
              <a:rPr lang="en-US" dirty="0"/>
              <a:t>we find in beginning of play there’s a plague</a:t>
            </a:r>
            <a:r>
              <a:rPr lang="en-US" baseline="0" dirty="0"/>
              <a:t> at </a:t>
            </a:r>
            <a:r>
              <a:rPr lang="en-US" baseline="0" dirty="0" err="1"/>
              <a:t>thebes</a:t>
            </a:r>
            <a:r>
              <a:rPr lang="en-US" baseline="0" dirty="0"/>
              <a:t>. disease has settled over the city, it’s crops, animals, and people. a healing is sought – sort of like a purification. but we also meet </a:t>
            </a:r>
            <a:r>
              <a:rPr lang="en-US" baseline="0" dirty="0" err="1"/>
              <a:t>oedipus</a:t>
            </a:r>
            <a:r>
              <a:rPr lang="en-US" baseline="0" dirty="0"/>
              <a:t>, “you all know me, the world knows my fame.” displays a hubristic attitude. question: where will that attitude end up? displays as well possibly patronizing attitude. “I would be blind to misery not to pity my people kneeling at my feet.”</a:t>
            </a:r>
          </a:p>
          <a:p>
            <a:r>
              <a:rPr lang="en-US" dirty="0"/>
              <a:t>priest to Oedipus, possibly foreshadowing?</a:t>
            </a:r>
            <a:r>
              <a:rPr lang="en-US" baseline="0" dirty="0"/>
              <a:t> “you cannot equal the gods, / your children [</a:t>
            </a:r>
            <a:r>
              <a:rPr lang="en-US" i="1" baseline="0" dirty="0" err="1"/>
              <a:t>paides</a:t>
            </a:r>
            <a:r>
              <a:rPr lang="en-US" baseline="0" dirty="0"/>
              <a:t> but = subjects] know that. but we do rate you first of men….” hero-</a:t>
            </a:r>
            <a:r>
              <a:rPr lang="en-US" baseline="0" dirty="0" err="1"/>
              <a:t>oed</a:t>
            </a:r>
            <a:r>
              <a:rPr lang="en-US" baseline="0" dirty="0"/>
              <a:t>. they supplicate Oedipus almost as if he were a god.</a:t>
            </a:r>
          </a:p>
          <a:p>
            <a:r>
              <a:rPr lang="en-US" baseline="0" dirty="0"/>
              <a:t>with </a:t>
            </a:r>
            <a:r>
              <a:rPr lang="en-US" baseline="0" dirty="0" err="1"/>
              <a:t>creon’s</a:t>
            </a:r>
            <a:r>
              <a:rPr lang="en-US" baseline="0" dirty="0"/>
              <a:t> arrival we learn from </a:t>
            </a:r>
            <a:r>
              <a:rPr lang="en-US" baseline="0" dirty="0" err="1"/>
              <a:t>creon</a:t>
            </a:r>
            <a:r>
              <a:rPr lang="en-US" baseline="0" dirty="0"/>
              <a:t> (back from delph) the cause of the plague. murder. so tragic patterns. problem? </a:t>
            </a:r>
            <a:r>
              <a:rPr lang="en-US" baseline="0" dirty="0" err="1"/>
              <a:t>thebes</a:t>
            </a:r>
            <a:r>
              <a:rPr lang="en-US" baseline="0" dirty="0"/>
              <a:t> in effect punished for not punishing malefactor. the sphinx a distraction. the killer is the “heart of our corruption” (miasma – technical term for ritual pollution, what catharsis is to wash away.) Oedipus asks how to cleanse selves. (99 Oedipus </a:t>
            </a:r>
            <a:r>
              <a:rPr lang="el-GR" dirty="0" err="1"/>
              <a:t>Ποίῳ</a:t>
            </a:r>
            <a:r>
              <a:rPr lang="el-GR" dirty="0"/>
              <a:t> </a:t>
            </a:r>
            <a:r>
              <a:rPr lang="el-GR" dirty="0" err="1"/>
              <a:t>καθαρμῷ</a:t>
            </a:r>
            <a:r>
              <a:rPr lang="el-GR" dirty="0"/>
              <a:t>;</a:t>
            </a:r>
            <a:r>
              <a:rPr lang="en-US" dirty="0"/>
              <a:t>) either by killing or by banishing killer.</a:t>
            </a:r>
            <a:endParaRPr lang="en-US" baseline="0" dirty="0"/>
          </a:p>
          <a:p>
            <a:r>
              <a:rPr lang="en-US" baseline="0" dirty="0"/>
              <a:t>chorus: invocational hymn. </a:t>
            </a:r>
            <a:r>
              <a:rPr lang="en-US" baseline="0" dirty="0" err="1"/>
              <a:t>zeus</a:t>
            </a:r>
            <a:r>
              <a:rPr lang="en-US" baseline="0" dirty="0"/>
              <a:t>. </a:t>
            </a:r>
            <a:r>
              <a:rPr lang="en-US" baseline="0" dirty="0" err="1"/>
              <a:t>athena</a:t>
            </a:r>
            <a:r>
              <a:rPr lang="en-US" baseline="0" dirty="0"/>
              <a:t>. </a:t>
            </a:r>
            <a:r>
              <a:rPr lang="en-US" baseline="0" dirty="0" err="1"/>
              <a:t>artemis</a:t>
            </a:r>
            <a:r>
              <a:rPr lang="en-US" baseline="0" dirty="0"/>
              <a:t>. apollo. </a:t>
            </a:r>
            <a:r>
              <a:rPr lang="en-US" baseline="0" dirty="0" err="1"/>
              <a:t>dionysus</a:t>
            </a:r>
            <a:r>
              <a:rPr lang="en-US" baseline="0" dirty="0"/>
              <a:t> (alludes to d’s connection to </a:t>
            </a:r>
            <a:r>
              <a:rPr lang="en-US" baseline="0" dirty="0" err="1"/>
              <a:t>thebes</a:t>
            </a:r>
            <a:r>
              <a:rPr lang="en-US" baseline="0" dirty="0"/>
              <a:t>). describing the dead: they go “like seabirds winging west outracing the day’s fire.”</a:t>
            </a:r>
          </a:p>
          <a:p>
            <a:r>
              <a:rPr lang="en-US" baseline="0" dirty="0"/>
              <a:t>EPISODE 1. Oedipus: “you pray to the gods? let me grant your prayers.” </a:t>
            </a:r>
            <a:r>
              <a:rPr lang="en-US" baseline="0" dirty="0" err="1"/>
              <a:t>oed’s</a:t>
            </a:r>
            <a:r>
              <a:rPr lang="en-US" baseline="0" dirty="0"/>
              <a:t> proclamation. the killer is to reveal self and go into exile. why? at </a:t>
            </a:r>
            <a:r>
              <a:rPr lang="en-US" baseline="0" dirty="0" err="1"/>
              <a:t>ahtens</a:t>
            </a:r>
            <a:r>
              <a:rPr lang="en-US" baseline="0" dirty="0"/>
              <a:t>, that was often presented as a de facto option to accused killers. would distance killer from family of deceased, plus remove from </a:t>
            </a:r>
            <a:r>
              <a:rPr lang="en-US" baseline="0" dirty="0" err="1"/>
              <a:t>athens</a:t>
            </a:r>
            <a:r>
              <a:rPr lang="en-US" baseline="0" dirty="0"/>
              <a:t> source of pollution. even if doesn’t reveal self, still to be driven out. dramatic irony of calling curse on self if Oedipus harbors killer.</a:t>
            </a:r>
          </a:p>
          <a:p>
            <a:r>
              <a:rPr lang="en-US" baseline="0" dirty="0"/>
              <a:t>leader-</a:t>
            </a:r>
            <a:r>
              <a:rPr lang="en-US" baseline="0" dirty="0" err="1"/>
              <a:t>oed</a:t>
            </a:r>
            <a:r>
              <a:rPr lang="en-US" baseline="0" dirty="0"/>
              <a:t> dialogue. hints at “rumors” etc. furious foreshadowing.</a:t>
            </a:r>
          </a:p>
          <a:p>
            <a:r>
              <a:rPr lang="en-US" dirty="0" err="1"/>
              <a:t>tir-oed</a:t>
            </a:r>
            <a:r>
              <a:rPr lang="en-US" dirty="0"/>
              <a:t>. in effect, AN AGON. for </a:t>
            </a:r>
            <a:r>
              <a:rPr lang="en-US" dirty="0" err="1"/>
              <a:t>tir</a:t>
            </a:r>
            <a:r>
              <a:rPr lang="en-US" dirty="0"/>
              <a:t>, the horror</a:t>
            </a:r>
            <a:r>
              <a:rPr lang="en-US" baseline="0" dirty="0"/>
              <a:t> of truth. p. 178. </a:t>
            </a:r>
            <a:r>
              <a:rPr lang="en-US" baseline="0" dirty="0" err="1"/>
              <a:t>oed’s</a:t>
            </a:r>
            <a:r>
              <a:rPr lang="en-US" baseline="0" dirty="0"/>
              <a:t> unseemly wrath. cf. </a:t>
            </a:r>
            <a:r>
              <a:rPr lang="en-US" baseline="0" dirty="0" err="1"/>
              <a:t>creon</a:t>
            </a:r>
            <a:r>
              <a:rPr lang="en-US" baseline="0" dirty="0"/>
              <a:t> in ant. Oedipus revealed by </a:t>
            </a:r>
            <a:r>
              <a:rPr lang="en-US" baseline="0" dirty="0" err="1"/>
              <a:t>tir</a:t>
            </a:r>
            <a:r>
              <a:rPr lang="en-US" baseline="0" dirty="0"/>
              <a:t> as murderer and incestuous husband. so the suspense will Oedipus, will we ever believe </a:t>
            </a:r>
            <a:r>
              <a:rPr lang="en-US" baseline="0" dirty="0" err="1"/>
              <a:t>tir</a:t>
            </a:r>
            <a:r>
              <a:rPr lang="en-US" baseline="0" dirty="0"/>
              <a:t>? is so how? Oedipus blames cr. p. 185. “blind who now has eyes, beggar who now is rich” – </a:t>
            </a:r>
            <a:r>
              <a:rPr lang="en-US" baseline="0" dirty="0" err="1"/>
              <a:t>oed’s</a:t>
            </a:r>
            <a:r>
              <a:rPr lang="en-US" baseline="0" dirty="0"/>
              <a:t> reversal foreshadowed.</a:t>
            </a:r>
          </a:p>
          <a:p>
            <a:r>
              <a:rPr lang="en-US" baseline="0" dirty="0"/>
              <a:t>STAS 1 chorus baffled.</a:t>
            </a:r>
          </a:p>
          <a:p>
            <a:r>
              <a:rPr lang="en-US" baseline="0" dirty="0"/>
              <a:t>EPI 2. </a:t>
            </a:r>
            <a:r>
              <a:rPr lang="en-US" baseline="0" dirty="0" err="1"/>
              <a:t>oed-creon</a:t>
            </a:r>
            <a:r>
              <a:rPr lang="en-US" baseline="0" dirty="0"/>
              <a:t>. AGON. then, </a:t>
            </a:r>
            <a:r>
              <a:rPr lang="en-US" baseline="0" dirty="0" err="1"/>
              <a:t>oed</a:t>
            </a:r>
            <a:r>
              <a:rPr lang="en-US" baseline="0" dirty="0"/>
              <a:t>-j dialogue. j reveals the </a:t>
            </a:r>
            <a:r>
              <a:rPr lang="en-US" baseline="0" dirty="0" err="1"/>
              <a:t>laius</a:t>
            </a:r>
            <a:r>
              <a:rPr lang="en-US" baseline="0" dirty="0"/>
              <a:t> oracle. resonates with o’s memory of fork in road. Oedipus now fearful. remembers drunken man’s words. recounts his and </a:t>
            </a:r>
            <a:r>
              <a:rPr lang="en-US" baseline="0" dirty="0" err="1"/>
              <a:t>laius</a:t>
            </a:r>
            <a:r>
              <a:rPr lang="en-US" baseline="0" dirty="0"/>
              <a:t>’ road-rage. each exhibits hubris to the other.</a:t>
            </a:r>
            <a:endParaRPr lang="en-US" dirty="0"/>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12</a:t>
            </a:fld>
            <a:endParaRPr lang="en-US"/>
          </a:p>
        </p:txBody>
      </p:sp>
    </p:spTree>
    <p:extLst>
      <p:ext uri="{BB962C8B-B14F-4D97-AF65-F5344CB8AC3E}">
        <p14:creationId xmlns:p14="http://schemas.microsoft.com/office/powerpoint/2010/main" val="2217121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2ND</a:t>
            </a:r>
            <a:r>
              <a:rPr lang="en-US" dirty="0"/>
              <a:t> STAS. “pride breeds the tyrant violent pride, gorging, crammed to bursting / with all that is overripe and rich with ruin.” (872–877 Υβ</a:t>
            </a:r>
            <a:r>
              <a:rPr lang="en-US" dirty="0" err="1"/>
              <a:t>ρις</a:t>
            </a:r>
            <a:r>
              <a:rPr lang="en-US" dirty="0"/>
              <a:t> </a:t>
            </a:r>
            <a:r>
              <a:rPr lang="en-US" dirty="0" err="1"/>
              <a:t>φυτεύει</a:t>
            </a:r>
            <a:r>
              <a:rPr lang="en-US" dirty="0"/>
              <a:t> </a:t>
            </a:r>
            <a:r>
              <a:rPr lang="en-US" dirty="0" err="1"/>
              <a:t>τύρ</a:t>
            </a:r>
            <a:r>
              <a:rPr lang="en-US" dirty="0"/>
              <a:t>αννον· ὕβρις, εἰ / πολλῶν ὑπερπλησθῇ μάταν / ἃ μὴ ᾽πίκαιρα μηδὲ συμφέροντα, / ἀκρότατα γεῖσ᾽ ἀναβᾶσ᾽ / &lt;ἄφαρ&gt; ἀπότομον ὤρουσεν εἰς ἀνάγκαν). the tyrant, then, as a quintessential tragic figure – in sense of awaiting doom correcting excesses.</a:t>
            </a:r>
          </a:p>
          <a:p>
            <a:r>
              <a:rPr lang="en-US" dirty="0" err="1"/>
              <a:t>3RD</a:t>
            </a:r>
            <a:r>
              <a:rPr lang="en-US" dirty="0"/>
              <a:t> EPI j in response to </a:t>
            </a:r>
            <a:r>
              <a:rPr lang="en-US" dirty="0" err="1"/>
              <a:t>corinthian</a:t>
            </a:r>
            <a:r>
              <a:rPr lang="en-US" dirty="0"/>
              <a:t> news declares world ruled not by decree of gods or fate but by chance. after all the news and revelation from </a:t>
            </a:r>
            <a:r>
              <a:rPr lang="en-US" dirty="0" err="1"/>
              <a:t>corinthian</a:t>
            </a:r>
            <a:r>
              <a:rPr lang="en-US" dirty="0"/>
              <a:t> messenger, Oedipus must have truth. j freaks. </a:t>
            </a:r>
            <a:r>
              <a:rPr lang="en-US" dirty="0" err="1"/>
              <a:t>oed’s</a:t>
            </a:r>
            <a:r>
              <a:rPr lang="en-US" dirty="0"/>
              <a:t> determination to know truth of himself just as unrelenting as the tenor of previous messages regarding the matter. is this need to know hubristic? j had been speaking oof chance. he now adopts chance as his parent. “I count myself the son of Chance, / the great goddess, giver of all good things” (p. 224).</a:t>
            </a:r>
          </a:p>
          <a:p>
            <a:r>
              <a:rPr lang="en-US" dirty="0" err="1"/>
              <a:t>4TH</a:t>
            </a:r>
            <a:r>
              <a:rPr lang="en-US" dirty="0"/>
              <a:t> STAS. soph’s notorious pessimism. Oedipus as exemplary of all humanity’s tragic fate. we are all Oedipus – how?</a:t>
            </a:r>
          </a:p>
          <a:p>
            <a:pPr lvl="1"/>
            <a:r>
              <a:rPr lang="en-US" dirty="0"/>
              <a:t>p. 233 of the Penguin edition, the chorus sings: “… is there a man on earth who seizes more joy than just a dream, a vision? … you are my great example, you, your life your destiny </a:t>
            </a:r>
            <a:r>
              <a:rPr lang="en-US" dirty="0" err="1"/>
              <a:t>oedipus</a:t>
            </a:r>
            <a:r>
              <a:rPr lang="en-US" dirty="0"/>
              <a:t>, man of misery – I count no man blest.”</a:t>
            </a:r>
          </a:p>
          <a:p>
            <a:pPr lvl="0"/>
            <a:r>
              <a:rPr lang="en-US" dirty="0"/>
              <a:t>EXODOS.  no waters can in fact purify house of </a:t>
            </a:r>
            <a:r>
              <a:rPr lang="en-US" dirty="0" err="1"/>
              <a:t>thebes</a:t>
            </a:r>
            <a:r>
              <a:rPr lang="en-US" dirty="0"/>
              <a:t> acc to 2nd messenger reporting on </a:t>
            </a:r>
            <a:r>
              <a:rPr lang="en-US" dirty="0" err="1"/>
              <a:t>oed’s</a:t>
            </a:r>
            <a:r>
              <a:rPr lang="en-US" dirty="0"/>
              <a:t> self-blinding, j’s suicide. “he was raging, one of the dark powers pointing the way” – that would be atē.</a:t>
            </a:r>
          </a:p>
          <a:p>
            <a:endParaRPr lang="en-US" dirty="0"/>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13</a:t>
            </a:fld>
            <a:endParaRPr lang="en-US"/>
          </a:p>
        </p:txBody>
      </p:sp>
    </p:spTree>
    <p:extLst>
      <p:ext uri="{BB962C8B-B14F-4D97-AF65-F5344CB8AC3E}">
        <p14:creationId xmlns:p14="http://schemas.microsoft.com/office/powerpoint/2010/main" val="3407402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first step, we might consider the most famous of the Athenian tragedies, the one that has been, since the time of Aristotle’s Poetics, held up as the highest exemplar of tragedy: Oedipus the King.”</a:t>
            </a:r>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15</a:t>
            </a:fld>
            <a:endParaRPr lang="en-US"/>
          </a:p>
        </p:txBody>
      </p:sp>
    </p:spTree>
    <p:extLst>
      <p:ext uri="{BB962C8B-B14F-4D97-AF65-F5344CB8AC3E}">
        <p14:creationId xmlns:p14="http://schemas.microsoft.com/office/powerpoint/2010/main" val="2438448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C971FF-EF28-4195-A575-329446EFAA55}" type="slidenum">
              <a:rPr lang="en-US" smtClean="0"/>
              <a:pPr/>
              <a:t>16</a:t>
            </a:fld>
            <a:endParaRPr lang="en-US"/>
          </a:p>
        </p:txBody>
      </p:sp>
      <p:sp>
        <p:nvSpPr>
          <p:cNvPr id="7" name="Slide Image Placeholder 6">
            <a:extLst>
              <a:ext uri="{FF2B5EF4-FFF2-40B4-BE49-F238E27FC236}">
                <a16:creationId xmlns:a16="http://schemas.microsoft.com/office/drawing/2014/main" id="{AFBB0780-4E3D-4558-A00E-37A6BB2BEE67}"/>
              </a:ext>
            </a:extLst>
          </p:cNvPr>
          <p:cNvSpPr>
            <a:spLocks noGrp="1" noRot="1" noChangeAspect="1"/>
          </p:cNvSpPr>
          <p:nvPr>
            <p:ph type="sldImg"/>
          </p:nvPr>
        </p:nvSpPr>
        <p:spPr/>
      </p:sp>
    </p:spTree>
    <p:extLst>
      <p:ext uri="{BB962C8B-B14F-4D97-AF65-F5344CB8AC3E}">
        <p14:creationId xmlns:p14="http://schemas.microsoft.com/office/powerpoint/2010/main" val="1070149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p:txBody>
          <a:bodyPr/>
          <a:lstStyle/>
          <a:p>
            <a:r>
              <a:rPr lang="en-US"/>
              <a:t>1-13-99</a:t>
            </a:r>
          </a:p>
        </p:txBody>
      </p:sp>
      <p:sp>
        <p:nvSpPr>
          <p:cNvPr id="5" name="Rectangle 6"/>
          <p:cNvSpPr>
            <a:spLocks noGrp="1" noChangeArrowheads="1"/>
          </p:cNvSpPr>
          <p:nvPr>
            <p:ph type="ftr" sz="quarter" idx="4"/>
          </p:nvPr>
        </p:nvSpPr>
        <p:spPr/>
        <p:txBody>
          <a:bodyPr/>
          <a:lstStyle/>
          <a:p>
            <a:r>
              <a:rPr lang="en-US"/>
              <a:t>CLA77, Andrew Scholtz</a:t>
            </a:r>
          </a:p>
        </p:txBody>
      </p:sp>
      <p:sp>
        <p:nvSpPr>
          <p:cNvPr id="6" name="Rectangle 7"/>
          <p:cNvSpPr>
            <a:spLocks noGrp="1" noChangeArrowheads="1"/>
          </p:cNvSpPr>
          <p:nvPr>
            <p:ph type="sldNum" sz="quarter" idx="5"/>
          </p:nvPr>
        </p:nvSpPr>
        <p:spPr/>
        <p:txBody>
          <a:bodyPr/>
          <a:lstStyle/>
          <a:p>
            <a:fld id="{A4EF7122-218F-4C47-849F-28897512C209}" type="slidenum">
              <a:rPr lang="en-US" smtClean="0"/>
              <a:pPr/>
              <a:t>17</a:t>
            </a:fld>
            <a:endParaRPr lang="en-US"/>
          </a:p>
        </p:txBody>
      </p:sp>
      <p:sp>
        <p:nvSpPr>
          <p:cNvPr id="1361923" name="Rectangle 3"/>
          <p:cNvSpPr>
            <a:spLocks noGrp="1" noChangeArrowheads="1"/>
          </p:cNvSpPr>
          <p:nvPr>
            <p:ph type="body" idx="1"/>
          </p:nvPr>
        </p:nvSpPr>
        <p:spPr/>
        <p:txBody>
          <a:bodyPr>
            <a:normAutofit/>
          </a:bodyPr>
          <a:lstStyle/>
          <a:p>
            <a:r>
              <a:rPr lang="af-ZA" dirty="0"/>
              <a:t>https://www.researchgate.net/profile/Jonas_Soederlund/publication/321103675/figure/fig1/AS:632629175021568@1527841957248/Stages-in-the-rites-of-passage_W640.jpg</a:t>
            </a:r>
          </a:p>
          <a:p>
            <a:r>
              <a:rPr lang="af-ZA" dirty="0"/>
              <a:t>“rite of passage”</a:t>
            </a:r>
          </a:p>
          <a:p>
            <a:pPr lvl="1"/>
            <a:r>
              <a:rPr lang="af-ZA" dirty="0"/>
              <a:t>ceremony to accompany a life-crisis, like coming of age</a:t>
            </a:r>
            <a:endParaRPr lang="en-US" dirty="0"/>
          </a:p>
        </p:txBody>
      </p:sp>
      <p:sp>
        <p:nvSpPr>
          <p:cNvPr id="11" name="Slide Image Placeholder 10"/>
          <p:cNvSpPr>
            <a:spLocks noGrp="1" noRot="1" noChangeAspect="1"/>
          </p:cNvSpPr>
          <p:nvPr>
            <p:ph type="sldImg"/>
          </p:nvPr>
        </p:nvSpPr>
        <p:spPr>
          <a:xfrm>
            <a:off x="1655763" y="482600"/>
            <a:ext cx="3700462" cy="2082800"/>
          </a:xfrm>
        </p:spPr>
      </p:sp>
    </p:spTree>
    <p:extLst>
      <p:ext uri="{BB962C8B-B14F-4D97-AF65-F5344CB8AC3E}">
        <p14:creationId xmlns:p14="http://schemas.microsoft.com/office/powerpoint/2010/main" val="4144156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p:txBody>
          <a:bodyPr/>
          <a:lstStyle/>
          <a:p>
            <a:r>
              <a:rPr lang="en-US"/>
              <a:t>1-13-99</a:t>
            </a:r>
          </a:p>
        </p:txBody>
      </p:sp>
      <p:sp>
        <p:nvSpPr>
          <p:cNvPr id="5" name="Rectangle 6"/>
          <p:cNvSpPr>
            <a:spLocks noGrp="1" noChangeArrowheads="1"/>
          </p:cNvSpPr>
          <p:nvPr>
            <p:ph type="ftr" sz="quarter" idx="4"/>
          </p:nvPr>
        </p:nvSpPr>
        <p:spPr/>
        <p:txBody>
          <a:bodyPr/>
          <a:lstStyle/>
          <a:p>
            <a:r>
              <a:rPr lang="en-US"/>
              <a:t>CLA77, Andrew Scholtz</a:t>
            </a:r>
          </a:p>
        </p:txBody>
      </p:sp>
      <p:sp>
        <p:nvSpPr>
          <p:cNvPr id="6" name="Rectangle 7"/>
          <p:cNvSpPr>
            <a:spLocks noGrp="1" noChangeArrowheads="1"/>
          </p:cNvSpPr>
          <p:nvPr>
            <p:ph type="sldNum" sz="quarter" idx="5"/>
          </p:nvPr>
        </p:nvSpPr>
        <p:spPr/>
        <p:txBody>
          <a:bodyPr/>
          <a:lstStyle/>
          <a:p>
            <a:fld id="{F8BB7C9D-5C56-4583-9484-618050D072D7}" type="slidenum">
              <a:rPr lang="en-US" smtClean="0"/>
              <a:pPr/>
              <a:t>18</a:t>
            </a:fld>
            <a:endParaRPr lang="en-US"/>
          </a:p>
        </p:txBody>
      </p:sp>
      <p:sp>
        <p:nvSpPr>
          <p:cNvPr id="1363971" name="Rectangle 3"/>
          <p:cNvSpPr>
            <a:spLocks noGrp="1" noChangeArrowheads="1"/>
          </p:cNvSpPr>
          <p:nvPr>
            <p:ph type="body" idx="1"/>
          </p:nvPr>
        </p:nvSpPr>
        <p:spPr/>
        <p:txBody>
          <a:bodyPr>
            <a:normAutofit/>
          </a:bodyPr>
          <a:lstStyle/>
          <a:p>
            <a:pPr lvl="0"/>
            <a:r>
              <a:rPr lang="en-US" dirty="0"/>
              <a:t>anagnorisis, peripeteia, lusis all rolled into one</a:t>
            </a:r>
          </a:p>
          <a:p>
            <a:pPr lvl="0"/>
            <a:r>
              <a:rPr lang="en-US" dirty="0"/>
              <a:t>note the transitional stage, dramatized in </a:t>
            </a:r>
            <a:r>
              <a:rPr lang="en-US" dirty="0" err="1"/>
              <a:t>oed’s</a:t>
            </a:r>
            <a:r>
              <a:rPr lang="en-US" dirty="0"/>
              <a:t> case as child-of-chance stage</a:t>
            </a:r>
          </a:p>
          <a:p>
            <a:pPr lvl="1"/>
            <a:r>
              <a:rPr lang="en-US" dirty="0"/>
              <a:t>J (p. 215): What should a man fear? It’s all chance,</a:t>
            </a:r>
            <a:br>
              <a:rPr lang="en-US" dirty="0"/>
            </a:br>
            <a:r>
              <a:rPr lang="en-US" dirty="0"/>
              <a:t>chance rules our lives. Not a man on earth</a:t>
            </a:r>
            <a:br>
              <a:rPr lang="en-US" dirty="0"/>
            </a:br>
            <a:r>
              <a:rPr lang="en-US" dirty="0"/>
              <a:t>can see a day ahead, groping through the dark.</a:t>
            </a:r>
            <a:br>
              <a:rPr lang="en-US" dirty="0"/>
            </a:br>
            <a:r>
              <a:rPr lang="en-US" dirty="0"/>
              <a:t>Better to live at random, best we can</a:t>
            </a:r>
          </a:p>
          <a:p>
            <a:pPr lvl="1"/>
            <a:r>
              <a:rPr lang="en-US" dirty="0"/>
              <a:t>Oedipus p. 224: I count myself the son of Chance,</a:t>
            </a:r>
            <a:br>
              <a:rPr lang="en-US" dirty="0"/>
            </a:br>
            <a:r>
              <a:rPr lang="en-US" dirty="0"/>
              <a:t>the great goddess, giver of all good things —</a:t>
            </a:r>
            <a:br>
              <a:rPr lang="en-US" dirty="0"/>
            </a:br>
            <a:r>
              <a:rPr lang="en-US" dirty="0"/>
              <a:t>I’ll never see myself disgraced. She is my mother!</a:t>
            </a:r>
            <a:br>
              <a:rPr lang="en-US" dirty="0"/>
            </a:br>
            <a:r>
              <a:rPr lang="en-US" dirty="0"/>
              <a:t>And the moons have marked me out, my blood-brothers,</a:t>
            </a:r>
            <a:br>
              <a:rPr lang="en-US" dirty="0"/>
            </a:br>
            <a:r>
              <a:rPr lang="en-US" dirty="0"/>
              <a:t>one moon on the wane, the next moon great with power.</a:t>
            </a:r>
            <a:br>
              <a:rPr lang="en-US" dirty="0"/>
            </a:br>
            <a:r>
              <a:rPr lang="en-US" dirty="0"/>
              <a:t>That is my blood, my nature—I will never betray it,</a:t>
            </a:r>
            <a:br>
              <a:rPr lang="en-US" dirty="0"/>
            </a:br>
            <a:r>
              <a:rPr lang="en-US" dirty="0"/>
              <a:t>never fail to search and learn my birth!</a:t>
            </a:r>
          </a:p>
          <a:p>
            <a:pPr lvl="1"/>
            <a:r>
              <a:rPr lang="en-US" dirty="0"/>
              <a:t>no one's son (son of chance, a personified abstraction)</a:t>
            </a:r>
          </a:p>
          <a:p>
            <a:pPr lvl="1"/>
            <a:r>
              <a:rPr lang="en-US" dirty="0"/>
              <a:t>EVERYONE'S son (son of chance i.e., potentially any number of possible mothers)</a:t>
            </a:r>
          </a:p>
          <a:p>
            <a:pPr lvl="1"/>
            <a:r>
              <a:rPr lang="en-US" dirty="0"/>
              <a:t>the universal Oedipus, the exemplar of everyone’s voyage of self-discovery, becomes the radically accursed Oedipus, universally </a:t>
            </a:r>
            <a:r>
              <a:rPr lang="en-US" dirty="0" err="1"/>
              <a:t>abhored</a:t>
            </a:r>
            <a:endParaRPr lang="en-US" dirty="0"/>
          </a:p>
          <a:p>
            <a:pPr defTabSz="909645">
              <a:defRPr/>
            </a:pPr>
            <a:r>
              <a:rPr lang="en-US" dirty="0"/>
              <a:t>p. 241. “</a:t>
            </a:r>
            <a:r>
              <a:rPr lang="en-US" dirty="0" err="1"/>
              <a:t>apollo</a:t>
            </a:r>
            <a:r>
              <a:rPr lang="en-US" dirty="0"/>
              <a:t>, friends, Apollo – he ordained my agonies – these my pains on pains! but the hand that struck my eyes was mine.” Oedipus declares his agency in his own punishment – a kind of reversal for the fates!</a:t>
            </a:r>
          </a:p>
        </p:txBody>
      </p:sp>
      <p:sp>
        <p:nvSpPr>
          <p:cNvPr id="11" name="Slide Image Placeholder 10"/>
          <p:cNvSpPr>
            <a:spLocks noGrp="1" noRot="1" noChangeAspect="1"/>
          </p:cNvSpPr>
          <p:nvPr>
            <p:ph type="sldImg"/>
          </p:nvPr>
        </p:nvSpPr>
        <p:spPr>
          <a:xfrm>
            <a:off x="1655763" y="482600"/>
            <a:ext cx="3700462" cy="2082800"/>
          </a:xfrm>
        </p:spPr>
      </p:sp>
    </p:spTree>
    <p:extLst>
      <p:ext uri="{BB962C8B-B14F-4D97-AF65-F5344CB8AC3E}">
        <p14:creationId xmlns:p14="http://schemas.microsoft.com/office/powerpoint/2010/main" val="66848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 y="0"/>
            <a:ext cx="12192000" cy="6858000"/>
          </a:xfrm>
          <a:prstGeom prst="rect">
            <a:avLst/>
          </a:prstGeom>
          <a:solidFill>
            <a:schemeClr val="bg1">
              <a:alpha val="74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6" name="Title 1"/>
          <p:cNvSpPr>
            <a:spLocks noGrp="1"/>
          </p:cNvSpPr>
          <p:nvPr>
            <p:ph type="ctrTitle"/>
          </p:nvPr>
        </p:nvSpPr>
        <p:spPr>
          <a:xfrm>
            <a:off x="435949" y="908717"/>
            <a:ext cx="11323277" cy="2387600"/>
          </a:xfrm>
          <a:noFill/>
        </p:spPr>
        <p:txBody>
          <a:bodyPr anchor="b"/>
          <a:lstStyle>
            <a:lvl1pPr algn="ctr">
              <a:defRPr sz="6000" spc="100" baseline="0">
                <a:solidFill>
                  <a:srgbClr val="993300"/>
                </a:solidFill>
                <a:latin typeface="Candara" panose="020E0502030303020204"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435949" y="3602038"/>
            <a:ext cx="11323277" cy="1655762"/>
          </a:xfrm>
          <a:prstGeom prst="rect">
            <a:avLst/>
          </a:prstGeom>
        </p:spPr>
        <p:txBody>
          <a:bodyPr>
            <a:normAutofit/>
          </a:bodyPr>
          <a:lstStyle>
            <a:lvl1pPr marL="0" indent="0" algn="ctr">
              <a:buNone/>
              <a:defRPr sz="3600">
                <a:solidFill>
                  <a:srgbClr val="993300"/>
                </a:solidFill>
                <a:latin typeface="Candara" panose="020E05020303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8166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BE7F42">
                  <a:alpha val="34000"/>
                  <a:lumMod val="75000"/>
                  <a:lumOff val="25000"/>
                </a:srgbClr>
              </a:gs>
              <a:gs pos="100000">
                <a:srgbClr val="FFFFFF">
                  <a:alpha val="0"/>
                </a:srgbClr>
              </a:gs>
            </a:gsLst>
            <a:lin ang="2700000" scaled="0"/>
          </a:gradFill>
        </p:spPr>
        <p:txBody>
          <a:bodyPr/>
          <a:lstStyle/>
          <a:p>
            <a:r>
              <a:rPr lang="en-US"/>
              <a:t>Click to edit Master title style</a:t>
            </a:r>
            <a:endParaRPr/>
          </a:p>
        </p:txBody>
      </p:sp>
      <p:sp>
        <p:nvSpPr>
          <p:cNvPr id="3" name="Content Placeholder 2"/>
          <p:cNvSpPr>
            <a:spLocks noGrp="1"/>
          </p:cNvSpPr>
          <p:nvPr>
            <p:ph idx="1"/>
          </p:nvPr>
        </p:nvSpPr>
        <p:spPr>
          <a:xfrm>
            <a:off x="1217931" y="1828800"/>
            <a:ext cx="9756141" cy="4343400"/>
          </a:xfrm>
          <a:prstGeom prst="rect">
            <a:avLst/>
          </a:prstGeom>
        </p:spPr>
        <p:txBody>
          <a:bodyPr/>
          <a:lstStyle>
            <a:lvl1pPr>
              <a:lnSpc>
                <a:spcPct val="114000"/>
              </a:lnSpc>
              <a:spcBef>
                <a:spcPts val="900"/>
              </a:spcBef>
              <a:defRPr sz="3600">
                <a:solidFill>
                  <a:schemeClr val="tx1">
                    <a:lumMod val="75000"/>
                  </a:schemeClr>
                </a:solidFill>
              </a:defRPr>
            </a:lvl1pPr>
            <a:lvl2pPr marL="573088" indent="-228600">
              <a:lnSpc>
                <a:spcPct val="114000"/>
              </a:lnSpc>
              <a:spcBef>
                <a:spcPts val="300"/>
              </a:spcBef>
              <a:buFont typeface="Wingdings" panose="05000000000000000000" pitchFamily="2" charset="2"/>
              <a:buChar char="§"/>
              <a:defRPr sz="3000">
                <a:solidFill>
                  <a:schemeClr val="tx1">
                    <a:lumMod val="75000"/>
                  </a:schemeClr>
                </a:solidFill>
              </a:defRPr>
            </a:lvl2pPr>
            <a:lvl3pPr marL="854075" indent="-228600">
              <a:lnSpc>
                <a:spcPct val="114000"/>
              </a:lnSpc>
              <a:spcBef>
                <a:spcPts val="0"/>
              </a:spcBef>
              <a:defRPr sz="2400">
                <a:solidFill>
                  <a:schemeClr val="tx1">
                    <a:lumMod val="75000"/>
                  </a:schemeClr>
                </a:solidFill>
              </a:defRPr>
            </a:lvl3pPr>
            <a:lvl4pPr>
              <a:lnSpc>
                <a:spcPct val="114000"/>
              </a:lnSpc>
              <a:defRPr sz="2000">
                <a:solidFill>
                  <a:schemeClr val="tx1">
                    <a:lumMod val="75000"/>
                  </a:schemeClr>
                </a:solidFill>
              </a:defRPr>
            </a:lvl4pPr>
            <a:lvl5pPr>
              <a:lnSpc>
                <a:spcPct val="114000"/>
              </a:lnSpc>
              <a:defRPr sz="2000">
                <a:solidFill>
                  <a:schemeClr val="tx1">
                    <a:lumMod val="75000"/>
                  </a:schemeClr>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11"/>
          </p:nvPr>
        </p:nvSpPr>
        <p:spPr/>
        <p:txBody>
          <a:bodyPr/>
          <a:lstStyle/>
          <a:p>
            <a:r>
              <a:rPr lang="en-US"/>
              <a:t>Sophocles OTK</a:t>
            </a:r>
            <a:endParaRPr lang="en-US" dirty="0"/>
          </a:p>
        </p:txBody>
      </p:sp>
      <p:sp>
        <p:nvSpPr>
          <p:cNvPr id="4" name="Date Placeholder 3"/>
          <p:cNvSpPr>
            <a:spLocks noGrp="1"/>
          </p:cNvSpPr>
          <p:nvPr>
            <p:ph type="dt" sz="half" idx="10"/>
          </p:nvPr>
        </p:nvSpPr>
        <p:spPr>
          <a:xfrm>
            <a:off x="6003633" y="6408109"/>
            <a:ext cx="184731" cy="261610"/>
          </a:xfrm>
        </p:spPr>
        <p:txBody>
          <a:bodyPr/>
          <a:lstStyle/>
          <a:p>
            <a:r>
              <a:rPr lang="en-US"/>
              <a:t>3-Mar 2020</a:t>
            </a:r>
            <a:endParaRPr lang="en-US" dirty="0"/>
          </a:p>
        </p:txBody>
      </p:sp>
      <p:sp>
        <p:nvSpPr>
          <p:cNvPr id="6" name="Slide Number Placeholder 5"/>
          <p:cNvSpPr>
            <a:spLocks noGrp="1"/>
          </p:cNvSpPr>
          <p:nvPr>
            <p:ph type="sldNum" sz="quarter" idx="12"/>
          </p:nvPr>
        </p:nvSpPr>
        <p:spPr>
          <a:xfrm>
            <a:off x="10789341" y="6408109"/>
            <a:ext cx="184730" cy="261610"/>
          </a:xfrm>
        </p:spPr>
        <p:txBody>
          <a:bodyPr/>
          <a:lstStyle/>
          <a:p>
            <a:endParaRPr lang="en-US" dirty="0"/>
          </a:p>
        </p:txBody>
      </p:sp>
    </p:spTree>
    <p:extLst>
      <p:ext uri="{BB962C8B-B14F-4D97-AF65-F5344CB8AC3E}">
        <p14:creationId xmlns:p14="http://schemas.microsoft.com/office/powerpoint/2010/main" val="4248078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4" name="Title 1"/>
          <p:cNvSpPr>
            <a:spLocks noGrp="1"/>
          </p:cNvSpPr>
          <p:nvPr>
            <p:ph type="title"/>
          </p:nvPr>
        </p:nvSpPr>
        <p:spPr>
          <a:xfrm>
            <a:off x="1217931" y="2091268"/>
            <a:ext cx="9756141" cy="1354665"/>
          </a:xfrm>
        </p:spPr>
        <p:txBody>
          <a:bodyPr bIns="137160" anchor="b">
            <a:normAutofit/>
          </a:bodyPr>
          <a:lstStyle>
            <a:lvl1pPr algn="l">
              <a:defRPr sz="4400" b="0" cap="none" baseline="0"/>
            </a:lvl1pPr>
          </a:lstStyle>
          <a:p>
            <a:r>
              <a:rPr lang="en-US"/>
              <a:t>Click to edit Master title style</a:t>
            </a:r>
            <a:endParaRPr dirty="0"/>
          </a:p>
        </p:txBody>
      </p:sp>
      <p:sp>
        <p:nvSpPr>
          <p:cNvPr id="5" name="Text Placeholder 2"/>
          <p:cNvSpPr>
            <a:spLocks noGrp="1"/>
          </p:cNvSpPr>
          <p:nvPr>
            <p:ph type="body" idx="1"/>
          </p:nvPr>
        </p:nvSpPr>
        <p:spPr>
          <a:xfrm>
            <a:off x="1213466" y="3742278"/>
            <a:ext cx="9760605" cy="1142999"/>
          </a:xfrm>
          <a:prstGeom prst="rect">
            <a:avLst/>
          </a:prstGeom>
        </p:spPr>
        <p:txBody>
          <a:bodyPr anchor="t">
            <a:normAutofit/>
          </a:bodyPr>
          <a:lstStyle>
            <a:lvl1pPr marL="0" indent="0">
              <a:spcBef>
                <a:spcPts val="0"/>
              </a:spcBef>
              <a:buNone/>
              <a:defRPr sz="3600">
                <a:solidFill>
                  <a:schemeClr val="tx1">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97535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600" y="1828800"/>
            <a:ext cx="4709961" cy="4343400"/>
          </a:xfrm>
          <a:prstGeom prst="rect">
            <a:avLst/>
          </a:prstGeom>
        </p:spPr>
        <p:txBody>
          <a:bodyPr>
            <a:normAutofit/>
          </a:bodyPr>
          <a:lstStyle>
            <a:lvl1pPr>
              <a:lnSpc>
                <a:spcPct val="114000"/>
              </a:lnSpc>
              <a:spcBef>
                <a:spcPts val="900"/>
              </a:spcBef>
              <a:defRPr sz="3600">
                <a:solidFill>
                  <a:schemeClr val="tx1">
                    <a:lumMod val="75000"/>
                  </a:schemeClr>
                </a:solidFill>
              </a:defRPr>
            </a:lvl1pPr>
            <a:lvl2pPr marL="502920" indent="-228600">
              <a:buFont typeface="Wingdings" panose="05000000000000000000" pitchFamily="2" charset="2"/>
              <a:buChar char="§"/>
              <a:defRPr sz="3200">
                <a:solidFill>
                  <a:schemeClr val="tx1">
                    <a:lumMod val="75000"/>
                  </a:schemeClr>
                </a:solidFill>
              </a:defRPr>
            </a:lvl2pPr>
            <a:lvl3pPr>
              <a:defRPr sz="2800">
                <a:solidFill>
                  <a:schemeClr val="tx1">
                    <a:lumMod val="75000"/>
                  </a:schemeClr>
                </a:solidFill>
              </a:defRPr>
            </a:lvl3pPr>
            <a:lvl4pPr>
              <a:defRPr sz="2400">
                <a:solidFill>
                  <a:schemeClr val="tx1">
                    <a:lumMod val="75000"/>
                  </a:schemeClr>
                </a:solidFill>
              </a:defRPr>
            </a:lvl4pPr>
            <a:lvl5pPr>
              <a:defRPr sz="2400">
                <a:solidFill>
                  <a:schemeClr val="tx1">
                    <a:lumMod val="75000"/>
                  </a:schemeClr>
                </a:solidFill>
              </a:defRPr>
            </a:lvl5pPr>
            <a:lvl6pPr>
              <a:defRPr sz="1600"/>
            </a:lvl6pPr>
            <a:lvl7pPr>
              <a:defRPr sz="1600" baseline="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264110" y="1828800"/>
            <a:ext cx="4709961" cy="4343400"/>
          </a:xfrm>
          <a:prstGeom prst="rect">
            <a:avLst/>
          </a:prstGeom>
        </p:spPr>
        <p:txBody>
          <a:bodyPr>
            <a:normAutofit/>
          </a:bodyPr>
          <a:lstStyle>
            <a:lvl1pPr>
              <a:lnSpc>
                <a:spcPct val="113000"/>
              </a:lnSpc>
              <a:spcBef>
                <a:spcPts val="900"/>
              </a:spcBef>
              <a:defRPr sz="3600">
                <a:solidFill>
                  <a:schemeClr val="tx1">
                    <a:lumMod val="75000"/>
                  </a:schemeClr>
                </a:solidFill>
              </a:defRPr>
            </a:lvl1pPr>
            <a:lvl2pPr marL="502920" indent="-228600">
              <a:buFont typeface="Wingdings" panose="05000000000000000000" pitchFamily="2" charset="2"/>
              <a:buChar char="§"/>
              <a:defRPr sz="3200">
                <a:solidFill>
                  <a:schemeClr val="tx1">
                    <a:lumMod val="75000"/>
                  </a:schemeClr>
                </a:solidFill>
              </a:defRPr>
            </a:lvl2pPr>
            <a:lvl3pPr>
              <a:defRPr sz="2800">
                <a:solidFill>
                  <a:schemeClr val="tx1">
                    <a:lumMod val="75000"/>
                  </a:schemeClr>
                </a:solidFill>
              </a:defRPr>
            </a:lvl3pPr>
            <a:lvl4pPr>
              <a:defRPr sz="2400">
                <a:solidFill>
                  <a:schemeClr val="tx1">
                    <a:lumMod val="75000"/>
                  </a:schemeClr>
                </a:solidFill>
              </a:defRPr>
            </a:lvl4pPr>
            <a:lvl5pPr>
              <a:defRPr sz="2400">
                <a:solidFill>
                  <a:schemeClr val="tx1">
                    <a:lumMod val="75000"/>
                  </a:schemeClr>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Footer Placeholder 5"/>
          <p:cNvSpPr>
            <a:spLocks noGrp="1"/>
          </p:cNvSpPr>
          <p:nvPr>
            <p:ph type="ftr" sz="quarter" idx="11"/>
          </p:nvPr>
        </p:nvSpPr>
        <p:spPr/>
        <p:txBody>
          <a:bodyPr/>
          <a:lstStyle/>
          <a:p>
            <a:r>
              <a:rPr lang="en-US"/>
              <a:t>Sophocles OTK</a:t>
            </a:r>
            <a:endParaRPr lang="en-US" dirty="0"/>
          </a:p>
        </p:txBody>
      </p:sp>
      <p:sp>
        <p:nvSpPr>
          <p:cNvPr id="5" name="Date Placeholder 4"/>
          <p:cNvSpPr>
            <a:spLocks noGrp="1"/>
          </p:cNvSpPr>
          <p:nvPr>
            <p:ph type="dt" sz="half" idx="10"/>
          </p:nvPr>
        </p:nvSpPr>
        <p:spPr/>
        <p:txBody>
          <a:bodyPr/>
          <a:lstStyle/>
          <a:p>
            <a:r>
              <a:rPr lang="en-US"/>
              <a:t>3-Mar 2020</a:t>
            </a:r>
            <a:endParaRPr lang="en-US" dirty="0"/>
          </a:p>
        </p:txBody>
      </p:sp>
      <p:sp>
        <p:nvSpPr>
          <p:cNvPr id="7" name="Slide Number Placeholder 6"/>
          <p:cNvSpPr>
            <a:spLocks noGrp="1"/>
          </p:cNvSpPr>
          <p:nvPr>
            <p:ph type="sldNum" sz="quarter" idx="12"/>
          </p:nvPr>
        </p:nvSpPr>
        <p:spPr/>
        <p:txBody>
          <a:bodyPr/>
          <a:lstStyle/>
          <a:p>
            <a:endParaRPr lang="en-US" dirty="0"/>
          </a:p>
        </p:txBody>
      </p:sp>
      <p:cxnSp>
        <p:nvCxnSpPr>
          <p:cNvPr id="8" name="Straight Connector 7"/>
          <p:cNvCxnSpPr/>
          <p:nvPr/>
        </p:nvCxnSpPr>
        <p:spPr>
          <a:xfrm>
            <a:off x="6096001" y="1954566"/>
            <a:ext cx="0" cy="335237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8887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931" y="1761745"/>
            <a:ext cx="4710387" cy="838201"/>
          </a:xfrm>
          <a:prstGeom prst="rect">
            <a:avLst/>
          </a:prstGeom>
          <a:solidFill>
            <a:schemeClr val="bg2">
              <a:alpha val="15000"/>
            </a:schemeClr>
          </a:solidFill>
        </p:spPr>
        <p:txBody>
          <a:bodyPr anchor="ctr"/>
          <a:lstStyle>
            <a:lvl1pPr marL="0" indent="0">
              <a:spcBef>
                <a:spcPts val="0"/>
              </a:spcBef>
              <a:buNone/>
              <a:defRPr lang="en-US" sz="2800" b="0" kern="1200" cap="none" baseline="0" dirty="0" smtClean="0">
                <a:solidFill>
                  <a:schemeClr val="tx1">
                    <a:lumMod val="50000"/>
                  </a:schemeClr>
                </a:solidFill>
                <a:latin typeface="Calibri" panose="020F0502020204030204" pitchFamily="34" charset="0"/>
                <a:ea typeface="+mn-ea"/>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0"/>
              </a:spcBef>
              <a:buClr>
                <a:schemeClr val="tx1"/>
              </a:buClr>
              <a:buSzPct val="80000"/>
              <a:buFont typeface="Arial" pitchFamily="34" charset="0"/>
              <a:buNone/>
            </a:pPr>
            <a:r>
              <a:rPr lang="en-US"/>
              <a:t>Click to edit Master text styles</a:t>
            </a:r>
          </a:p>
        </p:txBody>
      </p:sp>
      <p:sp>
        <p:nvSpPr>
          <p:cNvPr id="4" name="Content Placeholder 3"/>
          <p:cNvSpPr>
            <a:spLocks noGrp="1"/>
          </p:cNvSpPr>
          <p:nvPr>
            <p:ph sz="half" idx="2"/>
          </p:nvPr>
        </p:nvSpPr>
        <p:spPr>
          <a:xfrm>
            <a:off x="1217931" y="2743201"/>
            <a:ext cx="4710387" cy="3428999"/>
          </a:xfrm>
          <a:prstGeom prst="rect">
            <a:avLst/>
          </a:prstGeom>
        </p:spPr>
        <p:txBody>
          <a:bodyPr>
            <a:normAutofit/>
          </a:bodyPr>
          <a:lstStyle>
            <a:lvl1pPr>
              <a:defRPr sz="3200">
                <a:solidFill>
                  <a:schemeClr val="tx1">
                    <a:lumMod val="75000"/>
                  </a:schemeClr>
                </a:solidFill>
              </a:defRPr>
            </a:lvl1pPr>
            <a:lvl2pPr marL="502920" indent="-228600">
              <a:buFont typeface="Wingdings" panose="05000000000000000000" pitchFamily="2" charset="2"/>
              <a:buChar char="§"/>
              <a:defRPr sz="2800">
                <a:solidFill>
                  <a:schemeClr val="tx1">
                    <a:lumMod val="75000"/>
                  </a:schemeClr>
                </a:solidFill>
              </a:defRPr>
            </a:lvl2pPr>
            <a:lvl3pPr>
              <a:defRPr sz="2400">
                <a:solidFill>
                  <a:schemeClr val="tx1">
                    <a:lumMod val="75000"/>
                  </a:schemeClr>
                </a:solidFill>
              </a:defRPr>
            </a:lvl3pPr>
            <a:lvl4pPr>
              <a:defRPr sz="2000">
                <a:solidFill>
                  <a:schemeClr val="tx1">
                    <a:lumMod val="75000"/>
                  </a:schemeClr>
                </a:solidFill>
              </a:defRPr>
            </a:lvl4pPr>
            <a:lvl5pPr>
              <a:defRPr sz="2000">
                <a:solidFill>
                  <a:schemeClr val="tx1">
                    <a:lumMod val="75000"/>
                  </a:schemeClr>
                </a:solidFill>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263685" y="1761745"/>
            <a:ext cx="4710387" cy="838201"/>
          </a:xfrm>
          <a:prstGeom prst="rect">
            <a:avLst/>
          </a:prstGeom>
          <a:solidFill>
            <a:schemeClr val="bg2">
              <a:alpha val="15000"/>
            </a:schemeClr>
          </a:solidFill>
        </p:spPr>
        <p:txBody>
          <a:bodyPr anchor="ctr"/>
          <a:lstStyle>
            <a:lvl1pPr marL="0" indent="0">
              <a:spcBef>
                <a:spcPts val="0"/>
              </a:spcBef>
              <a:buNone/>
              <a:defRPr sz="2800" b="0" cap="none"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3685" y="2743201"/>
            <a:ext cx="4710387" cy="3428999"/>
          </a:xfrm>
          <a:prstGeom prst="rect">
            <a:avLst/>
          </a:prstGeom>
        </p:spPr>
        <p:txBody>
          <a:bodyPr>
            <a:normAutofit/>
          </a:bodyPr>
          <a:lstStyle>
            <a:lvl1pPr>
              <a:defRPr sz="3200">
                <a:solidFill>
                  <a:schemeClr val="tx1">
                    <a:lumMod val="75000"/>
                  </a:schemeClr>
                </a:solidFill>
              </a:defRPr>
            </a:lvl1pPr>
            <a:lvl2pPr marL="502920" indent="-228600">
              <a:buFont typeface="Wingdings" panose="05000000000000000000" pitchFamily="2" charset="2"/>
              <a:buChar char="§"/>
              <a:defRPr sz="2800">
                <a:solidFill>
                  <a:schemeClr val="tx1">
                    <a:lumMod val="75000"/>
                  </a:schemeClr>
                </a:solidFill>
              </a:defRPr>
            </a:lvl2pPr>
            <a:lvl3pPr>
              <a:defRPr sz="2400">
                <a:solidFill>
                  <a:schemeClr val="tx1">
                    <a:lumMod val="75000"/>
                  </a:schemeClr>
                </a:solidFill>
              </a:defRPr>
            </a:lvl3pPr>
            <a:lvl4pPr>
              <a:defRPr sz="2000">
                <a:solidFill>
                  <a:schemeClr val="tx1">
                    <a:lumMod val="75000"/>
                  </a:schemeClr>
                </a:solidFill>
              </a:defRPr>
            </a:lvl4pPr>
            <a:lvl5pPr>
              <a:defRPr sz="2000">
                <a:solidFill>
                  <a:schemeClr val="tx1">
                    <a:lumMod val="75000"/>
                  </a:schemeClr>
                </a:solidFill>
              </a:defRPr>
            </a:lvl5pPr>
            <a:lvl6pPr>
              <a:defRPr sz="1400"/>
            </a:lvl6pPr>
            <a:lvl7pPr>
              <a:defRPr sz="1400"/>
            </a:lvl7pPr>
            <a:lvl8pPr>
              <a:defRPr sz="1400" baseline="0"/>
            </a:lvl8pPr>
            <a:lvl9pPr>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Footer Placeholder 7"/>
          <p:cNvSpPr>
            <a:spLocks noGrp="1"/>
          </p:cNvSpPr>
          <p:nvPr>
            <p:ph type="ftr" sz="quarter" idx="11"/>
          </p:nvPr>
        </p:nvSpPr>
        <p:spPr/>
        <p:txBody>
          <a:bodyPr/>
          <a:lstStyle/>
          <a:p>
            <a:r>
              <a:rPr lang="en-US"/>
              <a:t>Sophocles OTK</a:t>
            </a:r>
            <a:endParaRPr lang="en-US" dirty="0"/>
          </a:p>
        </p:txBody>
      </p:sp>
      <p:sp>
        <p:nvSpPr>
          <p:cNvPr id="7" name="Date Placeholder 6"/>
          <p:cNvSpPr>
            <a:spLocks noGrp="1"/>
          </p:cNvSpPr>
          <p:nvPr>
            <p:ph type="dt" sz="half" idx="10"/>
          </p:nvPr>
        </p:nvSpPr>
        <p:spPr/>
        <p:txBody>
          <a:bodyPr/>
          <a:lstStyle/>
          <a:p>
            <a:r>
              <a:rPr lang="en-US"/>
              <a:t>3-Mar 2020</a:t>
            </a:r>
            <a:endParaRPr lang="en-US" dirty="0"/>
          </a:p>
        </p:txBody>
      </p:sp>
      <p:sp>
        <p:nvSpPr>
          <p:cNvPr id="9" name="Slide Number Placeholder 8"/>
          <p:cNvSpPr>
            <a:spLocks noGrp="1"/>
          </p:cNvSpPr>
          <p:nvPr>
            <p:ph type="sldNum" sz="quarter" idx="12"/>
          </p:nvPr>
        </p:nvSpPr>
        <p:spPr/>
        <p:txBody>
          <a:bodyPr/>
          <a:lstStyle/>
          <a:p>
            <a:endParaRPr lang="en-US" dirty="0"/>
          </a:p>
        </p:txBody>
      </p:sp>
      <p:cxnSp>
        <p:nvCxnSpPr>
          <p:cNvPr id="16" name="Straight Connector 15"/>
          <p:cNvCxnSpPr/>
          <p:nvPr/>
        </p:nvCxnSpPr>
        <p:spPr>
          <a:xfrm>
            <a:off x="6096001" y="1954566"/>
            <a:ext cx="0" cy="335237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8A891EA-781D-4A28-87DD-02DCD339DD88}"/>
              </a:ext>
            </a:extLst>
          </p:cNvPr>
          <p:cNvCxnSpPr/>
          <p:nvPr userDrawn="1"/>
        </p:nvCxnSpPr>
        <p:spPr>
          <a:xfrm>
            <a:off x="6096001" y="1954566"/>
            <a:ext cx="0" cy="335237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199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chor="ctr" anchorCtr="0"/>
          <a:lstStyle>
            <a:lvl1pPr algn="ctr">
              <a:defRPr/>
            </a:lvl1pPr>
          </a:lstStyle>
          <a:p>
            <a:r>
              <a:rPr lang="en-US"/>
              <a:t>Click to edit Master title style</a:t>
            </a:r>
            <a:endParaRPr dirty="0"/>
          </a:p>
        </p:txBody>
      </p:sp>
    </p:spTree>
    <p:extLst>
      <p:ext uri="{BB962C8B-B14F-4D97-AF65-F5344CB8AC3E}">
        <p14:creationId xmlns:p14="http://schemas.microsoft.com/office/powerpoint/2010/main" val="3810060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521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1" y="0"/>
            <a:ext cx="518136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sz="2400"/>
          </a:p>
        </p:txBody>
      </p:sp>
      <p:sp>
        <p:nvSpPr>
          <p:cNvPr id="2" name="Title 1"/>
          <p:cNvSpPr>
            <a:spLocks noGrp="1"/>
          </p:cNvSpPr>
          <p:nvPr>
            <p:ph type="title"/>
          </p:nvPr>
        </p:nvSpPr>
        <p:spPr>
          <a:xfrm>
            <a:off x="684391" y="685800"/>
            <a:ext cx="3887212"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7342" y="685800"/>
            <a:ext cx="5640269" cy="5486400"/>
          </a:xfrm>
          <a:prstGeom prst="rect">
            <a:avLst/>
          </a:prstGeom>
        </p:spPr>
        <p:txBody>
          <a:bodyPr>
            <a:normAutofit/>
          </a:bodyPr>
          <a:lstStyle>
            <a:lvl1pPr>
              <a:defRPr sz="2400">
                <a:solidFill>
                  <a:schemeClr val="tx1">
                    <a:lumMod val="75000"/>
                  </a:schemeClr>
                </a:solidFill>
              </a:defRPr>
            </a:lvl1pPr>
            <a:lvl2pPr>
              <a:defRPr sz="2000">
                <a:solidFill>
                  <a:schemeClr val="tx1">
                    <a:lumMod val="75000"/>
                  </a:schemeClr>
                </a:solidFill>
              </a:defRPr>
            </a:lvl2pPr>
            <a:lvl3pPr>
              <a:defRPr sz="1800">
                <a:solidFill>
                  <a:schemeClr val="tx1">
                    <a:lumMod val="75000"/>
                  </a:schemeClr>
                </a:solidFill>
              </a:defRPr>
            </a:lvl3pPr>
            <a:lvl4pPr>
              <a:defRPr sz="1600">
                <a:solidFill>
                  <a:schemeClr val="tx1">
                    <a:lumMod val="75000"/>
                  </a:schemeClr>
                </a:solidFill>
              </a:defRPr>
            </a:lvl4pPr>
            <a:lvl5pPr>
              <a:defRPr sz="1600">
                <a:solidFill>
                  <a:schemeClr val="tx1">
                    <a:lumMod val="75000"/>
                  </a:schemeClr>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684391" y="4876800"/>
            <a:ext cx="3887212" cy="1295400"/>
          </a:xfrm>
          <a:prstGeom prst="rect">
            <a:avLst/>
          </a:prstGeo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Sophocles OTK</a:t>
            </a:r>
            <a:endParaRPr lang="en-US" dirty="0"/>
          </a:p>
        </p:txBody>
      </p:sp>
      <p:sp>
        <p:nvSpPr>
          <p:cNvPr id="5" name="Date Placeholder 4"/>
          <p:cNvSpPr>
            <a:spLocks noGrp="1"/>
          </p:cNvSpPr>
          <p:nvPr>
            <p:ph type="dt" sz="half" idx="10"/>
          </p:nvPr>
        </p:nvSpPr>
        <p:spPr/>
        <p:txBody>
          <a:bodyPr/>
          <a:lstStyle/>
          <a:p>
            <a:r>
              <a:rPr lang="en-US"/>
              <a:t>3-Mar 2020</a:t>
            </a:r>
            <a:endParaRPr lang="en-US" dirty="0"/>
          </a:p>
        </p:txBody>
      </p:sp>
      <p:sp>
        <p:nvSpPr>
          <p:cNvPr id="7" name="Slide Number Placeholder 6"/>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2101155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1" y="0"/>
            <a:ext cx="518136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sz="2400"/>
          </a:p>
        </p:txBody>
      </p:sp>
      <p:sp>
        <p:nvSpPr>
          <p:cNvPr id="2" name="Title 1"/>
          <p:cNvSpPr>
            <a:spLocks noGrp="1"/>
          </p:cNvSpPr>
          <p:nvPr>
            <p:ph type="title"/>
          </p:nvPr>
        </p:nvSpPr>
        <p:spPr>
          <a:xfrm>
            <a:off x="684391" y="685800"/>
            <a:ext cx="3887212" cy="4038600"/>
          </a:xfrm>
        </p:spPr>
        <p:txBody>
          <a:bodyPr anchor="b">
            <a:noAutofit/>
          </a:bodyPr>
          <a:lstStyle>
            <a:lvl1pPr algn="l">
              <a:defRPr sz="40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7341" y="685800"/>
            <a:ext cx="5640269" cy="5486400"/>
          </a:xfrm>
          <a:prstGeom prst="rect">
            <a:avLst/>
          </a:prstGeo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391" y="4876800"/>
            <a:ext cx="3887212" cy="1295400"/>
          </a:xfrm>
          <a:prstGeom prst="rect">
            <a:avLst/>
          </a:prstGeo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Sophocles OTK</a:t>
            </a:r>
            <a:endParaRPr lang="en-US" dirty="0"/>
          </a:p>
        </p:txBody>
      </p:sp>
      <p:sp>
        <p:nvSpPr>
          <p:cNvPr id="5" name="Date Placeholder 4"/>
          <p:cNvSpPr>
            <a:spLocks noGrp="1"/>
          </p:cNvSpPr>
          <p:nvPr>
            <p:ph type="dt" sz="half" idx="10"/>
          </p:nvPr>
        </p:nvSpPr>
        <p:spPr/>
        <p:txBody>
          <a:bodyPr/>
          <a:lstStyle/>
          <a:p>
            <a:r>
              <a:rPr lang="en-US"/>
              <a:t>3-Mar 2020</a:t>
            </a:r>
            <a:endParaRPr lang="en-US" dirty="0"/>
          </a:p>
        </p:txBody>
      </p:sp>
      <p:sp>
        <p:nvSpPr>
          <p:cNvPr id="7" name="Slide Number Placeholder 6"/>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2686103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a:xfrm>
            <a:off x="1217931" y="1828800"/>
            <a:ext cx="9756141" cy="4343400"/>
          </a:xfrm>
          <a:prstGeom prst="rect">
            <a:avLst/>
          </a:prstGeom>
        </p:spPr>
        <p:txBody>
          <a:bodyPr vert="eaVert"/>
          <a:lstStyle>
            <a:lvl1pPr>
              <a:defRPr>
                <a:solidFill>
                  <a:schemeClr val="tx1">
                    <a:lumMod val="75000"/>
                  </a:schemeClr>
                </a:solidFill>
              </a:defRPr>
            </a:lvl1pPr>
            <a:lvl2pPr>
              <a:defRPr>
                <a:solidFill>
                  <a:schemeClr val="tx1">
                    <a:lumMod val="75000"/>
                  </a:schemeClr>
                </a:solidFill>
              </a:defRPr>
            </a:lvl2pPr>
            <a:lvl3pPr>
              <a:defRPr>
                <a:solidFill>
                  <a:schemeClr val="tx1">
                    <a:lumMod val="75000"/>
                  </a:schemeClr>
                </a:solidFill>
              </a:defRPr>
            </a:lvl3pPr>
            <a:lvl4pPr>
              <a:defRPr>
                <a:solidFill>
                  <a:schemeClr val="tx1">
                    <a:lumMod val="75000"/>
                  </a:schemeClr>
                </a:solidFill>
              </a:defRPr>
            </a:lvl4pPr>
            <a:lvl5pPr>
              <a:defRPr>
                <a:solidFill>
                  <a:schemeClr val="tx1">
                    <a:lumMod val="75000"/>
                  </a:schemeClr>
                </a:solidFill>
              </a:defRPr>
            </a:lvl5pPr>
            <a:lvl6pPr>
              <a:defRPr/>
            </a:lvl6pPr>
            <a:lvl7pPr>
              <a:defRPr baseline="0"/>
            </a:lvl7pPr>
            <a:lvl8pPr>
              <a:defRPr baseline="0"/>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11"/>
          </p:nvPr>
        </p:nvSpPr>
        <p:spPr/>
        <p:txBody>
          <a:bodyPr/>
          <a:lstStyle/>
          <a:p>
            <a:r>
              <a:rPr lang="en-US"/>
              <a:t>Sophocles OTK</a:t>
            </a:r>
            <a:endParaRPr lang="en-US" dirty="0"/>
          </a:p>
        </p:txBody>
      </p:sp>
      <p:sp>
        <p:nvSpPr>
          <p:cNvPr id="4" name="Date Placeholder 3"/>
          <p:cNvSpPr>
            <a:spLocks noGrp="1"/>
          </p:cNvSpPr>
          <p:nvPr>
            <p:ph type="dt" sz="half" idx="10"/>
          </p:nvPr>
        </p:nvSpPr>
        <p:spPr/>
        <p:txBody>
          <a:bodyPr/>
          <a:lstStyle/>
          <a:p>
            <a:r>
              <a:rPr lang="en-US"/>
              <a:t>3-Mar 2020</a:t>
            </a:r>
            <a:endParaRPr lang="en-US" dirty="0"/>
          </a:p>
        </p:txBody>
      </p:sp>
      <p:sp>
        <p:nvSpPr>
          <p:cNvPr id="6" name="Slide Number Placeholder 5"/>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2018467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85800"/>
            <a:ext cx="213487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930" y="685800"/>
            <a:ext cx="7418070" cy="5486400"/>
          </a:xfrm>
          <a:prstGeom prst="rect">
            <a:avLst/>
          </a:prstGeom>
        </p:spPr>
        <p:txBody>
          <a:bodyPr vert="eaVert"/>
          <a:lstStyle>
            <a:lvl1pPr>
              <a:defRPr>
                <a:solidFill>
                  <a:schemeClr val="tx1">
                    <a:lumMod val="75000"/>
                  </a:schemeClr>
                </a:solidFill>
              </a:defRPr>
            </a:lvl1pPr>
            <a:lvl2pPr>
              <a:defRPr>
                <a:solidFill>
                  <a:schemeClr val="tx1">
                    <a:lumMod val="75000"/>
                  </a:schemeClr>
                </a:solidFill>
              </a:defRPr>
            </a:lvl2pPr>
            <a:lvl3pPr>
              <a:defRPr>
                <a:solidFill>
                  <a:schemeClr val="tx1">
                    <a:lumMod val="75000"/>
                  </a:schemeClr>
                </a:solidFill>
              </a:defRPr>
            </a:lvl3pPr>
            <a:lvl4pPr>
              <a:defRPr>
                <a:solidFill>
                  <a:schemeClr val="tx1">
                    <a:lumMod val="75000"/>
                  </a:schemeClr>
                </a:solidFill>
              </a:defRPr>
            </a:lvl4pPr>
            <a:lvl5pPr>
              <a:defRPr>
                <a:solidFill>
                  <a:schemeClr val="tx1">
                    <a:lumMod val="75000"/>
                  </a:schemeClr>
                </a:solidFill>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11"/>
          </p:nvPr>
        </p:nvSpPr>
        <p:spPr/>
        <p:txBody>
          <a:bodyPr/>
          <a:lstStyle/>
          <a:p>
            <a:r>
              <a:rPr lang="en-US"/>
              <a:t>Sophocles OTK</a:t>
            </a:r>
            <a:endParaRPr lang="en-US" dirty="0"/>
          </a:p>
        </p:txBody>
      </p:sp>
      <p:sp>
        <p:nvSpPr>
          <p:cNvPr id="4" name="Date Placeholder 3"/>
          <p:cNvSpPr>
            <a:spLocks noGrp="1"/>
          </p:cNvSpPr>
          <p:nvPr>
            <p:ph type="dt" sz="half" idx="10"/>
          </p:nvPr>
        </p:nvSpPr>
        <p:spPr/>
        <p:txBody>
          <a:bodyPr/>
          <a:lstStyle/>
          <a:p>
            <a:r>
              <a:rPr lang="en-US"/>
              <a:t>3-Mar 2020</a:t>
            </a:r>
            <a:endParaRPr lang="en-US" dirty="0"/>
          </a:p>
        </p:txBody>
      </p:sp>
      <p:sp>
        <p:nvSpPr>
          <p:cNvPr id="6" name="Slide Number Placeholder 5"/>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303945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117475"/>
            <a:ext cx="10871200" cy="1143000"/>
          </a:xfrm>
        </p:spPr>
        <p:txBody>
          <a:bodyPr/>
          <a:lstStyle/>
          <a:p>
            <a:r>
              <a:rPr lang="en-US"/>
              <a:t>Click to edit Master title style</a:t>
            </a:r>
          </a:p>
        </p:txBody>
      </p:sp>
      <p:sp>
        <p:nvSpPr>
          <p:cNvPr id="3" name="Text Placeholder 2"/>
          <p:cNvSpPr>
            <a:spLocks noGrp="1"/>
          </p:cNvSpPr>
          <p:nvPr>
            <p:ph type="body" sz="half" idx="1"/>
          </p:nvPr>
        </p:nvSpPr>
        <p:spPr>
          <a:xfrm>
            <a:off x="812800" y="1676400"/>
            <a:ext cx="10871200" cy="2095500"/>
          </a:xfrm>
          <a:prstGeom prst="rect">
            <a:avLst/>
          </a:prstGeom>
        </p:spPr>
        <p:txBody>
          <a:bodyPr/>
          <a:lstStyle>
            <a:lvl1pPr>
              <a:defRPr>
                <a:solidFill>
                  <a:schemeClr val="tx1">
                    <a:lumMod val="75000"/>
                  </a:schemeClr>
                </a:solidFill>
              </a:defRPr>
            </a:lvl1pPr>
            <a:lvl2pPr>
              <a:defRPr>
                <a:solidFill>
                  <a:schemeClr val="tx1">
                    <a:lumMod val="75000"/>
                  </a:schemeClr>
                </a:solidFill>
              </a:defRPr>
            </a:lvl2pPr>
            <a:lvl3pPr>
              <a:defRPr>
                <a:solidFill>
                  <a:schemeClr val="tx1">
                    <a:lumMod val="75000"/>
                  </a:schemeClr>
                </a:solidFill>
              </a:defRPr>
            </a:lvl3pPr>
            <a:lvl4pPr>
              <a:defRPr>
                <a:solidFill>
                  <a:schemeClr val="tx1">
                    <a:lumMod val="75000"/>
                  </a:schemeClr>
                </a:solidFill>
              </a:defRPr>
            </a:lvl4pPr>
            <a:lvl5pPr>
              <a:defRPr>
                <a:solidFill>
                  <a:schemeClr val="tx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12800" y="3924300"/>
            <a:ext cx="10871200" cy="2095500"/>
          </a:xfrm>
          <a:prstGeom prst="rect">
            <a:avLst/>
          </a:prstGeom>
        </p:spPr>
        <p:txBody>
          <a:bodyPr/>
          <a:lstStyle>
            <a:lvl1pPr>
              <a:defRPr>
                <a:solidFill>
                  <a:schemeClr val="tx1">
                    <a:lumMod val="75000"/>
                  </a:schemeClr>
                </a:solidFill>
              </a:defRPr>
            </a:lvl1pPr>
            <a:lvl2pPr>
              <a:defRPr>
                <a:solidFill>
                  <a:schemeClr val="tx1">
                    <a:lumMod val="75000"/>
                  </a:schemeClr>
                </a:solidFill>
              </a:defRPr>
            </a:lvl2pPr>
            <a:lvl3pPr>
              <a:defRPr>
                <a:solidFill>
                  <a:schemeClr val="tx1">
                    <a:lumMod val="75000"/>
                  </a:schemeClr>
                </a:solidFill>
              </a:defRPr>
            </a:lvl3pPr>
            <a:lvl4pPr>
              <a:defRPr>
                <a:solidFill>
                  <a:schemeClr val="tx1">
                    <a:lumMod val="75000"/>
                  </a:schemeClr>
                </a:solidFill>
              </a:defRPr>
            </a:lvl4pPr>
            <a:lvl5pPr>
              <a:defRPr>
                <a:solidFill>
                  <a:schemeClr val="tx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5861066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931" y="274638"/>
            <a:ext cx="9756141" cy="1325562"/>
          </a:xfrm>
          <a:prstGeom prst="rect">
            <a:avLst/>
          </a:prstGeom>
          <a:gradFill>
            <a:gsLst>
              <a:gs pos="0">
                <a:srgbClr val="BE7F42">
                  <a:alpha val="34000"/>
                  <a:lumMod val="75000"/>
                  <a:lumOff val="25000"/>
                </a:srgbClr>
              </a:gs>
              <a:gs pos="100000">
                <a:srgbClr val="FFFFFF">
                  <a:alpha val="0"/>
                </a:srgbClr>
              </a:gs>
            </a:gsLst>
            <a:lin ang="2700000" scaled="0"/>
          </a:gradFill>
        </p:spPr>
        <p:txBody>
          <a:bodyPr vert="horz" lIns="91440" tIns="45720" rIns="91440" bIns="45720" rtlCol="0" anchor="b">
            <a:normAutofit/>
          </a:bodyPr>
          <a:lstStyle/>
          <a:p>
            <a:r>
              <a:rPr lang="en-US"/>
              <a:t>Click to edit Master title style</a:t>
            </a:r>
            <a:endParaRPr dirty="0"/>
          </a:p>
        </p:txBody>
      </p:sp>
      <p:sp>
        <p:nvSpPr>
          <p:cNvPr id="5" name="Footer Placeholder 4"/>
          <p:cNvSpPr>
            <a:spLocks noGrp="1"/>
          </p:cNvSpPr>
          <p:nvPr>
            <p:ph type="ftr" sz="quarter" idx="3"/>
          </p:nvPr>
        </p:nvSpPr>
        <p:spPr>
          <a:xfrm>
            <a:off x="1209151" y="6408109"/>
            <a:ext cx="1849806" cy="261610"/>
          </a:xfrm>
          <a:prstGeom prst="rect">
            <a:avLst/>
          </a:prstGeom>
        </p:spPr>
        <p:txBody>
          <a:bodyPr vert="horz" wrap="square" lIns="91440" tIns="45720" rIns="91440" bIns="45720" rtlCol="0" anchor="ctr">
            <a:spAutoFit/>
          </a:bodyPr>
          <a:lstStyle>
            <a:lvl1pPr algn="l">
              <a:defRPr sz="1100" cap="none" baseline="0">
                <a:solidFill>
                  <a:schemeClr val="tx1"/>
                </a:solidFill>
              </a:defRPr>
            </a:lvl1pPr>
          </a:lstStyle>
          <a:p>
            <a:r>
              <a:rPr lang="en-US"/>
              <a:t>Sophocles OTK</a:t>
            </a:r>
            <a:endParaRPr lang="en-US" dirty="0"/>
          </a:p>
        </p:txBody>
      </p:sp>
      <p:sp>
        <p:nvSpPr>
          <p:cNvPr id="4" name="Date Placeholder 3"/>
          <p:cNvSpPr>
            <a:spLocks noGrp="1"/>
          </p:cNvSpPr>
          <p:nvPr>
            <p:ph type="dt" sz="half" idx="2"/>
          </p:nvPr>
        </p:nvSpPr>
        <p:spPr>
          <a:xfrm>
            <a:off x="6003633" y="6408109"/>
            <a:ext cx="184731" cy="261610"/>
          </a:xfrm>
          <a:prstGeom prst="rect">
            <a:avLst/>
          </a:prstGeom>
        </p:spPr>
        <p:txBody>
          <a:bodyPr vert="horz" wrap="none" lIns="91440" tIns="45720" rIns="91440" bIns="45720" rtlCol="0" anchor="ctr">
            <a:spAutoFit/>
          </a:bodyPr>
          <a:lstStyle>
            <a:lvl1pPr algn="ctr">
              <a:defRPr sz="1100">
                <a:solidFill>
                  <a:schemeClr val="tx1"/>
                </a:solidFill>
              </a:defRPr>
            </a:lvl1pPr>
          </a:lstStyle>
          <a:p>
            <a:r>
              <a:rPr lang="en-US"/>
              <a:t>3-Mar 2020</a:t>
            </a:r>
            <a:endParaRPr lang="en-US" dirty="0"/>
          </a:p>
        </p:txBody>
      </p:sp>
      <p:sp>
        <p:nvSpPr>
          <p:cNvPr id="6" name="Slide Number Placeholder 5"/>
          <p:cNvSpPr>
            <a:spLocks noGrp="1"/>
          </p:cNvSpPr>
          <p:nvPr>
            <p:ph type="sldNum" sz="quarter" idx="4"/>
          </p:nvPr>
        </p:nvSpPr>
        <p:spPr>
          <a:xfrm>
            <a:off x="10789341" y="6408109"/>
            <a:ext cx="184730" cy="261610"/>
          </a:xfrm>
          <a:prstGeom prst="rect">
            <a:avLst/>
          </a:prstGeom>
        </p:spPr>
        <p:txBody>
          <a:bodyPr vert="horz" wrap="none" lIns="91440" tIns="45720" rIns="91440" bIns="45720" rtlCol="0" anchor="ctr">
            <a:spAutoFit/>
          </a:bodyPr>
          <a:lstStyle>
            <a:lvl1pPr algn="r">
              <a:defRPr sz="1100">
                <a:solidFill>
                  <a:schemeClr val="tx1"/>
                </a:solidFill>
              </a:defRPr>
            </a:lvl1pPr>
          </a:lstStyle>
          <a:p>
            <a:endParaRPr lang="en-US" dirty="0"/>
          </a:p>
        </p:txBody>
      </p:sp>
      <p:sp>
        <p:nvSpPr>
          <p:cNvPr id="7" name="Content Placeholder 2"/>
          <p:cNvSpPr txBox="1">
            <a:spLocks/>
          </p:cNvSpPr>
          <p:nvPr/>
        </p:nvSpPr>
        <p:spPr>
          <a:xfrm>
            <a:off x="1217931" y="1828800"/>
            <a:ext cx="9756141" cy="4343400"/>
          </a:xfrm>
          <a:prstGeom prst="rect">
            <a:avLst/>
          </a:prstGeom>
        </p:spPr>
        <p:txBody>
          <a:bodyPr/>
          <a:lstStyle>
            <a:lvl1pPr marL="274320" indent="-228600" algn="l" defTabSz="914400" rtl="0" eaLnBrk="1" latinLnBrk="0" hangingPunct="1">
              <a:lnSpc>
                <a:spcPct val="114000"/>
              </a:lnSpc>
              <a:spcBef>
                <a:spcPts val="1800"/>
              </a:spcBef>
              <a:buClr>
                <a:schemeClr val="tx1"/>
              </a:buClr>
              <a:buSzPct val="80000"/>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502920" indent="-228600" algn="l" defTabSz="914400" rtl="0" eaLnBrk="1" latinLnBrk="0" hangingPunct="1">
              <a:lnSpc>
                <a:spcPct val="114000"/>
              </a:lnSpc>
              <a:spcBef>
                <a:spcPts val="1200"/>
              </a:spcBef>
              <a:buClr>
                <a:schemeClr val="tx1"/>
              </a:buClr>
              <a:buSzPct val="80000"/>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731520" indent="-228600" algn="l" defTabSz="914400" rtl="0" eaLnBrk="1" latinLnBrk="0" hangingPunct="1">
              <a:lnSpc>
                <a:spcPct val="114000"/>
              </a:lnSpc>
              <a:spcBef>
                <a:spcPts val="800"/>
              </a:spcBef>
              <a:buClr>
                <a:schemeClr val="tx1"/>
              </a:buClr>
              <a:buSzPct val="80000"/>
              <a:buFont typeface="Arial"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960120" indent="-228600" algn="l" defTabSz="914400" rtl="0" eaLnBrk="1" latinLnBrk="0" hangingPunct="1">
              <a:lnSpc>
                <a:spcPct val="114000"/>
              </a:lnSpc>
              <a:spcBef>
                <a:spcPts val="600"/>
              </a:spcBef>
              <a:buClr>
                <a:schemeClr val="tx1"/>
              </a:buClr>
              <a:buSzPct val="80000"/>
              <a:buFont typeface="Arial"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188720" indent="-228600" algn="l" defTabSz="914400" rtl="0" eaLnBrk="1" latinLnBrk="0" hangingPunct="1">
              <a:lnSpc>
                <a:spcPct val="114000"/>
              </a:lnSpc>
              <a:spcBef>
                <a:spcPts val="600"/>
              </a:spcBef>
              <a:buClr>
                <a:schemeClr val="tx1"/>
              </a:buClr>
              <a:buSzPct val="80000"/>
              <a:buFont typeface="Arial"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marL="274320" lvl="0" indent="-228600" algn="l" defTabSz="914400" rtl="0" eaLnBrk="1" latinLnBrk="0" hangingPunct="1">
              <a:lnSpc>
                <a:spcPct val="114000"/>
              </a:lnSpc>
              <a:spcBef>
                <a:spcPts val="900"/>
              </a:spcBef>
              <a:buClr>
                <a:schemeClr val="tx1"/>
              </a:buClr>
              <a:buSzPct val="80000"/>
              <a:buFont typeface="Arial" pitchFamily="34" charset="0"/>
              <a:buChar char="•"/>
            </a:pPr>
            <a:r>
              <a:rPr lang="en-US" sz="3600" kern="1200" dirty="0">
                <a:solidFill>
                  <a:schemeClr val="tx1">
                    <a:lumMod val="75000"/>
                  </a:schemeClr>
                </a:solidFill>
                <a:latin typeface="Calibri" panose="020F0502020204030204" pitchFamily="34" charset="0"/>
                <a:ea typeface="+mn-ea"/>
                <a:cs typeface="Calibri" panose="020F0502020204030204" pitchFamily="34" charset="0"/>
              </a:rPr>
              <a:t>Edit Master text styles</a:t>
            </a:r>
          </a:p>
          <a:p>
            <a:pPr marL="573088" lvl="1" indent="-228600" algn="l" defTabSz="914400" rtl="0" eaLnBrk="1" latinLnBrk="0" hangingPunct="1">
              <a:lnSpc>
                <a:spcPct val="114000"/>
              </a:lnSpc>
              <a:spcBef>
                <a:spcPts val="300"/>
              </a:spcBef>
              <a:buClr>
                <a:schemeClr val="tx1"/>
              </a:buClr>
              <a:buSzPct val="80000"/>
              <a:buFont typeface="Wingdings" panose="05000000000000000000" pitchFamily="2" charset="2"/>
              <a:buChar char="§"/>
            </a:pPr>
            <a:r>
              <a:rPr lang="en-US" sz="3000" kern="1200" dirty="0">
                <a:solidFill>
                  <a:schemeClr val="tx1">
                    <a:lumMod val="75000"/>
                  </a:schemeClr>
                </a:solidFill>
                <a:latin typeface="Calibri" panose="020F0502020204030204" pitchFamily="34" charset="0"/>
                <a:ea typeface="+mn-ea"/>
                <a:cs typeface="Calibri" panose="020F0502020204030204" pitchFamily="34" charset="0"/>
              </a:rPr>
              <a:t>Second level</a:t>
            </a:r>
          </a:p>
          <a:p>
            <a:pPr marL="854075" lvl="2" indent="-228600" algn="l" defTabSz="914400" rtl="0" eaLnBrk="1" latinLnBrk="0" hangingPunct="1">
              <a:lnSpc>
                <a:spcPct val="114000"/>
              </a:lnSpc>
              <a:spcBef>
                <a:spcPts val="0"/>
              </a:spcBef>
              <a:buClr>
                <a:schemeClr val="tx1"/>
              </a:buClr>
              <a:buSzPct val="80000"/>
              <a:buFont typeface="Arial" pitchFamily="34" charset="0"/>
              <a:buChar char="•"/>
            </a:pPr>
            <a:r>
              <a:rPr lang="en-US" sz="2400" kern="1200" dirty="0">
                <a:solidFill>
                  <a:schemeClr val="tx1">
                    <a:lumMod val="75000"/>
                  </a:schemeClr>
                </a:solidFill>
                <a:latin typeface="Calibri" panose="020F0502020204030204" pitchFamily="34" charset="0"/>
                <a:ea typeface="+mn-ea"/>
                <a:cs typeface="Calibri" panose="020F0502020204030204" pitchFamily="34" charset="0"/>
              </a:rPr>
              <a:t>Third level</a:t>
            </a:r>
          </a:p>
          <a:p>
            <a:pPr marL="960120" lvl="3" indent="-228600" algn="l" defTabSz="914400" rtl="0" eaLnBrk="1" latinLnBrk="0" hangingPunct="1">
              <a:lnSpc>
                <a:spcPct val="114000"/>
              </a:lnSpc>
              <a:spcBef>
                <a:spcPts val="600"/>
              </a:spcBef>
              <a:buClr>
                <a:schemeClr val="tx1"/>
              </a:buClr>
              <a:buSzPct val="80000"/>
              <a:buFont typeface="Arial" pitchFamily="34" charset="0"/>
              <a:buChar char="•"/>
            </a:pPr>
            <a:r>
              <a:rPr lang="en-US" sz="2000" kern="1200" dirty="0">
                <a:solidFill>
                  <a:schemeClr val="tx1">
                    <a:lumMod val="75000"/>
                  </a:schemeClr>
                </a:solidFill>
                <a:latin typeface="Calibri" panose="020F0502020204030204" pitchFamily="34" charset="0"/>
                <a:ea typeface="+mn-ea"/>
                <a:cs typeface="Calibri" panose="020F0502020204030204" pitchFamily="34" charset="0"/>
              </a:rPr>
              <a:t>Fourth level</a:t>
            </a:r>
          </a:p>
          <a:p>
            <a:pPr marL="1188720" lvl="4" indent="-228600" algn="l" defTabSz="914400" rtl="0" eaLnBrk="1" latinLnBrk="0" hangingPunct="1">
              <a:lnSpc>
                <a:spcPct val="114000"/>
              </a:lnSpc>
              <a:spcBef>
                <a:spcPts val="600"/>
              </a:spcBef>
              <a:buClr>
                <a:schemeClr val="tx1"/>
              </a:buClr>
              <a:buSzPct val="80000"/>
              <a:buFont typeface="Arial" pitchFamily="34" charset="0"/>
              <a:buChar char="•"/>
            </a:pPr>
            <a:r>
              <a:rPr lang="en-US" sz="2000" kern="1200" dirty="0">
                <a:solidFill>
                  <a:schemeClr val="tx1">
                    <a:lumMod val="75000"/>
                  </a:schemeClr>
                </a:solidFill>
                <a:latin typeface="Calibri" panose="020F0502020204030204" pitchFamily="34" charset="0"/>
                <a:ea typeface="+mn-ea"/>
                <a:cs typeface="Calibri" panose="020F0502020204030204" pitchFamily="34" charset="0"/>
              </a:rPr>
              <a:t>Fifth level</a:t>
            </a:r>
          </a:p>
        </p:txBody>
      </p:sp>
    </p:spTree>
    <p:extLst>
      <p:ext uri="{BB962C8B-B14F-4D97-AF65-F5344CB8AC3E}">
        <p14:creationId xmlns:p14="http://schemas.microsoft.com/office/powerpoint/2010/main" val="75822966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400" kern="1200" cap="none"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502920" indent="-228600" algn="l" defTabSz="914400" rtl="0" eaLnBrk="1" latinLnBrk="0" hangingPunct="1">
        <a:lnSpc>
          <a:spcPct val="90000"/>
        </a:lnSpc>
        <a:spcBef>
          <a:spcPts val="1200"/>
        </a:spcBef>
        <a:buClr>
          <a:schemeClr val="tx1"/>
        </a:buClr>
        <a:buSzPct val="80000"/>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731520" indent="-228600" algn="l" defTabSz="914400" rtl="0" eaLnBrk="1" latinLnBrk="0" hangingPunct="1">
        <a:lnSpc>
          <a:spcPct val="90000"/>
        </a:lnSpc>
        <a:spcBef>
          <a:spcPts val="800"/>
        </a:spcBef>
        <a:buClr>
          <a:schemeClr val="tx1"/>
        </a:buClr>
        <a:buSzPct val="80000"/>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Calibri" panose="020F0502020204030204" pitchFamily="34" charset="0"/>
          <a:ea typeface="+mn-ea"/>
          <a:cs typeface="Calibri" panose="020F0502020204030204" pitchFamily="34" charset="0"/>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Calibri" panose="020F0502020204030204" pitchFamily="34" charset="0"/>
          <a:ea typeface="+mn-ea"/>
          <a:cs typeface="Calibri" panose="020F0502020204030204" pitchFamily="34" charset="0"/>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AB73C5DA-BCAA-4DD5-929C-4F3DBCF80BCF}"/>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49"/>
          <a:stretch/>
        </p:blipFill>
        <p:spPr bwMode="auto">
          <a:xfrm>
            <a:off x="3969" y="0"/>
            <a:ext cx="6738037"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5"/>
          <p:cNvSpPr>
            <a:spLocks noGrp="1" noChangeArrowheads="1"/>
          </p:cNvSpPr>
          <p:nvPr>
            <p:ph type="ctrTitle"/>
          </p:nvPr>
        </p:nvSpPr>
        <p:spPr>
          <a:xfrm>
            <a:off x="6992896" y="468634"/>
            <a:ext cx="5195960" cy="2086725"/>
          </a:xfrm>
          <a:noFill/>
        </p:spPr>
        <p:txBody>
          <a:bodyPr wrap="square" anchor="t" anchorCtr="0">
            <a:spAutoFit/>
          </a:bodyPr>
          <a:lstStyle/>
          <a:p>
            <a:pPr algn="l"/>
            <a:r>
              <a:rPr lang="en-US" sz="4800" dirty="0">
                <a:solidFill>
                  <a:schemeClr val="bg1"/>
                </a:solidFill>
                <a:latin typeface="Century Gothic" panose="020B0502020202020204" pitchFamily="34" charset="0"/>
              </a:rPr>
              <a:t>Sophocles’ </a:t>
            </a:r>
            <a:r>
              <a:rPr lang="en-US" sz="4800" i="1" dirty="0">
                <a:solidFill>
                  <a:schemeClr val="bg1"/>
                </a:solidFill>
                <a:latin typeface="Century Gothic" panose="020B0502020202020204" pitchFamily="34" charset="0"/>
              </a:rPr>
              <a:t>Oedipus the King</a:t>
            </a:r>
            <a:r>
              <a:rPr lang="en-US" sz="4800" dirty="0">
                <a:solidFill>
                  <a:schemeClr val="bg1"/>
                </a:solidFill>
                <a:latin typeface="Century Gothic" panose="020B0502020202020204" pitchFamily="34" charset="0"/>
              </a:rPr>
              <a:t> 2</a:t>
            </a:r>
            <a:endParaRPr lang="en-US" sz="4800" i="1" dirty="0">
              <a:solidFill>
                <a:schemeClr val="bg1"/>
              </a:solidFill>
              <a:latin typeface="Century Gothic" panose="020B0502020202020204" pitchFamily="34" charset="0"/>
            </a:endParaRPr>
          </a:p>
        </p:txBody>
      </p:sp>
      <p:sp>
        <p:nvSpPr>
          <p:cNvPr id="5" name="Rectangle 6"/>
          <p:cNvSpPr>
            <a:spLocks noGrp="1" noChangeArrowheads="1"/>
          </p:cNvSpPr>
          <p:nvPr>
            <p:ph type="subTitle" idx="1"/>
          </p:nvPr>
        </p:nvSpPr>
        <p:spPr>
          <a:xfrm>
            <a:off x="6918445" y="3489573"/>
            <a:ext cx="5269585" cy="1200329"/>
          </a:xfrm>
          <a:noFill/>
        </p:spPr>
        <p:txBody>
          <a:bodyPr wrap="square">
            <a:spAutoFit/>
          </a:bodyPr>
          <a:lstStyle/>
          <a:p>
            <a:pPr algn="l"/>
            <a:r>
              <a:rPr lang="en-US" sz="4000" dirty="0">
                <a:solidFill>
                  <a:schemeClr val="bg1"/>
                </a:solidFill>
              </a:rPr>
              <a:t>“Know Thyself!” — If You Dare!</a:t>
            </a:r>
          </a:p>
        </p:txBody>
      </p:sp>
    </p:spTree>
    <p:extLst>
      <p:ext uri="{BB962C8B-B14F-4D97-AF65-F5344CB8AC3E}">
        <p14:creationId xmlns:p14="http://schemas.microsoft.com/office/powerpoint/2010/main" val="2010222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5D3563B-6423-4D9A-9FE3-63D8318356B1}"/>
              </a:ext>
            </a:extLst>
          </p:cNvPr>
          <p:cNvSpPr>
            <a:spLocks noGrp="1"/>
          </p:cNvSpPr>
          <p:nvPr>
            <p:ph type="title"/>
          </p:nvPr>
        </p:nvSpPr>
        <p:spPr/>
        <p:txBody>
          <a:bodyPr/>
          <a:lstStyle/>
          <a:p>
            <a:r>
              <a:rPr lang="en-US" i="1" dirty="0" err="1"/>
              <a:t>OTK</a:t>
            </a:r>
            <a:r>
              <a:rPr lang="en-US" dirty="0"/>
              <a:t> 4</a:t>
            </a:r>
            <a:r>
              <a:rPr lang="en-US" baseline="30000" dirty="0"/>
              <a:t>th</a:t>
            </a:r>
            <a:r>
              <a:rPr lang="en-US" dirty="0"/>
              <a:t> Stasimon, Reader 1</a:t>
            </a:r>
            <a:endParaRPr lang="en-US" i="1" dirty="0"/>
          </a:p>
        </p:txBody>
      </p:sp>
      <p:sp>
        <p:nvSpPr>
          <p:cNvPr id="9" name="Content Placeholder 8">
            <a:extLst>
              <a:ext uri="{FF2B5EF4-FFF2-40B4-BE49-F238E27FC236}">
                <a16:creationId xmlns:a16="http://schemas.microsoft.com/office/drawing/2014/main" id="{53EC61B6-636C-4888-B6FE-B5924F42666B}"/>
              </a:ext>
            </a:extLst>
          </p:cNvPr>
          <p:cNvSpPr>
            <a:spLocks noGrp="1"/>
          </p:cNvSpPr>
          <p:nvPr>
            <p:ph idx="1"/>
          </p:nvPr>
        </p:nvSpPr>
        <p:spPr/>
        <p:txBody>
          <a:bodyPr/>
          <a:lstStyle/>
          <a:p>
            <a:pPr marL="45720" indent="0">
              <a:buNone/>
            </a:pPr>
            <a:r>
              <a:rPr lang="en-US" dirty="0"/>
              <a:t>Oh, the generations of men </a:t>
            </a:r>
          </a:p>
          <a:p>
            <a:pPr marL="45720" indent="0">
              <a:buNone/>
            </a:pPr>
            <a:r>
              <a:rPr lang="en-US" dirty="0"/>
              <a:t>the dying generations — adding the total </a:t>
            </a:r>
          </a:p>
          <a:p>
            <a:pPr marL="45720" indent="0">
              <a:buNone/>
            </a:pPr>
            <a:r>
              <a:rPr lang="en-US" dirty="0"/>
              <a:t>of all your lives I find they come to nothing ... </a:t>
            </a:r>
          </a:p>
          <a:p>
            <a:pPr marL="45720" indent="0">
              <a:buNone/>
            </a:pPr>
            <a:r>
              <a:rPr lang="en-US" dirty="0"/>
              <a:t>does there exist, is there a man on earth </a:t>
            </a:r>
          </a:p>
          <a:p>
            <a:pPr marL="45720" indent="0">
              <a:buNone/>
            </a:pPr>
            <a:r>
              <a:rPr lang="en-US" dirty="0"/>
              <a:t>who seizes more joy than just a dream, a vision?</a:t>
            </a:r>
          </a:p>
        </p:txBody>
      </p:sp>
    </p:spTree>
    <p:extLst>
      <p:ext uri="{BB962C8B-B14F-4D97-AF65-F5344CB8AC3E}">
        <p14:creationId xmlns:p14="http://schemas.microsoft.com/office/powerpoint/2010/main" val="409223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7727E-580E-4982-8551-4D8FCE4CA8EF}"/>
              </a:ext>
            </a:extLst>
          </p:cNvPr>
          <p:cNvSpPr>
            <a:spLocks noGrp="1"/>
          </p:cNvSpPr>
          <p:nvPr>
            <p:ph type="title"/>
          </p:nvPr>
        </p:nvSpPr>
        <p:spPr/>
        <p:txBody>
          <a:bodyPr/>
          <a:lstStyle/>
          <a:p>
            <a:r>
              <a:rPr lang="en-US" i="1" dirty="0" err="1"/>
              <a:t>OTK</a:t>
            </a:r>
            <a:r>
              <a:rPr lang="en-US" dirty="0"/>
              <a:t> 4</a:t>
            </a:r>
            <a:r>
              <a:rPr lang="en-US" baseline="30000" dirty="0"/>
              <a:t>th</a:t>
            </a:r>
            <a:r>
              <a:rPr lang="en-US" dirty="0"/>
              <a:t> Stasimon, Reader 2</a:t>
            </a:r>
          </a:p>
        </p:txBody>
      </p:sp>
      <p:sp>
        <p:nvSpPr>
          <p:cNvPr id="3" name="Content Placeholder 2">
            <a:extLst>
              <a:ext uri="{FF2B5EF4-FFF2-40B4-BE49-F238E27FC236}">
                <a16:creationId xmlns:a16="http://schemas.microsoft.com/office/drawing/2014/main" id="{8DD48A9C-707C-4334-BFF0-6ED5746F7007}"/>
              </a:ext>
            </a:extLst>
          </p:cNvPr>
          <p:cNvSpPr>
            <a:spLocks noGrp="1"/>
          </p:cNvSpPr>
          <p:nvPr>
            <p:ph idx="1"/>
          </p:nvPr>
        </p:nvSpPr>
        <p:spPr/>
        <p:txBody>
          <a:bodyPr/>
          <a:lstStyle/>
          <a:p>
            <a:pPr marL="45720" indent="0">
              <a:buNone/>
            </a:pPr>
            <a:r>
              <a:rPr lang="en-US" dirty="0"/>
              <a:t>And the vision no sooner dawns than dies </a:t>
            </a:r>
          </a:p>
          <a:p>
            <a:pPr marL="45720" indent="0">
              <a:buNone/>
            </a:pPr>
            <a:r>
              <a:rPr lang="en-US" dirty="0"/>
              <a:t>blazing into oblivion.</a:t>
            </a:r>
          </a:p>
          <a:p>
            <a:pPr marL="45720" indent="0">
              <a:buNone/>
            </a:pPr>
            <a:r>
              <a:rPr lang="en-US" dirty="0"/>
              <a:t>You are my great example, you, your life </a:t>
            </a:r>
          </a:p>
          <a:p>
            <a:pPr marL="45720" indent="0">
              <a:buNone/>
            </a:pPr>
            <a:r>
              <a:rPr lang="en-US" dirty="0"/>
              <a:t>your destiny, Oedipus, man of misery —</a:t>
            </a:r>
          </a:p>
          <a:p>
            <a:pPr marL="45720" indent="0">
              <a:buNone/>
            </a:pPr>
            <a:r>
              <a:rPr lang="en-US" dirty="0"/>
              <a:t>I count no man blest.</a:t>
            </a:r>
            <a:br>
              <a:rPr lang="en-US" dirty="0"/>
            </a:br>
            <a:r>
              <a:rPr lang="en-US" dirty="0"/>
              <a:t>(Chorus, </a:t>
            </a:r>
            <a:r>
              <a:rPr lang="en-US" i="1" dirty="0"/>
              <a:t>Oedipus the King</a:t>
            </a:r>
            <a:r>
              <a:rPr lang="en-US" dirty="0"/>
              <a:t> p. 233)</a:t>
            </a:r>
          </a:p>
        </p:txBody>
      </p:sp>
    </p:spTree>
    <p:extLst>
      <p:ext uri="{BB962C8B-B14F-4D97-AF65-F5344CB8AC3E}">
        <p14:creationId xmlns:p14="http://schemas.microsoft.com/office/powerpoint/2010/main" val="3387328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17931" y="274638"/>
            <a:ext cx="10426018" cy="1325562"/>
          </a:xfrm>
        </p:spPr>
        <p:txBody>
          <a:bodyPr/>
          <a:lstStyle/>
          <a:p>
            <a:r>
              <a:rPr lang="en-US" dirty="0"/>
              <a:t>“My Example”: Why not Jocasta?</a:t>
            </a:r>
          </a:p>
        </p:txBody>
      </p:sp>
      <p:sp>
        <p:nvSpPr>
          <p:cNvPr id="6" name="TextBox 5"/>
          <p:cNvSpPr txBox="1"/>
          <p:nvPr/>
        </p:nvSpPr>
        <p:spPr>
          <a:xfrm>
            <a:off x="1217931" y="2400184"/>
            <a:ext cx="6574127" cy="1668277"/>
          </a:xfrm>
          <a:prstGeom prst="rect">
            <a:avLst/>
          </a:prstGeom>
          <a:noFill/>
        </p:spPr>
        <p:txBody>
          <a:bodyPr wrap="square" rtlCol="0">
            <a:spAutoFit/>
          </a:bodyPr>
          <a:lstStyle/>
          <a:p>
            <a:pPr>
              <a:lnSpc>
                <a:spcPct val="125000"/>
              </a:lnSpc>
            </a:pPr>
            <a:r>
              <a:rPr lang="en-US" sz="2800" dirty="0">
                <a:solidFill>
                  <a:srgbClr val="737373"/>
                </a:solidFill>
                <a:latin typeface="Calibri" panose="020F0502020204030204" pitchFamily="34" charset="0"/>
                <a:cs typeface="Calibri" panose="020F0502020204030204" pitchFamily="34" charset="0"/>
              </a:rPr>
              <a:t>MESSENGER: The queen is dead.</a:t>
            </a:r>
          </a:p>
          <a:p>
            <a:pPr>
              <a:lnSpc>
                <a:spcPct val="125000"/>
              </a:lnSpc>
            </a:pPr>
            <a:r>
              <a:rPr lang="en-US" sz="2800" dirty="0">
                <a:solidFill>
                  <a:srgbClr val="737373"/>
                </a:solidFill>
                <a:latin typeface="Calibri" panose="020F0502020204030204" pitchFamily="34" charset="0"/>
                <a:cs typeface="Calibri" panose="020F0502020204030204" pitchFamily="34" charset="0"/>
              </a:rPr>
              <a:t>LEADER: Poor lady—how?</a:t>
            </a:r>
          </a:p>
          <a:p>
            <a:pPr>
              <a:lnSpc>
                <a:spcPct val="125000"/>
              </a:lnSpc>
            </a:pPr>
            <a:r>
              <a:rPr lang="en-US" sz="2800" dirty="0">
                <a:solidFill>
                  <a:srgbClr val="737373"/>
                </a:solidFill>
                <a:latin typeface="Calibri" panose="020F0502020204030204" pitchFamily="34" charset="0"/>
                <a:cs typeface="Calibri" panose="020F0502020204030204" pitchFamily="34" charset="0"/>
              </a:rPr>
              <a:t>MESSENGER: By her own hand. ... (p. 235)</a:t>
            </a:r>
          </a:p>
        </p:txBody>
      </p:sp>
      <p:sp>
        <p:nvSpPr>
          <p:cNvPr id="7" name="TextBox 6"/>
          <p:cNvSpPr txBox="1"/>
          <p:nvPr/>
        </p:nvSpPr>
        <p:spPr>
          <a:xfrm>
            <a:off x="1217930" y="4709241"/>
            <a:ext cx="5642945" cy="578882"/>
          </a:xfrm>
          <a:prstGeom prst="roundRect">
            <a:avLst/>
          </a:prstGeom>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wrap="square" rtlCol="0" anchor="ctr" anchorCtr="0">
            <a:spAutoFit/>
          </a:bodyPr>
          <a:lstStyle/>
          <a:p>
            <a:r>
              <a:rPr lang="en-US" sz="2800" dirty="0">
                <a:solidFill>
                  <a:srgbClr val="737373"/>
                </a:solidFill>
                <a:latin typeface="Calibri" panose="020F0502020204030204" pitchFamily="34" charset="0"/>
                <a:cs typeface="Calibri" panose="020F0502020204030204" pitchFamily="34" charset="0"/>
              </a:rPr>
              <a:t>“You are my great example, Oedipus”</a:t>
            </a:r>
          </a:p>
        </p:txBody>
      </p:sp>
      <p:pic>
        <p:nvPicPr>
          <p:cNvPr id="1028" name="Picture 4" descr="Justin Wade Wilson as Oedipus, Shammen McCune as Jocast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61222" y="2123769"/>
            <a:ext cx="2418350" cy="364227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descr="Pittsburg production, 2017"/>
          <p:cNvSpPr txBox="1"/>
          <p:nvPr/>
        </p:nvSpPr>
        <p:spPr>
          <a:xfrm>
            <a:off x="7792058" y="5882551"/>
            <a:ext cx="3556679" cy="341697"/>
          </a:xfrm>
          <a:prstGeom prst="rect">
            <a:avLst/>
          </a:prstGeom>
          <a:noFill/>
        </p:spPr>
        <p:txBody>
          <a:bodyPr wrap="none" rtlCol="0">
            <a:spAutoFit/>
          </a:bodyPr>
          <a:lstStyle/>
          <a:p>
            <a:pPr algn="ctr">
              <a:lnSpc>
                <a:spcPct val="125000"/>
              </a:lnSpc>
            </a:pPr>
            <a:r>
              <a:rPr lang="en-US" sz="1400" dirty="0">
                <a:solidFill>
                  <a:srgbClr val="737373"/>
                </a:solidFill>
                <a:latin typeface="Calibri" panose="020F0502020204030204" pitchFamily="34" charset="0"/>
                <a:cs typeface="Calibri" panose="020F0502020204030204" pitchFamily="34" charset="0"/>
              </a:rPr>
              <a:t>Oedipus &amp; Jocasta, Pittsburg production, 2017</a:t>
            </a:r>
          </a:p>
        </p:txBody>
      </p:sp>
    </p:spTree>
    <p:extLst>
      <p:ext uri="{BB962C8B-B14F-4D97-AF65-F5344CB8AC3E}">
        <p14:creationId xmlns:p14="http://schemas.microsoft.com/office/powerpoint/2010/main" val="1992414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1378" name="Rectangle 2"/>
          <p:cNvSpPr>
            <a:spLocks noGrp="1" noChangeArrowheads="1"/>
          </p:cNvSpPr>
          <p:nvPr>
            <p:ph type="title"/>
          </p:nvPr>
        </p:nvSpPr>
        <p:spPr/>
        <p:txBody>
          <a:bodyPr/>
          <a:lstStyle/>
          <a:p>
            <a:r>
              <a:rPr lang="en-US" dirty="0"/>
              <a:t>Agenda</a:t>
            </a:r>
          </a:p>
        </p:txBody>
      </p:sp>
      <p:sp>
        <p:nvSpPr>
          <p:cNvPr id="1381379" name="Rectangle 3"/>
          <p:cNvSpPr>
            <a:spLocks noGrp="1" noChangeArrowheads="1"/>
          </p:cNvSpPr>
          <p:nvPr>
            <p:ph idx="1"/>
          </p:nvPr>
        </p:nvSpPr>
        <p:spPr/>
        <p:txBody>
          <a:bodyPr>
            <a:normAutofit/>
          </a:bodyPr>
          <a:lstStyle/>
          <a:p>
            <a:pPr lvl="0"/>
            <a:r>
              <a:rPr lang="en-US" dirty="0"/>
              <a:t>Discussion</a:t>
            </a:r>
          </a:p>
          <a:p>
            <a:pPr lvl="1"/>
            <a:r>
              <a:rPr lang="en-US" dirty="0"/>
              <a:t>Critchley, Oedipus: Are We Prisoners of Fate?</a:t>
            </a:r>
          </a:p>
          <a:p>
            <a:pPr lvl="0"/>
            <a:r>
              <a:rPr lang="en-US" dirty="0"/>
              <a:t>Recap and Update</a:t>
            </a:r>
          </a:p>
          <a:p>
            <a:pPr lvl="1"/>
            <a:r>
              <a:rPr lang="en-US" i="1" dirty="0"/>
              <a:t>Oedipus the King</a:t>
            </a:r>
            <a:r>
              <a:rPr lang="en-US" dirty="0"/>
              <a:t>: The Perfect Tragedy?</a:t>
            </a:r>
          </a:p>
        </p:txBody>
      </p:sp>
    </p:spTree>
    <p:extLst>
      <p:ext uri="{BB962C8B-B14F-4D97-AF65-F5344CB8AC3E}">
        <p14:creationId xmlns:p14="http://schemas.microsoft.com/office/powerpoint/2010/main" val="191266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81379">
                                            <p:txEl>
                                              <p:pRg st="0" end="0"/>
                                            </p:txEl>
                                          </p:spTgt>
                                        </p:tgtEl>
                                        <p:attrNameLst>
                                          <p:attrName>style.visibility</p:attrName>
                                        </p:attrNameLst>
                                      </p:cBhvr>
                                      <p:to>
                                        <p:strVal val="visible"/>
                                      </p:to>
                                    </p:set>
                                    <p:animEffect transition="in" filter="fade">
                                      <p:cBhvr>
                                        <p:cTn id="7" dur="500"/>
                                        <p:tgtEl>
                                          <p:spTgt spid="138137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81379">
                                            <p:txEl>
                                              <p:pRg st="1" end="1"/>
                                            </p:txEl>
                                          </p:spTgt>
                                        </p:tgtEl>
                                        <p:attrNameLst>
                                          <p:attrName>style.visibility</p:attrName>
                                        </p:attrNameLst>
                                      </p:cBhvr>
                                      <p:to>
                                        <p:strVal val="visible"/>
                                      </p:to>
                                    </p:set>
                                    <p:animEffect transition="in" filter="fade">
                                      <p:cBhvr>
                                        <p:cTn id="10" dur="500"/>
                                        <p:tgtEl>
                                          <p:spTgt spid="138137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81379">
                                            <p:txEl>
                                              <p:pRg st="2" end="2"/>
                                            </p:txEl>
                                          </p:spTgt>
                                        </p:tgtEl>
                                        <p:attrNameLst>
                                          <p:attrName>style.visibility</p:attrName>
                                        </p:attrNameLst>
                                      </p:cBhvr>
                                      <p:to>
                                        <p:strVal val="visible"/>
                                      </p:to>
                                    </p:set>
                                    <p:animEffect transition="in" filter="fade">
                                      <p:cBhvr>
                                        <p:cTn id="15" dur="500"/>
                                        <p:tgtEl>
                                          <p:spTgt spid="1381379">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81379">
                                            <p:txEl>
                                              <p:pRg st="3" end="3"/>
                                            </p:txEl>
                                          </p:spTgt>
                                        </p:tgtEl>
                                        <p:attrNameLst>
                                          <p:attrName>style.visibility</p:attrName>
                                        </p:attrNameLst>
                                      </p:cBhvr>
                                      <p:to>
                                        <p:strVal val="visible"/>
                                      </p:to>
                                    </p:set>
                                    <p:animEffect transition="in" filter="fade">
                                      <p:cBhvr>
                                        <p:cTn id="18" dur="500"/>
                                        <p:tgtEl>
                                          <p:spTgt spid="13813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137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74865-86CD-45E6-A865-EAC5BED3B221}"/>
              </a:ext>
            </a:extLst>
          </p:cNvPr>
          <p:cNvSpPr>
            <a:spLocks noGrp="1"/>
          </p:cNvSpPr>
          <p:nvPr>
            <p:ph type="title"/>
          </p:nvPr>
        </p:nvSpPr>
        <p:spPr/>
        <p:txBody>
          <a:bodyPr/>
          <a:lstStyle/>
          <a:p>
            <a:r>
              <a:rPr lang="en-US" dirty="0"/>
              <a:t>Discussion</a:t>
            </a:r>
          </a:p>
        </p:txBody>
      </p:sp>
      <p:sp>
        <p:nvSpPr>
          <p:cNvPr id="3" name="Text Placeholder 2">
            <a:extLst>
              <a:ext uri="{FF2B5EF4-FFF2-40B4-BE49-F238E27FC236}">
                <a16:creationId xmlns:a16="http://schemas.microsoft.com/office/drawing/2014/main" id="{311BCFD3-F224-4760-A62E-4F9751DAAE6B}"/>
              </a:ext>
            </a:extLst>
          </p:cNvPr>
          <p:cNvSpPr>
            <a:spLocks noGrp="1"/>
          </p:cNvSpPr>
          <p:nvPr>
            <p:ph type="body" idx="1"/>
          </p:nvPr>
        </p:nvSpPr>
        <p:spPr/>
        <p:txBody>
          <a:bodyPr/>
          <a:lstStyle/>
          <a:p>
            <a:r>
              <a:rPr lang="en-US" dirty="0"/>
              <a:t>Critchley, Oedipus: Are We Prisoners of Fate?</a:t>
            </a:r>
          </a:p>
        </p:txBody>
      </p:sp>
    </p:spTree>
    <p:extLst>
      <p:ext uri="{BB962C8B-B14F-4D97-AF65-F5344CB8AC3E}">
        <p14:creationId xmlns:p14="http://schemas.microsoft.com/office/powerpoint/2010/main" val="167468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BD3E-5AFB-4CA4-9AD9-6D2465F79B9F}"/>
              </a:ext>
            </a:extLst>
          </p:cNvPr>
          <p:cNvSpPr>
            <a:spLocks noGrp="1"/>
          </p:cNvSpPr>
          <p:nvPr>
            <p:ph type="title"/>
          </p:nvPr>
        </p:nvSpPr>
        <p:spPr/>
        <p:txBody>
          <a:bodyPr/>
          <a:lstStyle/>
          <a:p>
            <a:r>
              <a:rPr lang="en-US" dirty="0"/>
              <a:t>Guiding Questions</a:t>
            </a:r>
          </a:p>
        </p:txBody>
      </p:sp>
      <p:sp>
        <p:nvSpPr>
          <p:cNvPr id="3" name="Content Placeholder 2">
            <a:extLst>
              <a:ext uri="{FF2B5EF4-FFF2-40B4-BE49-F238E27FC236}">
                <a16:creationId xmlns:a16="http://schemas.microsoft.com/office/drawing/2014/main" id="{ED4ED61F-A193-4603-8B8D-599C9CED667D}"/>
              </a:ext>
            </a:extLst>
          </p:cNvPr>
          <p:cNvSpPr>
            <a:spLocks noGrp="1"/>
          </p:cNvSpPr>
          <p:nvPr>
            <p:ph idx="1"/>
          </p:nvPr>
        </p:nvSpPr>
        <p:spPr/>
        <p:txBody>
          <a:bodyPr/>
          <a:lstStyle/>
          <a:p>
            <a:pPr marL="45720" indent="0">
              <a:buNone/>
            </a:pPr>
            <a:r>
              <a:rPr lang="en-US" dirty="0"/>
              <a:t>Are we prisoners of fate? And even if we are (to one degree or another), does that release us from responsibility for our acts?</a:t>
            </a:r>
          </a:p>
        </p:txBody>
      </p:sp>
    </p:spTree>
    <p:extLst>
      <p:ext uri="{BB962C8B-B14F-4D97-AF65-F5344CB8AC3E}">
        <p14:creationId xmlns:p14="http://schemas.microsoft.com/office/powerpoint/2010/main" val="1392140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5362-A2B3-4705-A4EF-2E5D2824D3DE}"/>
              </a:ext>
            </a:extLst>
          </p:cNvPr>
          <p:cNvSpPr>
            <a:spLocks noGrp="1"/>
          </p:cNvSpPr>
          <p:nvPr>
            <p:ph type="title"/>
          </p:nvPr>
        </p:nvSpPr>
        <p:spPr/>
        <p:txBody>
          <a:bodyPr/>
          <a:lstStyle/>
          <a:p>
            <a:r>
              <a:rPr lang="en-US" dirty="0"/>
              <a:t>Breaking It Down</a:t>
            </a:r>
          </a:p>
        </p:txBody>
      </p:sp>
      <p:sp>
        <p:nvSpPr>
          <p:cNvPr id="3" name="Text Placeholder 2">
            <a:extLst>
              <a:ext uri="{FF2B5EF4-FFF2-40B4-BE49-F238E27FC236}">
                <a16:creationId xmlns:a16="http://schemas.microsoft.com/office/drawing/2014/main" id="{9D8337B3-12D2-43BA-A21A-15F43C68DAC2}"/>
              </a:ext>
            </a:extLst>
          </p:cNvPr>
          <p:cNvSpPr>
            <a:spLocks noGrp="1"/>
          </p:cNvSpPr>
          <p:nvPr>
            <p:ph type="body" idx="1"/>
          </p:nvPr>
        </p:nvSpPr>
        <p:spPr/>
        <p:txBody>
          <a:bodyPr/>
          <a:lstStyle/>
          <a:p>
            <a:r>
              <a:rPr lang="en-US" dirty="0"/>
              <a:t>Does </a:t>
            </a:r>
            <a:r>
              <a:rPr lang="en-US" i="1" dirty="0" err="1"/>
              <a:t>OTK</a:t>
            </a:r>
            <a:r>
              <a:rPr lang="en-US" dirty="0"/>
              <a:t> support SC? Explain</a:t>
            </a:r>
          </a:p>
        </p:txBody>
      </p:sp>
      <p:sp>
        <p:nvSpPr>
          <p:cNvPr id="4" name="Content Placeholder 3">
            <a:extLst>
              <a:ext uri="{FF2B5EF4-FFF2-40B4-BE49-F238E27FC236}">
                <a16:creationId xmlns:a16="http://schemas.microsoft.com/office/drawing/2014/main" id="{3E3A3776-8B9A-4017-93C4-EF41B193FD61}"/>
              </a:ext>
            </a:extLst>
          </p:cNvPr>
          <p:cNvSpPr>
            <a:spLocks noGrp="1"/>
          </p:cNvSpPr>
          <p:nvPr>
            <p:ph sz="half" idx="2"/>
          </p:nvPr>
        </p:nvSpPr>
        <p:spPr/>
        <p:txBody>
          <a:bodyPr>
            <a:normAutofit fontScale="62500" lnSpcReduction="20000"/>
          </a:bodyPr>
          <a:lstStyle/>
          <a:p>
            <a:r>
              <a:rPr lang="en-US" dirty="0"/>
              <a:t>Does support (moral agency)</a:t>
            </a:r>
          </a:p>
          <a:p>
            <a:pPr lvl="1"/>
            <a:r>
              <a:rPr lang="en-US" dirty="0"/>
              <a:t>Both J and O try to avoid prophecy, happens</a:t>
            </a:r>
          </a:p>
          <a:p>
            <a:pPr lvl="1"/>
            <a:r>
              <a:rPr lang="en-US" dirty="0" err="1"/>
              <a:t>Oed</a:t>
            </a:r>
            <a:r>
              <a:rPr lang="en-US" dirty="0"/>
              <a:t> didn’t not kill</a:t>
            </a:r>
          </a:p>
          <a:p>
            <a:pPr lvl="1"/>
            <a:r>
              <a:rPr lang="en-US" dirty="0" err="1"/>
              <a:t>Oed</a:t>
            </a:r>
            <a:r>
              <a:rPr lang="en-US" dirty="0"/>
              <a:t> ignores inconvenient prophecy</a:t>
            </a:r>
          </a:p>
          <a:p>
            <a:r>
              <a:rPr lang="en-US" dirty="0"/>
              <a:t>Narcissism-tyranny</a:t>
            </a:r>
          </a:p>
        </p:txBody>
      </p:sp>
      <p:sp>
        <p:nvSpPr>
          <p:cNvPr id="5" name="Text Placeholder 4">
            <a:extLst>
              <a:ext uri="{FF2B5EF4-FFF2-40B4-BE49-F238E27FC236}">
                <a16:creationId xmlns:a16="http://schemas.microsoft.com/office/drawing/2014/main" id="{E2243C55-8EE6-44F2-A47F-B09227956593}"/>
              </a:ext>
            </a:extLst>
          </p:cNvPr>
          <p:cNvSpPr>
            <a:spLocks noGrp="1"/>
          </p:cNvSpPr>
          <p:nvPr>
            <p:ph type="body" sz="quarter" idx="3"/>
          </p:nvPr>
        </p:nvSpPr>
        <p:spPr/>
        <p:txBody>
          <a:bodyPr/>
          <a:lstStyle/>
          <a:p>
            <a:r>
              <a:rPr lang="en-US" dirty="0"/>
              <a:t>Fate — respond to Soph, SC</a:t>
            </a:r>
          </a:p>
        </p:txBody>
      </p:sp>
      <p:sp>
        <p:nvSpPr>
          <p:cNvPr id="6" name="Content Placeholder 5">
            <a:extLst>
              <a:ext uri="{FF2B5EF4-FFF2-40B4-BE49-F238E27FC236}">
                <a16:creationId xmlns:a16="http://schemas.microsoft.com/office/drawing/2014/main" id="{6DDCC6AF-9E25-413E-8331-B7EE1A2C427A}"/>
              </a:ext>
            </a:extLst>
          </p:cNvPr>
          <p:cNvSpPr>
            <a:spLocks noGrp="1"/>
          </p:cNvSpPr>
          <p:nvPr>
            <p:ph sz="quarter" idx="4"/>
          </p:nvPr>
        </p:nvSpPr>
        <p:spPr/>
        <p:txBody>
          <a:bodyPr>
            <a:normAutofit fontScale="62500" lnSpcReduction="20000"/>
          </a:bodyPr>
          <a:lstStyle/>
          <a:p>
            <a:r>
              <a:rPr lang="en-US" dirty="0"/>
              <a:t>Narcissism-tyranny, maybe in O’s case. We can sympathize with O’s incredulity</a:t>
            </a:r>
          </a:p>
          <a:p>
            <a:r>
              <a:rPr lang="en-US" dirty="0"/>
              <a:t>Element of victim-blaming</a:t>
            </a:r>
          </a:p>
          <a:p>
            <a:pPr lvl="1"/>
            <a:r>
              <a:rPr lang="en-US" dirty="0"/>
              <a:t>Maybe we need to nuance what SC says</a:t>
            </a:r>
          </a:p>
          <a:p>
            <a:pPr lvl="1"/>
            <a:r>
              <a:rPr lang="en-US" dirty="0"/>
              <a:t>Stories a little fake, circular reasoning</a:t>
            </a:r>
          </a:p>
          <a:p>
            <a:r>
              <a:rPr lang="en-US" dirty="0"/>
              <a:t>Self-fulfilling prophecy</a:t>
            </a:r>
          </a:p>
          <a:p>
            <a:r>
              <a:rPr lang="en-US" dirty="0"/>
              <a:t>Limited/narrow-minded perspective</a:t>
            </a:r>
          </a:p>
          <a:p>
            <a:r>
              <a:rPr lang="en-US" dirty="0"/>
              <a:t>But did O actually deserve it?</a:t>
            </a:r>
          </a:p>
        </p:txBody>
      </p:sp>
    </p:spTree>
    <p:extLst>
      <p:ext uri="{BB962C8B-B14F-4D97-AF65-F5344CB8AC3E}">
        <p14:creationId xmlns:p14="http://schemas.microsoft.com/office/powerpoint/2010/main" val="2919184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8C72B-0454-420A-B910-F23B113B6EF6}"/>
              </a:ext>
            </a:extLst>
          </p:cNvPr>
          <p:cNvSpPr>
            <a:spLocks noGrp="1"/>
          </p:cNvSpPr>
          <p:nvPr>
            <p:ph type="title"/>
          </p:nvPr>
        </p:nvSpPr>
        <p:spPr/>
        <p:txBody>
          <a:bodyPr/>
          <a:lstStyle/>
          <a:p>
            <a:r>
              <a:rPr lang="en-US" dirty="0"/>
              <a:t>“Pride breeds the Tyrant”</a:t>
            </a:r>
          </a:p>
        </p:txBody>
      </p:sp>
      <p:sp>
        <p:nvSpPr>
          <p:cNvPr id="3" name="Content Placeholder 2">
            <a:extLst>
              <a:ext uri="{FF2B5EF4-FFF2-40B4-BE49-F238E27FC236}">
                <a16:creationId xmlns:a16="http://schemas.microsoft.com/office/drawing/2014/main" id="{9825895F-7D4D-40A6-A1F5-7C81CF78625A}"/>
              </a:ext>
            </a:extLst>
          </p:cNvPr>
          <p:cNvSpPr>
            <a:spLocks noGrp="1"/>
          </p:cNvSpPr>
          <p:nvPr>
            <p:ph idx="1"/>
          </p:nvPr>
        </p:nvSpPr>
        <p:spPr/>
        <p:txBody>
          <a:bodyPr/>
          <a:lstStyle/>
          <a:p>
            <a:pPr marL="45720" indent="0">
              <a:buNone/>
            </a:pPr>
            <a:r>
              <a:rPr lang="en-US" dirty="0"/>
              <a:t>“Pride (</a:t>
            </a:r>
            <a:r>
              <a:rPr lang="en-US" i="1" dirty="0"/>
              <a:t>hubris</a:t>
            </a:r>
            <a:r>
              <a:rPr lang="en-US" dirty="0"/>
              <a:t>) breeds the tyrant </a:t>
            </a:r>
          </a:p>
          <a:p>
            <a:pPr marL="45720" indent="0">
              <a:buNone/>
            </a:pPr>
            <a:r>
              <a:rPr lang="en-US" dirty="0"/>
              <a:t>violent pride, gorging, crammed to bursting </a:t>
            </a:r>
          </a:p>
          <a:p>
            <a:pPr marL="45720" indent="0">
              <a:buNone/>
            </a:pPr>
            <a:r>
              <a:rPr lang="en-US" dirty="0"/>
              <a:t>with all that is overripe and rich with ruin—</a:t>
            </a:r>
          </a:p>
          <a:p>
            <a:pPr marL="45720" indent="0">
              <a:buNone/>
            </a:pPr>
            <a:r>
              <a:rPr lang="en-US" dirty="0"/>
              <a:t>clawing up to the heights, headlong pride </a:t>
            </a:r>
          </a:p>
          <a:p>
            <a:pPr marL="45720" indent="0">
              <a:buNone/>
            </a:pPr>
            <a:r>
              <a:rPr lang="en-US" dirty="0"/>
              <a:t>crashes down the abyss—sheer” (Chorus, </a:t>
            </a:r>
            <a:r>
              <a:rPr lang="en-US" i="1" dirty="0"/>
              <a:t>Oedipus the King</a:t>
            </a:r>
            <a:r>
              <a:rPr lang="en-US" dirty="0"/>
              <a:t> p. 209)</a:t>
            </a:r>
          </a:p>
        </p:txBody>
      </p:sp>
    </p:spTree>
    <p:extLst>
      <p:ext uri="{BB962C8B-B14F-4D97-AF65-F5344CB8AC3E}">
        <p14:creationId xmlns:p14="http://schemas.microsoft.com/office/powerpoint/2010/main" val="870546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BD3E-5AFB-4CA4-9AD9-6D2465F79B9F}"/>
              </a:ext>
            </a:extLst>
          </p:cNvPr>
          <p:cNvSpPr>
            <a:spLocks noGrp="1"/>
          </p:cNvSpPr>
          <p:nvPr>
            <p:ph type="title"/>
          </p:nvPr>
        </p:nvSpPr>
        <p:spPr/>
        <p:txBody>
          <a:bodyPr/>
          <a:lstStyle/>
          <a:p>
            <a:r>
              <a:rPr lang="en-US" dirty="0"/>
              <a:t>Guiding Questions (discuss)</a:t>
            </a:r>
          </a:p>
        </p:txBody>
      </p:sp>
      <p:sp>
        <p:nvSpPr>
          <p:cNvPr id="3" name="Content Placeholder 2">
            <a:extLst>
              <a:ext uri="{FF2B5EF4-FFF2-40B4-BE49-F238E27FC236}">
                <a16:creationId xmlns:a16="http://schemas.microsoft.com/office/drawing/2014/main" id="{ED4ED61F-A193-4603-8B8D-599C9CED667D}"/>
              </a:ext>
            </a:extLst>
          </p:cNvPr>
          <p:cNvSpPr>
            <a:spLocks noGrp="1"/>
          </p:cNvSpPr>
          <p:nvPr>
            <p:ph idx="1"/>
          </p:nvPr>
        </p:nvSpPr>
        <p:spPr/>
        <p:txBody>
          <a:bodyPr/>
          <a:lstStyle/>
          <a:p>
            <a:pPr marL="45720" indent="0">
              <a:buNone/>
            </a:pPr>
            <a:r>
              <a:rPr lang="en-US" dirty="0"/>
              <a:t>Are we prisoners of fate? And even if we are (to one degree or another), does that release us from responsibility for our acts?</a:t>
            </a:r>
          </a:p>
        </p:txBody>
      </p:sp>
    </p:spTree>
    <p:extLst>
      <p:ext uri="{BB962C8B-B14F-4D97-AF65-F5344CB8AC3E}">
        <p14:creationId xmlns:p14="http://schemas.microsoft.com/office/powerpoint/2010/main" val="3047532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812B3-7112-4B28-856A-4DBEE1293A12}"/>
              </a:ext>
            </a:extLst>
          </p:cNvPr>
          <p:cNvSpPr>
            <a:spLocks noGrp="1"/>
          </p:cNvSpPr>
          <p:nvPr>
            <p:ph type="title"/>
          </p:nvPr>
        </p:nvSpPr>
        <p:spPr/>
        <p:txBody>
          <a:bodyPr/>
          <a:lstStyle/>
          <a:p>
            <a:r>
              <a:rPr lang="en-US" dirty="0"/>
              <a:t>Recap and Update</a:t>
            </a:r>
          </a:p>
        </p:txBody>
      </p:sp>
      <p:sp>
        <p:nvSpPr>
          <p:cNvPr id="3" name="Text Placeholder 2">
            <a:extLst>
              <a:ext uri="{FF2B5EF4-FFF2-40B4-BE49-F238E27FC236}">
                <a16:creationId xmlns:a16="http://schemas.microsoft.com/office/drawing/2014/main" id="{79088394-D593-47A3-B69D-944965386729}"/>
              </a:ext>
            </a:extLst>
          </p:cNvPr>
          <p:cNvSpPr>
            <a:spLocks noGrp="1"/>
          </p:cNvSpPr>
          <p:nvPr>
            <p:ph type="body" idx="1"/>
          </p:nvPr>
        </p:nvSpPr>
        <p:spPr/>
        <p:txBody>
          <a:bodyPr/>
          <a:lstStyle/>
          <a:p>
            <a:r>
              <a:rPr lang="en-US" i="1" dirty="0"/>
              <a:t>Oedipus the King</a:t>
            </a:r>
            <a:r>
              <a:rPr lang="en-US" dirty="0"/>
              <a:t>: The Perfect Tragedy?</a:t>
            </a:r>
          </a:p>
        </p:txBody>
      </p:sp>
    </p:spTree>
    <p:extLst>
      <p:ext uri="{BB962C8B-B14F-4D97-AF65-F5344CB8AC3E}">
        <p14:creationId xmlns:p14="http://schemas.microsoft.com/office/powerpoint/2010/main" val="1952189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62BCC-0D77-4D15-84E9-7B46713E74A3}"/>
              </a:ext>
            </a:extLst>
          </p:cNvPr>
          <p:cNvSpPr>
            <a:spLocks noGrp="1"/>
          </p:cNvSpPr>
          <p:nvPr>
            <p:ph type="title"/>
          </p:nvPr>
        </p:nvSpPr>
        <p:spPr/>
        <p:txBody>
          <a:bodyPr/>
          <a:lstStyle/>
          <a:p>
            <a:r>
              <a:rPr lang="en-US" i="1" dirty="0"/>
              <a:t>Oedipus the King</a:t>
            </a:r>
            <a:r>
              <a:rPr lang="en-US" dirty="0"/>
              <a:t>, Analysis 1</a:t>
            </a:r>
          </a:p>
        </p:txBody>
      </p:sp>
      <p:sp>
        <p:nvSpPr>
          <p:cNvPr id="3" name="Content Placeholder 2">
            <a:extLst>
              <a:ext uri="{FF2B5EF4-FFF2-40B4-BE49-F238E27FC236}">
                <a16:creationId xmlns:a16="http://schemas.microsoft.com/office/drawing/2014/main" id="{070E8227-30EB-40D9-930A-7346CBBDB0C1}"/>
              </a:ext>
            </a:extLst>
          </p:cNvPr>
          <p:cNvSpPr>
            <a:spLocks noGrp="1"/>
          </p:cNvSpPr>
          <p:nvPr>
            <p:ph sz="half" idx="1"/>
          </p:nvPr>
        </p:nvSpPr>
        <p:spPr/>
        <p:txBody>
          <a:bodyPr/>
          <a:lstStyle/>
          <a:p>
            <a:pPr>
              <a:lnSpc>
                <a:spcPct val="120000"/>
              </a:lnSpc>
            </a:pPr>
            <a:r>
              <a:rPr lang="en-US" sz="2400" b="1" dirty="0"/>
              <a:t>Prologue 15 ff.</a:t>
            </a:r>
          </a:p>
          <a:p>
            <a:pPr lvl="1">
              <a:lnSpc>
                <a:spcPct val="120000"/>
              </a:lnSpc>
              <a:spcBef>
                <a:spcPts val="600"/>
              </a:spcBef>
            </a:pPr>
            <a:r>
              <a:rPr lang="en-US" sz="2000" dirty="0"/>
              <a:t>Oedipus, priest, Creon. Plague, oracle</a:t>
            </a:r>
          </a:p>
          <a:p>
            <a:pPr>
              <a:lnSpc>
                <a:spcPct val="120000"/>
              </a:lnSpc>
            </a:pPr>
            <a:r>
              <a:rPr lang="en-US" sz="2400" b="1" i="1" dirty="0"/>
              <a:t>Parodos</a:t>
            </a:r>
            <a:r>
              <a:rPr lang="en-US" sz="2400" b="1" dirty="0"/>
              <a:t> 168 ff.</a:t>
            </a:r>
          </a:p>
          <a:p>
            <a:pPr lvl="1">
              <a:lnSpc>
                <a:spcPct val="120000"/>
              </a:lnSpc>
              <a:spcBef>
                <a:spcPts val="600"/>
              </a:spcBef>
            </a:pPr>
            <a:r>
              <a:rPr lang="en-US" sz="2000" dirty="0"/>
              <a:t>Divine invocation. War on plague</a:t>
            </a:r>
          </a:p>
          <a:p>
            <a:pPr>
              <a:lnSpc>
                <a:spcPct val="120000"/>
              </a:lnSpc>
            </a:pPr>
            <a:r>
              <a:rPr lang="en-US" sz="2400" b="1" dirty="0"/>
              <a:t>1</a:t>
            </a:r>
            <a:r>
              <a:rPr lang="en-US" sz="2400" b="1" baseline="30000" dirty="0"/>
              <a:t>st</a:t>
            </a:r>
            <a:r>
              <a:rPr lang="en-US" sz="2400" b="1" dirty="0"/>
              <a:t> episode 171 ff.</a:t>
            </a:r>
          </a:p>
          <a:p>
            <a:pPr lvl="1">
              <a:lnSpc>
                <a:spcPct val="120000"/>
              </a:lnSpc>
              <a:spcBef>
                <a:spcPts val="600"/>
              </a:spcBef>
            </a:pPr>
            <a:r>
              <a:rPr lang="en-US" sz="2000" dirty="0"/>
              <a:t>Oedipus, Tiresias. </a:t>
            </a:r>
            <a:r>
              <a:rPr lang="en-US" sz="2000" i="1" dirty="0"/>
              <a:t>agōn</a:t>
            </a:r>
            <a:r>
              <a:rPr lang="en-US" sz="2000" dirty="0"/>
              <a:t> 1</a:t>
            </a:r>
            <a:endParaRPr lang="en-US" dirty="0"/>
          </a:p>
        </p:txBody>
      </p:sp>
      <p:sp>
        <p:nvSpPr>
          <p:cNvPr id="4" name="Content Placeholder 3">
            <a:extLst>
              <a:ext uri="{FF2B5EF4-FFF2-40B4-BE49-F238E27FC236}">
                <a16:creationId xmlns:a16="http://schemas.microsoft.com/office/drawing/2014/main" id="{6764768A-F5D1-4E0D-8910-71CBFD608C45}"/>
              </a:ext>
            </a:extLst>
          </p:cNvPr>
          <p:cNvSpPr>
            <a:spLocks noGrp="1"/>
          </p:cNvSpPr>
          <p:nvPr>
            <p:ph sz="half" idx="2"/>
          </p:nvPr>
        </p:nvSpPr>
        <p:spPr/>
        <p:txBody>
          <a:bodyPr/>
          <a:lstStyle/>
          <a:p>
            <a:pPr>
              <a:lnSpc>
                <a:spcPct val="120000"/>
              </a:lnSpc>
            </a:pPr>
            <a:r>
              <a:rPr lang="en-US" sz="2400" b="1" dirty="0"/>
              <a:t>1</a:t>
            </a:r>
            <a:r>
              <a:rPr lang="en-US" sz="2400" b="1" baseline="30000" dirty="0"/>
              <a:t>st</a:t>
            </a:r>
            <a:r>
              <a:rPr lang="en-US" sz="2400" b="1" dirty="0"/>
              <a:t> </a:t>
            </a:r>
            <a:r>
              <a:rPr lang="en-US" sz="2400" b="1" i="1" dirty="0"/>
              <a:t>stasimon</a:t>
            </a:r>
            <a:r>
              <a:rPr lang="en-US" sz="2400" b="1" dirty="0"/>
              <a:t> 186 f.</a:t>
            </a:r>
          </a:p>
          <a:p>
            <a:pPr lvl="1">
              <a:lnSpc>
                <a:spcPct val="120000"/>
              </a:lnSpc>
              <a:spcBef>
                <a:spcPts val="600"/>
              </a:spcBef>
            </a:pPr>
            <a:r>
              <a:rPr lang="en-US" sz="2000" dirty="0"/>
              <a:t>Who is the killer?</a:t>
            </a:r>
          </a:p>
          <a:p>
            <a:pPr>
              <a:lnSpc>
                <a:spcPct val="120000"/>
              </a:lnSpc>
            </a:pPr>
            <a:r>
              <a:rPr lang="en-US" sz="2400" b="1" dirty="0"/>
              <a:t>2</a:t>
            </a:r>
            <a:r>
              <a:rPr lang="en-US" sz="2400" b="1" baseline="30000" dirty="0"/>
              <a:t>nd</a:t>
            </a:r>
            <a:r>
              <a:rPr lang="en-US" sz="2400" b="1" dirty="0"/>
              <a:t> episode 188 ff.</a:t>
            </a:r>
          </a:p>
          <a:p>
            <a:pPr lvl="1">
              <a:lnSpc>
                <a:spcPct val="120000"/>
              </a:lnSpc>
              <a:spcBef>
                <a:spcPts val="600"/>
              </a:spcBef>
            </a:pPr>
            <a:r>
              <a:rPr lang="en-US" sz="2000" dirty="0"/>
              <a:t>Creon, Oedipus. </a:t>
            </a:r>
            <a:r>
              <a:rPr lang="en-US" sz="2000" i="1" dirty="0"/>
              <a:t>agōn</a:t>
            </a:r>
            <a:r>
              <a:rPr lang="en-US" sz="2000" dirty="0"/>
              <a:t> 2</a:t>
            </a:r>
          </a:p>
          <a:p>
            <a:pPr lvl="1">
              <a:lnSpc>
                <a:spcPct val="120000"/>
              </a:lnSpc>
              <a:spcBef>
                <a:spcPts val="600"/>
              </a:spcBef>
            </a:pPr>
            <a:r>
              <a:rPr lang="en-US" sz="2000" dirty="0"/>
              <a:t>1</a:t>
            </a:r>
            <a:r>
              <a:rPr lang="en-US" sz="2000" baseline="30000" dirty="0"/>
              <a:t>st</a:t>
            </a:r>
            <a:r>
              <a:rPr lang="en-US" sz="2000" dirty="0"/>
              <a:t> </a:t>
            </a:r>
            <a:r>
              <a:rPr lang="en-US" sz="2000" i="1" dirty="0"/>
              <a:t>kommos</a:t>
            </a:r>
            <a:r>
              <a:rPr lang="en-US" sz="2000" dirty="0"/>
              <a:t> (197 ff.)</a:t>
            </a:r>
          </a:p>
          <a:p>
            <a:pPr lvl="2">
              <a:lnSpc>
                <a:spcPct val="120000"/>
              </a:lnSpc>
            </a:pPr>
            <a:r>
              <a:rPr lang="en-US" sz="1800" dirty="0"/>
              <a:t>Chorus, Jocasta, Oedipus</a:t>
            </a:r>
          </a:p>
          <a:p>
            <a:pPr lvl="1">
              <a:lnSpc>
                <a:spcPct val="120000"/>
              </a:lnSpc>
              <a:spcBef>
                <a:spcPts val="600"/>
              </a:spcBef>
            </a:pPr>
            <a:r>
              <a:rPr lang="en-US" sz="2000" dirty="0"/>
              <a:t>Comparison of oracles</a:t>
            </a:r>
          </a:p>
        </p:txBody>
      </p:sp>
    </p:spTree>
    <p:extLst>
      <p:ext uri="{BB962C8B-B14F-4D97-AF65-F5344CB8AC3E}">
        <p14:creationId xmlns:p14="http://schemas.microsoft.com/office/powerpoint/2010/main" val="4445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E016C-1FC1-4200-9DB3-E8B7BBA6217C}"/>
              </a:ext>
            </a:extLst>
          </p:cNvPr>
          <p:cNvSpPr>
            <a:spLocks noGrp="1"/>
          </p:cNvSpPr>
          <p:nvPr>
            <p:ph type="title"/>
          </p:nvPr>
        </p:nvSpPr>
        <p:spPr/>
        <p:txBody>
          <a:bodyPr/>
          <a:lstStyle/>
          <a:p>
            <a:r>
              <a:rPr lang="en-US" i="1" dirty="0"/>
              <a:t>Oedipus the King</a:t>
            </a:r>
            <a:r>
              <a:rPr lang="en-US" dirty="0"/>
              <a:t>, Analysis 2</a:t>
            </a:r>
          </a:p>
        </p:txBody>
      </p:sp>
      <p:sp>
        <p:nvSpPr>
          <p:cNvPr id="3" name="Content Placeholder 2">
            <a:extLst>
              <a:ext uri="{FF2B5EF4-FFF2-40B4-BE49-F238E27FC236}">
                <a16:creationId xmlns:a16="http://schemas.microsoft.com/office/drawing/2014/main" id="{09FEF7B1-58F8-4EF7-8935-9873E2F0ABFC}"/>
              </a:ext>
            </a:extLst>
          </p:cNvPr>
          <p:cNvSpPr>
            <a:spLocks noGrp="1"/>
          </p:cNvSpPr>
          <p:nvPr>
            <p:ph sz="half" idx="1"/>
          </p:nvPr>
        </p:nvSpPr>
        <p:spPr/>
        <p:txBody>
          <a:bodyPr>
            <a:normAutofit lnSpcReduction="10000"/>
          </a:bodyPr>
          <a:lstStyle/>
          <a:p>
            <a:pPr>
              <a:lnSpc>
                <a:spcPct val="120000"/>
              </a:lnSpc>
            </a:pPr>
            <a:r>
              <a:rPr lang="en-US" sz="2400" b="1" dirty="0"/>
              <a:t>2</a:t>
            </a:r>
            <a:r>
              <a:rPr lang="en-US" sz="2400" b="1" baseline="30000" dirty="0"/>
              <a:t>nd</a:t>
            </a:r>
            <a:r>
              <a:rPr lang="en-US" sz="2400" b="1" dirty="0"/>
              <a:t> </a:t>
            </a:r>
            <a:r>
              <a:rPr lang="en-US" sz="2400" b="1" i="1" dirty="0"/>
              <a:t>stasimon</a:t>
            </a:r>
            <a:r>
              <a:rPr lang="en-US" sz="2400" b="1" dirty="0"/>
              <a:t> 209 f.</a:t>
            </a:r>
          </a:p>
          <a:p>
            <a:pPr lvl="1">
              <a:lnSpc>
                <a:spcPct val="120000"/>
              </a:lnSpc>
              <a:spcBef>
                <a:spcPts val="600"/>
              </a:spcBef>
            </a:pPr>
            <a:r>
              <a:rPr lang="en-US" sz="2000" dirty="0"/>
              <a:t>Pride breeds the tyrant</a:t>
            </a:r>
          </a:p>
          <a:p>
            <a:pPr>
              <a:lnSpc>
                <a:spcPct val="120000"/>
              </a:lnSpc>
            </a:pPr>
            <a:r>
              <a:rPr lang="en-US" sz="2400" b="1" dirty="0"/>
              <a:t>3</a:t>
            </a:r>
            <a:r>
              <a:rPr lang="en-US" sz="2400" b="1" baseline="30000" dirty="0"/>
              <a:t>rd</a:t>
            </a:r>
            <a:r>
              <a:rPr lang="en-US" sz="2400" b="1" dirty="0"/>
              <a:t> episode 211 ff.</a:t>
            </a:r>
          </a:p>
          <a:p>
            <a:pPr lvl="1">
              <a:lnSpc>
                <a:spcPct val="120000"/>
              </a:lnSpc>
              <a:spcBef>
                <a:spcPts val="600"/>
              </a:spcBef>
            </a:pPr>
            <a:r>
              <a:rPr lang="en-US" sz="2000" dirty="0"/>
              <a:t>Jocasta, Corinthian messenger, Oedipus. Polybus dead. Oedipus “child of fortune”</a:t>
            </a:r>
          </a:p>
          <a:p>
            <a:pPr>
              <a:lnSpc>
                <a:spcPct val="120000"/>
              </a:lnSpc>
            </a:pPr>
            <a:r>
              <a:rPr lang="en-US" sz="2400" b="1" dirty="0"/>
              <a:t>3</a:t>
            </a:r>
            <a:r>
              <a:rPr lang="en-US" sz="2400" b="1" baseline="30000" dirty="0"/>
              <a:t>rd</a:t>
            </a:r>
            <a:r>
              <a:rPr lang="en-US" sz="2400" b="1" dirty="0"/>
              <a:t> </a:t>
            </a:r>
            <a:r>
              <a:rPr lang="en-US" sz="2400" b="1" i="1" dirty="0"/>
              <a:t>stasimon</a:t>
            </a:r>
            <a:r>
              <a:rPr lang="en-US" sz="2400" b="1" dirty="0"/>
              <a:t> 224</a:t>
            </a:r>
          </a:p>
          <a:p>
            <a:pPr lvl="1">
              <a:lnSpc>
                <a:spcPct val="120000"/>
              </a:lnSpc>
              <a:spcBef>
                <a:spcPts val="600"/>
              </a:spcBef>
            </a:pPr>
            <a:r>
              <a:rPr lang="en-US" sz="2000" dirty="0"/>
              <a:t>desperate optimism</a:t>
            </a:r>
          </a:p>
        </p:txBody>
      </p:sp>
      <p:sp>
        <p:nvSpPr>
          <p:cNvPr id="4" name="Content Placeholder 3">
            <a:extLst>
              <a:ext uri="{FF2B5EF4-FFF2-40B4-BE49-F238E27FC236}">
                <a16:creationId xmlns:a16="http://schemas.microsoft.com/office/drawing/2014/main" id="{88FF9384-5406-4513-B6BB-64C5FC19F7FE}"/>
              </a:ext>
            </a:extLst>
          </p:cNvPr>
          <p:cNvSpPr>
            <a:spLocks noGrp="1"/>
          </p:cNvSpPr>
          <p:nvPr>
            <p:ph sz="half" idx="2"/>
          </p:nvPr>
        </p:nvSpPr>
        <p:spPr/>
        <p:txBody>
          <a:bodyPr>
            <a:normAutofit lnSpcReduction="10000"/>
          </a:bodyPr>
          <a:lstStyle/>
          <a:p>
            <a:pPr>
              <a:lnSpc>
                <a:spcPct val="120000"/>
              </a:lnSpc>
            </a:pPr>
            <a:r>
              <a:rPr lang="en-US" sz="2400" b="1" dirty="0"/>
              <a:t>4</a:t>
            </a:r>
            <a:r>
              <a:rPr lang="en-US" sz="2400" b="1" baseline="30000" dirty="0"/>
              <a:t>th</a:t>
            </a:r>
            <a:r>
              <a:rPr lang="en-US" sz="2400" b="1" dirty="0"/>
              <a:t> episode 225 ff.</a:t>
            </a:r>
          </a:p>
          <a:p>
            <a:pPr lvl="1">
              <a:lnSpc>
                <a:spcPct val="120000"/>
              </a:lnSpc>
              <a:spcBef>
                <a:spcPts val="600"/>
              </a:spcBef>
            </a:pPr>
            <a:r>
              <a:rPr lang="en-US" sz="2000" dirty="0"/>
              <a:t>Oedipus, Shepherd, Jocasta. Recognition</a:t>
            </a:r>
          </a:p>
          <a:p>
            <a:pPr>
              <a:lnSpc>
                <a:spcPct val="120000"/>
              </a:lnSpc>
            </a:pPr>
            <a:r>
              <a:rPr lang="en-US" sz="2400" b="1" dirty="0"/>
              <a:t>4</a:t>
            </a:r>
            <a:r>
              <a:rPr lang="en-US" sz="2400" b="1" baseline="30000" dirty="0"/>
              <a:t>th</a:t>
            </a:r>
            <a:r>
              <a:rPr lang="en-US" sz="2400" b="1" dirty="0"/>
              <a:t> </a:t>
            </a:r>
            <a:r>
              <a:rPr lang="en-US" sz="2400" b="1" i="1" dirty="0"/>
              <a:t>stasimon</a:t>
            </a:r>
            <a:r>
              <a:rPr lang="en-US" sz="2400" b="1" dirty="0"/>
              <a:t> 233 f.</a:t>
            </a:r>
          </a:p>
          <a:p>
            <a:pPr lvl="1">
              <a:lnSpc>
                <a:spcPct val="120000"/>
              </a:lnSpc>
              <a:spcBef>
                <a:spcPts val="600"/>
              </a:spcBef>
            </a:pPr>
            <a:r>
              <a:rPr lang="en-US" sz="2000" dirty="0"/>
              <a:t>Oedipus man of sorrows</a:t>
            </a:r>
          </a:p>
          <a:p>
            <a:pPr>
              <a:lnSpc>
                <a:spcPct val="120000"/>
              </a:lnSpc>
            </a:pPr>
            <a:r>
              <a:rPr lang="en-US" sz="2400" b="1" i="1" dirty="0"/>
              <a:t>Exodos</a:t>
            </a:r>
          </a:p>
          <a:p>
            <a:pPr lvl="1">
              <a:lnSpc>
                <a:spcPct val="120000"/>
              </a:lnSpc>
              <a:spcBef>
                <a:spcPts val="600"/>
              </a:spcBef>
            </a:pPr>
            <a:r>
              <a:rPr lang="en-US" sz="2000" dirty="0"/>
              <a:t>Messenger, Oedipus. J’s suicide</a:t>
            </a:r>
          </a:p>
          <a:p>
            <a:pPr lvl="1">
              <a:lnSpc>
                <a:spcPct val="120000"/>
              </a:lnSpc>
              <a:spcBef>
                <a:spcPts val="600"/>
              </a:spcBef>
            </a:pPr>
            <a:r>
              <a:rPr lang="en-US" sz="2000" dirty="0"/>
              <a:t>2</a:t>
            </a:r>
            <a:r>
              <a:rPr lang="en-US" sz="2000" baseline="30000" dirty="0"/>
              <a:t>nd</a:t>
            </a:r>
            <a:r>
              <a:rPr lang="en-US" sz="2000" dirty="0"/>
              <a:t> kommos (238 ff.)</a:t>
            </a:r>
          </a:p>
          <a:p>
            <a:pPr lvl="2">
              <a:lnSpc>
                <a:spcPct val="120000"/>
              </a:lnSpc>
            </a:pPr>
            <a:r>
              <a:rPr lang="en-US" sz="1800" dirty="0"/>
              <a:t>Chorus, Oedipus., </a:t>
            </a:r>
            <a:r>
              <a:rPr lang="en-US" sz="1800" dirty="0" err="1"/>
              <a:t>Oed’s</a:t>
            </a:r>
            <a:r>
              <a:rPr lang="en-US" sz="1800" dirty="0"/>
              <a:t> grief</a:t>
            </a:r>
          </a:p>
          <a:p>
            <a:pPr lvl="1">
              <a:lnSpc>
                <a:spcPct val="120000"/>
              </a:lnSpc>
              <a:spcBef>
                <a:spcPts val="600"/>
              </a:spcBef>
            </a:pPr>
            <a:r>
              <a:rPr lang="en-US" sz="2000" dirty="0"/>
              <a:t>Oedipus, Creon. final arrangements</a:t>
            </a:r>
          </a:p>
        </p:txBody>
      </p:sp>
    </p:spTree>
    <p:extLst>
      <p:ext uri="{BB962C8B-B14F-4D97-AF65-F5344CB8AC3E}">
        <p14:creationId xmlns:p14="http://schemas.microsoft.com/office/powerpoint/2010/main" val="700213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F08B8-C7FB-420A-A3B9-F18EE90B250E}"/>
              </a:ext>
            </a:extLst>
          </p:cNvPr>
          <p:cNvSpPr>
            <a:spLocks noGrp="1"/>
          </p:cNvSpPr>
          <p:nvPr>
            <p:ph type="title"/>
          </p:nvPr>
        </p:nvSpPr>
        <p:spPr>
          <a:xfrm>
            <a:off x="1217931" y="274638"/>
            <a:ext cx="9756141" cy="1325562"/>
          </a:xfrm>
        </p:spPr>
        <p:txBody>
          <a:bodyPr/>
          <a:lstStyle/>
          <a:p>
            <a:r>
              <a:rPr lang="en-US" dirty="0"/>
              <a:t>Aristotle Poetics on </a:t>
            </a:r>
            <a:r>
              <a:rPr lang="en-US" i="1" dirty="0" err="1"/>
              <a:t>OTK</a:t>
            </a:r>
            <a:endParaRPr lang="en-US" i="1" dirty="0"/>
          </a:p>
        </p:txBody>
      </p:sp>
      <p:sp>
        <p:nvSpPr>
          <p:cNvPr id="3" name="Content Placeholder 2">
            <a:extLst>
              <a:ext uri="{FF2B5EF4-FFF2-40B4-BE49-F238E27FC236}">
                <a16:creationId xmlns:a16="http://schemas.microsoft.com/office/drawing/2014/main" id="{7D2325BC-88BD-4CA5-A43A-3AB17A46FCB6}"/>
              </a:ext>
            </a:extLst>
          </p:cNvPr>
          <p:cNvSpPr>
            <a:spLocks noGrp="1"/>
          </p:cNvSpPr>
          <p:nvPr>
            <p:ph idx="1"/>
          </p:nvPr>
        </p:nvSpPr>
        <p:spPr>
          <a:xfrm>
            <a:off x="1217931" y="1828800"/>
            <a:ext cx="9756141" cy="4343400"/>
          </a:xfrm>
        </p:spPr>
        <p:txBody>
          <a:bodyPr>
            <a:normAutofit lnSpcReduction="10000"/>
          </a:bodyPr>
          <a:lstStyle/>
          <a:p>
            <a:pPr marL="45720" indent="0">
              <a:buNone/>
            </a:pPr>
            <a:r>
              <a:rPr lang="en-US" dirty="0"/>
              <a:t>“The best form of recognition is coincident with a Reversal of the Situation, as in the Oedipus.”</a:t>
            </a:r>
          </a:p>
          <a:p>
            <a:pPr marL="45720" indent="0">
              <a:buNone/>
            </a:pPr>
            <a:r>
              <a:rPr lang="en-US" dirty="0"/>
              <a:t>“For the plot ought to be so constructed that, even without the aid of the eye, he who hears the tale told will thrill with horror and melt to pity at what takes place. This is the impression we should receive from hearing the story of the Oedipus.”</a:t>
            </a:r>
          </a:p>
        </p:txBody>
      </p:sp>
    </p:spTree>
    <p:extLst>
      <p:ext uri="{BB962C8B-B14F-4D97-AF65-F5344CB8AC3E}">
        <p14:creationId xmlns:p14="http://schemas.microsoft.com/office/powerpoint/2010/main" val="4046953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D2644-942B-4781-B04D-AEACC29F4536}"/>
              </a:ext>
            </a:extLst>
          </p:cNvPr>
          <p:cNvSpPr>
            <a:spLocks noGrp="1"/>
          </p:cNvSpPr>
          <p:nvPr>
            <p:ph type="title"/>
          </p:nvPr>
        </p:nvSpPr>
        <p:spPr>
          <a:xfrm>
            <a:off x="1217931" y="274638"/>
            <a:ext cx="9756141" cy="1325562"/>
          </a:xfrm>
        </p:spPr>
        <p:txBody>
          <a:bodyPr/>
          <a:lstStyle/>
          <a:p>
            <a:r>
              <a:rPr lang="en-US" dirty="0"/>
              <a:t>Simon Critchley on </a:t>
            </a:r>
            <a:r>
              <a:rPr lang="en-US" i="1" dirty="0" err="1"/>
              <a:t>OTK</a:t>
            </a:r>
            <a:endParaRPr lang="en-US" i="1" dirty="0"/>
          </a:p>
        </p:txBody>
      </p:sp>
      <p:sp>
        <p:nvSpPr>
          <p:cNvPr id="3" name="Content Placeholder 2">
            <a:extLst>
              <a:ext uri="{FF2B5EF4-FFF2-40B4-BE49-F238E27FC236}">
                <a16:creationId xmlns:a16="http://schemas.microsoft.com/office/drawing/2014/main" id="{872C6B52-9E41-4A80-AD42-CE67EC3424E4}"/>
              </a:ext>
            </a:extLst>
          </p:cNvPr>
          <p:cNvSpPr>
            <a:spLocks noGrp="1"/>
          </p:cNvSpPr>
          <p:nvPr>
            <p:ph idx="1"/>
          </p:nvPr>
        </p:nvSpPr>
        <p:spPr>
          <a:xfrm>
            <a:off x="1217931" y="1828800"/>
            <a:ext cx="9756141" cy="4343400"/>
          </a:xfrm>
        </p:spPr>
        <p:txBody>
          <a:bodyPr>
            <a:normAutofit fontScale="92500"/>
          </a:bodyPr>
          <a:lstStyle/>
          <a:p>
            <a:pPr marL="45720" indent="0">
              <a:buNone/>
            </a:pPr>
            <a:r>
              <a:rPr lang="en-US" dirty="0"/>
              <a:t>“As a first step, we might consider the [Greek tragedy] that has been … held up as the highest exemplar of tragedy: Oedipus the King.”</a:t>
            </a:r>
          </a:p>
          <a:p>
            <a:pPr marL="45720" indent="0">
              <a:buNone/>
            </a:pPr>
            <a:r>
              <a:rPr lang="en-US" dirty="0"/>
              <a:t>“Greek tragedy provides lessons in shame. When we learn that lesson and finally achieve some insight, as Oedipus does, then it might cost us our sight and we might pluck out our eyes — for shame.”</a:t>
            </a:r>
          </a:p>
        </p:txBody>
      </p:sp>
    </p:spTree>
    <p:extLst>
      <p:ext uri="{BB962C8B-B14F-4D97-AF65-F5344CB8AC3E}">
        <p14:creationId xmlns:p14="http://schemas.microsoft.com/office/powerpoint/2010/main" val="1760938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050" name="Picture 2" descr="Delphi. Temple of Apollo">
            <a:extLst>
              <a:ext uri="{FF2B5EF4-FFF2-40B4-BE49-F238E27FC236}">
                <a16:creationId xmlns:a16="http://schemas.microsoft.com/office/drawing/2014/main" id="{6C27F99B-EF4D-4CDE-B525-D4A60FE19A6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1" y="0"/>
            <a:ext cx="10972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27D6DAF7-EBFC-451F-BC59-64F1E8F3685E}"/>
              </a:ext>
            </a:extLst>
          </p:cNvPr>
          <p:cNvSpPr txBox="1">
            <a:spLocks noGrp="1"/>
          </p:cNvSpPr>
          <p:nvPr>
            <p:ph type="title" idx="4294967295"/>
          </p:nvPr>
        </p:nvSpPr>
        <p:spPr>
          <a:xfrm>
            <a:off x="5395098" y="317307"/>
            <a:ext cx="5870575" cy="1076325"/>
          </a:xfrm>
          <a:prstGeom prst="rect">
            <a:avLst/>
          </a:prstGeom>
          <a:solidFill>
            <a:schemeClr val="bg1">
              <a:alpha val="72000"/>
            </a:schemeClr>
          </a:solidFill>
          <a:ln>
            <a:noFill/>
            <a:prstDash/>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err="1">
                <a:ln>
                  <a:noFill/>
                </a:ln>
                <a:solidFill>
                  <a:schemeClr val="tx2"/>
                </a:solidFill>
                <a:effectLst/>
                <a:uLnTx/>
                <a:uFillTx/>
                <a:latin typeface="Calibri" panose="020F0502020204030204" pitchFamily="34" charset="0"/>
                <a:ea typeface="+mn-ea"/>
                <a:cs typeface="Calibri" panose="020F0502020204030204" pitchFamily="34" charset="0"/>
              </a:rPr>
              <a:t>gnōthi</a:t>
            </a:r>
            <a:r>
              <a:rPr kumimoji="0" lang="en-US" sz="3200" b="0" i="1"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 </a:t>
            </a:r>
            <a:r>
              <a:rPr kumimoji="0" lang="en-US" sz="3200" b="0" i="1" u="none" strike="noStrike" kern="1200" cap="none" spc="0" normalizeH="0" baseline="0" noProof="0" dirty="0" err="1">
                <a:ln>
                  <a:noFill/>
                </a:ln>
                <a:solidFill>
                  <a:schemeClr val="tx2"/>
                </a:solidFill>
                <a:effectLst/>
                <a:uLnTx/>
                <a:uFillTx/>
                <a:latin typeface="Calibri" panose="020F0502020204030204" pitchFamily="34" charset="0"/>
                <a:ea typeface="+mn-ea"/>
                <a:cs typeface="Calibri" panose="020F0502020204030204" pitchFamily="34" charset="0"/>
              </a:rPr>
              <a:t>sauton</a:t>
            </a:r>
            <a:r>
              <a:rPr kumimoji="0" lang="en-US" sz="3200" b="0"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 (Latin, </a:t>
            </a:r>
            <a:r>
              <a:rPr kumimoji="0" lang="en-US" sz="3200" b="0" i="1" u="none" strike="noStrike" kern="1200" cap="none" spc="0" normalizeH="0" baseline="0" noProof="0" dirty="0" err="1">
                <a:ln>
                  <a:noFill/>
                </a:ln>
                <a:solidFill>
                  <a:schemeClr val="tx2"/>
                </a:solidFill>
                <a:effectLst/>
                <a:uLnTx/>
                <a:uFillTx/>
                <a:latin typeface="Calibri" panose="020F0502020204030204" pitchFamily="34" charset="0"/>
                <a:ea typeface="+mn-ea"/>
                <a:cs typeface="Calibri" panose="020F0502020204030204" pitchFamily="34" charset="0"/>
              </a:rPr>
              <a:t>temet</a:t>
            </a:r>
            <a:r>
              <a:rPr kumimoji="0" lang="en-US" sz="3200" b="0" i="1"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 </a:t>
            </a:r>
            <a:r>
              <a:rPr kumimoji="0" lang="en-US" sz="3200" b="0" i="1" u="none" strike="noStrike" kern="1200" cap="none" spc="0" normalizeH="0" baseline="0" noProof="0" dirty="0" err="1">
                <a:ln>
                  <a:noFill/>
                </a:ln>
                <a:solidFill>
                  <a:schemeClr val="tx2"/>
                </a:solidFill>
                <a:effectLst/>
                <a:uLnTx/>
                <a:uFillTx/>
                <a:latin typeface="Calibri" panose="020F0502020204030204" pitchFamily="34" charset="0"/>
                <a:ea typeface="+mn-ea"/>
                <a:cs typeface="Calibri" panose="020F0502020204030204" pitchFamily="34" charset="0"/>
              </a:rPr>
              <a:t>nosce</a:t>
            </a:r>
            <a:r>
              <a:rPr kumimoji="0" lang="en-US" sz="3200" b="0"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a:t>
            </a:r>
            <a:br>
              <a:rPr kumimoji="0" lang="en-US" sz="3200" b="0"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br>
            <a:r>
              <a:rPr kumimoji="0" lang="en-US" sz="3200" b="0"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“Know thyself!”</a:t>
            </a:r>
          </a:p>
        </p:txBody>
      </p:sp>
    </p:spTree>
    <p:extLst>
      <p:ext uri="{BB962C8B-B14F-4D97-AF65-F5344CB8AC3E}">
        <p14:creationId xmlns:p14="http://schemas.microsoft.com/office/powerpoint/2010/main" val="313230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3F54E-5E09-4B67-B1E0-0105C701001D}"/>
              </a:ext>
            </a:extLst>
          </p:cNvPr>
          <p:cNvSpPr>
            <a:spLocks noGrp="1"/>
          </p:cNvSpPr>
          <p:nvPr>
            <p:ph type="title"/>
          </p:nvPr>
        </p:nvSpPr>
        <p:spPr>
          <a:xfrm>
            <a:off x="3935798" y="-646331"/>
            <a:ext cx="4320413" cy="646331"/>
          </a:xfrm>
        </p:spPr>
        <p:txBody>
          <a:bodyPr vert="horz" wrap="none" lIns="91440" tIns="45720" rIns="91440" bIns="45720" rtlCol="0" anchor="b" anchorCtr="0">
            <a:spAutoFit/>
          </a:bodyPr>
          <a:lstStyle/>
          <a:p>
            <a:r>
              <a:rPr lang="en-US" dirty="0"/>
              <a:t>Rites of Passage</a:t>
            </a:r>
          </a:p>
        </p:txBody>
      </p:sp>
      <p:pic>
        <p:nvPicPr>
          <p:cNvPr id="2050" name="Picture 2" descr="Stages in the rite of pass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5094" y="1447800"/>
            <a:ext cx="7661814" cy="2573892"/>
          </a:xfrm>
          <a:prstGeom prst="rect">
            <a:avLst/>
          </a:prstGeom>
          <a:noFill/>
          <a:extLst>
            <a:ext uri="{909E8E84-426E-40DD-AFC4-6F175D3DCCD1}">
              <a14:hiddenFill xmlns:a14="http://schemas.microsoft.com/office/drawing/2010/main">
                <a:solidFill>
                  <a:srgbClr val="FFFFFF"/>
                </a:solidFill>
              </a14:hiddenFill>
            </a:ext>
          </a:extLst>
        </p:spPr>
      </p:pic>
      <p:sp>
        <p:nvSpPr>
          <p:cNvPr id="1360900" name="Text Box 4"/>
          <p:cNvSpPr txBox="1">
            <a:spLocks noChangeArrowheads="1"/>
          </p:cNvSpPr>
          <p:nvPr/>
        </p:nvSpPr>
        <p:spPr bwMode="auto">
          <a:xfrm>
            <a:off x="3362770" y="4876800"/>
            <a:ext cx="5466463" cy="783193"/>
          </a:xfrm>
          <a:prstGeom prst="roundRect">
            <a:avLst/>
          </a:prstGeom>
          <a:solidFill>
            <a:schemeClr val="bg1"/>
          </a:solidFill>
          <a:ln w="9525">
            <a:solidFill>
              <a:schemeClr val="tx1"/>
            </a:solidFill>
            <a:miter lim="800000"/>
            <a:headEnd/>
            <a:tailEnd/>
          </a:ln>
          <a:effectLst>
            <a:outerShdw blurRad="50800" dist="38100" dir="5400000" algn="t" rotWithShape="0">
              <a:prstClr val="black">
                <a:alpha val="40000"/>
              </a:prstClr>
            </a:outerShdw>
          </a:effectLst>
        </p:spPr>
        <p:txBody>
          <a:bodyPr wrap="square">
            <a:spAutoFit/>
          </a:bodyPr>
          <a:lstStyle/>
          <a:p>
            <a:pPr algn="ctr"/>
            <a:r>
              <a:rPr lang="en-US" sz="2000" dirty="0">
                <a:latin typeface="+mn-lt"/>
              </a:rPr>
              <a:t>Arnold van </a:t>
            </a:r>
            <a:r>
              <a:rPr lang="en-US" sz="2000" dirty="0" err="1">
                <a:latin typeface="+mn-lt"/>
              </a:rPr>
              <a:t>Gennep</a:t>
            </a:r>
            <a:r>
              <a:rPr lang="en-US" sz="2000" dirty="0">
                <a:latin typeface="+mn-lt"/>
              </a:rPr>
              <a:t>, </a:t>
            </a:r>
            <a:r>
              <a:rPr lang="en-US" sz="2000" i="1" dirty="0">
                <a:latin typeface="+mn-lt"/>
              </a:rPr>
              <a:t>Les rites de passage</a:t>
            </a:r>
            <a:r>
              <a:rPr lang="en-US" sz="2000" dirty="0">
                <a:latin typeface="+mn-lt"/>
              </a:rPr>
              <a:t> (Paris, 1909)</a:t>
            </a:r>
          </a:p>
        </p:txBody>
      </p:sp>
    </p:spTree>
    <p:extLst>
      <p:ext uri="{BB962C8B-B14F-4D97-AF65-F5344CB8AC3E}">
        <p14:creationId xmlns:p14="http://schemas.microsoft.com/office/powerpoint/2010/main" val="335579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2946" name="Rectangle 2"/>
          <p:cNvSpPr>
            <a:spLocks noGrp="1" noChangeArrowheads="1"/>
          </p:cNvSpPr>
          <p:nvPr>
            <p:ph type="title"/>
          </p:nvPr>
        </p:nvSpPr>
        <p:spPr>
          <a:xfrm>
            <a:off x="716162" y="467654"/>
            <a:ext cx="10759677" cy="701731"/>
          </a:xfrm>
        </p:spPr>
        <p:txBody>
          <a:bodyPr wrap="none">
            <a:spAutoFit/>
          </a:bodyPr>
          <a:lstStyle/>
          <a:p>
            <a:r>
              <a:rPr lang="en-US" dirty="0"/>
              <a:t>Recognition, Reversal, Rites of Passage</a:t>
            </a:r>
          </a:p>
        </p:txBody>
      </p:sp>
      <p:sp>
        <p:nvSpPr>
          <p:cNvPr id="1362958" name="AutoShape 14"/>
          <p:cNvSpPr>
            <a:spLocks noChangeArrowheads="1"/>
          </p:cNvSpPr>
          <p:nvPr/>
        </p:nvSpPr>
        <p:spPr bwMode="auto">
          <a:xfrm>
            <a:off x="4280422" y="5565752"/>
            <a:ext cx="3606800" cy="917079"/>
          </a:xfrm>
          <a:prstGeom prst="rightArrow">
            <a:avLst>
              <a:gd name="adj1" fmla="val 50000"/>
              <a:gd name="adj2" fmla="val 140594"/>
            </a:avLst>
          </a:prstGeom>
          <a:solidFill>
            <a:srgbClr val="B2B2B2"/>
          </a:solidFill>
          <a:ln w="9525">
            <a:noFill/>
            <a:miter lim="800000"/>
            <a:headEnd/>
            <a:tailEnd/>
          </a:ln>
          <a:effectLst/>
        </p:spPr>
        <p:txBody>
          <a:bodyPr anchor="ctr">
            <a:spAutoFit/>
          </a:bodyPr>
          <a:lstStyle/>
          <a:p>
            <a:r>
              <a:rPr lang="en-US" dirty="0">
                <a:latin typeface="+mn-lt"/>
              </a:rPr>
              <a:t>Oedipus</a:t>
            </a:r>
          </a:p>
        </p:txBody>
      </p:sp>
      <p:grpSp>
        <p:nvGrpSpPr>
          <p:cNvPr id="2" name="Group 23" descr="Oedipus' rite of passage"/>
          <p:cNvGrpSpPr/>
          <p:nvPr/>
        </p:nvGrpSpPr>
        <p:grpSpPr>
          <a:xfrm>
            <a:off x="3084862" y="3292451"/>
            <a:ext cx="6034087" cy="2578100"/>
            <a:chOff x="1560861" y="2755900"/>
            <a:chExt cx="6034087" cy="2578100"/>
          </a:xfrm>
        </p:grpSpPr>
        <p:pic>
          <p:nvPicPr>
            <p:cNvPr id="10242" name="Picture 2"/>
            <p:cNvPicPr>
              <a:picLocks noChangeAspect="1" noChangeArrowheads="1"/>
            </p:cNvPicPr>
            <p:nvPr/>
          </p:nvPicPr>
          <p:blipFill>
            <a:blip r:embed="rId3" cstate="print"/>
            <a:srcRect/>
            <a:stretch>
              <a:fillRect/>
            </a:stretch>
          </p:blipFill>
          <p:spPr bwMode="auto">
            <a:xfrm>
              <a:off x="1560861" y="2755900"/>
              <a:ext cx="6034087" cy="2578100"/>
            </a:xfrm>
            <a:prstGeom prst="rect">
              <a:avLst/>
            </a:prstGeom>
            <a:noFill/>
            <a:ln w="9525">
              <a:noFill/>
              <a:miter lim="800000"/>
              <a:headEnd/>
              <a:tailEnd/>
            </a:ln>
            <a:effectLst/>
          </p:spPr>
        </p:pic>
        <p:grpSp>
          <p:nvGrpSpPr>
            <p:cNvPr id="3" name="Group 22"/>
            <p:cNvGrpSpPr/>
            <p:nvPr/>
          </p:nvGrpSpPr>
          <p:grpSpPr>
            <a:xfrm>
              <a:off x="1587674" y="3537119"/>
              <a:ext cx="5993704" cy="1015663"/>
              <a:chOff x="1587674" y="3593926"/>
              <a:chExt cx="5993704" cy="1015663"/>
            </a:xfrm>
          </p:grpSpPr>
          <p:sp>
            <p:nvSpPr>
              <p:cNvPr id="1362950" name="Text Box 6"/>
              <p:cNvSpPr txBox="1">
                <a:spLocks noChangeArrowheads="1"/>
              </p:cNvSpPr>
              <p:nvPr/>
            </p:nvSpPr>
            <p:spPr bwMode="auto">
              <a:xfrm>
                <a:off x="1587674" y="3593926"/>
                <a:ext cx="1632498" cy="1015663"/>
              </a:xfrm>
              <a:prstGeom prst="rect">
                <a:avLst/>
              </a:prstGeom>
              <a:noFill/>
              <a:ln w="9525">
                <a:noFill/>
                <a:miter lim="800000"/>
                <a:headEnd/>
                <a:tailEnd/>
              </a:ln>
              <a:effectLst/>
            </p:spPr>
            <p:txBody>
              <a:bodyPr wrap="none" anchor="ctr" anchorCtr="0">
                <a:spAutoFit/>
              </a:bodyPr>
              <a:lstStyle/>
              <a:p>
                <a:pPr algn="l">
                  <a:spcBef>
                    <a:spcPct val="50000"/>
                  </a:spcBef>
                </a:pPr>
                <a:r>
                  <a:rPr lang="en-US" sz="2000" b="1" dirty="0">
                    <a:latin typeface="+mn-lt"/>
                  </a:rPr>
                  <a:t>sight</a:t>
                </a:r>
                <a:br>
                  <a:rPr lang="en-US" sz="2000" b="1" dirty="0">
                    <a:latin typeface="+mn-lt"/>
                  </a:rPr>
                </a:br>
                <a:r>
                  <a:rPr lang="en-US" sz="2000" b="1" dirty="0">
                    <a:latin typeface="+mn-lt"/>
                  </a:rPr>
                  <a:t>ignorance</a:t>
                </a:r>
                <a:br>
                  <a:rPr lang="en-US" sz="2000" b="1" dirty="0">
                    <a:latin typeface="+mn-lt"/>
                  </a:rPr>
                </a:br>
                <a:r>
                  <a:rPr lang="en-US" sz="2000" b="1" dirty="0">
                    <a:latin typeface="+mn-lt"/>
                  </a:rPr>
                  <a:t>incorporation</a:t>
                </a:r>
              </a:p>
            </p:txBody>
          </p:sp>
          <p:sp>
            <p:nvSpPr>
              <p:cNvPr id="1362951" name="Text Box 7"/>
              <p:cNvSpPr txBox="1">
                <a:spLocks noChangeArrowheads="1"/>
              </p:cNvSpPr>
              <p:nvPr/>
            </p:nvSpPr>
            <p:spPr bwMode="auto">
              <a:xfrm>
                <a:off x="6228187" y="3593926"/>
                <a:ext cx="1353191" cy="1015663"/>
              </a:xfrm>
              <a:prstGeom prst="rect">
                <a:avLst/>
              </a:prstGeom>
              <a:noFill/>
              <a:ln w="9525">
                <a:noFill/>
                <a:miter lim="800000"/>
                <a:headEnd/>
                <a:tailEnd/>
              </a:ln>
              <a:effectLst/>
            </p:spPr>
            <p:txBody>
              <a:bodyPr wrap="none" anchor="ctr" anchorCtr="0">
                <a:spAutoFit/>
              </a:bodyPr>
              <a:lstStyle/>
              <a:p>
                <a:pPr algn="r">
                  <a:spcBef>
                    <a:spcPct val="50000"/>
                  </a:spcBef>
                </a:pPr>
                <a:r>
                  <a:rPr lang="en-US" sz="2000" b="1" dirty="0">
                    <a:solidFill>
                      <a:srgbClr val="FFFFFF"/>
                    </a:solidFill>
                    <a:latin typeface="+mn-lt"/>
                  </a:rPr>
                  <a:t>blindness</a:t>
                </a:r>
                <a:br>
                  <a:rPr lang="en-US" sz="2000" b="1" dirty="0">
                    <a:solidFill>
                      <a:srgbClr val="FFFFFF"/>
                    </a:solidFill>
                    <a:latin typeface="+mn-lt"/>
                  </a:rPr>
                </a:br>
                <a:r>
                  <a:rPr lang="en-US" sz="2000" b="1" dirty="0">
                    <a:solidFill>
                      <a:srgbClr val="FFFFFF"/>
                    </a:solidFill>
                    <a:latin typeface="+mn-lt"/>
                  </a:rPr>
                  <a:t>knowledge</a:t>
                </a:r>
                <a:br>
                  <a:rPr lang="en-US" sz="2000" b="1" dirty="0">
                    <a:solidFill>
                      <a:srgbClr val="FFFFFF"/>
                    </a:solidFill>
                    <a:latin typeface="+mn-lt"/>
                  </a:rPr>
                </a:br>
                <a:r>
                  <a:rPr lang="en-US" sz="2000" b="1" dirty="0">
                    <a:solidFill>
                      <a:srgbClr val="FFFFFF"/>
                    </a:solidFill>
                    <a:latin typeface="+mn-lt"/>
                  </a:rPr>
                  <a:t>separation</a:t>
                </a:r>
              </a:p>
            </p:txBody>
          </p:sp>
          <p:sp>
            <p:nvSpPr>
              <p:cNvPr id="1362959" name="Text Box 15"/>
              <p:cNvSpPr txBox="1">
                <a:spLocks noChangeArrowheads="1"/>
              </p:cNvSpPr>
              <p:nvPr/>
            </p:nvSpPr>
            <p:spPr bwMode="auto">
              <a:xfrm>
                <a:off x="3960347" y="3901702"/>
                <a:ext cx="1214564" cy="400110"/>
              </a:xfrm>
              <a:prstGeom prst="rect">
                <a:avLst/>
              </a:prstGeom>
              <a:noFill/>
              <a:ln w="9525">
                <a:noFill/>
                <a:miter lim="800000"/>
                <a:headEnd/>
                <a:tailEnd/>
              </a:ln>
              <a:effectLst/>
            </p:spPr>
            <p:txBody>
              <a:bodyPr wrap="none" anchor="ctr" anchorCtr="0">
                <a:spAutoFit/>
              </a:bodyPr>
              <a:lstStyle/>
              <a:p>
                <a:r>
                  <a:rPr lang="en-US" sz="2000" b="1" dirty="0">
                    <a:solidFill>
                      <a:srgbClr val="FFFF00"/>
                    </a:solidFill>
                    <a:latin typeface="+mn-lt"/>
                  </a:rPr>
                  <a:t>transition</a:t>
                </a:r>
              </a:p>
            </p:txBody>
          </p:sp>
        </p:grpSp>
      </p:grpSp>
      <p:sp>
        <p:nvSpPr>
          <p:cNvPr id="1362961" name="AutoShape 17"/>
          <p:cNvSpPr>
            <a:spLocks noChangeArrowheads="1"/>
          </p:cNvSpPr>
          <p:nvPr/>
        </p:nvSpPr>
        <p:spPr bwMode="auto">
          <a:xfrm>
            <a:off x="4876800" y="1831951"/>
            <a:ext cx="3453466" cy="1643062"/>
          </a:xfrm>
          <a:prstGeom prst="wedgeEllipseCallout">
            <a:avLst>
              <a:gd name="adj1" fmla="val -15083"/>
              <a:gd name="adj2" fmla="val 79662"/>
            </a:avLst>
          </a:prstGeom>
          <a:solidFill>
            <a:srgbClr val="FFFFFF"/>
          </a:solidFill>
          <a:ln w="9525">
            <a:solidFill>
              <a:schemeClr val="tx2"/>
            </a:solidFill>
            <a:miter lim="800000"/>
            <a:headEnd/>
            <a:tailEnd/>
          </a:ln>
          <a:effectLst>
            <a:outerShdw blurRad="50800" dist="38100" dir="2700000" algn="tl" rotWithShape="0">
              <a:prstClr val="black">
                <a:alpha val="40000"/>
              </a:prstClr>
            </a:outerShdw>
          </a:effectLst>
        </p:spPr>
        <p:txBody>
          <a:bodyPr lIns="0" tIns="0" rIns="0" bIns="0" anchor="ctr" anchorCtr="1"/>
          <a:lstStyle/>
          <a:p>
            <a:r>
              <a:rPr lang="en-US" sz="2000" dirty="0">
                <a:latin typeface="+mn-lt"/>
              </a:rPr>
              <a:t>“I count myself the son of Chance,”</a:t>
            </a:r>
            <a:br>
              <a:rPr lang="en-US" sz="2000" dirty="0">
                <a:latin typeface="+mn-lt"/>
              </a:rPr>
            </a:br>
            <a:r>
              <a:rPr lang="en-US" sz="2000" dirty="0">
                <a:latin typeface="+mn-lt"/>
              </a:rPr>
              <a:t>(Oedipus, p. 224)</a:t>
            </a:r>
          </a:p>
        </p:txBody>
      </p:sp>
    </p:spTree>
    <p:extLst>
      <p:ext uri="{BB962C8B-B14F-4D97-AF65-F5344CB8AC3E}">
        <p14:creationId xmlns:p14="http://schemas.microsoft.com/office/powerpoint/2010/main" val="1425289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ragedy">
  <a:themeElements>
    <a:clrScheme name="Custom 13">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000000"/>
      </a:hlink>
      <a:folHlink>
        <a:srgbClr val="00000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noFill/>
        <a:ln w="38100">
          <a:solidFill>
            <a:srgbClr val="FF0000"/>
          </a:solidFill>
          <a:tailEnd type="triangle"/>
        </a:ln>
      </a:spPr>
      <a:bodyPr rtlCol="0" anchor="ctr"/>
      <a:lstStyle>
        <a:defPPr algn="ctr">
          <a:defRPr/>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lnSpc>
            <a:spcPct val="125000"/>
          </a:lnSpc>
          <a:defRPr sz="3200" dirty="0" smtClean="0">
            <a:solidFill>
              <a:srgbClr val="737373"/>
            </a:solidFill>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tragedy" id="{45704CD3-A975-438C-8BD7-0E4AA748C650}" vid="{CB37B324-328B-4D95-B19C-F1E59964780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tragedy</Template>
  <TotalTime>2547</TotalTime>
  <Words>2869</Words>
  <Application>Microsoft Office PowerPoint</Application>
  <PresentationFormat>Widescreen</PresentationFormat>
  <Paragraphs>195</Paragraphs>
  <Slides>18</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Candara</vt:lpstr>
      <vt:lpstr>Century Gothic</vt:lpstr>
      <vt:lpstr>Tahoma</vt:lpstr>
      <vt:lpstr>Times New Roman</vt:lpstr>
      <vt:lpstr>Wingdings</vt:lpstr>
      <vt:lpstr>tragedy</vt:lpstr>
      <vt:lpstr>Sophocles’ Oedipus the King 2</vt:lpstr>
      <vt:lpstr>OTK 4th Stasimon, Reader 1</vt:lpstr>
      <vt:lpstr>OTK 4th Stasimon, Reader 2</vt:lpstr>
      <vt:lpstr>“My Example”: Why not Jocasta?</vt:lpstr>
      <vt:lpstr>Agenda</vt:lpstr>
      <vt:lpstr>Discussion</vt:lpstr>
      <vt:lpstr>Guiding Questions</vt:lpstr>
      <vt:lpstr>Breaking It Down</vt:lpstr>
      <vt:lpstr>“Pride breeds the Tyrant”</vt:lpstr>
      <vt:lpstr>Guiding Questions (discuss)</vt:lpstr>
      <vt:lpstr>Recap and Update</vt:lpstr>
      <vt:lpstr>Oedipus the King, Analysis 1</vt:lpstr>
      <vt:lpstr>Oedipus the King, Analysis 2</vt:lpstr>
      <vt:lpstr>Aristotle Poetics on OTK</vt:lpstr>
      <vt:lpstr>Simon Critchley on OTK</vt:lpstr>
      <vt:lpstr>gnōthi sauton (Latin, temet nosce) “Know thyself!”</vt:lpstr>
      <vt:lpstr>Rites of Passage</vt:lpstr>
      <vt:lpstr>Recognition, Reversal, Rites of Passage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Sophocles’ Oedipus the King</dc:title>
  <dc:creator>ascholtz</dc:creator>
  <cp:lastModifiedBy>Andrew Scholtz</cp:lastModifiedBy>
  <cp:revision>261</cp:revision>
  <cp:lastPrinted>2026-10-21T16:52:22Z</cp:lastPrinted>
  <dcterms:created xsi:type="dcterms:W3CDTF">2011-10-18T18:14:16Z</dcterms:created>
  <dcterms:modified xsi:type="dcterms:W3CDTF">2026-10-26T02:58:45Z</dcterms:modified>
</cp:coreProperties>
</file>