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17"/>
  </p:notesMasterIdLst>
  <p:handoutMasterIdLst>
    <p:handoutMasterId r:id="rId18"/>
  </p:handoutMasterIdLst>
  <p:sldIdLst>
    <p:sldId id="316" r:id="rId2"/>
    <p:sldId id="305" r:id="rId3"/>
    <p:sldId id="282" r:id="rId4"/>
    <p:sldId id="313" r:id="rId5"/>
    <p:sldId id="314" r:id="rId6"/>
    <p:sldId id="308" r:id="rId7"/>
    <p:sldId id="309" r:id="rId8"/>
    <p:sldId id="310" r:id="rId9"/>
    <p:sldId id="311" r:id="rId10"/>
    <p:sldId id="312" r:id="rId11"/>
    <p:sldId id="268" r:id="rId12"/>
    <p:sldId id="303" r:id="rId13"/>
    <p:sldId id="317" r:id="rId14"/>
    <p:sldId id="304" r:id="rId15"/>
    <p:sldId id="30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224" userDrawn="1">
          <p15:clr>
            <a:srgbClr val="A4A3A4"/>
          </p15:clr>
        </p15:guide>
        <p15:guide id="4"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E5E5FF"/>
    <a:srgbClr val="1A1A1A"/>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42" autoAdjust="0"/>
    <p:restoredTop sz="90796" autoAdjust="0"/>
  </p:normalViewPr>
  <p:slideViewPr>
    <p:cSldViewPr showGuides="1">
      <p:cViewPr varScale="1">
        <p:scale>
          <a:sx n="83" d="100"/>
          <a:sy n="83" d="100"/>
        </p:scale>
        <p:origin x="1075" y="72"/>
      </p:cViewPr>
      <p:guideLst>
        <p:guide orient="horz" pos="4224"/>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477838"/>
            <a:ext cx="2928938" cy="1647825"/>
          </a:xfrm>
        </p:spPr>
      </p:sp>
      <p:sp>
        <p:nvSpPr>
          <p:cNvPr id="3" name="Notes Placeholder 2"/>
          <p:cNvSpPr>
            <a:spLocks noGrp="1"/>
          </p:cNvSpPr>
          <p:nvPr>
            <p:ph type="body" idx="1"/>
          </p:nvPr>
        </p:nvSpPr>
        <p:spPr/>
        <p:txBody>
          <a:bodyPr>
            <a:normAutofit/>
          </a:bodyPr>
          <a:lstStyle/>
          <a:p>
            <a:endParaRPr lang="en-US" dirty="0" smtClean="0"/>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79483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BEE119DD-F870-4FDC-9E99-6B4E5952CE29}" type="slidenum">
              <a:rPr lang="en-US" altLang="en-US"/>
              <a:pPr/>
              <a:t>10</a:t>
            </a:fld>
            <a:endParaRPr lang="en-US" altLang="en-US"/>
          </a:p>
        </p:txBody>
      </p:sp>
      <p:sp>
        <p:nvSpPr>
          <p:cNvPr id="1302530" name="Rectangle 2"/>
          <p:cNvSpPr>
            <a:spLocks noGrp="1" noRot="1" noChangeAspect="1" noChangeArrowheads="1" noTextEdit="1"/>
          </p:cNvSpPr>
          <p:nvPr>
            <p:ph type="sldImg"/>
          </p:nvPr>
        </p:nvSpPr>
        <p:spPr>
          <a:xfrm>
            <a:off x="393700" y="682625"/>
            <a:ext cx="6072188" cy="3416300"/>
          </a:xfrm>
          <a:ln/>
        </p:spPr>
      </p:sp>
      <p:sp>
        <p:nvSpPr>
          <p:cNvPr id="1302531" name="Rectangle 3"/>
          <p:cNvSpPr>
            <a:spLocks noGrp="1" noChangeArrowheads="1"/>
          </p:cNvSpPr>
          <p:nvPr>
            <p:ph type="body" idx="1"/>
          </p:nvPr>
        </p:nvSpPr>
        <p:spPr>
          <a:xfrm>
            <a:off x="914400" y="4325938"/>
            <a:ext cx="5029200" cy="4098925"/>
          </a:xfrm>
        </p:spPr>
        <p:txBody>
          <a:bodyPr/>
          <a:lstStyle/>
          <a:p>
            <a:pPr lvl="1"/>
            <a:r>
              <a:rPr lang="en-US" altLang="en-US"/>
              <a:t>Medea demonstrates how to rejuvenate creatures – part of her plan to destroy Jason’s evil uncle.</a:t>
            </a:r>
          </a:p>
        </p:txBody>
      </p:sp>
    </p:spTree>
    <p:extLst>
      <p:ext uri="{BB962C8B-B14F-4D97-AF65-F5344CB8AC3E}">
        <p14:creationId xmlns:p14="http://schemas.microsoft.com/office/powerpoint/2010/main" val="140343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r>
              <a:rPr lang="en-US" i="0" baseline="0" dirty="0" smtClean="0"/>
              <a:t>prologue</a:t>
            </a:r>
          </a:p>
          <a:p>
            <a:pPr lvl="1"/>
            <a:r>
              <a:rPr lang="en-US" i="0" baseline="0" dirty="0" smtClean="0"/>
              <a:t>classic Euripidean prologue: supplies backstory, but also prepares us for dramatic situation:</a:t>
            </a:r>
          </a:p>
          <a:p>
            <a:pPr lvl="2"/>
            <a:r>
              <a:rPr lang="en-US" i="0" baseline="0" dirty="0" err="1" smtClean="0"/>
              <a:t>medea’s</a:t>
            </a:r>
            <a:r>
              <a:rPr lang="en-US" i="0" baseline="0" dirty="0" smtClean="0"/>
              <a:t> despair and grief (expressed by offstage </a:t>
            </a:r>
            <a:r>
              <a:rPr lang="en-US" i="0" baseline="0" dirty="0" err="1" smtClean="0"/>
              <a:t>medea</a:t>
            </a:r>
            <a:r>
              <a:rPr lang="en-US" i="0" baseline="0" dirty="0" smtClean="0"/>
              <a:t> in song), her character (through nurse’s eyes)</a:t>
            </a:r>
          </a:p>
          <a:p>
            <a:pPr lvl="2"/>
            <a:r>
              <a:rPr lang="en-US" i="0" baseline="0" dirty="0" smtClean="0"/>
              <a:t>new developments (with arrival of tutor)</a:t>
            </a:r>
          </a:p>
          <a:p>
            <a:pPr lvl="0"/>
            <a:r>
              <a:rPr lang="en-US" i="0" baseline="0" dirty="0" smtClean="0"/>
              <a:t>parodos</a:t>
            </a:r>
          </a:p>
          <a:p>
            <a:pPr lvl="1"/>
            <a:r>
              <a:rPr lang="en-US" i="0" baseline="0" dirty="0" smtClean="0"/>
              <a:t>is a lyric (sung) and chanted dialogue: chorus, nurse, </a:t>
            </a:r>
            <a:r>
              <a:rPr lang="en-US" i="0" baseline="0" dirty="0" err="1" smtClean="0"/>
              <a:t>medea</a:t>
            </a:r>
            <a:r>
              <a:rPr lang="en-US" i="0" baseline="0" dirty="0" smtClean="0"/>
              <a:t>. integrated into the dramatic business of the prologue – the sort of thing </a:t>
            </a:r>
            <a:r>
              <a:rPr lang="en-US" i="0" baseline="0" dirty="0" err="1" smtClean="0"/>
              <a:t>aristotle</a:t>
            </a:r>
            <a:r>
              <a:rPr lang="en-US" i="0" baseline="0" dirty="0" smtClean="0"/>
              <a:t> likes</a:t>
            </a:r>
          </a:p>
          <a:p>
            <a:pPr lvl="0"/>
            <a:r>
              <a:rPr lang="en-US" i="0" baseline="0" dirty="0" smtClean="0"/>
              <a:t>episode 1</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“Of all creatures that can feel and think, / we women are the worst-treated things alive“ — to chorus (fellow women), women’s lot in a patriarchal world. keep in mind tragic stage as a space to critique dominant ideologies</a:t>
            </a:r>
          </a:p>
          <a:p>
            <a:pPr lvl="1"/>
            <a:r>
              <a:rPr lang="en-US" i="0" baseline="0" dirty="0" err="1" smtClean="0"/>
              <a:t>medea’s</a:t>
            </a:r>
            <a:r>
              <a:rPr lang="en-US" i="0" baseline="0" dirty="0" smtClean="0"/>
              <a:t> astute manipulation of </a:t>
            </a:r>
            <a:r>
              <a:rPr lang="en-US" i="0" baseline="0" dirty="0" err="1" smtClean="0"/>
              <a:t>creon</a:t>
            </a:r>
            <a:endParaRPr lang="en-US" i="0" baseline="0" dirty="0" smtClean="0"/>
          </a:p>
          <a:p>
            <a:pPr lvl="1"/>
            <a:r>
              <a:rPr lang="en-US" b="1" i="0" baseline="0" dirty="0" smtClean="0"/>
              <a:t>“MEDEA: Love? It is mankind’s greatest curse. CREON: In my opinion . . . that depends.“ cf. stasimon 2 and 3</a:t>
            </a:r>
            <a:r>
              <a:rPr lang="en-US" b="1" i="0" baseline="30000" dirty="0" smtClean="0"/>
              <a:t>rd</a:t>
            </a:r>
            <a:r>
              <a:rPr lang="en-US" b="1" i="0" baseline="0" dirty="0" smtClean="0"/>
              <a:t> stasimon of </a:t>
            </a:r>
            <a:r>
              <a:rPr lang="en-US" b="1" i="0" baseline="0" dirty="0" err="1" smtClean="0"/>
              <a:t>soph’s</a:t>
            </a:r>
            <a:r>
              <a:rPr lang="en-US" b="1" i="0" baseline="0" dirty="0" smtClean="0"/>
              <a:t> </a:t>
            </a:r>
            <a:r>
              <a:rPr lang="en-US" b="1" i="0" baseline="0" dirty="0" err="1" smtClean="0"/>
              <a:t>antigone</a:t>
            </a:r>
            <a:r>
              <a:rPr lang="en-US" b="1" i="0" baseline="0" dirty="0" smtClean="0"/>
              <a:t>.</a:t>
            </a:r>
            <a:r>
              <a:rPr lang="en-US" i="0" baseline="0" dirty="0" smtClean="0"/>
              <a:t> theme of eros: its blessings and dangers. BIG topic in tragedy. as if some sort of Freudian subtext running through the genre. QUESTION: how does eros relate to this play?</a:t>
            </a:r>
          </a:p>
          <a:p>
            <a:pPr lvl="0"/>
            <a:r>
              <a:rPr lang="en-US" i="0" baseline="0" dirty="0" smtClean="0"/>
              <a:t>stasimon 1</a:t>
            </a:r>
          </a:p>
          <a:p>
            <a:pPr lvl="1"/>
            <a:r>
              <a:rPr lang="en-US" b="0" i="0" baseline="0" dirty="0" smtClean="0"/>
              <a:t>gender issues at the forefront. injustice inflicted on </a:t>
            </a:r>
            <a:r>
              <a:rPr lang="en-US" b="0" i="0" baseline="0" dirty="0" err="1" smtClean="0"/>
              <a:t>medea</a:t>
            </a:r>
            <a:r>
              <a:rPr lang="en-US" b="0" i="0" baseline="0" dirty="0" smtClean="0"/>
              <a:t>. </a:t>
            </a:r>
            <a:r>
              <a:rPr lang="en-US" b="1" i="0" baseline="0" dirty="0" err="1" smtClean="0"/>
              <a:t>eur</a:t>
            </a:r>
            <a:r>
              <a:rPr lang="en-US" b="1" i="0" baseline="0" dirty="0" smtClean="0"/>
              <a:t> gained reputation as misogynist. here, is he one??</a:t>
            </a:r>
            <a:endParaRPr lang="en-US" b="0" i="0" baseline="0" dirty="0" smtClean="0"/>
          </a:p>
          <a:p>
            <a:pPr lvl="0"/>
            <a:r>
              <a:rPr lang="en-US" b="0" i="0" baseline="0" dirty="0" smtClean="0"/>
              <a:t>episode 3. </a:t>
            </a:r>
            <a:r>
              <a:rPr lang="en-US" b="0" i="0" baseline="0" dirty="0" err="1" smtClean="0"/>
              <a:t>medea</a:t>
            </a:r>
            <a:r>
              <a:rPr lang="en-US" b="0" i="0" baseline="0" dirty="0" smtClean="0"/>
              <a:t> and Aegeus. </a:t>
            </a:r>
            <a:r>
              <a:rPr lang="en-US" b="0" i="0" baseline="0" dirty="0" err="1" smtClean="0"/>
              <a:t>medea</a:t>
            </a:r>
            <a:r>
              <a:rPr lang="en-US" b="0" i="0" baseline="0" dirty="0" smtClean="0"/>
              <a:t> and chorus leader.</a:t>
            </a:r>
          </a:p>
          <a:p>
            <a:pPr lvl="1"/>
            <a:r>
              <a:rPr lang="en-US" b="0" i="0" baseline="0" dirty="0" smtClean="0"/>
              <a:t> </a:t>
            </a:r>
            <a:r>
              <a:rPr lang="en-US" b="0" i="0" baseline="0" dirty="0" err="1" smtClean="0"/>
              <a:t>medea</a:t>
            </a:r>
            <a:r>
              <a:rPr lang="en-US" b="0" i="0" baseline="0" dirty="0" smtClean="0"/>
              <a:t> as networker, manipulator.</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dirty="0"/>
          </a:p>
        </p:txBody>
      </p:sp>
    </p:spTree>
    <p:extLst>
      <p:ext uri="{BB962C8B-B14F-4D97-AF65-F5344CB8AC3E}">
        <p14:creationId xmlns:p14="http://schemas.microsoft.com/office/powerpoint/2010/main" val="62693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marL="231775" indent="-231775">
              <a:lnSpc>
                <a:spcPct val="90000"/>
              </a:lnSpc>
              <a:buFont typeface="Wingdings" panose="05000000000000000000" pitchFamily="2" charset="2"/>
              <a:buNone/>
            </a:pPr>
            <a:r>
              <a:rPr lang="en-US" altLang="en-US" sz="2400" b="0" dirty="0" smtClean="0"/>
              <a:t>episode 4</a:t>
            </a:r>
            <a:endParaRPr lang="en-US" altLang="en-US" sz="1800" b="0" dirty="0" smtClean="0"/>
          </a:p>
          <a:p>
            <a:pPr marL="573088" lvl="1" indent="-227013">
              <a:lnSpc>
                <a:spcPct val="90000"/>
              </a:lnSpc>
            </a:pPr>
            <a:r>
              <a:rPr lang="en-US" altLang="en-US" sz="2000" b="0" dirty="0" smtClean="0"/>
              <a:t>Medea lays the trap for Jason – she gives in, just let children stay</a:t>
            </a:r>
          </a:p>
          <a:p>
            <a:pPr marL="573088" lvl="1" indent="-227013">
              <a:lnSpc>
                <a:spcPct val="90000"/>
              </a:lnSpc>
            </a:pPr>
            <a:r>
              <a:rPr lang="en-US" sz="2000" b="0" i="0" baseline="0" dirty="0" smtClean="0"/>
              <a:t>Medea’s tears are genuine, yet still leverages for the deception. the boys take the “gift” to </a:t>
            </a:r>
            <a:r>
              <a:rPr lang="en-US" sz="2000" b="0" i="0" baseline="0" dirty="0" err="1" smtClean="0"/>
              <a:t>creon’s</a:t>
            </a:r>
            <a:r>
              <a:rPr lang="en-US" sz="2000" b="0" i="0" baseline="0" dirty="0" smtClean="0"/>
              <a:t> daughter</a:t>
            </a:r>
          </a:p>
          <a:p>
            <a:pPr marL="115888" lvl="0" indent="-227013">
              <a:lnSpc>
                <a:spcPct val="90000"/>
              </a:lnSpc>
            </a:pPr>
            <a:r>
              <a:rPr lang="en-US" sz="2000" b="0" i="0" baseline="0" dirty="0" smtClean="0"/>
              <a:t>episode 5</a:t>
            </a:r>
          </a:p>
          <a:p>
            <a:pPr marL="573088" lvl="1" indent="-227013">
              <a:lnSpc>
                <a:spcPct val="90000"/>
              </a:lnSpc>
            </a:pPr>
            <a:r>
              <a:rPr lang="en-US" i="0" baseline="0" dirty="0" err="1" smtClean="0"/>
              <a:t>medea’s</a:t>
            </a:r>
            <a:r>
              <a:rPr lang="en-US" i="0" baseline="0" dirty="0" smtClean="0"/>
              <a:t> self-knowledge denies her the kind of tragic status that Sophoclean tyrants </a:t>
            </a:r>
            <a:r>
              <a:rPr lang="en-US" i="0" baseline="0" dirty="0" err="1" smtClean="0"/>
              <a:t>attaing</a:t>
            </a:r>
            <a:r>
              <a:rPr lang="en-US" i="0" baseline="0" dirty="0" smtClean="0"/>
              <a:t> to:</a:t>
            </a:r>
          </a:p>
          <a:p>
            <a:pPr marL="1030288" lvl="2" indent="-227013">
              <a:lnSpc>
                <a:spcPct val="90000"/>
              </a:lnSpc>
            </a:pPr>
            <a:r>
              <a:rPr lang="en-US" i="0" baseline="0" dirty="0" smtClean="0"/>
              <a:t>“The evil that I do, I understand full well. / But a passion drives me greater than my will. / Passion is the curse of man: it wreaks the greatest ill.”</a:t>
            </a:r>
          </a:p>
          <a:p>
            <a:pPr marL="1030288" lvl="2" indent="-227013">
              <a:lnSpc>
                <a:spcPct val="90000"/>
              </a:lnSpc>
            </a:pPr>
            <a:r>
              <a:rPr lang="el-GR" i="0" baseline="0" dirty="0" smtClean="0"/>
              <a:t>καὶ μανθάνω μὲν οἷα δρᾶν μέλλω κακά,</a:t>
            </a:r>
          </a:p>
          <a:p>
            <a:pPr marL="1030288" lvl="2" indent="-227013">
              <a:lnSpc>
                <a:spcPct val="90000"/>
              </a:lnSpc>
            </a:pPr>
            <a:r>
              <a:rPr lang="el-GR" i="0" baseline="0" dirty="0" smtClean="0"/>
              <a:t>θυμὸς δὲ κρείσσων τῶν ἐμῶν βουλευμάτων,</a:t>
            </a:r>
          </a:p>
          <a:p>
            <a:pPr marL="1030288" lvl="2" indent="-227013">
              <a:lnSpc>
                <a:spcPct val="90000"/>
              </a:lnSpc>
            </a:pPr>
            <a:r>
              <a:rPr lang="el-GR" i="0" baseline="0" dirty="0" smtClean="0"/>
              <a:t>ὅσπερ μεγίστων αἴτιος κακῶν βροτοῖς. 1080</a:t>
            </a:r>
            <a:endParaRPr lang="en-US" i="0" baseline="0" dirty="0" smtClean="0"/>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Tree>
    <p:extLst>
      <p:ext uri="{BB962C8B-B14F-4D97-AF65-F5344CB8AC3E}">
        <p14:creationId xmlns:p14="http://schemas.microsoft.com/office/powerpoint/2010/main" val="264273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124548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sense, this agon, like the carpet</a:t>
            </a:r>
            <a:r>
              <a:rPr lang="en-US" baseline="0" dirty="0" smtClean="0"/>
              <a:t> agon in </a:t>
            </a:r>
            <a:r>
              <a:rPr lang="en-US" baseline="0" dirty="0" err="1" smtClean="0"/>
              <a:t>aesch</a:t>
            </a:r>
            <a:r>
              <a:rPr lang="en-US" baseline="0" dirty="0" smtClean="0"/>
              <a:t> ag, is a microcosm of conflicts in the story being handled by the playwright in question.</a:t>
            </a:r>
          </a:p>
          <a:p>
            <a:r>
              <a:rPr lang="en-US" baseline="0" dirty="0" smtClean="0"/>
              <a:t>not simply a debate focused on logic, rhetoric, narrowly defined issues (who or what bears responsibility for actions taken by j and m; is j justified in casting m aside), is a clash of world views and gender/ethnic oppositions, as per chart.</a:t>
            </a:r>
            <a:endParaRPr lang="en-US" dirty="0" smtClean="0"/>
          </a:p>
          <a:p>
            <a:r>
              <a:rPr lang="en-US" dirty="0" smtClean="0"/>
              <a:t>Medea, a more systematic marshalling of arguments: “To begin at the beginning, / yes, first things first, / I saved your life”</a:t>
            </a:r>
          </a:p>
          <a:p>
            <a:r>
              <a:rPr lang="en-US" dirty="0" smtClean="0"/>
              <a:t>Jason attempts to deflect her claims of agency:</a:t>
            </a:r>
          </a:p>
          <a:p>
            <a:pPr lvl="1"/>
            <a:r>
              <a:rPr lang="en-US" b="0" i="0" baseline="0" dirty="0" smtClean="0"/>
              <a:t>“JASON: I’ll have to choose my words with no uncommon skill, / it seems, if like a good sailor riding out a storm / I am to sail close-sheeted, madam, / through your lashing, dangerous tongue.“</a:t>
            </a:r>
          </a:p>
          <a:p>
            <a:pPr lvl="1"/>
            <a:r>
              <a:rPr lang="en-US" b="0" i="0" baseline="0" dirty="0" smtClean="0"/>
              <a:t>lame argument: Aphrodite (i.e., J’s sex appeal, perhaps M’s excessive susceptibility to desire) that induced M to help J. following lines (sting of desire) suggest a motif borrowed from other, earlier poetry (“</a:t>
            </a:r>
            <a:r>
              <a:rPr lang="el-GR" b="0" i="0" baseline="0" dirty="0" smtClean="0"/>
              <a:t>σοὶ δ’ ἔστι μὲν νοῦς λεπτός· ἀλλ’ ἐπίφθονος</a:t>
            </a:r>
            <a:r>
              <a:rPr lang="en-US" b="0" i="0" baseline="0" dirty="0" smtClean="0"/>
              <a:t> /</a:t>
            </a:r>
            <a:r>
              <a:rPr lang="el-GR" b="0" i="0" baseline="0" dirty="0" smtClean="0"/>
              <a:t> λόγος διελθεῖν ὡς Ἔρως σ’ ἠνάγκασεν (530)</a:t>
            </a:r>
            <a:r>
              <a:rPr lang="en-US" b="0" i="0" baseline="0" dirty="0" smtClean="0"/>
              <a:t> / </a:t>
            </a:r>
            <a:r>
              <a:rPr lang="el-GR" b="0" i="0" baseline="0" dirty="0" smtClean="0"/>
              <a:t>τόξοις ἀφύκτοις τοὐμὸν ἐκσῶσαι δέμας</a:t>
            </a:r>
            <a:r>
              <a:rPr lang="en-US" b="0" i="0" baseline="0" dirty="0" smtClean="0"/>
              <a:t> – cf. Pindar’s Aphrodite prayer, whip of desire/wryneck: Pythian 4 </a:t>
            </a:r>
            <a:r>
              <a:rPr lang="el-GR" b="0" i="0" baseline="0" dirty="0" smtClean="0"/>
              <a:t>πότνια δ᾽ ὀξυτάτων βελέων</a:t>
            </a:r>
            <a:r>
              <a:rPr lang="en-US" b="0" i="0" baseline="0" dirty="0" smtClean="0"/>
              <a:t> / </a:t>
            </a:r>
            <a:r>
              <a:rPr lang="el-GR" b="0" i="0" baseline="0" dirty="0" smtClean="0"/>
              <a:t>ποικίλαν ἴϋγγα τετράκναμον Οὐλυμπόθεν</a:t>
            </a:r>
            <a:r>
              <a:rPr lang="en-US" b="0" i="0" baseline="0" dirty="0" smtClean="0"/>
              <a:t> </a:t>
            </a:r>
            <a:r>
              <a:rPr lang="el-GR" b="0" i="0" baseline="0" dirty="0" smtClean="0"/>
              <a:t>215</a:t>
            </a:r>
            <a:r>
              <a:rPr lang="en-US" b="0" i="0" baseline="0" dirty="0" smtClean="0"/>
              <a:t> / </a:t>
            </a:r>
            <a:r>
              <a:rPr lang="el-GR" b="0" i="0" baseline="0" dirty="0" smtClean="0"/>
              <a:t>ἐν ἀλύτῳ ζεύξαισα κύκλῳ</a:t>
            </a:r>
            <a:r>
              <a:rPr lang="en-US" b="0" i="0" baseline="0" dirty="0" smtClean="0"/>
              <a:t> / </a:t>
            </a:r>
            <a:r>
              <a:rPr lang="el-GR" b="0" i="0" baseline="0" dirty="0" smtClean="0"/>
              <a:t>μαινάδ᾽ ὄρνιν Κυπρογένεια φέρεν</a:t>
            </a:r>
            <a:r>
              <a:rPr lang="en-US" b="0" i="0" baseline="0" dirty="0" smtClean="0"/>
              <a:t> / </a:t>
            </a:r>
            <a:r>
              <a:rPr lang="el-GR" b="0" i="0" baseline="0" dirty="0" smtClean="0"/>
              <a:t>πρῶτον ἀνθρώποισι</a:t>
            </a:r>
            <a:r>
              <a:rPr lang="en-US" b="0" i="0" baseline="0" dirty="0" smtClean="0"/>
              <a:t>)</a:t>
            </a:r>
          </a:p>
          <a:p>
            <a:pPr lvl="1"/>
            <a:r>
              <a:rPr lang="en-US" b="0" i="0" baseline="0" dirty="0" smtClean="0"/>
              <a:t>plus “you got more than I got”</a:t>
            </a:r>
          </a:p>
          <a:p>
            <a:pPr lvl="1"/>
            <a:r>
              <a:rPr lang="en-US" b="0" i="0" baseline="0" dirty="0" smtClean="0"/>
              <a:t>final straw: “What we poor males really need / is a way of having babies on our own — no females, please” – woman as culpable, a liability. dream of a world without them</a:t>
            </a:r>
          </a:p>
          <a:p>
            <a:pPr lvl="0"/>
            <a:r>
              <a:rPr lang="en-US" b="0" i="0" baseline="0" dirty="0" smtClean="0"/>
              <a:t>m attacks j’s sophistry with her own, more adroit marshalling of argument and structure.</a:t>
            </a:r>
          </a:p>
          <a:p>
            <a:pPr lvl="1"/>
            <a:r>
              <a:rPr lang="en-US" b="0" i="0" baseline="0" dirty="0" smtClean="0"/>
              <a:t>MEDEA: [as if to herself ] “Yes, I suppose my outlook / is very different from most. To my mind, the glib hypocrite /  is the lowest scoundrel of them all. The more he glozes falsehood with his tongue, /  the more brash he grows in villainy, /  but ends up by not being very clever.”</a:t>
            </a:r>
          </a:p>
          <a:p>
            <a:pPr lvl="1"/>
            <a:r>
              <a:rPr lang="en-US" b="0" i="0" baseline="0" dirty="0" smtClean="0"/>
              <a:t>MEDEA’s structuring more organized: “To begin at the beginning, / yes, first things first” (</a:t>
            </a:r>
            <a:r>
              <a:rPr lang="el-GR" b="0" i="0" baseline="0" dirty="0" smtClean="0"/>
              <a:t>ἐκ τῶν δὲ πρώτων πρῶτον ἄρξομαι λέγειν· 475)</a:t>
            </a:r>
            <a:endParaRPr lang="en-US" b="0" i="0" baseline="0" dirty="0" smtClean="0"/>
          </a:p>
          <a:p>
            <a:pPr lvl="1"/>
            <a:r>
              <a:rPr lang="en-US" b="0" i="0" baseline="0" dirty="0" err="1" smtClean="0"/>
              <a:t>medea</a:t>
            </a:r>
            <a:r>
              <a:rPr lang="en-US" b="0" i="0" baseline="0" dirty="0" smtClean="0"/>
              <a:t> deflates j’s heroic achievement: the woman’s help essential, j’s treachery is unmanly (“This is not courage. This is not being brave: / to look a victim in the eyes whom you’ve betrayed — somebody you loved — /  this is a disease and the foulest that a man can have.” </a:t>
            </a:r>
            <a:r>
              <a:rPr lang="el-GR" b="0" i="0" baseline="0" dirty="0" smtClean="0"/>
              <a:t>οὔτοι θράσος τόδ’ ἐστὶν οὐδ’ εὐτολμία,</a:t>
            </a:r>
            <a:r>
              <a:rPr lang="en-US" b="0" i="0" baseline="0" dirty="0" smtClean="0"/>
              <a:t> / </a:t>
            </a:r>
            <a:r>
              <a:rPr lang="el-GR" b="0" i="0" baseline="0" dirty="0" smtClean="0"/>
              <a:t>φίλους κακῶς δράσαντ’ ἐναντίον βλέπειν, 470</a:t>
            </a:r>
            <a:r>
              <a:rPr lang="en-US" b="0" i="0" baseline="0" dirty="0" smtClean="0"/>
              <a:t> / </a:t>
            </a:r>
            <a:r>
              <a:rPr lang="el-GR" b="0" i="0" baseline="0" dirty="0" smtClean="0"/>
              <a:t>ἀλλ’ ἡ μεγίστη τῶν ἐν ἀνθρώποις νόσων</a:t>
            </a:r>
            <a:r>
              <a:rPr lang="en-US" b="0" i="0" baseline="0" dirty="0" smtClean="0"/>
              <a:t> / </a:t>
            </a:r>
            <a:r>
              <a:rPr lang="el-GR" b="0" i="0" baseline="0" dirty="0" smtClean="0"/>
              <a:t>πασῶν, ἀναίδει’</a:t>
            </a:r>
            <a:r>
              <a:rPr lang="en-US" b="0" i="0" baseline="0" dirty="0" smtClean="0"/>
              <a:t>)</a:t>
            </a:r>
          </a:p>
        </p:txBody>
      </p:sp>
      <p:sp>
        <p:nvSpPr>
          <p:cNvPr id="4" name="Slide Number Placeholder 3"/>
          <p:cNvSpPr>
            <a:spLocks noGrp="1"/>
          </p:cNvSpPr>
          <p:nvPr>
            <p:ph type="sldNum" sz="quarter" idx="10"/>
          </p:nvPr>
        </p:nvSpPr>
        <p:spPr/>
        <p:txBody>
          <a:bodyPr/>
          <a:lstStyle/>
          <a:p>
            <a:fld id="{5721D7F7-CBDC-4618-B4D1-D6BF1CF121FB}" type="slidenum">
              <a:rPr lang="en-US" smtClean="0"/>
              <a:pPr/>
              <a:t>14</a:t>
            </a:fld>
            <a:endParaRPr lang="en-US" dirty="0"/>
          </a:p>
        </p:txBody>
      </p:sp>
    </p:spTree>
    <p:extLst>
      <p:ext uri="{BB962C8B-B14F-4D97-AF65-F5344CB8AC3E}">
        <p14:creationId xmlns:p14="http://schemas.microsoft.com/office/powerpoint/2010/main" val="335245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divine connections triumph over her tragic humanity. she is her own divine savior. she, as </a:t>
            </a:r>
            <a:r>
              <a:rPr lang="en-US" i="1" dirty="0" smtClean="0"/>
              <a:t>deus ex machina</a:t>
            </a:r>
            <a:r>
              <a:rPr lang="en-US" i="0" dirty="0" smtClean="0"/>
              <a:t>, ties up her own loose ends. she buries her children in a divinely protected space, preventing the mistreatment</a:t>
            </a:r>
            <a:r>
              <a:rPr lang="en-US" i="0" baseline="0" dirty="0" smtClean="0"/>
              <a:t> of their bodies </a:t>
            </a:r>
            <a:r>
              <a:rPr lang="en-US" i="0" baseline="0" dirty="0" err="1" smtClean="0"/>
              <a:t>ny</a:t>
            </a:r>
            <a:r>
              <a:rPr lang="en-US" i="0" baseline="0" dirty="0" smtClean="0"/>
              <a:t> angry Corinthians. she </a:t>
            </a:r>
            <a:r>
              <a:rPr lang="en-US" i="0" dirty="0" smtClean="0"/>
              <a:t>establishes her own expiatory cult (explain).</a:t>
            </a:r>
          </a:p>
          <a:p>
            <a:pPr lvl="1"/>
            <a:r>
              <a:rPr lang="en-US" i="0" dirty="0" smtClean="0"/>
              <a:t>study guide:</a:t>
            </a:r>
          </a:p>
          <a:p>
            <a:pPr lvl="1"/>
            <a:r>
              <a:rPr lang="en-US" dirty="0" smtClean="0"/>
              <a:t>"the shrine of Hera on the Cape" — This temple of Hera was located on a cape overlooking the Gulf of Corinth, several kilometers west of the city of Corinth. Medea's choice of Hera's shrine as burial site for her boys may have something to do with Hera's role in protecting marriage. (?)</a:t>
            </a:r>
          </a:p>
          <a:p>
            <a:pPr lvl="1"/>
            <a:r>
              <a:rPr lang="en-US" dirty="0" smtClean="0"/>
              <a:t>"I shall inaugurate a solemn festival with rites in perpetuity to exorcise this murder" — In Euripides' plays, it's typical for the deus ex machina, here, Medea, to inaugurate a cult, i.e., to establish special rituals associated with a particular god or gods. The cult itself often is one that existed for real in the historic period. One function of Greek myth is to explain the origins of things, including cults. Something like that may be happening here.</a:t>
            </a:r>
            <a:endParaRPr lang="en-US" dirty="0"/>
          </a:p>
        </p:txBody>
      </p:sp>
      <p:sp>
        <p:nvSpPr>
          <p:cNvPr id="4" name="Slide Number Placeholder 3"/>
          <p:cNvSpPr>
            <a:spLocks noGrp="1"/>
          </p:cNvSpPr>
          <p:nvPr>
            <p:ph type="sldNum" sz="quarter" idx="10"/>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404908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Is tragedy pointless? [5 </a:t>
            </a:r>
            <a:r>
              <a:rPr lang="en-US" dirty="0" err="1" smtClean="0"/>
              <a:t>mins</a:t>
            </a:r>
            <a:r>
              <a:rPr lang="en-US" dirty="0" smtClean="0"/>
              <a:t> discussion]</a:t>
            </a:r>
          </a:p>
          <a:p>
            <a:r>
              <a:rPr lang="en-US" dirty="0" smtClean="0"/>
              <a:t>what is the point of tragedy? does it need to have a point?</a:t>
            </a:r>
          </a:p>
          <a:p>
            <a:pPr lvl="1"/>
            <a:r>
              <a:rPr lang="en-US" dirty="0" smtClean="0"/>
              <a:t>is “drama” something that rings true? are our tragedies empty theatrical gestures? are real life tragedies – disasters, etc. – “tragic” only in an empty, rhetorical sense? or does theatrical tragedy capture something real, compelling?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that will be the overarching theme of the second half of the course – and the basic theme of the final exam main essay.</a:t>
            </a:r>
          </a:p>
        </p:txBody>
      </p:sp>
      <p:sp>
        <p:nvSpPr>
          <p:cNvPr id="4" name="Slide Number Placeholder 3"/>
          <p:cNvSpPr>
            <a:spLocks noGrp="1"/>
          </p:cNvSpPr>
          <p:nvPr>
            <p:ph type="sldNum" sz="quarter" idx="10"/>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99434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03181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74461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1200"/>
              </a:spcAft>
            </a:pPr>
            <a:r>
              <a:rPr lang="en-US" sz="1100" dirty="0" smtClean="0">
                <a:solidFill>
                  <a:srgbClr val="737373"/>
                </a:solidFill>
                <a:latin typeface="Calibri" panose="020F0502020204030204" pitchFamily="34" charset="0"/>
                <a:cs typeface="Calibri" panose="020F0502020204030204" pitchFamily="34" charset="0"/>
              </a:rPr>
              <a:t>Medea, the character: (a) Maternal? (b) Monstrous? (c) In between? Both? Something else altogether?</a:t>
            </a:r>
          </a:p>
          <a:p>
            <a:pPr>
              <a:lnSpc>
                <a:spcPct val="125000"/>
              </a:lnSpc>
            </a:pPr>
            <a:r>
              <a:rPr lang="en-US" sz="1100" dirty="0" smtClean="0">
                <a:solidFill>
                  <a:srgbClr val="737373"/>
                </a:solidFill>
                <a:latin typeface="Calibri" panose="020F0502020204030204" pitchFamily="34" charset="0"/>
                <a:cs typeface="Calibri" panose="020F0502020204030204" pitchFamily="34" charset="0"/>
              </a:rPr>
              <a:t>If (a), how do we process her killing her children? If (b), aren't there true maternal feelings of hers that mustn't be ignored? </a:t>
            </a:r>
          </a:p>
          <a:p>
            <a:pPr>
              <a:lnSpc>
                <a:spcPct val="125000"/>
              </a:lnSpc>
            </a:pPr>
            <a:r>
              <a:rPr lang="en-US" sz="1100" dirty="0" smtClean="0">
                <a:solidFill>
                  <a:srgbClr val="737373"/>
                </a:solidFill>
                <a:latin typeface="Calibri" panose="020F0502020204030204" pitchFamily="34" charset="0"/>
                <a:cs typeface="Calibri" panose="020F0502020204030204" pitchFamily="34" charset="0"/>
              </a:rPr>
              <a:t>If any of the above, explain.</a:t>
            </a:r>
          </a:p>
          <a:p>
            <a:pPr>
              <a:lnSpc>
                <a:spcPct val="125000"/>
              </a:lnSpc>
            </a:pPr>
            <a:r>
              <a:rPr lang="en-US" sz="1100" dirty="0" smtClean="0">
                <a:solidFill>
                  <a:srgbClr val="737373"/>
                </a:solidFill>
                <a:latin typeface="Calibri" panose="020F0502020204030204" pitchFamily="34" charset="0"/>
                <a:cs typeface="Calibri" panose="020F0502020204030204" pitchFamily="34" charset="0"/>
              </a:rPr>
              <a:t>the larger question is, really, is she </a:t>
            </a:r>
            <a:r>
              <a:rPr lang="en-US" sz="1100" i="1" dirty="0" smtClean="0">
                <a:solidFill>
                  <a:srgbClr val="737373"/>
                </a:solidFill>
                <a:latin typeface="Calibri" panose="020F0502020204030204" pitchFamily="34" charset="0"/>
                <a:cs typeface="Calibri" panose="020F0502020204030204" pitchFamily="34" charset="0"/>
              </a:rPr>
              <a:t>tragic?</a:t>
            </a:r>
            <a:r>
              <a:rPr lang="en-US" sz="1100" i="0" dirty="0" smtClean="0">
                <a:solidFill>
                  <a:srgbClr val="737373"/>
                </a:solidFill>
                <a:latin typeface="Calibri" panose="020F0502020204030204" pitchFamily="34" charset="0"/>
                <a:cs typeface="Calibri" panose="020F0502020204030204" pitchFamily="34" charset="0"/>
              </a:rPr>
              <a:t> does</a:t>
            </a:r>
            <a:r>
              <a:rPr lang="en-US" sz="1100" i="0" baseline="0" dirty="0" smtClean="0">
                <a:solidFill>
                  <a:srgbClr val="737373"/>
                </a:solidFill>
                <a:latin typeface="Calibri" panose="020F0502020204030204" pitchFamily="34" charset="0"/>
                <a:cs typeface="Calibri" panose="020F0502020204030204" pitchFamily="34" charset="0"/>
              </a:rPr>
              <a:t> commit </a:t>
            </a:r>
            <a:r>
              <a:rPr lang="en-US" sz="1100" i="1" baseline="0" dirty="0" smtClean="0">
                <a:solidFill>
                  <a:srgbClr val="737373"/>
                </a:solidFill>
                <a:latin typeface="Calibri" panose="020F0502020204030204" pitchFamily="34" charset="0"/>
                <a:cs typeface="Calibri" panose="020F0502020204030204" pitchFamily="34" charset="0"/>
              </a:rPr>
              <a:t>hamartia</a:t>
            </a:r>
            <a:r>
              <a:rPr lang="en-US" sz="1100" i="0" baseline="0" dirty="0" smtClean="0">
                <a:solidFill>
                  <a:srgbClr val="737373"/>
                </a:solidFill>
                <a:latin typeface="Calibri" panose="020F0502020204030204" pitchFamily="34" charset="0"/>
                <a:cs typeface="Calibri" panose="020F0502020204030204" pitchFamily="34" charset="0"/>
              </a:rPr>
              <a:t>, something punishable? is she hubristic? does she evoke pity and fear?</a:t>
            </a:r>
            <a:endParaRPr lang="en-US" sz="1100" dirty="0" smtClean="0">
              <a:solidFill>
                <a:srgbClr val="737373"/>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94153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34032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459C0D88-5308-4ADF-B52A-DCA7E062BF23}" type="slidenum">
              <a:rPr lang="en-US" altLang="en-US"/>
              <a:pPr/>
              <a:t>7</a:t>
            </a:fld>
            <a:endParaRPr lang="en-US" altLang="en-US"/>
          </a:p>
        </p:txBody>
      </p:sp>
      <p:sp>
        <p:nvSpPr>
          <p:cNvPr id="1334274" name="Rectangle 2"/>
          <p:cNvSpPr>
            <a:spLocks noGrp="1" noRot="1" noChangeAspect="1" noChangeArrowheads="1" noTextEdit="1"/>
          </p:cNvSpPr>
          <p:nvPr>
            <p:ph type="sldImg"/>
          </p:nvPr>
        </p:nvSpPr>
        <p:spPr>
          <a:xfrm>
            <a:off x="393700" y="682625"/>
            <a:ext cx="6072188" cy="3416300"/>
          </a:xfrm>
          <a:ln/>
        </p:spPr>
      </p:sp>
      <p:sp>
        <p:nvSpPr>
          <p:cNvPr id="1334275" name="Rectangle 3"/>
          <p:cNvSpPr>
            <a:spLocks noGrp="1" noChangeArrowheads="1"/>
          </p:cNvSpPr>
          <p:nvPr>
            <p:ph type="body" idx="1"/>
          </p:nvPr>
        </p:nvSpPr>
        <p:spPr>
          <a:xfrm>
            <a:off x="914400" y="4325938"/>
            <a:ext cx="5029200" cy="4098925"/>
          </a:xfrm>
        </p:spPr>
        <p:txBody>
          <a:bodyPr/>
          <a:lstStyle/>
          <a:p>
            <a:r>
              <a:rPr lang="en-US" altLang="en-US"/>
              <a:t>485/4 or 480–ca. 406</a:t>
            </a:r>
          </a:p>
          <a:p>
            <a:r>
              <a:rPr lang="en-US" altLang="en-US"/>
              <a:t>competed 22 times</a:t>
            </a:r>
          </a:p>
          <a:p>
            <a:pPr lvl="1"/>
            <a:r>
              <a:rPr lang="en-US" altLang="en-US"/>
              <a:t>455 on…</a:t>
            </a:r>
          </a:p>
          <a:p>
            <a:r>
              <a:rPr lang="en-US" altLang="en-US"/>
              <a:t>4 wins</a:t>
            </a:r>
          </a:p>
          <a:p>
            <a:r>
              <a:rPr lang="en-US" altLang="en-US"/>
              <a:t>Biographical tradition</a:t>
            </a:r>
          </a:p>
          <a:p>
            <a:pPr lvl="1"/>
            <a:r>
              <a:rPr lang="en-US" altLang="en-US"/>
              <a:t>reclusive</a:t>
            </a:r>
          </a:p>
          <a:p>
            <a:pPr lvl="1"/>
            <a:r>
              <a:rPr lang="en-US" altLang="en-US"/>
              <a:t>studious</a:t>
            </a:r>
          </a:p>
          <a:p>
            <a:pPr lvl="1"/>
            <a:r>
              <a:rPr lang="en-US" altLang="en-US" i="1"/>
              <a:t>NERD</a:t>
            </a:r>
            <a:endParaRPr lang="en-US" altLang="en-US"/>
          </a:p>
        </p:txBody>
      </p:sp>
    </p:spTree>
    <p:extLst>
      <p:ext uri="{BB962C8B-B14F-4D97-AF65-F5344CB8AC3E}">
        <p14:creationId xmlns:p14="http://schemas.microsoft.com/office/powerpoint/2010/main" val="11976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B2FBFBD0-F58B-4ABD-A6B9-09B4C7AAACAD}" type="slidenum">
              <a:rPr lang="en-US" altLang="en-US"/>
              <a:pPr/>
              <a:t>8</a:t>
            </a:fld>
            <a:endParaRPr lang="en-US" altLang="en-US"/>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p:txBody>
          <a:bodyPr/>
          <a:lstStyle/>
          <a:p>
            <a:r>
              <a:rPr lang="en-US" altLang="en-US" dirty="0" smtClean="0"/>
              <a:t>study guide backstory:</a:t>
            </a:r>
          </a:p>
          <a:p>
            <a:endParaRPr lang="en-US" altLang="en-US" dirty="0"/>
          </a:p>
        </p:txBody>
      </p:sp>
    </p:spTree>
    <p:extLst>
      <p:ext uri="{BB962C8B-B14F-4D97-AF65-F5344CB8AC3E}">
        <p14:creationId xmlns:p14="http://schemas.microsoft.com/office/powerpoint/2010/main" val="34353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ltLang="en-US"/>
              <a:t>1-13-99</a:t>
            </a:r>
          </a:p>
        </p:txBody>
      </p:sp>
      <p:sp>
        <p:nvSpPr>
          <p:cNvPr id="5" name="Rectangle 6"/>
          <p:cNvSpPr>
            <a:spLocks noGrp="1" noChangeArrowheads="1"/>
          </p:cNvSpPr>
          <p:nvPr>
            <p:ph type="ftr" sz="quarter" idx="4"/>
          </p:nvPr>
        </p:nvSpPr>
        <p:spPr>
          <a:ln/>
        </p:spPr>
        <p:txBody>
          <a:bodyPr/>
          <a:lstStyle/>
          <a:p>
            <a:r>
              <a:rPr lang="en-US" altLang="en-US"/>
              <a:t>CLA77, Andrew Scholtz</a:t>
            </a:r>
          </a:p>
        </p:txBody>
      </p:sp>
      <p:sp>
        <p:nvSpPr>
          <p:cNvPr id="6" name="Rectangle 7"/>
          <p:cNvSpPr>
            <a:spLocks noGrp="1" noChangeArrowheads="1"/>
          </p:cNvSpPr>
          <p:nvPr>
            <p:ph type="sldNum" sz="quarter" idx="5"/>
          </p:nvPr>
        </p:nvSpPr>
        <p:spPr>
          <a:ln/>
        </p:spPr>
        <p:txBody>
          <a:bodyPr/>
          <a:lstStyle/>
          <a:p>
            <a:fld id="{E6C7D9CA-860A-493B-A194-FC90A12B8AEE}" type="slidenum">
              <a:rPr lang="en-US" altLang="en-US"/>
              <a:pPr/>
              <a:t>9</a:t>
            </a:fld>
            <a:endParaRPr lang="en-US" altLang="en-US"/>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6146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379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p:txBody>
          <a:bodyPr/>
          <a:lstStyle/>
          <a:p>
            <a:fld id="{A634EB53-5427-4754-9F07-6EA52731D764}" type="datetime5">
              <a:rPr lang="en-US" smtClean="0"/>
              <a:t>14-Mar-24</a:t>
            </a:fld>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34541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p:txBody>
          <a:bodyPr/>
          <a:lstStyle/>
          <a:p>
            <a:fld id="{BCC57615-97FC-456B-84A5-39E846704466}" type="datetime5">
              <a:rPr lang="en-US" smtClean="0"/>
              <a:t>14-Mar-24</a:t>
            </a:fld>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0825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69480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rst Title Slide">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userDrawn="1">
            <p:ph type="ctrTitle"/>
          </p:nvPr>
        </p:nvSpPr>
        <p:spPr>
          <a:xfrm>
            <a:off x="5494683" y="1922209"/>
            <a:ext cx="6400800" cy="769441"/>
          </a:xfrm>
          <a:noFill/>
        </p:spPr>
        <p:txBody>
          <a:bodyPr wrap="square" anchor="b" anchorCtr="0">
            <a:noAutofit/>
          </a:bodyPr>
          <a:lstStyle/>
          <a:p>
            <a:pPr algn="l"/>
            <a:endParaRPr lang="en-US" dirty="0">
              <a:solidFill>
                <a:srgbClr val="FFFFFF"/>
              </a:solidFill>
              <a:effectLst/>
            </a:endParaRPr>
          </a:p>
        </p:txBody>
      </p:sp>
      <p:sp>
        <p:nvSpPr>
          <p:cNvPr id="5" name="Subtitle 2"/>
          <p:cNvSpPr>
            <a:spLocks noGrp="1"/>
          </p:cNvSpPr>
          <p:nvPr userDrawn="1">
            <p:ph type="subTitle" idx="1"/>
          </p:nvPr>
        </p:nvSpPr>
        <p:spPr>
          <a:xfrm>
            <a:off x="5494683" y="3327691"/>
            <a:ext cx="6400800" cy="1077218"/>
          </a:xfrm>
        </p:spPr>
        <p:txBody>
          <a:bodyPr wrap="square">
            <a:noAutofit/>
          </a:bodyPr>
          <a:lstStyle>
            <a:lvl1pPr marL="0" indent="0">
              <a:buNone/>
              <a:defRPr/>
            </a:lvl1pPr>
          </a:lstStyle>
          <a:p>
            <a:pPr algn="l"/>
            <a:endParaRPr lang="en-US" dirty="0">
              <a:solidFill>
                <a:srgbClr val="FFFFFF"/>
              </a:solidFill>
            </a:endParaRPr>
          </a:p>
        </p:txBody>
      </p:sp>
    </p:spTree>
    <p:extLst>
      <p:ext uri="{BB962C8B-B14F-4D97-AF65-F5344CB8AC3E}">
        <p14:creationId xmlns:p14="http://schemas.microsoft.com/office/powerpoint/2010/main" val="148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494683" y="1922209"/>
            <a:ext cx="6400800" cy="769441"/>
          </a:xfrm>
          <a:noFill/>
        </p:spPr>
        <p:txBody>
          <a:bodyPr wrap="square" anchor="b" anchorCtr="0">
            <a:noAutofit/>
          </a:bodyPr>
          <a:lstStyle/>
          <a:p>
            <a:pPr algn="l"/>
            <a:endParaRPr lang="en-US" dirty="0">
              <a:solidFill>
                <a:srgbClr val="FFFFFF"/>
              </a:solidFill>
              <a:effectLst/>
            </a:endParaRPr>
          </a:p>
        </p:txBody>
      </p:sp>
      <p:sp>
        <p:nvSpPr>
          <p:cNvPr id="6" name="Subtitle 2"/>
          <p:cNvSpPr>
            <a:spLocks noGrp="1"/>
          </p:cNvSpPr>
          <p:nvPr userDrawn="1">
            <p:ph type="subTitle" idx="1"/>
          </p:nvPr>
        </p:nvSpPr>
        <p:spPr>
          <a:xfrm>
            <a:off x="5494683" y="3327691"/>
            <a:ext cx="6400800" cy="1077218"/>
          </a:xfrm>
          <a:prstGeom prst="rect">
            <a:avLst/>
          </a:prstGeom>
        </p:spPr>
        <p:txBody>
          <a:bodyPr wrap="square">
            <a:noAutofit/>
          </a:bodyPr>
          <a:lstStyle>
            <a:lvl1pPr marL="0" indent="0">
              <a:buNone/>
              <a:defRPr/>
            </a:lvl1pPr>
          </a:lstStyle>
          <a:p>
            <a:pPr algn="l"/>
            <a:endParaRPr lang="en-US" dirty="0">
              <a:solidFill>
                <a:srgbClr val="FFFFFF"/>
              </a:solidFill>
            </a:endParaRPr>
          </a:p>
        </p:txBody>
      </p:sp>
    </p:spTree>
    <p:extLst>
      <p:ext uri="{BB962C8B-B14F-4D97-AF65-F5344CB8AC3E}">
        <p14:creationId xmlns:p14="http://schemas.microsoft.com/office/powerpoint/2010/main" val="30249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2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28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sophocles oedipus at colonus</a:t>
            </a:r>
            <a:endParaRPr lang="en-US"/>
          </a:p>
        </p:txBody>
      </p:sp>
      <p:sp>
        <p:nvSpPr>
          <p:cNvPr id="4" name="Date Placeholder 3"/>
          <p:cNvSpPr>
            <a:spLocks noGrp="1"/>
          </p:cNvSpPr>
          <p:nvPr>
            <p:ph type="dt" sz="half" idx="10"/>
          </p:nvPr>
        </p:nvSpPr>
        <p:spPr>
          <a:xfrm>
            <a:off x="6003633" y="6408109"/>
            <a:ext cx="184731" cy="261610"/>
          </a:xfrm>
        </p:spPr>
        <p:txBody>
          <a:bodyPr/>
          <a:lstStyle/>
          <a:p>
            <a:fld id="{CA82E528-C5C7-4ADC-AB1E-E2C23D76C48C}" type="datetime5">
              <a:rPr lang="en-US" smtClean="0"/>
              <a:t>14-Mar-24</a:t>
            </a:fld>
            <a:endParaRPr lang="en-US"/>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412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726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lnSpc>
                <a:spcPct val="114000"/>
              </a:lnSpc>
              <a:buFont typeface="Wingdings" panose="05000000000000000000" pitchFamily="2" charset="2"/>
              <a:buChar char="§"/>
              <a:defRPr sz="3200">
                <a:solidFill>
                  <a:schemeClr val="tx1">
                    <a:lumMod val="75000"/>
                  </a:schemeClr>
                </a:solidFill>
              </a:defRPr>
            </a:lvl2pPr>
            <a:lvl3pPr>
              <a:lnSpc>
                <a:spcPct val="114000"/>
              </a:lnSpc>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lnSpc>
                <a:spcPct val="114000"/>
              </a:lnSpc>
              <a:buFont typeface="Wingdings" panose="05000000000000000000" pitchFamily="2" charset="2"/>
              <a:buChar char="§"/>
              <a:defRPr sz="3200">
                <a:solidFill>
                  <a:schemeClr val="tx1">
                    <a:lumMod val="75000"/>
                  </a:schemeClr>
                </a:solidFill>
              </a:defRPr>
            </a:lvl2pPr>
            <a:lvl3pPr>
              <a:lnSpc>
                <a:spcPct val="114000"/>
              </a:lnSpc>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3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lnSpc>
                <a:spcPct val="114000"/>
              </a:lnSpc>
              <a:defRPr sz="3200">
                <a:solidFill>
                  <a:schemeClr val="tx1">
                    <a:lumMod val="75000"/>
                  </a:schemeClr>
                </a:solidFill>
              </a:defRPr>
            </a:lvl1pPr>
            <a:lvl2pPr marL="502920" indent="-228600">
              <a:lnSpc>
                <a:spcPct val="114000"/>
              </a:lnSpc>
              <a:buFont typeface="Wingdings" panose="05000000000000000000" pitchFamily="2" charset="2"/>
              <a:buChar char="§"/>
              <a:defRPr sz="2800">
                <a:solidFill>
                  <a:schemeClr val="tx1">
                    <a:lumMod val="75000"/>
                  </a:schemeClr>
                </a:solidFill>
              </a:defRPr>
            </a:lvl2pPr>
            <a:lvl3pPr>
              <a:lnSpc>
                <a:spcPct val="114000"/>
              </a:lnSpc>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lnSpc>
                <a:spcPct val="114000"/>
              </a:lnSpc>
              <a:defRPr sz="3200">
                <a:solidFill>
                  <a:schemeClr val="tx1">
                    <a:lumMod val="75000"/>
                  </a:schemeClr>
                </a:solidFill>
              </a:defRPr>
            </a:lvl1pPr>
            <a:lvl2pPr marL="502920" indent="-228600">
              <a:lnSpc>
                <a:spcPct val="114000"/>
              </a:lnSpc>
              <a:buFont typeface="Wingdings" panose="05000000000000000000" pitchFamily="2" charset="2"/>
              <a:buChar char="§"/>
              <a:defRPr sz="2800">
                <a:solidFill>
                  <a:schemeClr val="tx1">
                    <a:lumMod val="75000"/>
                  </a:schemeClr>
                </a:solidFill>
              </a:defRPr>
            </a:lvl2pPr>
            <a:lvl3pPr>
              <a:lnSpc>
                <a:spcPct val="114000"/>
              </a:lnSpc>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p>
            <a:r>
              <a:rPr lang="en-US" smtClean="0"/>
              <a:t>sophocles oedipus at colonus</a:t>
            </a:r>
            <a:endParaRPr lang="en-US" dirty="0"/>
          </a:p>
        </p:txBody>
      </p:sp>
      <p:sp>
        <p:nvSpPr>
          <p:cNvPr id="7" name="Date Placeholder 6"/>
          <p:cNvSpPr>
            <a:spLocks noGrp="1"/>
          </p:cNvSpPr>
          <p:nvPr>
            <p:ph type="dt" sz="half" idx="10"/>
          </p:nvPr>
        </p:nvSpPr>
        <p:spPr/>
        <p:txBody>
          <a:bodyPr/>
          <a:lstStyle/>
          <a:p>
            <a:fld id="{FB3A8F8F-CD0C-4E04-9E7D-A4AE5C892575}" type="datetime5">
              <a:rPr lang="en-US" smtClean="0"/>
              <a:t>14-Mar-24</a:t>
            </a:fld>
            <a:endParaRPr lang="en-US" dirty="0"/>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0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070" y="736753"/>
            <a:ext cx="7229863" cy="646331"/>
          </a:xfrm>
          <a:noFill/>
        </p:spPr>
        <p:txBody>
          <a:bodyPr wrap="none" anchor="t" anchorCtr="0">
            <a:spAutoFit/>
          </a:bodyPr>
          <a:lstStyle>
            <a:lvl1pPr algn="ctr">
              <a:defRPr sz="4000"/>
            </a:lvl1pPr>
          </a:lstStyle>
          <a:p>
            <a:r>
              <a:rPr lang="en-US" smtClean="0"/>
              <a:t>Click to edit Master title style</a:t>
            </a:r>
            <a:endParaRPr dirty="0"/>
          </a:p>
        </p:txBody>
      </p:sp>
    </p:spTree>
    <p:extLst>
      <p:ext uri="{BB962C8B-B14F-4D97-AF65-F5344CB8AC3E}">
        <p14:creationId xmlns:p14="http://schemas.microsoft.com/office/powerpoint/2010/main" val="36952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7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sophocles oedipus at colonus</a:t>
            </a:r>
            <a:endParaRPr lang="en-US"/>
          </a:p>
        </p:txBody>
      </p:sp>
      <p:sp>
        <p:nvSpPr>
          <p:cNvPr id="5" name="Date Placeholder 4"/>
          <p:cNvSpPr>
            <a:spLocks noGrp="1"/>
          </p:cNvSpPr>
          <p:nvPr>
            <p:ph type="dt" sz="half" idx="10"/>
          </p:nvPr>
        </p:nvSpPr>
        <p:spPr/>
        <p:txBody>
          <a:bodyPr/>
          <a:lstStyle/>
          <a:p>
            <a:fld id="{1C81C165-86D7-4830-A6DE-C04FF5CA5192}" type="datetime5">
              <a:rPr lang="en-US" smtClean="0"/>
              <a:t>14-Mar-24</a:t>
            </a:fld>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168006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sophocles oedipus at colonus</a:t>
            </a:r>
            <a:endParaRPr lang="en-US"/>
          </a:p>
        </p:txBody>
      </p:sp>
      <p:sp>
        <p:nvSpPr>
          <p:cNvPr id="5" name="Date Placeholder 4"/>
          <p:cNvSpPr>
            <a:spLocks noGrp="1"/>
          </p:cNvSpPr>
          <p:nvPr>
            <p:ph type="dt" sz="half" idx="10"/>
          </p:nvPr>
        </p:nvSpPr>
        <p:spPr/>
        <p:txBody>
          <a:bodyPr/>
          <a:lstStyle/>
          <a:p>
            <a:fld id="{4469A17E-771D-4651-9714-00FE8E5352DB}" type="datetime5">
              <a:rPr lang="en-US" smtClean="0"/>
              <a:t>14-Mar-24</a:t>
            </a:fld>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32292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sophocles oedipus at colonus</a:t>
            </a:r>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fld id="{9845F2B4-529A-4980-81C6-9BD4442C955A}" type="datetime5">
              <a:rPr lang="en-US" smtClean="0"/>
              <a:t>14-Mar-24</a:t>
            </a:fld>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2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28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440554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665" r:id="rId14"/>
    <p:sldLayoutId id="21474836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9.xml"/><Relationship Id="rId7" Type="http://schemas.openxmlformats.org/officeDocument/2006/relationships/slide" Target="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slide" Target="slide8.x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666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60" y="1182006"/>
            <a:ext cx="4822840" cy="5082825"/>
          </a:xfrm>
          <a:prstGeom prst="rect">
            <a:avLst/>
          </a:prstGeom>
        </p:spPr>
      </p:pic>
      <p:sp>
        <p:nvSpPr>
          <p:cNvPr id="2" name="Title 1"/>
          <p:cNvSpPr>
            <a:spLocks noGrp="1"/>
          </p:cNvSpPr>
          <p:nvPr>
            <p:ph type="ctrTitle"/>
          </p:nvPr>
        </p:nvSpPr>
        <p:spPr>
          <a:xfrm>
            <a:off x="5562600" y="3544291"/>
            <a:ext cx="6042039" cy="2018309"/>
          </a:xfrm>
        </p:spPr>
        <p:txBody>
          <a:bodyPr wrap="none" anchor="t" anchorCtr="0">
            <a:spAutoFit/>
          </a:bodyPr>
          <a:lstStyle/>
          <a:p>
            <a:pPr>
              <a:lnSpc>
                <a:spcPct val="114000"/>
              </a:lnSpc>
              <a:spcAft>
                <a:spcPts val="1200"/>
              </a:spcAft>
            </a:pPr>
            <a:r>
              <a:rPr lang="en-US" sz="6600" dirty="0" smtClean="0">
                <a:solidFill>
                  <a:srgbClr val="FFFFFF"/>
                </a:solidFill>
              </a:rPr>
              <a:t>Pity the </a:t>
            </a:r>
            <a:r>
              <a:rPr lang="en-US" sz="6600" dirty="0">
                <a:solidFill>
                  <a:srgbClr val="FFFFFF"/>
                </a:solidFill>
              </a:rPr>
              <a:t>Mom</a:t>
            </a:r>
            <a:r>
              <a:rPr lang="en-US" sz="6600" dirty="0" smtClean="0">
                <a:solidFill>
                  <a:srgbClr val="FFFFFF"/>
                </a:solidFill>
              </a:rPr>
              <a:t>?</a:t>
            </a:r>
            <a:br>
              <a:rPr lang="en-US" sz="6600" dirty="0" smtClean="0">
                <a:solidFill>
                  <a:srgbClr val="FFFFFF"/>
                </a:solidFill>
              </a:rPr>
            </a:br>
            <a:r>
              <a:rPr lang="en-US" sz="4800" dirty="0" smtClean="0">
                <a:solidFill>
                  <a:srgbClr val="FFFFFF"/>
                </a:solidFill>
              </a:rPr>
              <a:t>Euripides</a:t>
            </a:r>
            <a:r>
              <a:rPr lang="en-US" sz="4800" dirty="0">
                <a:solidFill>
                  <a:srgbClr val="FFFFFF"/>
                </a:solidFill>
              </a:rPr>
              <a:t>’ </a:t>
            </a:r>
            <a:r>
              <a:rPr lang="en-US" sz="4800" i="1" dirty="0" smtClean="0">
                <a:solidFill>
                  <a:srgbClr val="FFFFFF"/>
                </a:solidFill>
              </a:rPr>
              <a:t>Medea</a:t>
            </a:r>
            <a:endParaRPr lang="en-US" sz="4800" dirty="0">
              <a:solidFill>
                <a:srgbClr val="FFFFFF"/>
              </a:solidFill>
            </a:endParaRPr>
          </a:p>
        </p:txBody>
      </p:sp>
      <p:sp>
        <p:nvSpPr>
          <p:cNvPr id="8" name="Title 1"/>
          <p:cNvSpPr txBox="1">
            <a:spLocks/>
          </p:cNvSpPr>
          <p:nvPr/>
        </p:nvSpPr>
        <p:spPr>
          <a:xfrm>
            <a:off x="5569793" y="5948462"/>
            <a:ext cx="4369204" cy="316369"/>
          </a:xfrm>
          <a:prstGeom prst="rect">
            <a:avLst/>
          </a:prstGeom>
          <a:noFill/>
        </p:spPr>
        <p:txBody>
          <a:bodyPr vert="horz" wrap="none" lIns="91440" tIns="45720" rIns="91440" bIns="45720" rtlCol="0" anchor="b"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nSpc>
                <a:spcPct val="114000"/>
              </a:lnSpc>
              <a:spcAft>
                <a:spcPts val="1200"/>
              </a:spcAft>
            </a:pPr>
            <a:r>
              <a:rPr lang="en-US" sz="1400" dirty="0" smtClean="0">
                <a:solidFill>
                  <a:srgbClr val="FFFFFF"/>
                </a:solidFill>
              </a:rPr>
              <a:t>Medea, Chariot of the Sun. Cleveland Museum of Art</a:t>
            </a:r>
            <a:endParaRPr lang="en-US" sz="1400" dirty="0">
              <a:solidFill>
                <a:srgbClr val="FFFFFF"/>
              </a:solidFill>
            </a:endParaRPr>
          </a:p>
        </p:txBody>
      </p:sp>
    </p:spTree>
    <p:extLst>
      <p:ext uri="{BB962C8B-B14F-4D97-AF65-F5344CB8AC3E}">
        <p14:creationId xmlns:p14="http://schemas.microsoft.com/office/powerpoint/2010/main" val="9316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4" y="131764"/>
            <a:ext cx="7724775" cy="65865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2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8" name="Rectangle 4"/>
          <p:cNvSpPr>
            <a:spLocks noGrp="1" noChangeArrowheads="1"/>
          </p:cNvSpPr>
          <p:nvPr>
            <p:ph type="title"/>
          </p:nvPr>
        </p:nvSpPr>
        <p:spPr>
          <a:xfrm>
            <a:off x="4192301" y="515982"/>
            <a:ext cx="3807453" cy="701731"/>
          </a:xfrm>
          <a:noFill/>
        </p:spPr>
        <p:txBody>
          <a:bodyPr wrap="none" anchor="ctr">
            <a:spAutoFit/>
          </a:bodyPr>
          <a:lstStyle/>
          <a:p>
            <a:pPr algn="ctr"/>
            <a:r>
              <a:rPr lang="en-US" dirty="0"/>
              <a:t> </a:t>
            </a:r>
            <a:r>
              <a:rPr lang="en-US" dirty="0" smtClean="0"/>
              <a:t>Analysis, </a:t>
            </a:r>
            <a:r>
              <a:rPr lang="en-US" dirty="0" err="1" smtClean="0"/>
              <a:t>pt</a:t>
            </a:r>
            <a:r>
              <a:rPr lang="en-US" dirty="0" smtClean="0"/>
              <a:t> 1</a:t>
            </a:r>
            <a:endParaRPr lang="en-US" sz="2400" dirty="0"/>
          </a:p>
        </p:txBody>
      </p:sp>
      <p:sp>
        <p:nvSpPr>
          <p:cNvPr id="1470469" name="Rectangle 5"/>
          <p:cNvSpPr>
            <a:spLocks noGrp="1" noChangeArrowheads="1"/>
          </p:cNvSpPr>
          <p:nvPr>
            <p:ph sz="half" idx="1"/>
          </p:nvPr>
        </p:nvSpPr>
        <p:spPr>
          <a:xfrm>
            <a:off x="1233600" y="1837509"/>
            <a:ext cx="4709961" cy="4343400"/>
          </a:xfrm>
        </p:spPr>
        <p:txBody>
          <a:bodyPr>
            <a:normAutofit/>
          </a:bodyPr>
          <a:lstStyle/>
          <a:p>
            <a:pPr marL="231775" indent="-231775">
              <a:lnSpc>
                <a:spcPct val="90000"/>
              </a:lnSpc>
              <a:buFont typeface="Wingdings" panose="05000000000000000000" pitchFamily="2" charset="2"/>
              <a:buNone/>
            </a:pPr>
            <a:r>
              <a:rPr lang="en-US" altLang="en-US" sz="2400" b="1" dirty="0" smtClean="0"/>
              <a:t>prologue</a:t>
            </a:r>
            <a:endParaRPr lang="en-US" altLang="en-US" sz="1800" b="1" dirty="0"/>
          </a:p>
          <a:p>
            <a:pPr marL="573088" lvl="1" indent="-227013">
              <a:lnSpc>
                <a:spcPct val="90000"/>
              </a:lnSpc>
            </a:pPr>
            <a:r>
              <a:rPr lang="en-US" altLang="en-US" sz="2000" dirty="0"/>
              <a:t>Nurse, Tutor, Medea (off stage)</a:t>
            </a:r>
          </a:p>
          <a:p>
            <a:pPr marL="231775" indent="-231775">
              <a:lnSpc>
                <a:spcPct val="90000"/>
              </a:lnSpc>
              <a:buFont typeface="Wingdings" panose="05000000000000000000" pitchFamily="2" charset="2"/>
              <a:buNone/>
            </a:pPr>
            <a:r>
              <a:rPr lang="en-US" altLang="en-US" sz="2400" b="1" i="1" dirty="0" smtClean="0"/>
              <a:t>parodos</a:t>
            </a:r>
            <a:endParaRPr lang="en-US" altLang="en-US" sz="1800" b="1" dirty="0"/>
          </a:p>
          <a:p>
            <a:pPr marL="573088" lvl="1" indent="-227013">
              <a:lnSpc>
                <a:spcPct val="90000"/>
              </a:lnSpc>
            </a:pPr>
            <a:r>
              <a:rPr lang="en-US" altLang="en-US" sz="2000" dirty="0"/>
              <a:t>Chorus, Nurse, Medea (off stage</a:t>
            </a:r>
            <a:r>
              <a:rPr lang="en-US" altLang="en-US" sz="2000" dirty="0" smtClean="0"/>
              <a:t>). Medea’s grief and anger</a:t>
            </a:r>
            <a:endParaRPr lang="en-US" altLang="en-US" sz="2000" dirty="0"/>
          </a:p>
          <a:p>
            <a:pPr marL="231775" indent="-231775">
              <a:lnSpc>
                <a:spcPct val="90000"/>
              </a:lnSpc>
              <a:buFont typeface="Wingdings" panose="05000000000000000000" pitchFamily="2" charset="2"/>
              <a:buNone/>
            </a:pPr>
            <a:r>
              <a:rPr lang="en-US" altLang="en-US" sz="2400" b="1" dirty="0"/>
              <a:t>episode </a:t>
            </a:r>
            <a:r>
              <a:rPr lang="en-US" altLang="en-US" sz="2400" b="1" dirty="0" smtClean="0"/>
              <a:t>1</a:t>
            </a:r>
            <a:endParaRPr lang="en-US" altLang="en-US" sz="1800" b="1" dirty="0"/>
          </a:p>
          <a:p>
            <a:pPr marL="573088" lvl="1" indent="-227013">
              <a:lnSpc>
                <a:spcPct val="90000"/>
              </a:lnSpc>
            </a:pPr>
            <a:r>
              <a:rPr lang="en-US" altLang="en-US" sz="2000" dirty="0" smtClean="0"/>
              <a:t>Medea to chorus leader: women’s lot</a:t>
            </a:r>
          </a:p>
          <a:p>
            <a:pPr marL="573088" lvl="1" indent="-227013">
              <a:lnSpc>
                <a:spcPct val="90000"/>
              </a:lnSpc>
            </a:pPr>
            <a:r>
              <a:rPr lang="en-US" altLang="en-US" sz="2000" dirty="0" smtClean="0"/>
              <a:t>Medea</a:t>
            </a:r>
            <a:r>
              <a:rPr lang="en-US" altLang="en-US" sz="2000" dirty="0"/>
              <a:t>, Creon – entrapment</a:t>
            </a:r>
          </a:p>
          <a:p>
            <a:pPr marL="231775" indent="-231775">
              <a:lnSpc>
                <a:spcPct val="90000"/>
              </a:lnSpc>
              <a:buFont typeface="Wingdings" panose="05000000000000000000" pitchFamily="2" charset="2"/>
              <a:buNone/>
            </a:pPr>
            <a:r>
              <a:rPr lang="en-US" altLang="en-US" sz="2400" b="1" i="1" dirty="0"/>
              <a:t>stasimon</a:t>
            </a:r>
            <a:r>
              <a:rPr lang="en-US" altLang="en-US" sz="2400" b="1" dirty="0"/>
              <a:t> </a:t>
            </a:r>
            <a:r>
              <a:rPr lang="en-US" altLang="en-US" sz="2400" b="1" dirty="0" smtClean="0"/>
              <a:t>1</a:t>
            </a:r>
            <a:endParaRPr lang="en-US" altLang="en-US" sz="1800" b="1" dirty="0"/>
          </a:p>
          <a:p>
            <a:pPr marL="573088" lvl="1" indent="-227013">
              <a:lnSpc>
                <a:spcPct val="90000"/>
              </a:lnSpc>
            </a:pPr>
            <a:r>
              <a:rPr lang="fr-FR" altLang="en-US" sz="2000" dirty="0" err="1"/>
              <a:t>misogyny</a:t>
            </a:r>
            <a:r>
              <a:rPr lang="fr-FR" altLang="en-US" sz="2000" dirty="0"/>
              <a:t>, </a:t>
            </a:r>
            <a:r>
              <a:rPr lang="fr-FR" altLang="en-US" sz="2000" dirty="0" err="1"/>
              <a:t>women’s</a:t>
            </a:r>
            <a:r>
              <a:rPr lang="fr-FR" altLang="en-US" sz="2000" dirty="0"/>
              <a:t> silence </a:t>
            </a:r>
            <a:r>
              <a:rPr lang="fr-FR" altLang="en-US" sz="2000" dirty="0" err="1" smtClean="0"/>
              <a:t>reversed</a:t>
            </a:r>
            <a:endParaRPr lang="en-US" sz="2000" dirty="0"/>
          </a:p>
        </p:txBody>
      </p:sp>
      <p:sp>
        <p:nvSpPr>
          <p:cNvPr id="1470470" name="Rectangle 6"/>
          <p:cNvSpPr>
            <a:spLocks noGrp="1" noChangeArrowheads="1"/>
          </p:cNvSpPr>
          <p:nvPr>
            <p:ph sz="half" idx="2"/>
          </p:nvPr>
        </p:nvSpPr>
        <p:spPr>
          <a:xfrm>
            <a:off x="6264110" y="1837509"/>
            <a:ext cx="4709961" cy="4343400"/>
          </a:xfrm>
        </p:spPr>
        <p:txBody>
          <a:bodyPr>
            <a:noAutofit/>
          </a:bodyPr>
          <a:lstStyle/>
          <a:p>
            <a:pPr marL="231775" indent="-231775">
              <a:lnSpc>
                <a:spcPct val="90000"/>
              </a:lnSpc>
              <a:buClr>
                <a:schemeClr val="tx1"/>
              </a:buClr>
              <a:buSzTx/>
              <a:buFont typeface="Wingdings" panose="05000000000000000000" pitchFamily="2" charset="2"/>
              <a:buNone/>
            </a:pPr>
            <a:r>
              <a:rPr lang="en-US" altLang="en-US" sz="2400" b="1" dirty="0"/>
              <a:t>episode </a:t>
            </a:r>
            <a:r>
              <a:rPr lang="en-US" altLang="en-US" sz="2400" b="1" dirty="0" smtClean="0"/>
              <a:t>2</a:t>
            </a:r>
            <a:endParaRPr lang="en-US" altLang="en-US" sz="1800" b="1" dirty="0"/>
          </a:p>
          <a:p>
            <a:pPr marL="573088" lvl="1" indent="-227013">
              <a:lnSpc>
                <a:spcPct val="90000"/>
              </a:lnSpc>
              <a:buClr>
                <a:schemeClr val="tx1"/>
              </a:buClr>
            </a:pPr>
            <a:r>
              <a:rPr lang="en-US" altLang="en-US" sz="2000" i="1" dirty="0">
                <a:hlinkClick r:id="rId3" action="ppaction://hlinksldjump"/>
              </a:rPr>
              <a:t>AGŌN</a:t>
            </a:r>
            <a:r>
              <a:rPr lang="en-US" altLang="en-US" sz="2000" dirty="0"/>
              <a:t>: Jason, Medea</a:t>
            </a:r>
          </a:p>
          <a:p>
            <a:pPr marL="231775" indent="-231775">
              <a:lnSpc>
                <a:spcPct val="90000"/>
              </a:lnSpc>
              <a:buFont typeface="Wingdings" panose="05000000000000000000" pitchFamily="2" charset="2"/>
              <a:buNone/>
            </a:pPr>
            <a:r>
              <a:rPr lang="en-US" altLang="en-US" sz="2400" b="1" i="1" dirty="0"/>
              <a:t>stasimon</a:t>
            </a:r>
            <a:r>
              <a:rPr lang="en-US" altLang="en-US" sz="2400" b="1" dirty="0"/>
              <a:t> 2 </a:t>
            </a:r>
            <a:r>
              <a:rPr lang="en-US" altLang="en-US" sz="1800" b="1" dirty="0"/>
              <a:t>(20 f.)</a:t>
            </a:r>
          </a:p>
          <a:p>
            <a:pPr marL="573088" lvl="1" indent="-227013">
              <a:lnSpc>
                <a:spcPct val="90000"/>
              </a:lnSpc>
            </a:pPr>
            <a:r>
              <a:rPr lang="en-US" altLang="en-US" sz="2000" dirty="0" smtClean="0"/>
              <a:t>prayer for safe </a:t>
            </a:r>
            <a:r>
              <a:rPr lang="en-US" altLang="en-US" sz="2000" dirty="0"/>
              <a:t>marriage, reasonable </a:t>
            </a:r>
            <a:r>
              <a:rPr lang="en-US" altLang="en-US" sz="2000" dirty="0" smtClean="0"/>
              <a:t>love</a:t>
            </a:r>
            <a:endParaRPr lang="en-US" altLang="en-US" sz="2000" dirty="0"/>
          </a:p>
          <a:p>
            <a:pPr marL="231775" indent="-231775">
              <a:lnSpc>
                <a:spcPct val="90000"/>
              </a:lnSpc>
              <a:buFont typeface="Wingdings" panose="05000000000000000000" pitchFamily="2" charset="2"/>
              <a:buNone/>
            </a:pPr>
            <a:r>
              <a:rPr lang="en-US" altLang="en-US" sz="2400" b="1" dirty="0"/>
              <a:t>episode 3 </a:t>
            </a:r>
            <a:r>
              <a:rPr lang="en-US" altLang="en-US" sz="1800" b="1" dirty="0"/>
              <a:t>(21 ff.)</a:t>
            </a:r>
          </a:p>
          <a:p>
            <a:pPr marL="573088" lvl="1" indent="-227013">
              <a:lnSpc>
                <a:spcPct val="90000"/>
              </a:lnSpc>
            </a:pPr>
            <a:r>
              <a:rPr lang="en-US" altLang="en-US" sz="2000" dirty="0"/>
              <a:t>Medea, </a:t>
            </a:r>
            <a:r>
              <a:rPr lang="en-US" altLang="en-US" sz="2000" dirty="0" smtClean="0"/>
              <a:t>Aegeus: Medea’s refuge</a:t>
            </a:r>
          </a:p>
          <a:p>
            <a:pPr marL="573088" lvl="1" indent="-227013">
              <a:lnSpc>
                <a:spcPct val="90000"/>
              </a:lnSpc>
            </a:pPr>
            <a:r>
              <a:rPr lang="en-US" sz="2000" dirty="0" smtClean="0"/>
              <a:t>Medea, chorus leader: Medea’s plan</a:t>
            </a:r>
            <a:endParaRPr lang="en-US" sz="2000" dirty="0"/>
          </a:p>
        </p:txBody>
      </p:sp>
    </p:spTree>
    <p:extLst>
      <p:ext uri="{BB962C8B-B14F-4D97-AF65-F5344CB8AC3E}">
        <p14:creationId xmlns:p14="http://schemas.microsoft.com/office/powerpoint/2010/main" val="333474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8" name="Rectangle 4"/>
          <p:cNvSpPr>
            <a:spLocks noGrp="1" noChangeArrowheads="1"/>
          </p:cNvSpPr>
          <p:nvPr>
            <p:ph type="title"/>
          </p:nvPr>
        </p:nvSpPr>
        <p:spPr>
          <a:xfrm>
            <a:off x="4192298" y="517469"/>
            <a:ext cx="3807454" cy="701731"/>
          </a:xfrm>
          <a:noFill/>
        </p:spPr>
        <p:txBody>
          <a:bodyPr wrap="none" anchor="ctr">
            <a:spAutoFit/>
          </a:bodyPr>
          <a:lstStyle/>
          <a:p>
            <a:pPr algn="ctr"/>
            <a:r>
              <a:rPr lang="en-US" dirty="0"/>
              <a:t> </a:t>
            </a:r>
            <a:r>
              <a:rPr lang="en-US" dirty="0" smtClean="0"/>
              <a:t>Analysis, </a:t>
            </a:r>
            <a:r>
              <a:rPr lang="en-US" dirty="0" err="1" smtClean="0"/>
              <a:t>pt</a:t>
            </a:r>
            <a:r>
              <a:rPr lang="en-US" dirty="0" smtClean="0"/>
              <a:t> 2</a:t>
            </a:r>
            <a:endParaRPr lang="en-US" dirty="0"/>
          </a:p>
        </p:txBody>
      </p:sp>
      <p:sp>
        <p:nvSpPr>
          <p:cNvPr id="1470469" name="Rectangle 5"/>
          <p:cNvSpPr>
            <a:spLocks noGrp="1" noChangeArrowheads="1"/>
          </p:cNvSpPr>
          <p:nvPr>
            <p:ph sz="half" idx="1"/>
          </p:nvPr>
        </p:nvSpPr>
        <p:spPr>
          <a:xfrm>
            <a:off x="1233600" y="1837509"/>
            <a:ext cx="4709961" cy="4343400"/>
          </a:xfrm>
        </p:spPr>
        <p:txBody>
          <a:bodyPr>
            <a:normAutofit/>
          </a:bodyPr>
          <a:lstStyle/>
          <a:p>
            <a:pPr marL="231775" indent="-231775">
              <a:lnSpc>
                <a:spcPct val="90000"/>
              </a:lnSpc>
              <a:buFont typeface="Wingdings" panose="05000000000000000000" pitchFamily="2" charset="2"/>
              <a:buNone/>
            </a:pPr>
            <a:r>
              <a:rPr lang="en-US" altLang="en-US" sz="2400" b="1" i="1" dirty="0"/>
              <a:t>stasimon</a:t>
            </a:r>
            <a:r>
              <a:rPr lang="en-US" altLang="en-US" sz="2400" b="1" dirty="0"/>
              <a:t> </a:t>
            </a:r>
            <a:r>
              <a:rPr lang="en-US" altLang="en-US" sz="2400" b="1" dirty="0" smtClean="0"/>
              <a:t>3</a:t>
            </a:r>
            <a:endParaRPr lang="en-US" altLang="en-US" sz="1800" b="1" dirty="0"/>
          </a:p>
          <a:p>
            <a:pPr marL="573088" lvl="1" indent="-227013">
              <a:lnSpc>
                <a:spcPct val="90000"/>
              </a:lnSpc>
            </a:pPr>
            <a:r>
              <a:rPr lang="en-US" altLang="en-US" sz="2000" dirty="0"/>
              <a:t>Athens no land for Medea</a:t>
            </a:r>
          </a:p>
          <a:p>
            <a:pPr marL="231775" indent="-231775">
              <a:lnSpc>
                <a:spcPct val="90000"/>
              </a:lnSpc>
              <a:buFont typeface="Wingdings" panose="05000000000000000000" pitchFamily="2" charset="2"/>
              <a:buNone/>
            </a:pPr>
            <a:r>
              <a:rPr lang="en-US" altLang="en-US" sz="2400" b="1" dirty="0"/>
              <a:t>episode </a:t>
            </a:r>
            <a:r>
              <a:rPr lang="en-US" altLang="en-US" sz="2400" b="1" dirty="0" smtClean="0"/>
              <a:t>4</a:t>
            </a:r>
            <a:endParaRPr lang="en-US" altLang="en-US" sz="1800" b="1" dirty="0"/>
          </a:p>
          <a:p>
            <a:pPr marL="573088" lvl="1" indent="-227013">
              <a:lnSpc>
                <a:spcPct val="90000"/>
              </a:lnSpc>
            </a:pPr>
            <a:r>
              <a:rPr lang="en-US" altLang="en-US" sz="2000" dirty="0"/>
              <a:t>Jason, Medea – entrapment</a:t>
            </a:r>
          </a:p>
          <a:p>
            <a:pPr marL="231775" indent="-231775">
              <a:lnSpc>
                <a:spcPct val="90000"/>
              </a:lnSpc>
              <a:buFont typeface="Wingdings" panose="05000000000000000000" pitchFamily="2" charset="2"/>
              <a:buNone/>
            </a:pPr>
            <a:r>
              <a:rPr lang="en-US" altLang="en-US" sz="2400" b="1" i="1" dirty="0"/>
              <a:t>stasimon</a:t>
            </a:r>
            <a:r>
              <a:rPr lang="en-US" altLang="en-US" sz="2400" b="1" dirty="0"/>
              <a:t> </a:t>
            </a:r>
            <a:r>
              <a:rPr lang="en-US" altLang="en-US" sz="2400" b="1" dirty="0" smtClean="0"/>
              <a:t>4</a:t>
            </a:r>
            <a:endParaRPr lang="en-US" altLang="en-US" sz="1800" b="1" dirty="0"/>
          </a:p>
          <a:p>
            <a:pPr marL="573088" lvl="1" indent="-227013">
              <a:lnSpc>
                <a:spcPct val="90000"/>
              </a:lnSpc>
            </a:pPr>
            <a:r>
              <a:rPr lang="en-US" altLang="en-US" sz="2000" dirty="0"/>
              <a:t>murder approaches</a:t>
            </a:r>
          </a:p>
          <a:p>
            <a:pPr marL="231775" indent="-231775">
              <a:lnSpc>
                <a:spcPct val="90000"/>
              </a:lnSpc>
              <a:buFont typeface="Wingdings" panose="05000000000000000000" pitchFamily="2" charset="2"/>
              <a:buNone/>
            </a:pPr>
            <a:r>
              <a:rPr lang="en-US" altLang="en-US" sz="2400" b="1" dirty="0"/>
              <a:t>episode </a:t>
            </a:r>
            <a:r>
              <a:rPr lang="en-US" altLang="en-US" sz="2400" b="1" dirty="0" smtClean="0"/>
              <a:t>5</a:t>
            </a:r>
            <a:endParaRPr lang="en-US" altLang="en-US" sz="1800" b="1" dirty="0"/>
          </a:p>
          <a:p>
            <a:pPr marL="573088" lvl="1" indent="-227013">
              <a:lnSpc>
                <a:spcPct val="90000"/>
              </a:lnSpc>
            </a:pPr>
            <a:r>
              <a:rPr lang="en-US" altLang="en-US" sz="2000" dirty="0" smtClean="0"/>
              <a:t>Tutor. Medea’s monologue</a:t>
            </a:r>
            <a:endParaRPr lang="en-US" sz="2400" dirty="0"/>
          </a:p>
        </p:txBody>
      </p:sp>
      <p:sp>
        <p:nvSpPr>
          <p:cNvPr id="1470470" name="Rectangle 6"/>
          <p:cNvSpPr>
            <a:spLocks noGrp="1" noChangeArrowheads="1"/>
          </p:cNvSpPr>
          <p:nvPr>
            <p:ph sz="half" idx="2"/>
          </p:nvPr>
        </p:nvSpPr>
        <p:spPr>
          <a:xfrm>
            <a:off x="6264110" y="1837509"/>
            <a:ext cx="4709961" cy="4343400"/>
          </a:xfrm>
        </p:spPr>
        <p:txBody>
          <a:bodyPr>
            <a:noAutofit/>
          </a:bodyPr>
          <a:lstStyle/>
          <a:p>
            <a:pPr marL="231775" indent="-231775">
              <a:lnSpc>
                <a:spcPct val="90000"/>
              </a:lnSpc>
              <a:buFont typeface="Wingdings" panose="05000000000000000000" pitchFamily="2" charset="2"/>
              <a:buNone/>
            </a:pPr>
            <a:r>
              <a:rPr lang="en-US" altLang="en-US" sz="2400" b="1" dirty="0"/>
              <a:t>anapestic (chanted) </a:t>
            </a:r>
            <a:r>
              <a:rPr lang="en-US" altLang="en-US" sz="2400" b="1" dirty="0" smtClean="0"/>
              <a:t>interlude</a:t>
            </a:r>
            <a:endParaRPr lang="en-US" altLang="en-US" sz="1800" b="1" dirty="0"/>
          </a:p>
          <a:p>
            <a:pPr marL="573088" lvl="1" indent="-227013">
              <a:lnSpc>
                <a:spcPct val="90000"/>
              </a:lnSpc>
            </a:pPr>
            <a:r>
              <a:rPr lang="en-US" altLang="en-US" sz="2000" dirty="0"/>
              <a:t>Chorus: sorrows of parenthood</a:t>
            </a:r>
          </a:p>
          <a:p>
            <a:pPr marL="231775" indent="-231775">
              <a:lnSpc>
                <a:spcPct val="90000"/>
              </a:lnSpc>
              <a:buFont typeface="Wingdings" panose="05000000000000000000" pitchFamily="2" charset="2"/>
              <a:buNone/>
            </a:pPr>
            <a:r>
              <a:rPr lang="en-US" altLang="en-US" sz="2400" b="1" dirty="0"/>
              <a:t>episode </a:t>
            </a:r>
            <a:r>
              <a:rPr lang="en-US" altLang="en-US" sz="2400" b="1" dirty="0" smtClean="0"/>
              <a:t>6</a:t>
            </a:r>
            <a:endParaRPr lang="en-US" altLang="en-US" sz="1800" b="1" dirty="0"/>
          </a:p>
          <a:p>
            <a:pPr marL="573088" lvl="1" indent="-227013">
              <a:lnSpc>
                <a:spcPct val="90000"/>
              </a:lnSpc>
            </a:pPr>
            <a:r>
              <a:rPr lang="en-US" altLang="en-US" sz="2000" dirty="0"/>
              <a:t>Medea, Messenger (poisonings described)</a:t>
            </a:r>
          </a:p>
          <a:p>
            <a:pPr marL="231775" indent="-231775">
              <a:lnSpc>
                <a:spcPct val="90000"/>
              </a:lnSpc>
              <a:buFont typeface="Wingdings" panose="05000000000000000000" pitchFamily="2" charset="2"/>
              <a:buNone/>
            </a:pPr>
            <a:r>
              <a:rPr lang="en-US" altLang="en-US" sz="2400" b="1" i="1" dirty="0"/>
              <a:t>stasimon</a:t>
            </a:r>
            <a:r>
              <a:rPr lang="en-US" altLang="en-US" sz="2400" b="1" dirty="0"/>
              <a:t> </a:t>
            </a:r>
            <a:r>
              <a:rPr lang="en-US" altLang="en-US" sz="2400" b="1" dirty="0" smtClean="0"/>
              <a:t>5</a:t>
            </a:r>
            <a:endParaRPr lang="en-US" altLang="en-US" sz="1800" b="1" dirty="0"/>
          </a:p>
          <a:p>
            <a:pPr marL="573088" lvl="1" indent="-227013">
              <a:lnSpc>
                <a:spcPct val="90000"/>
              </a:lnSpc>
            </a:pPr>
            <a:r>
              <a:rPr lang="en-US" altLang="en-US" sz="2000" dirty="0"/>
              <a:t>desperate hopes (dochmiacs)</a:t>
            </a:r>
          </a:p>
          <a:p>
            <a:pPr marL="231775" indent="-231775">
              <a:lnSpc>
                <a:spcPct val="90000"/>
              </a:lnSpc>
              <a:buFont typeface="Wingdings" panose="05000000000000000000" pitchFamily="2" charset="2"/>
              <a:buNone/>
            </a:pPr>
            <a:r>
              <a:rPr lang="en-US" altLang="en-US" sz="2400" b="1" i="1" dirty="0" smtClean="0"/>
              <a:t>exodos</a:t>
            </a:r>
            <a:endParaRPr lang="en-US" altLang="en-US" sz="1800" b="1" dirty="0"/>
          </a:p>
          <a:p>
            <a:pPr marL="573088" lvl="1" indent="-227013">
              <a:lnSpc>
                <a:spcPct val="90000"/>
              </a:lnSpc>
            </a:pPr>
            <a:r>
              <a:rPr lang="en-US" altLang="en-US" sz="2000" dirty="0"/>
              <a:t>catastrophe, </a:t>
            </a:r>
            <a:r>
              <a:rPr lang="en-US" altLang="en-US" sz="2000" dirty="0">
                <a:hlinkClick r:id="rId3" action="ppaction://hlinksldjump"/>
              </a:rPr>
              <a:t>Medea’s </a:t>
            </a:r>
            <a:r>
              <a:rPr lang="en-US" altLang="en-US" sz="2000" i="1" dirty="0" smtClean="0">
                <a:hlinkClick r:id="rId3" action="ppaction://hlinksldjump"/>
              </a:rPr>
              <a:t>deus </a:t>
            </a:r>
            <a:r>
              <a:rPr lang="en-US" altLang="en-US" sz="2000" i="1" dirty="0">
                <a:hlinkClick r:id="rId3" action="ppaction://hlinksldjump"/>
              </a:rPr>
              <a:t>ex </a:t>
            </a:r>
            <a:r>
              <a:rPr lang="en-US" altLang="en-US" sz="2000" i="1" dirty="0" smtClean="0">
                <a:hlinkClick r:id="rId3" action="ppaction://hlinksldjump"/>
              </a:rPr>
              <a:t>machina</a:t>
            </a:r>
            <a:endParaRPr lang="en-US" sz="2000" dirty="0"/>
          </a:p>
        </p:txBody>
      </p:sp>
    </p:spTree>
    <p:extLst>
      <p:ext uri="{BB962C8B-B14F-4D97-AF65-F5344CB8AC3E}">
        <p14:creationId xmlns:p14="http://schemas.microsoft.com/office/powerpoint/2010/main" val="416181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Scenes</a:t>
            </a:r>
            <a:endParaRPr lang="en-US" dirty="0"/>
          </a:p>
        </p:txBody>
      </p:sp>
      <p:sp>
        <p:nvSpPr>
          <p:cNvPr id="3" name="Text Placeholder 2"/>
          <p:cNvSpPr>
            <a:spLocks noGrp="1"/>
          </p:cNvSpPr>
          <p:nvPr>
            <p:ph type="body" idx="1"/>
          </p:nvPr>
        </p:nvSpPr>
        <p:spPr/>
        <p:txBody>
          <a:bodyPr/>
          <a:lstStyle/>
          <a:p>
            <a:r>
              <a:rPr lang="en-US" i="1" dirty="0" smtClean="0"/>
              <a:t>Agōn</a:t>
            </a:r>
            <a:r>
              <a:rPr lang="en-US" dirty="0" smtClean="0"/>
              <a:t>: Jason &amp; Medea. Medea as </a:t>
            </a:r>
            <a:r>
              <a:rPr lang="en-US" i="1" dirty="0" smtClean="0"/>
              <a:t>deus ex machina</a:t>
            </a:r>
            <a:endParaRPr lang="en-US" dirty="0"/>
          </a:p>
        </p:txBody>
      </p:sp>
    </p:spTree>
    <p:extLst>
      <p:ext uri="{BB962C8B-B14F-4D97-AF65-F5344CB8AC3E}">
        <p14:creationId xmlns:p14="http://schemas.microsoft.com/office/powerpoint/2010/main" val="84187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1520" y="736753"/>
            <a:ext cx="4188967" cy="646331"/>
          </a:xfrm>
        </p:spPr>
        <p:txBody>
          <a:bodyPr/>
          <a:lstStyle/>
          <a:p>
            <a:r>
              <a:rPr lang="en-US" dirty="0" smtClean="0"/>
              <a:t>Episode 2, </a:t>
            </a:r>
            <a:r>
              <a:rPr lang="en-US" i="1" dirty="0" smtClean="0"/>
              <a:t>agōn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45206656"/>
              </p:ext>
            </p:extLst>
          </p:nvPr>
        </p:nvGraphicFramePr>
        <p:xfrm>
          <a:off x="838200" y="1981200"/>
          <a:ext cx="10515600" cy="411118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715905050"/>
                    </a:ext>
                  </a:extLst>
                </a:gridCol>
                <a:gridCol w="1371600">
                  <a:extLst>
                    <a:ext uri="{9D8B030D-6E8A-4147-A177-3AD203B41FA5}">
                      <a16:colId xmlns:a16="http://schemas.microsoft.com/office/drawing/2014/main" val="38925952"/>
                    </a:ext>
                  </a:extLst>
                </a:gridCol>
                <a:gridCol w="4572000">
                  <a:extLst>
                    <a:ext uri="{9D8B030D-6E8A-4147-A177-3AD203B41FA5}">
                      <a16:colId xmlns:a16="http://schemas.microsoft.com/office/drawing/2014/main" val="2408974621"/>
                    </a:ext>
                  </a:extLst>
                </a:gridCol>
              </a:tblGrid>
              <a:tr h="640080">
                <a:tc>
                  <a:txBody>
                    <a:bodyPr/>
                    <a:lstStyle/>
                    <a:p>
                      <a:pPr algn="r">
                        <a:lnSpc>
                          <a:spcPct val="114000"/>
                        </a:lnSpc>
                        <a:spcBef>
                          <a:spcPts val="600"/>
                        </a:spcBef>
                        <a:spcAft>
                          <a:spcPts val="600"/>
                        </a:spcAft>
                      </a:pPr>
                      <a:r>
                        <a:rPr lang="en-US" sz="2800" dirty="0" smtClean="0"/>
                        <a:t>Medea</a:t>
                      </a:r>
                      <a:endParaRPr lang="en-US" sz="2800" dirty="0"/>
                    </a:p>
                  </a:txBody>
                  <a:tcPr anchor="ctr"/>
                </a:tc>
                <a:tc>
                  <a:txBody>
                    <a:bodyPr/>
                    <a:lstStyle/>
                    <a:p>
                      <a:pPr algn="ctr">
                        <a:lnSpc>
                          <a:spcPct val="114000"/>
                        </a:lnSpc>
                        <a:spcBef>
                          <a:spcPts val="600"/>
                        </a:spcBef>
                        <a:spcAft>
                          <a:spcPts val="600"/>
                        </a:spcAft>
                      </a:pPr>
                      <a:r>
                        <a:rPr lang="en-US" sz="2800" dirty="0" smtClean="0"/>
                        <a:t>versus</a:t>
                      </a:r>
                      <a:endParaRPr lang="en-US" sz="2800" dirty="0"/>
                    </a:p>
                  </a:txBody>
                  <a:tcPr anchor="ctr"/>
                </a:tc>
                <a:tc>
                  <a:txBody>
                    <a:bodyPr/>
                    <a:lstStyle/>
                    <a:p>
                      <a:pPr algn="l">
                        <a:lnSpc>
                          <a:spcPct val="114000"/>
                        </a:lnSpc>
                        <a:spcBef>
                          <a:spcPts val="600"/>
                        </a:spcBef>
                        <a:spcAft>
                          <a:spcPts val="600"/>
                        </a:spcAft>
                      </a:pPr>
                      <a:r>
                        <a:rPr lang="en-US" sz="2800" dirty="0" smtClean="0"/>
                        <a:t>Jason</a:t>
                      </a:r>
                      <a:endParaRPr lang="en-US" sz="2800" dirty="0"/>
                    </a:p>
                  </a:txBody>
                  <a:tcPr anchor="ctr"/>
                </a:tc>
                <a:extLst>
                  <a:ext uri="{0D108BD9-81ED-4DB2-BD59-A6C34878D82A}">
                    <a16:rowId xmlns:a16="http://schemas.microsoft.com/office/drawing/2014/main" val="1694776574"/>
                  </a:ext>
                </a:extLst>
              </a:tr>
              <a:tr h="640080">
                <a:tc>
                  <a:txBody>
                    <a:bodyPr/>
                    <a:lstStyle/>
                    <a:p>
                      <a:pPr algn="r">
                        <a:lnSpc>
                          <a:spcPct val="114000"/>
                        </a:lnSpc>
                        <a:spcBef>
                          <a:spcPts val="600"/>
                        </a:spcBef>
                        <a:spcAft>
                          <a:spcPts val="600"/>
                        </a:spcAft>
                      </a:pPr>
                      <a:r>
                        <a:rPr lang="en-US" sz="2800" dirty="0" smtClean="0"/>
                        <a:t>female</a:t>
                      </a:r>
                      <a:endParaRPr lang="en-US" sz="2800" dirty="0"/>
                    </a:p>
                  </a:txBody>
                  <a:tcPr anchor="ctr"/>
                </a:tc>
                <a:tc>
                  <a:txBody>
                    <a:bodyPr/>
                    <a:lstStyle/>
                    <a:p>
                      <a:pPr algn="ctr">
                        <a:lnSpc>
                          <a:spcPct val="114000"/>
                        </a:lnSpc>
                        <a:spcBef>
                          <a:spcPts val="600"/>
                        </a:spcBef>
                        <a:spcAft>
                          <a:spcPts val="600"/>
                        </a:spcAft>
                      </a:pPr>
                      <a:r>
                        <a:rPr lang="en-US" sz="2800" dirty="0" smtClean="0"/>
                        <a:t>vs.</a:t>
                      </a:r>
                      <a:endParaRPr lang="en-US" sz="2800" dirty="0"/>
                    </a:p>
                  </a:txBody>
                  <a:tcPr anchor="ctr"/>
                </a:tc>
                <a:tc>
                  <a:txBody>
                    <a:bodyPr/>
                    <a:lstStyle/>
                    <a:p>
                      <a:pPr algn="l">
                        <a:lnSpc>
                          <a:spcPct val="114000"/>
                        </a:lnSpc>
                        <a:spcBef>
                          <a:spcPts val="600"/>
                        </a:spcBef>
                        <a:spcAft>
                          <a:spcPts val="600"/>
                        </a:spcAft>
                      </a:pPr>
                      <a:r>
                        <a:rPr lang="en-US" sz="2800" dirty="0" smtClean="0"/>
                        <a:t>male</a:t>
                      </a:r>
                      <a:endParaRPr lang="en-US" sz="2800" dirty="0"/>
                    </a:p>
                  </a:txBody>
                  <a:tcPr anchor="ctr"/>
                </a:tc>
                <a:extLst>
                  <a:ext uri="{0D108BD9-81ED-4DB2-BD59-A6C34878D82A}">
                    <a16:rowId xmlns:a16="http://schemas.microsoft.com/office/drawing/2014/main" val="3720524519"/>
                  </a:ext>
                </a:extLst>
              </a:tr>
              <a:tr h="640080">
                <a:tc>
                  <a:txBody>
                    <a:bodyPr/>
                    <a:lstStyle/>
                    <a:p>
                      <a:pPr algn="r">
                        <a:lnSpc>
                          <a:spcPct val="114000"/>
                        </a:lnSpc>
                        <a:spcBef>
                          <a:spcPts val="600"/>
                        </a:spcBef>
                        <a:spcAft>
                          <a:spcPts val="600"/>
                        </a:spcAft>
                      </a:pPr>
                      <a:r>
                        <a:rPr lang="en-US" sz="2800" dirty="0" smtClean="0"/>
                        <a:t>barbarian</a:t>
                      </a:r>
                      <a:endParaRPr lang="en-US" sz="2800" dirty="0"/>
                    </a:p>
                  </a:txBody>
                  <a:tcPr anchor="ctr"/>
                </a:tc>
                <a:tc>
                  <a:txBody>
                    <a:bodyPr/>
                    <a:lstStyle/>
                    <a:p>
                      <a:pPr algn="ctr">
                        <a:lnSpc>
                          <a:spcPct val="114000"/>
                        </a:lnSpc>
                        <a:spcBef>
                          <a:spcPts val="600"/>
                        </a:spcBef>
                        <a:spcAft>
                          <a:spcPts val="600"/>
                        </a:spcAft>
                      </a:pPr>
                      <a:r>
                        <a:rPr lang="en-US" sz="2800" dirty="0" smtClean="0"/>
                        <a:t>vs.</a:t>
                      </a:r>
                      <a:endParaRPr lang="en-US" sz="2800" dirty="0"/>
                    </a:p>
                  </a:txBody>
                  <a:tcPr anchor="ctr"/>
                </a:tc>
                <a:tc>
                  <a:txBody>
                    <a:bodyPr/>
                    <a:lstStyle/>
                    <a:p>
                      <a:pPr algn="l">
                        <a:lnSpc>
                          <a:spcPct val="114000"/>
                        </a:lnSpc>
                        <a:spcBef>
                          <a:spcPts val="600"/>
                        </a:spcBef>
                        <a:spcAft>
                          <a:spcPts val="600"/>
                        </a:spcAft>
                      </a:pPr>
                      <a:r>
                        <a:rPr lang="en-US" sz="2800" dirty="0" smtClean="0"/>
                        <a:t>Greek</a:t>
                      </a:r>
                      <a:endParaRPr lang="en-US" sz="2800" dirty="0"/>
                    </a:p>
                  </a:txBody>
                  <a:tcPr anchor="ctr"/>
                </a:tc>
                <a:extLst>
                  <a:ext uri="{0D108BD9-81ED-4DB2-BD59-A6C34878D82A}">
                    <a16:rowId xmlns:a16="http://schemas.microsoft.com/office/drawing/2014/main" val="2518416331"/>
                  </a:ext>
                </a:extLst>
              </a:tr>
              <a:tr h="640080">
                <a:tc>
                  <a:txBody>
                    <a:bodyPr/>
                    <a:lstStyle/>
                    <a:p>
                      <a:pPr algn="r">
                        <a:lnSpc>
                          <a:spcPct val="114000"/>
                        </a:lnSpc>
                        <a:spcBef>
                          <a:spcPts val="600"/>
                        </a:spcBef>
                        <a:spcAft>
                          <a:spcPts val="600"/>
                        </a:spcAft>
                      </a:pPr>
                      <a:r>
                        <a:rPr lang="en-US" sz="2800" dirty="0" smtClean="0"/>
                        <a:t>complexity</a:t>
                      </a:r>
                      <a:endParaRPr lang="en-US" sz="2800" dirty="0"/>
                    </a:p>
                  </a:txBody>
                  <a:tcPr anchor="ctr"/>
                </a:tc>
                <a:tc>
                  <a:txBody>
                    <a:bodyPr/>
                    <a:lstStyle/>
                    <a:p>
                      <a:pPr algn="ctr">
                        <a:lnSpc>
                          <a:spcPct val="114000"/>
                        </a:lnSpc>
                        <a:spcBef>
                          <a:spcPts val="600"/>
                        </a:spcBef>
                        <a:spcAft>
                          <a:spcPts val="600"/>
                        </a:spcAft>
                      </a:pPr>
                      <a:r>
                        <a:rPr lang="en-US" sz="2800" dirty="0" smtClean="0"/>
                        <a:t>vs.</a:t>
                      </a:r>
                      <a:endParaRPr lang="en-US" sz="2800" dirty="0"/>
                    </a:p>
                  </a:txBody>
                  <a:tcPr anchor="ctr"/>
                </a:tc>
                <a:tc>
                  <a:txBody>
                    <a:bodyPr/>
                    <a:lstStyle/>
                    <a:p>
                      <a:pPr algn="l">
                        <a:lnSpc>
                          <a:spcPct val="114000"/>
                        </a:lnSpc>
                        <a:spcBef>
                          <a:spcPts val="600"/>
                        </a:spcBef>
                        <a:spcAft>
                          <a:spcPts val="600"/>
                        </a:spcAft>
                      </a:pPr>
                      <a:r>
                        <a:rPr lang="en-US" sz="2800" dirty="0" smtClean="0"/>
                        <a:t>simplicity</a:t>
                      </a:r>
                      <a:endParaRPr lang="en-US" sz="2800" dirty="0"/>
                    </a:p>
                  </a:txBody>
                  <a:tcPr anchor="ctr"/>
                </a:tc>
                <a:extLst>
                  <a:ext uri="{0D108BD9-81ED-4DB2-BD59-A6C34878D82A}">
                    <a16:rowId xmlns:a16="http://schemas.microsoft.com/office/drawing/2014/main" val="171542994"/>
                  </a:ext>
                </a:extLst>
              </a:tr>
              <a:tr h="640080">
                <a:tc>
                  <a:txBody>
                    <a:bodyPr/>
                    <a:lstStyle/>
                    <a:p>
                      <a:pPr algn="r">
                        <a:lnSpc>
                          <a:spcPct val="114000"/>
                        </a:lnSpc>
                        <a:spcBef>
                          <a:spcPts val="600"/>
                        </a:spcBef>
                        <a:spcAft>
                          <a:spcPts val="600"/>
                        </a:spcAft>
                      </a:pPr>
                      <a:r>
                        <a:rPr lang="en-US" sz="2800" dirty="0" smtClean="0"/>
                        <a:t>intelligence, skill with drugs-poisons-potions-magic-sophistic-rhetoric</a:t>
                      </a:r>
                      <a:endParaRPr lang="en-US" sz="2800" dirty="0"/>
                    </a:p>
                  </a:txBody>
                  <a:tcPr anchor="ctr"/>
                </a:tc>
                <a:tc>
                  <a:txBody>
                    <a:bodyPr/>
                    <a:lstStyle/>
                    <a:p>
                      <a:pPr algn="ctr">
                        <a:lnSpc>
                          <a:spcPct val="114000"/>
                        </a:lnSpc>
                        <a:spcBef>
                          <a:spcPts val="600"/>
                        </a:spcBef>
                        <a:spcAft>
                          <a:spcPts val="600"/>
                        </a:spcAft>
                      </a:pPr>
                      <a:r>
                        <a:rPr lang="en-US" sz="2800" dirty="0" smtClean="0"/>
                        <a:t>vs.</a:t>
                      </a:r>
                      <a:endParaRPr lang="en-US" sz="2800" dirty="0"/>
                    </a:p>
                  </a:txBody>
                  <a:tcPr anchor="ctr"/>
                </a:tc>
                <a:tc>
                  <a:txBody>
                    <a:bodyPr/>
                    <a:lstStyle/>
                    <a:p>
                      <a:pPr algn="l">
                        <a:lnSpc>
                          <a:spcPct val="114000"/>
                        </a:lnSpc>
                        <a:spcBef>
                          <a:spcPts val="600"/>
                        </a:spcBef>
                        <a:spcAft>
                          <a:spcPts val="600"/>
                        </a:spcAft>
                      </a:pPr>
                      <a:r>
                        <a:rPr lang="en-US" sz="2800" dirty="0" smtClean="0"/>
                        <a:t>naïveté, problematic heroism</a:t>
                      </a:r>
                      <a:endParaRPr lang="en-US" sz="2800" dirty="0"/>
                    </a:p>
                  </a:txBody>
                  <a:tcPr anchor="ctr"/>
                </a:tc>
                <a:extLst>
                  <a:ext uri="{0D108BD9-81ED-4DB2-BD59-A6C34878D82A}">
                    <a16:rowId xmlns:a16="http://schemas.microsoft.com/office/drawing/2014/main" val="4141805602"/>
                  </a:ext>
                </a:extLst>
              </a:tr>
            </a:tbl>
          </a:graphicData>
        </a:graphic>
      </p:graphicFrame>
    </p:spTree>
    <p:extLst>
      <p:ext uri="{BB962C8B-B14F-4D97-AF65-F5344CB8AC3E}">
        <p14:creationId xmlns:p14="http://schemas.microsoft.com/office/powerpoint/2010/main" val="6760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441597"/>
            <a:ext cx="5943601" cy="6264003"/>
          </a:xfrm>
          <a:prstGeom prst="rect">
            <a:avLst/>
          </a:prstGeom>
        </p:spPr>
      </p:pic>
      <p:sp>
        <p:nvSpPr>
          <p:cNvPr id="3" name="Title 1"/>
          <p:cNvSpPr txBox="1">
            <a:spLocks/>
          </p:cNvSpPr>
          <p:nvPr/>
        </p:nvSpPr>
        <p:spPr>
          <a:xfrm>
            <a:off x="6442164" y="4343400"/>
            <a:ext cx="5412059" cy="1568314"/>
          </a:xfrm>
          <a:prstGeom prst="rect">
            <a:avLst/>
          </a:prstGeom>
        </p:spPr>
        <p:txBody>
          <a:bodyPr wrap="square" anchor="t"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nSpc>
                <a:spcPct val="114000"/>
              </a:lnSpc>
              <a:spcAft>
                <a:spcPts val="1200"/>
              </a:spcAft>
            </a:pPr>
            <a:r>
              <a:rPr lang="en-US" dirty="0" smtClean="0">
                <a:solidFill>
                  <a:srgbClr val="FFFFFF"/>
                </a:solidFill>
              </a:rPr>
              <a:t>Medea as </a:t>
            </a:r>
            <a:r>
              <a:rPr lang="en-US" i="1" dirty="0" smtClean="0">
                <a:solidFill>
                  <a:srgbClr val="FFFFFF"/>
                </a:solidFill>
              </a:rPr>
              <a:t>deus ex machina</a:t>
            </a:r>
            <a:endParaRPr lang="en-US" dirty="0">
              <a:solidFill>
                <a:srgbClr val="FFFFFF"/>
              </a:solidFill>
            </a:endParaRPr>
          </a:p>
        </p:txBody>
      </p:sp>
      <p:sp>
        <p:nvSpPr>
          <p:cNvPr id="4" name="Title 1"/>
          <p:cNvSpPr txBox="1">
            <a:spLocks/>
          </p:cNvSpPr>
          <p:nvPr/>
        </p:nvSpPr>
        <p:spPr>
          <a:xfrm>
            <a:off x="6477000" y="6496613"/>
            <a:ext cx="4806124" cy="316369"/>
          </a:xfrm>
          <a:prstGeom prst="rect">
            <a:avLst/>
          </a:prstGeom>
          <a:noFill/>
        </p:spPr>
        <p:txBody>
          <a:bodyPr vert="horz" wrap="none" lIns="91440" tIns="45720" rIns="91440" bIns="45720" rtlCol="0" anchor="b"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nSpc>
                <a:spcPct val="114000"/>
              </a:lnSpc>
              <a:spcAft>
                <a:spcPts val="1200"/>
              </a:spcAft>
            </a:pPr>
            <a:r>
              <a:rPr lang="en-US" sz="1400" dirty="0" smtClean="0">
                <a:solidFill>
                  <a:srgbClr val="FFFFFF"/>
                </a:solidFill>
              </a:rPr>
              <a:t>Medea, Chariot of the Sun. Cleveland Museum of Art</a:t>
            </a:r>
            <a:endParaRPr lang="en-US" sz="1400" dirty="0">
              <a:solidFill>
                <a:srgbClr val="FFFFFF"/>
              </a:solidFill>
            </a:endParaRPr>
          </a:p>
        </p:txBody>
      </p:sp>
    </p:spTree>
    <p:extLst>
      <p:ext uri="{BB962C8B-B14F-4D97-AF65-F5344CB8AC3E}">
        <p14:creationId xmlns:p14="http://schemas.microsoft.com/office/powerpoint/2010/main" val="414974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
        <p:cNvGrpSpPr/>
        <p:nvPr/>
      </p:nvGrpSpPr>
      <p:grpSpPr>
        <a:xfrm>
          <a:off x="0" y="0"/>
          <a:ext cx="0" cy="0"/>
          <a:chOff x="0" y="0"/>
          <a:chExt cx="0" cy="0"/>
        </a:xfrm>
      </p:grpSpPr>
      <p:sp>
        <p:nvSpPr>
          <p:cNvPr id="2" name="TextBox 1"/>
          <p:cNvSpPr txBox="1"/>
          <p:nvPr/>
        </p:nvSpPr>
        <p:spPr>
          <a:xfrm>
            <a:off x="350022" y="2057400"/>
            <a:ext cx="11506200" cy="3477875"/>
          </a:xfrm>
          <a:prstGeom prst="rect">
            <a:avLst/>
          </a:prstGeom>
          <a:noFill/>
        </p:spPr>
        <p:txBody>
          <a:bodyPr wrap="square" rtlCol="0" anchor="ctr" anchorCtr="0">
            <a:spAutoFit/>
          </a:bodyPr>
          <a:lstStyle/>
          <a:p>
            <a:pPr>
              <a:lnSpc>
                <a:spcPct val="125000"/>
              </a:lnSpc>
              <a:spcAft>
                <a:spcPts val="1200"/>
              </a:spcAft>
            </a:pPr>
            <a:r>
              <a:rPr lang="en-US" sz="2800" dirty="0" smtClean="0">
                <a:solidFill>
                  <a:schemeClr val="bg1"/>
                </a:solidFill>
                <a:latin typeface="Calibri" panose="020F0502020204030204" pitchFamily="34" charset="0"/>
                <a:cs typeface="Calibri" panose="020F0502020204030204" pitchFamily="34" charset="0"/>
              </a:rPr>
              <a:t>“In </a:t>
            </a:r>
            <a:r>
              <a:rPr lang="en-US" sz="2800" dirty="0">
                <a:solidFill>
                  <a:schemeClr val="bg1"/>
                </a:solidFill>
                <a:latin typeface="Calibri" panose="020F0502020204030204" pitchFamily="34" charset="0"/>
                <a:cs typeface="Calibri" panose="020F0502020204030204" pitchFamily="34" charset="0"/>
              </a:rPr>
              <a:t>Anouilh’s </a:t>
            </a:r>
            <a:r>
              <a:rPr lang="en-US" sz="2800" i="1" dirty="0">
                <a:solidFill>
                  <a:schemeClr val="bg1"/>
                </a:solidFill>
                <a:latin typeface="Calibri" panose="020F0502020204030204" pitchFamily="34" charset="0"/>
                <a:cs typeface="Calibri" panose="020F0502020204030204" pitchFamily="34" charset="0"/>
              </a:rPr>
              <a:t>Antigone</a:t>
            </a:r>
            <a:r>
              <a:rPr lang="en-US" sz="2800" dirty="0">
                <a:solidFill>
                  <a:schemeClr val="bg1"/>
                </a:solidFill>
                <a:latin typeface="Calibri" panose="020F0502020204030204" pitchFamily="34" charset="0"/>
                <a:cs typeface="Calibri" panose="020F0502020204030204" pitchFamily="34" charset="0"/>
              </a:rPr>
              <a:t>, the Chorus states, </a:t>
            </a:r>
            <a:r>
              <a:rPr lang="en-US" sz="2800" dirty="0" smtClean="0">
                <a:solidFill>
                  <a:schemeClr val="bg1"/>
                </a:solidFill>
                <a:latin typeface="Calibri" panose="020F0502020204030204" pitchFamily="34" charset="0"/>
                <a:cs typeface="Calibri" panose="020F0502020204030204" pitchFamily="34" charset="0"/>
              </a:rPr>
              <a:t>‘In </a:t>
            </a:r>
            <a:r>
              <a:rPr lang="en-US" sz="2800" dirty="0">
                <a:solidFill>
                  <a:schemeClr val="bg1"/>
                </a:solidFill>
                <a:latin typeface="Calibri" panose="020F0502020204030204" pitchFamily="34" charset="0"/>
                <a:cs typeface="Calibri" panose="020F0502020204030204" pitchFamily="34" charset="0"/>
              </a:rPr>
              <a:t>drama you struggle, because you hope you’re going to survive. </a:t>
            </a:r>
            <a:r>
              <a:rPr lang="en-US" sz="2800" dirty="0" smtClean="0">
                <a:solidFill>
                  <a:schemeClr val="bg1"/>
                </a:solidFill>
                <a:latin typeface="Calibri" panose="020F0502020204030204" pitchFamily="34" charset="0"/>
                <a:cs typeface="Calibri" panose="020F0502020204030204" pitchFamily="34" charset="0"/>
              </a:rPr>
              <a:t>It’s </a:t>
            </a:r>
            <a:r>
              <a:rPr lang="en-US" sz="2800" dirty="0">
                <a:solidFill>
                  <a:schemeClr val="bg1"/>
                </a:solidFill>
                <a:latin typeface="Calibri" panose="020F0502020204030204" pitchFamily="34" charset="0"/>
                <a:cs typeface="Calibri" panose="020F0502020204030204" pitchFamily="34" charset="0"/>
              </a:rPr>
              <a:t>utilitarian — sordid. But tragedy is gratuitous. Pointless, irremediable. Fit for a king</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(p. 102).</a:t>
            </a:r>
          </a:p>
          <a:p>
            <a:pPr>
              <a:lnSpc>
                <a:spcPct val="125000"/>
              </a:lnSpc>
            </a:pPr>
            <a:r>
              <a:rPr lang="en-US" sz="2800" dirty="0" smtClean="0">
                <a:solidFill>
                  <a:schemeClr val="bg1"/>
                </a:solidFill>
                <a:latin typeface="Calibri" panose="020F0502020204030204" pitchFamily="34" charset="0"/>
                <a:cs typeface="Calibri" panose="020F0502020204030204" pitchFamily="34" charset="0"/>
              </a:rPr>
              <a:t>“Does </a:t>
            </a:r>
            <a:r>
              <a:rPr lang="en-US" sz="2800" dirty="0">
                <a:solidFill>
                  <a:schemeClr val="bg1"/>
                </a:solidFill>
                <a:latin typeface="Calibri" panose="020F0502020204030204" pitchFamily="34" charset="0"/>
                <a:cs typeface="Calibri" panose="020F0502020204030204" pitchFamily="34" charset="0"/>
              </a:rPr>
              <a:t>that statement by the Chorus in Anouilh’s play find support in texts read for this class? In theoretical or thematic frameworks explored </a:t>
            </a:r>
            <a:r>
              <a:rPr lang="en-US" sz="2800" dirty="0" smtClean="0">
                <a:solidFill>
                  <a:schemeClr val="bg1"/>
                </a:solidFill>
                <a:latin typeface="Calibri" panose="020F0502020204030204" pitchFamily="34" charset="0"/>
                <a:cs typeface="Calibri" panose="020F0502020204030204" pitchFamily="34" charset="0"/>
              </a:rPr>
              <a:t>this semester? </a:t>
            </a:r>
            <a:r>
              <a:rPr lang="en-US" sz="2800" dirty="0">
                <a:solidFill>
                  <a:schemeClr val="bg1"/>
                </a:solidFill>
                <a:latin typeface="Calibri" panose="020F0502020204030204" pitchFamily="34" charset="0"/>
                <a:cs typeface="Calibri" panose="020F0502020204030204" pitchFamily="34" charset="0"/>
              </a:rPr>
              <a:t>In what your gut tells you</a:t>
            </a:r>
            <a:r>
              <a:rPr lang="en-US" sz="2800" dirty="0" smtClean="0">
                <a:solidFill>
                  <a:schemeClr val="bg1"/>
                </a:solidFill>
                <a:latin typeface="Calibri" panose="020F0502020204030204" pitchFamily="34" charset="0"/>
                <a:cs typeface="Calibri" panose="020F0502020204030204" pitchFamily="34" charset="0"/>
              </a:rPr>
              <a:t>?”</a:t>
            </a:r>
            <a:r>
              <a:rPr lang="cpg-Grek-GR" sz="2800" dirty="0" smtClean="0">
                <a:solidFill>
                  <a:schemeClr val="bg1"/>
                </a:solidFill>
                <a:latin typeface="Calibri" panose="020F0502020204030204" pitchFamily="34" charset="0"/>
                <a:cs typeface="Calibri" panose="020F0502020204030204" pitchFamily="34" charset="0"/>
              </a:rPr>
              <a:t> (</a:t>
            </a:r>
            <a:r>
              <a:rPr lang="en-US" sz="2800" i="1" dirty="0" smtClean="0">
                <a:solidFill>
                  <a:schemeClr val="bg1"/>
                </a:solidFill>
                <a:latin typeface="Calibri" panose="020F0502020204030204" pitchFamily="34" charset="0"/>
                <a:cs typeface="Calibri" panose="020F0502020204030204" pitchFamily="34" charset="0"/>
              </a:rPr>
              <a:t>Medea</a:t>
            </a:r>
            <a:r>
              <a:rPr lang="en-US" sz="2800" dirty="0" smtClean="0">
                <a:solidFill>
                  <a:schemeClr val="bg1"/>
                </a:solidFill>
                <a:latin typeface="Calibri" panose="020F0502020204030204" pitchFamily="34" charset="0"/>
                <a:cs typeface="Calibri" panose="020F0502020204030204" pitchFamily="34" charset="0"/>
              </a:rPr>
              <a:t> Study Guide)</a:t>
            </a:r>
          </a:p>
        </p:txBody>
      </p:sp>
      <p:sp>
        <p:nvSpPr>
          <p:cNvPr id="3" name="Title 2"/>
          <p:cNvSpPr>
            <a:spLocks noGrp="1"/>
          </p:cNvSpPr>
          <p:nvPr>
            <p:ph type="title"/>
          </p:nvPr>
        </p:nvSpPr>
        <p:spPr>
          <a:xfrm>
            <a:off x="3881426" y="736753"/>
            <a:ext cx="4429161" cy="646331"/>
          </a:xfrm>
        </p:spPr>
        <p:txBody>
          <a:bodyPr/>
          <a:lstStyle/>
          <a:p>
            <a:r>
              <a:rPr lang="en-US" dirty="0" smtClean="0">
                <a:solidFill>
                  <a:schemeClr val="bg1"/>
                </a:solidFill>
                <a:latin typeface="Calibri" panose="020F0502020204030204" pitchFamily="34" charset="0"/>
                <a:cs typeface="Calibri" panose="020F0502020204030204" pitchFamily="34" charset="0"/>
              </a:rPr>
              <a:t>Is </a:t>
            </a:r>
            <a:r>
              <a:rPr lang="en-US" dirty="0">
                <a:solidFill>
                  <a:schemeClr val="bg1"/>
                </a:solidFill>
                <a:latin typeface="Calibri" panose="020F0502020204030204" pitchFamily="34" charset="0"/>
                <a:cs typeface="Calibri" panose="020F0502020204030204" pitchFamily="34" charset="0"/>
              </a:rPr>
              <a:t>tragedy pointless?</a:t>
            </a:r>
            <a:endParaRPr lang="en-US" dirty="0">
              <a:solidFill>
                <a:schemeClr val="bg1"/>
              </a:solidFill>
            </a:endParaRPr>
          </a:p>
        </p:txBody>
      </p:sp>
    </p:spTree>
    <p:extLst>
      <p:ext uri="{BB962C8B-B14F-4D97-AF65-F5344CB8AC3E}">
        <p14:creationId xmlns:p14="http://schemas.microsoft.com/office/powerpoint/2010/main" val="27902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normAutofit fontScale="92500" lnSpcReduction="10000"/>
          </a:bodyPr>
          <a:lstStyle/>
          <a:p>
            <a:pPr lvl="0"/>
            <a:r>
              <a:rPr lang="en-US" dirty="0" smtClean="0"/>
              <a:t>Cold Open</a:t>
            </a:r>
          </a:p>
          <a:p>
            <a:pPr lvl="1"/>
            <a:r>
              <a:rPr lang="en-US" dirty="0"/>
              <a:t>Is tragedy pointless</a:t>
            </a:r>
            <a:r>
              <a:rPr lang="en-US" dirty="0" smtClean="0"/>
              <a:t>?</a:t>
            </a:r>
          </a:p>
          <a:p>
            <a:pPr lvl="0"/>
            <a:r>
              <a:rPr lang="en-US" dirty="0" smtClean="0"/>
              <a:t>Discussion</a:t>
            </a:r>
          </a:p>
          <a:p>
            <a:pPr lvl="1"/>
            <a:r>
              <a:rPr lang="en-US" dirty="0" smtClean="0"/>
              <a:t>Pity the Mom?</a:t>
            </a:r>
          </a:p>
          <a:p>
            <a:pPr lvl="0"/>
            <a:r>
              <a:rPr lang="en-US" dirty="0" smtClean="0"/>
              <a:t>Euripides’ </a:t>
            </a:r>
            <a:r>
              <a:rPr lang="en-US" i="1" dirty="0" smtClean="0"/>
              <a:t>Medea</a:t>
            </a:r>
          </a:p>
          <a:p>
            <a:pPr lvl="1"/>
            <a:r>
              <a:rPr lang="en-US" dirty="0" smtClean="0"/>
              <a:t>Introduction to Play</a:t>
            </a:r>
          </a:p>
          <a:p>
            <a:pPr lvl="0"/>
            <a:r>
              <a:rPr lang="en-US" dirty="0" smtClean="0"/>
              <a:t>Key Scenes</a:t>
            </a:r>
          </a:p>
          <a:p>
            <a:pPr lvl="1"/>
            <a:r>
              <a:rPr lang="en-US" i="1" dirty="0" smtClean="0"/>
              <a:t>Agōn</a:t>
            </a:r>
            <a:r>
              <a:rPr lang="en-US" dirty="0" smtClean="0"/>
              <a:t>: Jason &amp; Medea. Medea as </a:t>
            </a:r>
            <a:r>
              <a:rPr lang="en-US" i="1" dirty="0" smtClean="0"/>
              <a:t>deus ex machina</a:t>
            </a:r>
            <a:endParaRPr lang="en-US" dirty="0" smtClean="0"/>
          </a:p>
        </p:txBody>
      </p:sp>
    </p:spTree>
    <p:extLst>
      <p:ext uri="{BB962C8B-B14F-4D97-AF65-F5344CB8AC3E}">
        <p14:creationId xmlns:p14="http://schemas.microsoft.com/office/powerpoint/2010/main" val="3732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a:t>Pity the </a:t>
            </a:r>
            <a:r>
              <a:rPr lang="en-US" dirty="0" smtClean="0"/>
              <a:t>Mom?</a:t>
            </a:r>
            <a:endParaRPr lang="en-US" dirty="0"/>
          </a:p>
        </p:txBody>
      </p:sp>
    </p:spTree>
    <p:extLst>
      <p:ext uri="{BB962C8B-B14F-4D97-AF65-F5344CB8AC3E}">
        <p14:creationId xmlns:p14="http://schemas.microsoft.com/office/powerpoint/2010/main" val="2889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753" y="736753"/>
            <a:ext cx="3940502" cy="646331"/>
          </a:xfrm>
        </p:spPr>
        <p:txBody>
          <a:bodyPr/>
          <a:lstStyle/>
          <a:p>
            <a:r>
              <a:rPr lang="en-US" dirty="0" smtClean="0"/>
              <a:t>Journal Prompt</a:t>
            </a:r>
            <a:endParaRPr lang="en-US" dirty="0"/>
          </a:p>
        </p:txBody>
      </p:sp>
      <p:sp>
        <p:nvSpPr>
          <p:cNvPr id="3" name="TextBox 2"/>
          <p:cNvSpPr txBox="1"/>
          <p:nvPr/>
        </p:nvSpPr>
        <p:spPr>
          <a:xfrm>
            <a:off x="912813" y="1981200"/>
            <a:ext cx="7392987" cy="3445110"/>
          </a:xfrm>
          <a:prstGeom prst="rect">
            <a:avLst/>
          </a:prstGeom>
          <a:noFill/>
        </p:spPr>
        <p:txBody>
          <a:bodyPr wrap="square" rtlCol="0">
            <a:spAutoFit/>
          </a:bodyPr>
          <a:lstStyle/>
          <a:p>
            <a:pPr>
              <a:lnSpc>
                <a:spcPct val="114000"/>
              </a:lnSpc>
              <a:spcAft>
                <a:spcPts val="600"/>
              </a:spcAft>
            </a:pPr>
            <a:r>
              <a:rPr lang="en-US" sz="3600" i="1" dirty="0">
                <a:solidFill>
                  <a:srgbClr val="737373"/>
                </a:solidFill>
                <a:latin typeface="Calibri" panose="020F0502020204030204" pitchFamily="34" charset="0"/>
                <a:cs typeface="Calibri" panose="020F0502020204030204" pitchFamily="34" charset="0"/>
              </a:rPr>
              <a:t>Medea, the character</a:t>
            </a:r>
            <a:r>
              <a:rPr lang="en-US" sz="3600" i="1" dirty="0" smtClean="0">
                <a:solidFill>
                  <a:srgbClr val="737373"/>
                </a:solidFill>
                <a:latin typeface="Calibri" panose="020F0502020204030204" pitchFamily="34" charset="0"/>
                <a:cs typeface="Calibri" panose="020F0502020204030204" pitchFamily="34" charset="0"/>
              </a:rPr>
              <a:t>:</a:t>
            </a:r>
          </a:p>
          <a:p>
            <a:pPr marL="742950" indent="-742950">
              <a:lnSpc>
                <a:spcPct val="114000"/>
              </a:lnSpc>
              <a:spcAft>
                <a:spcPts val="600"/>
              </a:spcAft>
              <a:buAutoNum type="alphaLcParenBoth"/>
            </a:pPr>
            <a:r>
              <a:rPr lang="en-US" sz="3600" dirty="0" smtClean="0">
                <a:solidFill>
                  <a:srgbClr val="737373"/>
                </a:solidFill>
                <a:latin typeface="Calibri" panose="020F0502020204030204" pitchFamily="34" charset="0"/>
                <a:cs typeface="Calibri" panose="020F0502020204030204" pitchFamily="34" charset="0"/>
              </a:rPr>
              <a:t>Maternal?</a:t>
            </a:r>
          </a:p>
          <a:p>
            <a:pPr marL="742950" indent="-742950">
              <a:lnSpc>
                <a:spcPct val="114000"/>
              </a:lnSpc>
              <a:spcAft>
                <a:spcPts val="600"/>
              </a:spcAft>
              <a:buAutoNum type="alphaLcParenBoth"/>
            </a:pPr>
            <a:r>
              <a:rPr lang="en-US" sz="3600" dirty="0" smtClean="0">
                <a:solidFill>
                  <a:srgbClr val="737373"/>
                </a:solidFill>
                <a:latin typeface="Calibri" panose="020F0502020204030204" pitchFamily="34" charset="0"/>
                <a:cs typeface="Calibri" panose="020F0502020204030204" pitchFamily="34" charset="0"/>
              </a:rPr>
              <a:t>Monstrous?</a:t>
            </a:r>
          </a:p>
          <a:p>
            <a:pPr marL="742950" indent="-742950">
              <a:lnSpc>
                <a:spcPct val="114000"/>
              </a:lnSpc>
              <a:spcAft>
                <a:spcPts val="600"/>
              </a:spcAft>
              <a:buAutoNum type="alphaLcParenBoth"/>
            </a:pPr>
            <a:r>
              <a:rPr lang="en-US" sz="3600" dirty="0" smtClean="0">
                <a:solidFill>
                  <a:srgbClr val="737373"/>
                </a:solidFill>
                <a:latin typeface="Calibri" panose="020F0502020204030204" pitchFamily="34" charset="0"/>
                <a:cs typeface="Calibri" panose="020F0502020204030204" pitchFamily="34" charset="0"/>
              </a:rPr>
              <a:t>In </a:t>
            </a:r>
            <a:r>
              <a:rPr lang="en-US" sz="3600" dirty="0">
                <a:solidFill>
                  <a:srgbClr val="737373"/>
                </a:solidFill>
                <a:latin typeface="Calibri" panose="020F0502020204030204" pitchFamily="34" charset="0"/>
                <a:cs typeface="Calibri" panose="020F0502020204030204" pitchFamily="34" charset="0"/>
              </a:rPr>
              <a:t>between? Both? Something else altogether</a:t>
            </a:r>
            <a:r>
              <a:rPr lang="en-US" sz="3600" dirty="0" smtClean="0">
                <a:solidFill>
                  <a:srgbClr val="737373"/>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1676400"/>
            <a:ext cx="2806446" cy="4419600"/>
          </a:xfrm>
          <a:prstGeom prst="rect">
            <a:avLst/>
          </a:prstGeom>
        </p:spPr>
      </p:pic>
    </p:spTree>
    <p:extLst>
      <p:ext uri="{BB962C8B-B14F-4D97-AF65-F5344CB8AC3E}">
        <p14:creationId xmlns:p14="http://schemas.microsoft.com/office/powerpoint/2010/main" val="12151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Euripides’ </a:t>
            </a:r>
            <a:r>
              <a:rPr lang="en-US" i="1" dirty="0" smtClean="0"/>
              <a:t>Medea</a:t>
            </a:r>
            <a:endParaRPr lang="en-US" dirty="0"/>
          </a:p>
        </p:txBody>
      </p:sp>
      <p:sp>
        <p:nvSpPr>
          <p:cNvPr id="3" name="Text Placeholder 2"/>
          <p:cNvSpPr>
            <a:spLocks noGrp="1"/>
          </p:cNvSpPr>
          <p:nvPr>
            <p:ph type="body" idx="1"/>
          </p:nvPr>
        </p:nvSpPr>
        <p:spPr/>
        <p:txBody>
          <a:bodyPr/>
          <a:lstStyle/>
          <a:p>
            <a:r>
              <a:rPr lang="en-US" dirty="0" smtClean="0"/>
              <a:t>Introduction to Play</a:t>
            </a:r>
            <a:endParaRPr lang="en-US" dirty="0"/>
          </a:p>
        </p:txBody>
      </p:sp>
    </p:spTree>
    <p:extLst>
      <p:ext uri="{BB962C8B-B14F-4D97-AF65-F5344CB8AC3E}">
        <p14:creationId xmlns:p14="http://schemas.microsoft.com/office/powerpoint/2010/main" val="4426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altLang="en-US" smtClean="0"/>
              <a:t>Playwright, Play</a:t>
            </a:r>
            <a:endParaRPr lang="en-US" altLang="en-US"/>
          </a:p>
        </p:txBody>
      </p:sp>
      <p:sp>
        <p:nvSpPr>
          <p:cNvPr id="1333252" name="Rectangle 4"/>
          <p:cNvSpPr>
            <a:spLocks noGrp="1" noChangeArrowheads="1"/>
          </p:cNvSpPr>
          <p:nvPr>
            <p:ph type="body" idx="1"/>
          </p:nvPr>
        </p:nvSpPr>
        <p:spPr/>
        <p:txBody>
          <a:bodyPr/>
          <a:lstStyle/>
          <a:p>
            <a:r>
              <a:rPr lang="en-US" altLang="en-US" dirty="0" smtClean="0"/>
              <a:t>Euripides</a:t>
            </a:r>
          </a:p>
          <a:p>
            <a:pPr lvl="1"/>
            <a:r>
              <a:rPr lang="en-US" altLang="en-US" dirty="0" smtClean="0"/>
              <a:t>485/4 or 480–ca. 406</a:t>
            </a:r>
          </a:p>
          <a:p>
            <a:pPr lvl="1"/>
            <a:r>
              <a:rPr lang="en-US" altLang="en-US" dirty="0" smtClean="0"/>
              <a:t>22 entries</a:t>
            </a:r>
          </a:p>
          <a:p>
            <a:pPr lvl="1"/>
            <a:r>
              <a:rPr lang="en-US" altLang="en-US" dirty="0" smtClean="0"/>
              <a:t>5 wins</a:t>
            </a:r>
          </a:p>
          <a:p>
            <a:r>
              <a:rPr lang="en-US" altLang="en-US" dirty="0" smtClean="0"/>
              <a:t>Production</a:t>
            </a:r>
          </a:p>
          <a:p>
            <a:pPr lvl="1"/>
            <a:r>
              <a:rPr lang="en-US" altLang="en-US" dirty="0" smtClean="0"/>
              <a:t>431 BCE, war with Sparta</a:t>
            </a:r>
          </a:p>
          <a:p>
            <a:pPr lvl="1"/>
            <a:r>
              <a:rPr lang="en-US" altLang="en-US" dirty="0" smtClean="0"/>
              <a:t>Patriotic themes?</a:t>
            </a:r>
          </a:p>
          <a:p>
            <a:pPr lvl="2"/>
            <a:r>
              <a:rPr lang="en-US" altLang="en-US" dirty="0"/>
              <a:t>“The people of Athens are blessed through the </a:t>
            </a:r>
            <a:r>
              <a:rPr lang="en-US" altLang="en-US" dirty="0" smtClean="0"/>
              <a:t>ages” (stasimon 3)</a:t>
            </a:r>
            <a:endParaRPr lang="en-US" altLang="en-US" dirty="0"/>
          </a:p>
        </p:txBody>
      </p:sp>
      <p:grpSp>
        <p:nvGrpSpPr>
          <p:cNvPr id="1333255" name="Group 7"/>
          <p:cNvGrpSpPr>
            <a:grpSpLocks/>
          </p:cNvGrpSpPr>
          <p:nvPr/>
        </p:nvGrpSpPr>
        <p:grpSpPr bwMode="auto">
          <a:xfrm>
            <a:off x="8382000" y="1295400"/>
            <a:ext cx="1892300" cy="4137025"/>
            <a:chOff x="4176" y="576"/>
            <a:chExt cx="1192" cy="2606"/>
          </a:xfrm>
        </p:grpSpPr>
        <p:pic>
          <p:nvPicPr>
            <p:cNvPr id="1333250" name="Picture 2" descr="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576"/>
              <a:ext cx="1192" cy="1882"/>
            </a:xfrm>
            <a:prstGeom prst="rect">
              <a:avLst/>
            </a:prstGeom>
            <a:noFill/>
            <a:extLst>
              <a:ext uri="{909E8E84-426E-40DD-AFC4-6F175D3DCCD1}">
                <a14:hiddenFill xmlns:a14="http://schemas.microsoft.com/office/drawing/2010/main">
                  <a:solidFill>
                    <a:srgbClr val="FFFFFF"/>
                  </a:solidFill>
                </a14:hiddenFill>
              </a:ext>
            </a:extLst>
          </p:spPr>
        </p:pic>
        <p:pic>
          <p:nvPicPr>
            <p:cNvPr id="1333254" name="Picture 6" descr="j0257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2064"/>
              <a:ext cx="634" cy="1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25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2114" name="Picture 2" descr="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3505200"/>
            <a:ext cx="297656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42115" name="Picture 3" descr="colch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381001"/>
            <a:ext cx="5448300" cy="27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1881" name="Group 9"/>
          <p:cNvGrpSpPr>
            <a:grpSpLocks/>
          </p:cNvGrpSpPr>
          <p:nvPr/>
        </p:nvGrpSpPr>
        <p:grpSpPr bwMode="auto">
          <a:xfrm>
            <a:off x="1295400" y="2272506"/>
            <a:ext cx="6775450" cy="3529012"/>
            <a:chOff x="868" y="1329"/>
            <a:chExt cx="4268" cy="2223"/>
          </a:xfrm>
        </p:grpSpPr>
        <p:graphicFrame>
          <p:nvGraphicFramePr>
            <p:cNvPr id="1231878" name="Object 6"/>
            <p:cNvGraphicFramePr>
              <a:graphicFrameLocks noChangeAspect="1"/>
            </p:cNvGraphicFramePr>
            <p:nvPr/>
          </p:nvGraphicFramePr>
          <p:xfrm>
            <a:off x="868" y="1329"/>
            <a:ext cx="4268" cy="2223"/>
          </p:xfrm>
          <a:graphic>
            <a:graphicData uri="http://schemas.openxmlformats.org/presentationml/2006/ole">
              <mc:AlternateContent xmlns:mc="http://schemas.openxmlformats.org/markup-compatibility/2006">
                <mc:Choice xmlns:v="urn:schemas-microsoft-com:vml" Requires="v">
                  <p:oleObj spid="_x0000_s1044" name="MS Org Chart" r:id="rId4" imgW="6083280" imgH="3168360" progId="OrgPlusWOPX.4">
                    <p:embed followColorScheme="full"/>
                  </p:oleObj>
                </mc:Choice>
                <mc:Fallback>
                  <p:oleObj name="MS Org Chart" r:id="rId4" imgW="6083280" imgH="3168360" progId="OrgPlusWOPX.4">
                    <p:embed followColorScheme="full"/>
                    <p:pic>
                      <p:nvPicPr>
                        <p:cNvPr id="12318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 y="1329"/>
                          <a:ext cx="4268" cy="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879" name="Rectangle 7">
              <a:hlinkClick r:id="rId6" action="ppaction://hlinksldjump"/>
            </p:cNvPr>
            <p:cNvSpPr>
              <a:spLocks noChangeArrowheads="1"/>
            </p:cNvSpPr>
            <p:nvPr/>
          </p:nvSpPr>
          <p:spPr bwMode="auto">
            <a:xfrm>
              <a:off x="1144" y="2240"/>
              <a:ext cx="0" cy="17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
          <p:nvSpPr>
            <p:cNvPr id="1231880" name="Rectangle 8">
              <a:hlinkClick r:id="rId7" action="ppaction://hlinksldjump"/>
            </p:cNvPr>
            <p:cNvSpPr>
              <a:spLocks noChangeArrowheads="1"/>
            </p:cNvSpPr>
            <p:nvPr/>
          </p:nvSpPr>
          <p:spPr bwMode="auto">
            <a:xfrm>
              <a:off x="912" y="3152"/>
              <a:ext cx="0" cy="17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grpSp>
      <p:grpSp>
        <p:nvGrpSpPr>
          <p:cNvPr id="3" name="Group 2"/>
          <p:cNvGrpSpPr/>
          <p:nvPr/>
        </p:nvGrpSpPr>
        <p:grpSpPr>
          <a:xfrm>
            <a:off x="8813800" y="1893112"/>
            <a:ext cx="2844800" cy="2143900"/>
            <a:chOff x="7772400" y="990600"/>
            <a:chExt cx="2844800" cy="2143900"/>
          </a:xfrm>
        </p:grpSpPr>
        <p:pic>
          <p:nvPicPr>
            <p:cNvPr id="1231882" name="Picture 10" descr="j01289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990600"/>
              <a:ext cx="2844800" cy="1816100"/>
            </a:xfrm>
            <a:prstGeom prst="rect">
              <a:avLst/>
            </a:prstGeom>
            <a:noFill/>
            <a:extLst>
              <a:ext uri="{909E8E84-426E-40DD-AFC4-6F175D3DCCD1}">
                <a14:hiddenFill xmlns:a14="http://schemas.microsoft.com/office/drawing/2010/main">
                  <a:solidFill>
                    <a:srgbClr val="FFFFFF"/>
                  </a:solidFill>
                </a14:hiddenFill>
              </a:ext>
            </a:extLst>
          </p:spPr>
        </p:pic>
        <p:sp>
          <p:nvSpPr>
            <p:cNvPr id="1231883" name="Text Box 11"/>
            <p:cNvSpPr txBox="1">
              <a:spLocks noChangeArrowheads="1"/>
            </p:cNvSpPr>
            <p:nvPr/>
          </p:nvSpPr>
          <p:spPr bwMode="auto">
            <a:xfrm>
              <a:off x="8189702" y="2857501"/>
              <a:ext cx="2013372" cy="2769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en-US"/>
                <a:t>Chariot of the Sun</a:t>
              </a:r>
            </a:p>
          </p:txBody>
        </p:sp>
      </p:grpSp>
      <p:sp>
        <p:nvSpPr>
          <p:cNvPr id="2" name="Title 1"/>
          <p:cNvSpPr>
            <a:spLocks noGrp="1"/>
          </p:cNvSpPr>
          <p:nvPr>
            <p:ph type="title"/>
          </p:nvPr>
        </p:nvSpPr>
        <p:spPr/>
        <p:txBody>
          <a:bodyPr/>
          <a:lstStyle/>
          <a:p>
            <a:r>
              <a:rPr lang="en-US" altLang="en-US" smtClean="0"/>
              <a:t>Medea’s Background</a:t>
            </a:r>
            <a:endParaRPr lang="en-US" dirty="0"/>
          </a:p>
        </p:txBody>
      </p:sp>
    </p:spTree>
    <p:extLst>
      <p:ext uri="{BB962C8B-B14F-4D97-AF65-F5344CB8AC3E}">
        <p14:creationId xmlns:p14="http://schemas.microsoft.com/office/powerpoint/2010/main" val="9797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545454"/>
          </a:solidFill>
        </a:ln>
        <a:effectLst>
          <a:outerShdw blurRad="50800" dist="38100" dir="2700000" algn="tl" rotWithShape="0">
            <a:prstClr val="black">
              <a:alpha val="40000"/>
            </a:prstClr>
          </a:outerShdw>
        </a:effectLst>
      </a:spPr>
      <a:bodyPr wrap="square" anchor="ctr" anchorCtr="0">
        <a:spAutoFit/>
      </a:bodyPr>
      <a:lstStyle>
        <a:defPPr algn="ctr">
          <a:defRPr sz="2000" dirty="0">
            <a:cs typeface="Calibri" panose="020F0502020204030204" pitchFamily="34" charset="0"/>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F91E1C8A-AF89-4534-AC3E-4F73A76C9EA1}" vid="{81D1DE1C-FBEB-4D3B-8E60-9B2B3AAC117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1795</TotalTime>
  <Words>1778</Words>
  <Application>Microsoft Office PowerPoint</Application>
  <PresentationFormat>Widescreen</PresentationFormat>
  <Paragraphs>168</Paragraphs>
  <Slides>15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Candara</vt:lpstr>
      <vt:lpstr>Century Gothic</vt:lpstr>
      <vt:lpstr>Tahoma</vt:lpstr>
      <vt:lpstr>Times New Roman</vt:lpstr>
      <vt:lpstr>Wingdings</vt:lpstr>
      <vt:lpstr>ancient_tragedy</vt:lpstr>
      <vt:lpstr>MS Org Chart</vt:lpstr>
      <vt:lpstr>Pity the Mom? Euripides’ Medea</vt:lpstr>
      <vt:lpstr>Is tragedy pointless?</vt:lpstr>
      <vt:lpstr>Agenda</vt:lpstr>
      <vt:lpstr>Discussion</vt:lpstr>
      <vt:lpstr>Journal Prompt</vt:lpstr>
      <vt:lpstr>Euripides’ Medea</vt:lpstr>
      <vt:lpstr>Playwright, Play</vt:lpstr>
      <vt:lpstr>PowerPoint Presentation</vt:lpstr>
      <vt:lpstr>Medea’s Background</vt:lpstr>
      <vt:lpstr>PowerPoint Presentation</vt:lpstr>
      <vt:lpstr> Analysis, pt 1</vt:lpstr>
      <vt:lpstr> Analysis, pt 2</vt:lpstr>
      <vt:lpstr>Key Scenes</vt:lpstr>
      <vt:lpstr>Episode 2, agōn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Pity the Man?</dc:title>
  <dc:creator>ascholtz</dc:creator>
  <cp:lastModifiedBy>Scholtz, Andrew</cp:lastModifiedBy>
  <cp:revision>251</cp:revision>
  <cp:lastPrinted>2024-03-14T13:25:06Z</cp:lastPrinted>
  <dcterms:created xsi:type="dcterms:W3CDTF">2011-10-25T01:03:02Z</dcterms:created>
  <dcterms:modified xsi:type="dcterms:W3CDTF">2024-03-14T17:24:22Z</dcterms:modified>
</cp:coreProperties>
</file>