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14"/>
  </p:notesMasterIdLst>
  <p:handoutMasterIdLst>
    <p:handoutMasterId r:id="rId15"/>
  </p:handoutMasterIdLst>
  <p:sldIdLst>
    <p:sldId id="257" r:id="rId2"/>
    <p:sldId id="284" r:id="rId3"/>
    <p:sldId id="260" r:id="rId4"/>
    <p:sldId id="287" r:id="rId5"/>
    <p:sldId id="259" r:id="rId6"/>
    <p:sldId id="288" r:id="rId7"/>
    <p:sldId id="273" r:id="rId8"/>
    <p:sldId id="274" r:id="rId9"/>
    <p:sldId id="275" r:id="rId10"/>
    <p:sldId id="278" r:id="rId11"/>
    <p:sldId id="279" r:id="rId12"/>
    <p:sldId id="280"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454"/>
    <a:srgbClr val="898989"/>
    <a:srgbClr val="E5E5FF"/>
    <a:srgbClr val="1A1A1A"/>
    <a:srgbClr val="0000FF"/>
    <a:srgbClr val="000099"/>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5274" autoAdjust="0"/>
  </p:normalViewPr>
  <p:slideViewPr>
    <p:cSldViewPr showGuides="1">
      <p:cViewPr varScale="1">
        <p:scale>
          <a:sx n="83" d="100"/>
          <a:sy n="83" d="100"/>
        </p:scale>
        <p:origin x="1109" y="72"/>
      </p:cViewPr>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5" d="100"/>
        <a:sy n="65" d="100"/>
      </p:scale>
      <p:origin x="0" y="0"/>
    </p:cViewPr>
  </p:sorterViewPr>
  <p:notesViewPr>
    <p:cSldViewPr showGuides="1">
      <p:cViewPr varScale="1">
        <p:scale>
          <a:sx n="83" d="100"/>
          <a:sy n="83" d="100"/>
        </p:scale>
        <p:origin x="378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1.xml"/><Relationship Id="rId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20925611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1655763" y="482600"/>
            <a:ext cx="3700462"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7"/>
            <a:ext cx="5919894" cy="5895930"/>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64555168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ltLang="en-US"/>
              <a:t>1-13-99</a:t>
            </a:r>
          </a:p>
        </p:txBody>
      </p:sp>
      <p:sp>
        <p:nvSpPr>
          <p:cNvPr id="5" name="Rectangle 6"/>
          <p:cNvSpPr>
            <a:spLocks noGrp="1" noChangeArrowheads="1"/>
          </p:cNvSpPr>
          <p:nvPr>
            <p:ph type="ftr" sz="quarter" idx="4"/>
          </p:nvPr>
        </p:nvSpPr>
        <p:spPr>
          <a:ln/>
        </p:spPr>
        <p:txBody>
          <a:bodyPr/>
          <a:lstStyle/>
          <a:p>
            <a:r>
              <a:rPr lang="en-US" altLang="en-US"/>
              <a:t>CLA77, Andrew Scholtz</a:t>
            </a:r>
          </a:p>
        </p:txBody>
      </p:sp>
      <p:sp>
        <p:nvSpPr>
          <p:cNvPr id="6" name="Rectangle 7"/>
          <p:cNvSpPr>
            <a:spLocks noGrp="1" noChangeArrowheads="1"/>
          </p:cNvSpPr>
          <p:nvPr>
            <p:ph type="sldNum" sz="quarter" idx="5"/>
          </p:nvPr>
        </p:nvSpPr>
        <p:spPr>
          <a:ln/>
        </p:spPr>
        <p:txBody>
          <a:bodyPr/>
          <a:lstStyle/>
          <a:p>
            <a:fld id="{F68FD32C-BB2B-4AB5-8F57-0C14D7CA3214}" type="slidenum">
              <a:rPr lang="en-US" altLang="en-US"/>
              <a:pPr/>
              <a:t>1</a:t>
            </a:fld>
            <a:endParaRPr lang="en-US" altLang="en-US"/>
          </a:p>
        </p:txBody>
      </p:sp>
      <p:sp>
        <p:nvSpPr>
          <p:cNvPr id="165890" name="Rectangle 1026"/>
          <p:cNvSpPr>
            <a:spLocks noGrp="1" noRot="1" noChangeAspect="1" noChangeArrowheads="1" noTextEdit="1"/>
          </p:cNvSpPr>
          <p:nvPr>
            <p:ph type="sldImg"/>
          </p:nvPr>
        </p:nvSpPr>
        <p:spPr>
          <a:xfrm>
            <a:off x="1655763" y="482600"/>
            <a:ext cx="3700462" cy="2082800"/>
          </a:xfrm>
          <a:ln/>
        </p:spPr>
      </p:sp>
      <p:sp>
        <p:nvSpPr>
          <p:cNvPr id="165891"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55358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r>
              <a:rPr lang="en-US" i="0" baseline="0" dirty="0" smtClean="0"/>
              <a:t>characters: ag, men, </a:t>
            </a:r>
            <a:r>
              <a:rPr lang="en-US" i="0" baseline="0" dirty="0" err="1" smtClean="0"/>
              <a:t>cly</a:t>
            </a:r>
            <a:r>
              <a:rPr lang="en-US" i="0" baseline="0" dirty="0" smtClean="0"/>
              <a:t>, </a:t>
            </a:r>
            <a:r>
              <a:rPr lang="en-US" i="0" baseline="0" dirty="0" err="1" smtClean="0"/>
              <a:t>iph</a:t>
            </a:r>
            <a:r>
              <a:rPr lang="en-US" i="0" baseline="0" dirty="0" smtClean="0"/>
              <a:t>. character never onstage but crucial: </a:t>
            </a:r>
            <a:r>
              <a:rPr lang="en-US" i="0" baseline="0" dirty="0" err="1" smtClean="0"/>
              <a:t>odysseus</a:t>
            </a:r>
            <a:endParaRPr lang="en-US" i="0" baseline="0" dirty="0" smtClean="0"/>
          </a:p>
          <a:p>
            <a:endParaRPr lang="en-US" i="0" baseline="0" dirty="0" smtClean="0"/>
          </a:p>
          <a:p>
            <a:r>
              <a:rPr lang="en-US" i="0" baseline="0" dirty="0" smtClean="0"/>
              <a:t>prologue</a:t>
            </a:r>
          </a:p>
          <a:p>
            <a:pPr lvl="1"/>
            <a:r>
              <a:rPr lang="en-US" i="0" baseline="0" dirty="0" smtClean="0"/>
              <a:t>ag explains that Calchas, seer, predicts winds won’t come without sacrifice of Iphigenia. not that </a:t>
            </a:r>
            <a:r>
              <a:rPr lang="en-US" i="0" baseline="0" dirty="0" err="1" smtClean="0"/>
              <a:t>grks</a:t>
            </a:r>
            <a:r>
              <a:rPr lang="en-US" i="0" baseline="0" dirty="0" smtClean="0"/>
              <a:t> must destroy troy and destroy </a:t>
            </a:r>
            <a:r>
              <a:rPr lang="en-US" i="0" baseline="0" dirty="0" err="1" smtClean="0"/>
              <a:t>iphi</a:t>
            </a:r>
            <a:r>
              <a:rPr lang="en-US" i="0" baseline="0" dirty="0" smtClean="0"/>
              <a:t> too.</a:t>
            </a:r>
          </a:p>
          <a:p>
            <a:pPr lvl="1"/>
            <a:r>
              <a:rPr lang="en-US" i="0" baseline="0" dirty="0" smtClean="0"/>
              <a:t>“There isn’t a breath of breeze for the fleet. We are at a loss. And now the seer Calchas has declared: </a:t>
            </a:r>
          </a:p>
          <a:p>
            <a:pPr lvl="1"/>
            <a:r>
              <a:rPr lang="en-US" i="0" baseline="0" dirty="0" smtClean="0"/>
              <a:t> my own daughter, Iphigenia, must be sacrificed </a:t>
            </a:r>
          </a:p>
          <a:p>
            <a:pPr lvl="1"/>
            <a:r>
              <a:rPr lang="en-US" i="0" baseline="0" dirty="0" smtClean="0"/>
              <a:t> to Artemis, the goddess of this place. In no other way shall we set sail to sack Troy.”</a:t>
            </a:r>
          </a:p>
          <a:p>
            <a:pPr lvl="1"/>
            <a:r>
              <a:rPr lang="en-US" i="0" baseline="0" dirty="0" smtClean="0"/>
              <a:t>“There’re only four of us Achaeans that know the truth: </a:t>
            </a:r>
          </a:p>
          <a:p>
            <a:pPr lvl="1"/>
            <a:r>
              <a:rPr lang="en-US" i="0" baseline="0" dirty="0" smtClean="0"/>
              <a:t> Calchas, Odysseus, Menelaus, and I. But now I am trying to repair my mistake. </a:t>
            </a:r>
          </a:p>
          <a:p>
            <a:pPr lvl="1"/>
            <a:r>
              <a:rPr lang="en-US" i="0" baseline="0" dirty="0" smtClean="0"/>
              <a:t> I’ve written another letter—the one you saw me opening—</a:t>
            </a:r>
          </a:p>
          <a:p>
            <a:pPr lvl="1"/>
            <a:r>
              <a:rPr lang="en-US" i="0" baseline="0" dirty="0" smtClean="0"/>
              <a:t> yes, old man, opening and sealing up again in the gloom of </a:t>
            </a:r>
          </a:p>
          <a:p>
            <a:pPr lvl="1"/>
            <a:r>
              <a:rPr lang="en-US" i="0" baseline="0" dirty="0" smtClean="0"/>
              <a:t> night.”</a:t>
            </a:r>
          </a:p>
          <a:p>
            <a:pPr lvl="1"/>
            <a:r>
              <a:rPr lang="en-US" i="0" baseline="0" dirty="0" smtClean="0"/>
              <a:t>this is the secret they’re sitting on. there’s still an opening to avoid the awaiting bloodshed. but if it’s revealed to the men, disaster.</a:t>
            </a:r>
          </a:p>
          <a:p>
            <a:pPr lvl="0"/>
            <a:r>
              <a:rPr lang="en-US" i="0" baseline="0" dirty="0" smtClean="0"/>
              <a:t>1</a:t>
            </a:r>
            <a:r>
              <a:rPr lang="en-US" i="0" baseline="30000" dirty="0" smtClean="0"/>
              <a:t>st</a:t>
            </a:r>
            <a:r>
              <a:rPr lang="en-US" i="0" baseline="0" dirty="0" smtClean="0"/>
              <a:t> episode. ag as really unreliable and variable. then the tragically too late reconciliation between brothers.</a:t>
            </a:r>
          </a:p>
          <a:p>
            <a:pPr lvl="1"/>
            <a:r>
              <a:rPr lang="en-US" i="0" baseline="0" dirty="0" smtClean="0"/>
              <a:t>“Thousands have acted just like you. They scramble up the ladder to power, </a:t>
            </a:r>
          </a:p>
          <a:p>
            <a:pPr lvl="1"/>
            <a:r>
              <a:rPr lang="en-US" i="0" baseline="0" dirty="0" smtClean="0"/>
              <a:t> then come slithering down: </a:t>
            </a:r>
          </a:p>
          <a:p>
            <a:pPr lvl="1"/>
            <a:r>
              <a:rPr lang="en-US" i="0" baseline="0" dirty="0" smtClean="0"/>
              <a:t> some because the public is just too dim to understand them, </a:t>
            </a:r>
          </a:p>
          <a:p>
            <a:pPr lvl="1"/>
            <a:r>
              <a:rPr lang="en-US" i="0" baseline="0" dirty="0" smtClean="0"/>
              <a:t> but mostly because they themselves haven’t a clue about politics.”</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3/19/2024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10</a:t>
            </a:fld>
            <a:endParaRPr lang="en-US" dirty="0"/>
          </a:p>
        </p:txBody>
      </p:sp>
    </p:spTree>
    <p:extLst>
      <p:ext uri="{BB962C8B-B14F-4D97-AF65-F5344CB8AC3E}">
        <p14:creationId xmlns:p14="http://schemas.microsoft.com/office/powerpoint/2010/main" val="76642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r>
              <a:rPr lang="en-US" dirty="0" smtClean="0"/>
              <a:t>Background Prologue</a:t>
            </a:r>
          </a:p>
          <a:p>
            <a:pPr lvl="1"/>
            <a:r>
              <a:rPr lang="en-US" dirty="0" smtClean="0"/>
              <a:t>Agamemnon’s speech, pp. 220 ff.</a:t>
            </a:r>
          </a:p>
          <a:p>
            <a:pPr lvl="2"/>
            <a:r>
              <a:rPr lang="en-US" dirty="0"/>
              <a:t>abduction of </a:t>
            </a:r>
            <a:r>
              <a:rPr lang="en-US" dirty="0" err="1"/>
              <a:t>helen</a:t>
            </a:r>
            <a:r>
              <a:rPr lang="en-US" dirty="0"/>
              <a:t>. predicament of fleet (this time, no wind). </a:t>
            </a:r>
            <a:r>
              <a:rPr lang="en-US" dirty="0" err="1"/>
              <a:t>calbhas</a:t>
            </a:r>
            <a:r>
              <a:rPr lang="en-US" dirty="0"/>
              <a:t> on </a:t>
            </a:r>
            <a:r>
              <a:rPr lang="en-US" dirty="0" err="1"/>
              <a:t>iphi's</a:t>
            </a:r>
            <a:r>
              <a:rPr lang="en-US" dirty="0"/>
              <a:t> </a:t>
            </a:r>
            <a:r>
              <a:rPr lang="en-US" dirty="0" err="1"/>
              <a:t>sacr</a:t>
            </a:r>
            <a:r>
              <a:rPr lang="en-US" dirty="0"/>
              <a:t>. </a:t>
            </a:r>
            <a:r>
              <a:rPr lang="en-US" dirty="0" err="1"/>
              <a:t>ag's</a:t>
            </a:r>
            <a:r>
              <a:rPr lang="en-US" dirty="0"/>
              <a:t> trick to get her to </a:t>
            </a:r>
            <a:r>
              <a:rPr lang="en-US" dirty="0" err="1"/>
              <a:t>aulis</a:t>
            </a:r>
            <a:r>
              <a:rPr lang="en-US" dirty="0"/>
              <a:t>. letter is to change the plan. </a:t>
            </a:r>
            <a:r>
              <a:rPr lang="en-US" dirty="0" err="1"/>
              <a:t>ag's</a:t>
            </a:r>
            <a:r>
              <a:rPr lang="en-US" dirty="0"/>
              <a:t> weakness: caves to men, caves to soft spot in heart </a:t>
            </a:r>
            <a:r>
              <a:rPr lang="en-US" dirty="0" err="1"/>
              <a:t>foor</a:t>
            </a:r>
            <a:r>
              <a:rPr lang="en-US" dirty="0"/>
              <a:t> </a:t>
            </a:r>
            <a:r>
              <a:rPr lang="en-US" dirty="0" err="1"/>
              <a:t>iph</a:t>
            </a:r>
            <a:r>
              <a:rPr lang="en-US" dirty="0"/>
              <a:t>.</a:t>
            </a:r>
          </a:p>
          <a:p>
            <a:r>
              <a:rPr lang="en-US" dirty="0" smtClean="0"/>
              <a:t>Solo singing</a:t>
            </a:r>
          </a:p>
          <a:p>
            <a:pPr lvl="1"/>
            <a:r>
              <a:rPr lang="en-US" dirty="0" smtClean="0"/>
              <a:t>Iphigenia’s aria (</a:t>
            </a:r>
            <a:r>
              <a:rPr lang="en-US" dirty="0" err="1" smtClean="0"/>
              <a:t>Cly</a:t>
            </a:r>
            <a:r>
              <a:rPr lang="en-US" dirty="0" smtClean="0"/>
              <a:t> + </a:t>
            </a:r>
            <a:r>
              <a:rPr lang="en-US" dirty="0" err="1" smtClean="0"/>
              <a:t>Iphi</a:t>
            </a:r>
            <a:r>
              <a:rPr lang="en-US" dirty="0" smtClean="0"/>
              <a:t> duet?), pp. 263 f.</a:t>
            </a:r>
          </a:p>
          <a:p>
            <a:pPr lvl="2"/>
            <a:r>
              <a:rPr lang="en-US" dirty="0" smtClean="0"/>
              <a:t>“You, dear mother, and I | must chant the selfsame dirge together”</a:t>
            </a:r>
          </a:p>
          <a:p>
            <a:r>
              <a:rPr lang="en-US" dirty="0" smtClean="0"/>
              <a:t>Realism, anti-mythological motivation</a:t>
            </a:r>
          </a:p>
          <a:p>
            <a:pPr lvl="1"/>
            <a:r>
              <a:rPr lang="en-US" dirty="0" smtClean="0"/>
              <a:t>Quasi-democratic politicking (Odysseus, Agamemnon)</a:t>
            </a:r>
          </a:p>
          <a:p>
            <a:pPr lvl="1"/>
            <a:r>
              <a:rPr lang="en-US" dirty="0" smtClean="0"/>
              <a:t>anti-mythology</a:t>
            </a:r>
          </a:p>
          <a:p>
            <a:pPr lvl="2"/>
            <a:r>
              <a:rPr lang="en-US" dirty="0"/>
              <a:t>[fate seems less important than the inevitability that ruinous decisions lock us into - the oath leading Trojan war]</a:t>
            </a:r>
          </a:p>
          <a:p>
            <a:pPr lvl="0"/>
            <a:r>
              <a:rPr lang="en-US" dirty="0"/>
              <a:t>anti-heroism</a:t>
            </a:r>
          </a:p>
          <a:p>
            <a:pPr lvl="1"/>
            <a:r>
              <a:rPr lang="en-US" altLang="en-US" dirty="0" err="1" smtClean="0"/>
              <a:t>ag</a:t>
            </a:r>
            <a:r>
              <a:rPr lang="en-US" altLang="en-US" dirty="0" smtClean="0"/>
              <a:t> inconstant. men selfish. ach obsessed with reputation</a:t>
            </a:r>
          </a:p>
          <a:p>
            <a:pPr lvl="1"/>
            <a:r>
              <a:rPr lang="en-US" dirty="0" err="1"/>
              <a:t>cly</a:t>
            </a:r>
            <a:r>
              <a:rPr lang="en-US" dirty="0"/>
              <a:t> begs ach for help. her supplication. ach will oblige. ach "the lowest </a:t>
            </a:r>
            <a:r>
              <a:rPr lang="en-US" dirty="0" err="1"/>
              <a:t>maan</a:t>
            </a:r>
            <a:r>
              <a:rPr lang="en-US" dirty="0"/>
              <a:t>" if harm come to </a:t>
            </a:r>
            <a:r>
              <a:rPr lang="en-US" dirty="0" err="1"/>
              <a:t>iph</a:t>
            </a:r>
            <a:r>
              <a:rPr lang="en-US" dirty="0"/>
              <a:t>. fatal words. play unpacks nobility, </a:t>
            </a:r>
            <a:r>
              <a:rPr lang="en-US" dirty="0" err="1"/>
              <a:t>heroicism</a:t>
            </a:r>
            <a:endParaRPr lang="en-US" dirty="0"/>
          </a:p>
          <a:p>
            <a:r>
              <a:rPr lang="en-US" dirty="0" smtClean="0"/>
              <a:t>Intrigue/deception</a:t>
            </a:r>
          </a:p>
          <a:p>
            <a:pPr lvl="1"/>
            <a:r>
              <a:rPr lang="en-US" dirty="0" smtClean="0"/>
              <a:t>Agamemnon’s first letter</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2957770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r>
              <a:rPr lang="en-US" dirty="0" smtClean="0"/>
              <a:t>a mix of political, social, and gender-related</a:t>
            </a:r>
            <a:r>
              <a:rPr lang="en-US" baseline="0" dirty="0" smtClean="0"/>
              <a:t> themes</a:t>
            </a:r>
            <a:endParaRPr lang="en-US" dirty="0" smtClean="0"/>
          </a:p>
          <a:p>
            <a:r>
              <a:rPr lang="en-US" altLang="en-US" dirty="0" smtClean="0"/>
              <a:t>Candidate Agamemnon …</a:t>
            </a:r>
          </a:p>
          <a:p>
            <a:pPr lvl="1"/>
            <a:r>
              <a:rPr lang="en-US" altLang="en-US" dirty="0" smtClean="0"/>
              <a:t>Agamemnon canvasses “friends”</a:t>
            </a:r>
          </a:p>
          <a:p>
            <a:pPr lvl="2"/>
            <a:r>
              <a:rPr lang="en-US" altLang="en-US" dirty="0" smtClean="0"/>
              <a:t>Menelaus to Agamemnon: “And then, when you had got the command, you changed your tune. You were no longer the friend of all your friends” (p. 322)</a:t>
            </a:r>
          </a:p>
          <a:p>
            <a:r>
              <a:rPr lang="en-US" altLang="en-US" dirty="0" smtClean="0"/>
              <a:t>Leadership inconstancy</a:t>
            </a:r>
          </a:p>
          <a:p>
            <a:pPr lvl="1"/>
            <a:r>
              <a:rPr lang="en-US" altLang="en-US" dirty="0" smtClean="0"/>
              <a:t>Agamemnon’s fear of the </a:t>
            </a:r>
            <a:r>
              <a:rPr lang="en-US" altLang="en-US" b="1" i="1" dirty="0" smtClean="0"/>
              <a:t>okhlos</a:t>
            </a:r>
            <a:r>
              <a:rPr lang="en-US" altLang="en-US" dirty="0" smtClean="0"/>
              <a:t> (“mob”)</a:t>
            </a:r>
            <a:endParaRPr lang="en-US" altLang="en-US" b="1" dirty="0" smtClean="0"/>
          </a:p>
          <a:p>
            <a:pPr lvl="2"/>
            <a:r>
              <a:rPr lang="en-US" altLang="en-US" dirty="0" smtClean="0"/>
              <a:t>disparaging term for </a:t>
            </a:r>
            <a:r>
              <a:rPr lang="en-US" altLang="en-US" b="1" i="1" dirty="0" smtClean="0"/>
              <a:t>demos</a:t>
            </a:r>
            <a:r>
              <a:rPr lang="en-US" altLang="en-US" dirty="0" smtClean="0"/>
              <a:t>, “the people”</a:t>
            </a:r>
          </a:p>
          <a:p>
            <a:r>
              <a:rPr lang="en-US" altLang="en-US" dirty="0" smtClean="0"/>
              <a:t>Realpolitik</a:t>
            </a:r>
          </a:p>
          <a:p>
            <a:pPr lvl="1"/>
            <a:r>
              <a:rPr lang="en-US" altLang="en-US" dirty="0" smtClean="0"/>
              <a:t>Menelaus to Agamemnon: “Not for his courage would I make a man chief of his country or commander of its armies. A general must have a head; any man with shrewdness may be governor of a state” (p. 323)</a:t>
            </a:r>
          </a:p>
          <a:p>
            <a:r>
              <a:rPr lang="en-US" altLang="en-US" dirty="0" smtClean="0"/>
              <a:t>Odysseus as demagogue</a:t>
            </a:r>
          </a:p>
          <a:p>
            <a:pPr lvl="1"/>
            <a:r>
              <a:rPr lang="en-US" altLang="en-US" dirty="0" smtClean="0"/>
              <a:t>Agamemnon: “He is subtle, always with the crowd </a:t>
            </a:r>
            <a:r>
              <a:rPr lang="en-US" altLang="en-US" b="1" dirty="0" smtClean="0"/>
              <a:t>(okhlos)”</a:t>
            </a:r>
          </a:p>
          <a:p>
            <a:pPr lvl="1"/>
            <a:r>
              <a:rPr lang="en-US" altLang="en-US" dirty="0" smtClean="0"/>
              <a:t>Menelaus: “He is indeed a slave to ambition, a terrible disease” (p. 327)</a:t>
            </a:r>
          </a:p>
          <a:p>
            <a:r>
              <a:rPr lang="en-US" altLang="en-US" dirty="0" smtClean="0"/>
              <a:t>QUOTES</a:t>
            </a:r>
          </a:p>
          <a:p>
            <a:pPr lvl="1"/>
            <a:r>
              <a:rPr lang="en-US" altLang="en-US" b="1" dirty="0" smtClean="0"/>
              <a:t>Achilles:</a:t>
            </a:r>
            <a:r>
              <a:rPr lang="en-US" altLang="en-US" dirty="0" smtClean="0"/>
              <a:t> “… A terrible passion </a:t>
            </a:r>
            <a:r>
              <a:rPr lang="en-US" altLang="en-US" sz="800" dirty="0"/>
              <a:t>(</a:t>
            </a:r>
            <a:r>
              <a:rPr lang="en-US" altLang="en-US" sz="800" i="1" dirty="0"/>
              <a:t>erōs</a:t>
            </a:r>
            <a:r>
              <a:rPr lang="en-US" altLang="en-US" sz="800" dirty="0"/>
              <a:t>)</a:t>
            </a:r>
            <a:r>
              <a:rPr lang="en-US" altLang="en-US" dirty="0" smtClean="0"/>
              <a:t> has seized all Greece to make this expedition - not without / Heaven’s contrivance” </a:t>
            </a:r>
            <a:r>
              <a:rPr lang="en-US" altLang="en-US" sz="800" dirty="0"/>
              <a:t>(808-809)</a:t>
            </a:r>
            <a:endParaRPr lang="en-US" altLang="en-US" dirty="0" smtClean="0"/>
          </a:p>
          <a:p>
            <a:pPr lvl="1"/>
            <a:r>
              <a:rPr lang="en-US" altLang="en-US" b="1" dirty="0" smtClean="0"/>
              <a:t>Agamemnon to Iphigenia:</a:t>
            </a:r>
            <a:r>
              <a:rPr lang="en-US" altLang="en-US" dirty="0" smtClean="0"/>
              <a:t> “O child, a mighty passion </a:t>
            </a:r>
            <a:r>
              <a:rPr lang="en-US" altLang="en-US" sz="800" dirty="0"/>
              <a:t>(lit., “Aphrodite”)</a:t>
            </a:r>
            <a:r>
              <a:rPr lang="en-US" altLang="en-US" dirty="0" smtClean="0"/>
              <a:t> seizes / The Greek soldiers and maddens them to sail / … That they may halt … the rape and seizure of Greek women” </a:t>
            </a:r>
            <a:r>
              <a:rPr lang="en-US" altLang="en-US" sz="800" dirty="0"/>
              <a:t>(1263-1267)</a:t>
            </a:r>
            <a:endParaRPr lang="en-US" altLang="en-US" dirty="0" smtClean="0"/>
          </a:p>
          <a:p>
            <a:pPr lvl="1"/>
            <a:r>
              <a:rPr lang="en-US" altLang="en-US" b="1" dirty="0" smtClean="0"/>
              <a:t>Clytemnestra to Agamemnon:</a:t>
            </a:r>
            <a:r>
              <a:rPr lang="en-US" altLang="en-US" dirty="0" smtClean="0"/>
              <a:t> “Tell me now, / After the sacrifice of your child, what prayer / Can your mouth utter? What things of good / Can you ever pray for when you have / Slain the girl?” </a:t>
            </a:r>
            <a:r>
              <a:rPr lang="en-US" altLang="en-US" sz="800" dirty="0"/>
              <a:t>(1185-1188)</a:t>
            </a:r>
            <a:endParaRPr lang="en-US" altLang="en-US" dirty="0" smtClean="0"/>
          </a:p>
          <a:p>
            <a:pPr lvl="1"/>
            <a:r>
              <a:rPr lang="en-US" altLang="en-US" b="1" dirty="0" smtClean="0"/>
              <a:t>Iphigenia to Clytemnestra:</a:t>
            </a:r>
            <a:r>
              <a:rPr lang="en-US" altLang="en-US" dirty="0" smtClean="0"/>
              <a:t> “Because of me, never more will / Barbarians wrong and ravish Greek women” </a:t>
            </a:r>
            <a:r>
              <a:rPr lang="en-US" altLang="en-US" sz="800" dirty="0"/>
              <a:t>(1379-1380). </a:t>
            </a:r>
            <a:r>
              <a:rPr lang="en-US" altLang="en-US" dirty="0" smtClean="0"/>
              <a:t>“Only let me, if I have the strength, save Greece” </a:t>
            </a:r>
            <a:r>
              <a:rPr lang="en-US" altLang="en-US" sz="800" dirty="0"/>
              <a:t>(1420)</a:t>
            </a:r>
            <a:endParaRPr lang="en-US" alt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212675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going through Clytemnestra’s head?</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109452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2951009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2300125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ltLang="en-US"/>
              <a:t>1-13-99</a:t>
            </a:r>
          </a:p>
        </p:txBody>
      </p:sp>
      <p:sp>
        <p:nvSpPr>
          <p:cNvPr id="5" name="Rectangle 6"/>
          <p:cNvSpPr>
            <a:spLocks noGrp="1" noChangeArrowheads="1"/>
          </p:cNvSpPr>
          <p:nvPr>
            <p:ph type="ftr" sz="quarter" idx="4"/>
          </p:nvPr>
        </p:nvSpPr>
        <p:spPr>
          <a:ln/>
        </p:spPr>
        <p:txBody>
          <a:bodyPr/>
          <a:lstStyle/>
          <a:p>
            <a:r>
              <a:rPr lang="en-US" altLang="en-US"/>
              <a:t>CLA77, Andrew Scholtz</a:t>
            </a:r>
          </a:p>
        </p:txBody>
      </p:sp>
      <p:sp>
        <p:nvSpPr>
          <p:cNvPr id="6" name="Rectangle 7"/>
          <p:cNvSpPr>
            <a:spLocks noGrp="1" noChangeArrowheads="1"/>
          </p:cNvSpPr>
          <p:nvPr>
            <p:ph type="sldNum" sz="quarter" idx="5"/>
          </p:nvPr>
        </p:nvSpPr>
        <p:spPr>
          <a:ln/>
        </p:spPr>
        <p:txBody>
          <a:bodyPr/>
          <a:lstStyle/>
          <a:p>
            <a:fld id="{011AF731-CE28-493D-8ABC-EEA16A9C07A2}" type="slidenum">
              <a:rPr lang="en-US" altLang="en-US"/>
              <a:pPr/>
              <a:t>5</a:t>
            </a:fld>
            <a:endParaRPr lang="en-US" altLang="en-US"/>
          </a:p>
        </p:txBody>
      </p:sp>
      <p:sp>
        <p:nvSpPr>
          <p:cNvPr id="877570" name="Rectangle 2"/>
          <p:cNvSpPr>
            <a:spLocks noGrp="1" noRot="1" noChangeAspect="1" noChangeArrowheads="1" noTextEdit="1"/>
          </p:cNvSpPr>
          <p:nvPr>
            <p:ph type="sldImg"/>
          </p:nvPr>
        </p:nvSpPr>
        <p:spPr>
          <a:xfrm>
            <a:off x="1655763" y="482600"/>
            <a:ext cx="3700462" cy="2082800"/>
          </a:xfrm>
          <a:ln/>
        </p:spPr>
      </p:sp>
      <p:sp>
        <p:nvSpPr>
          <p:cNvPr id="877571" name="Rectangle 3"/>
          <p:cNvSpPr>
            <a:spLocks noGrp="1" noChangeArrowheads="1"/>
          </p:cNvSpPr>
          <p:nvPr>
            <p:ph type="body" idx="1"/>
          </p:nvPr>
        </p:nvSpPr>
        <p:spPr/>
        <p:txBody>
          <a:bodyPr/>
          <a:lstStyle/>
          <a:p>
            <a:r>
              <a:rPr lang="en-US" altLang="en-US" dirty="0" smtClean="0"/>
              <a:t>"If asked why, why do you want to kill her, what, pray, will your answer be? Or must I say it for you? To get Helen back for Menelaus." (Clytemnestra to Agamemnon, Iphigenia at Aulis p. 259)</a:t>
            </a:r>
          </a:p>
          <a:p>
            <a:r>
              <a:rPr lang="en-US" altLang="en-US" dirty="0" smtClean="0"/>
              <a:t>Is Clytemnestra, are you quite satisfied with the response, "To get Helen back for Menelaus"? Does that answer the question, Why does Iphigenia have to die? Why does Iphigenia consent to die? Look over what Iphigenia has to say, pp. 266-268 ("A single man is worthier / to look upon the light than ten thousand women" p. 267). Does that answer the question? Don’t characters cast doubt on that rationale from the very start?</a:t>
            </a:r>
          </a:p>
          <a:p>
            <a:pPr lvl="1"/>
            <a:r>
              <a:rPr lang="en-US" altLang="en-US" dirty="0" smtClean="0"/>
              <a:t>don’t </a:t>
            </a:r>
            <a:r>
              <a:rPr lang="en-US" altLang="en-US" dirty="0" err="1" smtClean="0"/>
              <a:t>agamemnon</a:t>
            </a:r>
            <a:r>
              <a:rPr lang="en-US" altLang="en-US" dirty="0" smtClean="0"/>
              <a:t> and Menelaus both suspect that Calchas’ oracle is, somehow, suspect, for reasons they don’t fully clarify?</a:t>
            </a:r>
          </a:p>
          <a:p>
            <a:pPr lvl="1"/>
            <a:r>
              <a:rPr lang="en-US" altLang="en-US" dirty="0" smtClean="0"/>
              <a:t>how is the invasion of Trojan land, the sack of troy, the salvation of </a:t>
            </a:r>
            <a:r>
              <a:rPr lang="en-US" altLang="en-US" dirty="0" err="1" smtClean="0"/>
              <a:t>greece</a:t>
            </a:r>
            <a:r>
              <a:rPr lang="en-US" altLang="en-US" dirty="0" smtClean="0"/>
              <a:t>? isn’t that a jingoistic rationale typical of propaganda?</a:t>
            </a:r>
          </a:p>
          <a:p>
            <a:pPr lvl="1"/>
            <a:r>
              <a:rPr lang="en-US" altLang="en-US" dirty="0" smtClean="0"/>
              <a:t>is this pro- or anti-war propaganda, with Persian rule over </a:t>
            </a:r>
            <a:r>
              <a:rPr lang="en-US" altLang="en-US" dirty="0" err="1" smtClean="0"/>
              <a:t>greek</a:t>
            </a:r>
            <a:r>
              <a:rPr lang="en-US" altLang="en-US" dirty="0" smtClean="0"/>
              <a:t> states as a</a:t>
            </a:r>
            <a:r>
              <a:rPr lang="en-US" altLang="en-US" baseline="0" dirty="0" smtClean="0"/>
              <a:t> rallying cry for Panhellenism and an end to internecine conflict</a:t>
            </a:r>
            <a:r>
              <a:rPr lang="en-US" altLang="en-US" dirty="0" smtClean="0"/>
              <a:t>?</a:t>
            </a:r>
          </a:p>
          <a:p>
            <a:pPr lvl="1"/>
            <a:r>
              <a:rPr lang="en-US" altLang="en-US" dirty="0" smtClean="0"/>
              <a:t>anti-war</a:t>
            </a:r>
            <a:r>
              <a:rPr lang="en-US" altLang="en-US" baseline="0" dirty="0" smtClean="0"/>
              <a:t> quasi-satire?</a:t>
            </a:r>
          </a:p>
          <a:p>
            <a:pPr lvl="0"/>
            <a:r>
              <a:rPr lang="en-US" altLang="en-US" dirty="0" smtClean="0"/>
              <a:t>The concept I’m reminded of "overdetermination," a term coined by </a:t>
            </a:r>
            <a:r>
              <a:rPr lang="en-US" altLang="en-US" dirty="0" err="1" smtClean="0"/>
              <a:t>Siegmund</a:t>
            </a:r>
            <a:r>
              <a:rPr lang="en-US" altLang="en-US" dirty="0" smtClean="0"/>
              <a:t> Freud to explain dream symbolism, but extended to the social-political sphere by Louis Althusser, who</a:t>
            </a:r>
          </a:p>
          <a:p>
            <a:pPr lvl="1"/>
            <a:r>
              <a:rPr lang="en-US" altLang="en-US" dirty="0" smtClean="0"/>
              <a:t>used the idea of overdetermination as a way of thinking about the multiple, often opposed, forces active at once in any political situation, without falling into an overly simple idea of these forces being simply "contradictory." (Wikipedia)</a:t>
            </a:r>
          </a:p>
          <a:p>
            <a:pPr lvl="0"/>
            <a:r>
              <a:rPr lang="en-US" altLang="en-US" smtClean="0"/>
              <a:t>What is </a:t>
            </a:r>
            <a:r>
              <a:rPr lang="en-US" altLang="en-US" dirty="0" smtClean="0"/>
              <a:t>striking is how many answers to "Why?" we can come up with, each one equally compelling and, maybe, equally unconvincing and often mutually at odds. What matters in the end, to Iphigenia, to Agamemnon, to Odysseus and his mob, is that there be a slogan, any slogan, around which everyone can rally, whether to justify sacrificing Iphigenia or to justify destroying Troy.</a:t>
            </a:r>
          </a:p>
          <a:p>
            <a:pPr lvl="0"/>
            <a:r>
              <a:rPr lang="en-US" altLang="en-US" dirty="0" smtClean="0"/>
              <a:t>Only Clytemnestra seems to resist buying in. Her "dim view" of the expedition, especially at the end of the film version, but this applies as well to the play, is chilling.</a:t>
            </a:r>
            <a:endParaRPr lang="en-US" altLang="en-US" dirty="0"/>
          </a:p>
        </p:txBody>
      </p:sp>
    </p:spTree>
    <p:extLst>
      <p:ext uri="{BB962C8B-B14F-4D97-AF65-F5344CB8AC3E}">
        <p14:creationId xmlns:p14="http://schemas.microsoft.com/office/powerpoint/2010/main" val="3106337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then the </a:t>
            </a:r>
            <a:r>
              <a:rPr lang="en-US" i="1" dirty="0" smtClean="0"/>
              <a:t>IA</a:t>
            </a:r>
            <a:r>
              <a:rPr lang="en-US" i="0" dirty="0" smtClean="0"/>
              <a:t> drama, tragedy, or something else according to the Chorus in </a:t>
            </a:r>
            <a:r>
              <a:rPr lang="en-US" dirty="0">
                <a:solidFill>
                  <a:srgbClr val="545454"/>
                </a:solidFill>
                <a:latin typeface="Calibri" panose="020F0502020204030204" pitchFamily="34" charset="0"/>
                <a:cs typeface="Calibri" panose="020F0502020204030204" pitchFamily="34" charset="0"/>
              </a:rPr>
              <a:t>Anouilh’s </a:t>
            </a:r>
            <a:r>
              <a:rPr lang="en-US" i="1" dirty="0">
                <a:solidFill>
                  <a:srgbClr val="545454"/>
                </a:solidFill>
                <a:latin typeface="Calibri" panose="020F0502020204030204" pitchFamily="34" charset="0"/>
                <a:cs typeface="Calibri" panose="020F0502020204030204" pitchFamily="34" charset="0"/>
              </a:rPr>
              <a:t>Antigone?</a:t>
            </a:r>
            <a:endParaRPr lang="en-US" dirty="0" smtClean="0"/>
          </a:p>
          <a:p>
            <a:r>
              <a:rPr lang="en-US" dirty="0" smtClean="0"/>
              <a:t>Is it sordid suspense drama, will the good guys prevail? is it predictable and ritualistic enactment of a pre-determined destiny — kind of unnecessary b/c we know how it’ll end?</a:t>
            </a:r>
          </a:p>
          <a:p>
            <a:r>
              <a:rPr lang="en-US" dirty="0" smtClean="0"/>
              <a:t>what are we missing if we peg it as one or the other?</a:t>
            </a:r>
          </a:p>
          <a:p>
            <a:pPr defTabSz="904159">
              <a:defRPr/>
            </a:pPr>
            <a:r>
              <a:rPr lang="en-US" i="0" dirty="0" err="1" smtClean="0"/>
              <a:t>i</a:t>
            </a:r>
            <a:r>
              <a:rPr lang="en-US" i="0" dirty="0" smtClean="0"/>
              <a:t> wonder if by Anouilh’s standards, </a:t>
            </a:r>
            <a:r>
              <a:rPr lang="en-US" i="0" dirty="0" err="1" smtClean="0"/>
              <a:t>antigone</a:t>
            </a:r>
            <a:r>
              <a:rPr lang="en-US" i="0" dirty="0" smtClean="0"/>
              <a:t>, with all its realism, all its</a:t>
            </a:r>
            <a:r>
              <a:rPr lang="en-US" i="0" baseline="0" dirty="0" smtClean="0"/>
              <a:t> </a:t>
            </a:r>
            <a:r>
              <a:rPr lang="en-US" i="0" dirty="0" smtClean="0"/>
              <a:t>teasing uncertainty and suspense, isn’t drama? yet how can we not call this tragedy?</a:t>
            </a:r>
          </a:p>
          <a:p>
            <a:pPr defTabSz="904159">
              <a:defRPr/>
            </a:pPr>
            <a:r>
              <a:rPr lang="en-US" i="0" dirty="0" smtClean="0"/>
              <a:t>for the final, </a:t>
            </a:r>
            <a:r>
              <a:rPr lang="en-US" i="0" dirty="0" err="1" smtClean="0"/>
              <a:t>i’m</a:t>
            </a:r>
            <a:r>
              <a:rPr lang="en-US" i="0" dirty="0" smtClean="0"/>
              <a:t> going to be asking an essay question similar to that for the midterm. only for the final, it’s going to be what this drama-versus-tragedy lens reveals and conceals in plays studied this spring.</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384780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ltLang="en-US"/>
              <a:t>1-13-99</a:t>
            </a:r>
          </a:p>
        </p:txBody>
      </p:sp>
      <p:sp>
        <p:nvSpPr>
          <p:cNvPr id="5" name="Rectangle 6"/>
          <p:cNvSpPr>
            <a:spLocks noGrp="1" noChangeArrowheads="1"/>
          </p:cNvSpPr>
          <p:nvPr>
            <p:ph type="ftr" sz="quarter" idx="4"/>
          </p:nvPr>
        </p:nvSpPr>
        <p:spPr>
          <a:ln/>
        </p:spPr>
        <p:txBody>
          <a:bodyPr/>
          <a:lstStyle/>
          <a:p>
            <a:r>
              <a:rPr lang="en-US" altLang="en-US"/>
              <a:t>CLA77, Andrew Scholtz</a:t>
            </a:r>
          </a:p>
        </p:txBody>
      </p:sp>
      <p:sp>
        <p:nvSpPr>
          <p:cNvPr id="6" name="Rectangle 7"/>
          <p:cNvSpPr>
            <a:spLocks noGrp="1" noChangeArrowheads="1"/>
          </p:cNvSpPr>
          <p:nvPr>
            <p:ph type="sldNum" sz="quarter" idx="5"/>
          </p:nvPr>
        </p:nvSpPr>
        <p:spPr>
          <a:ln/>
        </p:spPr>
        <p:txBody>
          <a:bodyPr/>
          <a:lstStyle/>
          <a:p>
            <a:fld id="{EEF82721-B7F7-4D17-9E06-B125A54253F7}" type="slidenum">
              <a:rPr lang="en-US" altLang="en-US"/>
              <a:pPr/>
              <a:t>7</a:t>
            </a:fld>
            <a:endParaRPr lang="en-US" altLang="en-US"/>
          </a:p>
        </p:txBody>
      </p:sp>
      <p:sp>
        <p:nvSpPr>
          <p:cNvPr id="837634" name="Rectangle 2"/>
          <p:cNvSpPr>
            <a:spLocks noGrp="1" noRot="1" noChangeAspect="1" noChangeArrowheads="1" noTextEdit="1"/>
          </p:cNvSpPr>
          <p:nvPr>
            <p:ph type="sldImg"/>
          </p:nvPr>
        </p:nvSpPr>
        <p:spPr>
          <a:xfrm>
            <a:off x="1655763" y="482600"/>
            <a:ext cx="3700462" cy="2082800"/>
          </a:xfrm>
          <a:ln/>
        </p:spPr>
      </p:sp>
      <p:sp>
        <p:nvSpPr>
          <p:cNvPr id="837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939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ltLang="en-US"/>
              <a:t>1-13-99</a:t>
            </a:r>
          </a:p>
        </p:txBody>
      </p:sp>
      <p:sp>
        <p:nvSpPr>
          <p:cNvPr id="5" name="Rectangle 6"/>
          <p:cNvSpPr>
            <a:spLocks noGrp="1" noChangeArrowheads="1"/>
          </p:cNvSpPr>
          <p:nvPr>
            <p:ph type="ftr" sz="quarter" idx="4"/>
          </p:nvPr>
        </p:nvSpPr>
        <p:spPr>
          <a:ln/>
        </p:spPr>
        <p:txBody>
          <a:bodyPr/>
          <a:lstStyle/>
          <a:p>
            <a:r>
              <a:rPr lang="en-US" altLang="en-US"/>
              <a:t>CLA77, Andrew Scholtz</a:t>
            </a:r>
          </a:p>
        </p:txBody>
      </p:sp>
      <p:sp>
        <p:nvSpPr>
          <p:cNvPr id="6" name="Rectangle 7"/>
          <p:cNvSpPr>
            <a:spLocks noGrp="1" noChangeArrowheads="1"/>
          </p:cNvSpPr>
          <p:nvPr>
            <p:ph type="sldNum" sz="quarter" idx="5"/>
          </p:nvPr>
        </p:nvSpPr>
        <p:spPr>
          <a:ln/>
        </p:spPr>
        <p:txBody>
          <a:bodyPr/>
          <a:lstStyle/>
          <a:p>
            <a:fld id="{A2F82171-6552-49F6-B040-62DF76C72EDB}" type="slidenum">
              <a:rPr lang="en-US" altLang="en-US"/>
              <a:pPr/>
              <a:t>8</a:t>
            </a:fld>
            <a:endParaRPr lang="en-US" altLang="en-US"/>
          </a:p>
        </p:txBody>
      </p:sp>
      <p:sp>
        <p:nvSpPr>
          <p:cNvPr id="838658" name="Rectangle 2"/>
          <p:cNvSpPr>
            <a:spLocks noGrp="1" noRot="1" noChangeAspect="1" noChangeArrowheads="1" noTextEdit="1"/>
          </p:cNvSpPr>
          <p:nvPr>
            <p:ph type="sldImg"/>
          </p:nvPr>
        </p:nvSpPr>
        <p:spPr>
          <a:xfrm>
            <a:off x="1655763" y="482600"/>
            <a:ext cx="3700462" cy="2082800"/>
          </a:xfrm>
          <a:ln/>
        </p:spPr>
      </p:sp>
      <p:sp>
        <p:nvSpPr>
          <p:cNvPr id="838659" name="Rectangle 3"/>
          <p:cNvSpPr>
            <a:spLocks noGrp="1" noChangeArrowheads="1"/>
          </p:cNvSpPr>
          <p:nvPr>
            <p:ph type="body" idx="1"/>
          </p:nvPr>
        </p:nvSpPr>
        <p:spPr/>
        <p:txBody>
          <a:bodyPr/>
          <a:lstStyle/>
          <a:p>
            <a:r>
              <a:rPr lang="en-US" altLang="en-US" dirty="0" smtClean="0"/>
              <a:t>Serious </a:t>
            </a:r>
            <a:r>
              <a:rPr lang="en-US" altLang="en-US" dirty="0"/>
              <a:t>textual corruption</a:t>
            </a:r>
          </a:p>
          <a:p>
            <a:pPr lvl="1"/>
            <a:r>
              <a:rPr lang="en-US" altLang="en-US" dirty="0"/>
              <a:t>incomplete at death?</a:t>
            </a:r>
          </a:p>
          <a:p>
            <a:pPr lvl="1"/>
            <a:r>
              <a:rPr lang="en-US" altLang="en-US" dirty="0"/>
              <a:t>much interpolation (insertion)</a:t>
            </a:r>
          </a:p>
          <a:p>
            <a:pPr lvl="2"/>
            <a:r>
              <a:rPr lang="en-US" altLang="en-US" dirty="0"/>
              <a:t>beginning (2 prologues)</a:t>
            </a:r>
          </a:p>
          <a:p>
            <a:pPr lvl="2"/>
            <a:r>
              <a:rPr lang="en-US" altLang="en-US" dirty="0"/>
              <a:t>ending</a:t>
            </a:r>
          </a:p>
          <a:p>
            <a:pPr lvl="3"/>
            <a:r>
              <a:rPr lang="en-US" altLang="en-US" dirty="0"/>
              <a:t>just sacrifice?</a:t>
            </a:r>
          </a:p>
          <a:p>
            <a:pPr lvl="3"/>
            <a:r>
              <a:rPr lang="en-US" altLang="en-US" dirty="0"/>
              <a:t>messenger speech-miracle?</a:t>
            </a:r>
          </a:p>
          <a:p>
            <a:pPr lvl="3"/>
            <a:r>
              <a:rPr lang="en-US" altLang="en-US" i="1" dirty="0"/>
              <a:t>deus ex machina</a:t>
            </a:r>
            <a:r>
              <a:rPr lang="en-US" altLang="en-US" dirty="0"/>
              <a:t>?</a:t>
            </a:r>
          </a:p>
          <a:p>
            <a:pPr lvl="4"/>
            <a:r>
              <a:rPr lang="en-US" altLang="en-US" dirty="0"/>
              <a:t>?? Artemis to Clytemnestra: “I shall put a horned deer into the dear hands of the Achaeans, and they shall imagine, as they sacrifice it, that they are sacrificing your daughter” (reported Aelian </a:t>
            </a:r>
            <a:r>
              <a:rPr lang="en-US" altLang="en-US" i="1" dirty="0"/>
              <a:t>Historia </a:t>
            </a:r>
            <a:r>
              <a:rPr lang="en-US" altLang="en-US" i="1" dirty="0" err="1"/>
              <a:t>animalium</a:t>
            </a:r>
            <a:r>
              <a:rPr lang="en-US" altLang="en-US" dirty="0"/>
              <a:t> 7.39)</a:t>
            </a:r>
          </a:p>
          <a:p>
            <a:r>
              <a:rPr lang="en-US" altLang="en-US" dirty="0"/>
              <a:t>dramaturgy</a:t>
            </a:r>
          </a:p>
          <a:p>
            <a:pPr lvl="1"/>
            <a:r>
              <a:rPr lang="en-US" altLang="en-US" dirty="0"/>
              <a:t>Plot</a:t>
            </a:r>
          </a:p>
          <a:p>
            <a:pPr lvl="2"/>
            <a:r>
              <a:rPr lang="en-US" altLang="en-US" dirty="0"/>
              <a:t>suspense</a:t>
            </a:r>
          </a:p>
          <a:p>
            <a:pPr lvl="2"/>
            <a:r>
              <a:rPr lang="en-US" altLang="en-US" dirty="0"/>
              <a:t>surprise</a:t>
            </a:r>
          </a:p>
          <a:p>
            <a:pPr lvl="1"/>
            <a:r>
              <a:rPr lang="en-US" altLang="en-US" dirty="0"/>
              <a:t>realism</a:t>
            </a:r>
          </a:p>
          <a:p>
            <a:pPr lvl="2"/>
            <a:r>
              <a:rPr lang="en-US" altLang="en-US" dirty="0"/>
              <a:t>330. cl &amp; </a:t>
            </a:r>
            <a:r>
              <a:rPr lang="en-US" altLang="en-US" dirty="0" err="1"/>
              <a:t>ag</a:t>
            </a:r>
            <a:r>
              <a:rPr lang="en-US" altLang="en-US" dirty="0"/>
              <a:t>. sort of silly genealogy about ach. meant as one of those realistic touches</a:t>
            </a:r>
          </a:p>
          <a:p>
            <a:pPr lvl="1"/>
            <a:r>
              <a:rPr lang="en-US" altLang="en-US" dirty="0"/>
              <a:t>De-emphasized chorus</a:t>
            </a:r>
          </a:p>
          <a:p>
            <a:pPr lvl="1"/>
            <a:r>
              <a:rPr lang="en-US" altLang="en-US" dirty="0"/>
              <a:t>more “arias”</a:t>
            </a:r>
          </a:p>
          <a:p>
            <a:pPr lvl="2"/>
            <a:r>
              <a:rPr lang="en-US" altLang="en-US" dirty="0"/>
              <a:t>anti-hero heroes. </a:t>
            </a:r>
            <a:r>
              <a:rPr lang="en-US" altLang="en-US" dirty="0" err="1"/>
              <a:t>ag</a:t>
            </a:r>
            <a:r>
              <a:rPr lang="en-US" altLang="en-US" dirty="0"/>
              <a:t> inconstant. men selfish. ach obsessed with reputation</a:t>
            </a:r>
          </a:p>
          <a:p>
            <a:pPr lvl="2"/>
            <a:r>
              <a:rPr lang="en-US" altLang="en-US" dirty="0"/>
              <a:t>heroic child</a:t>
            </a:r>
          </a:p>
          <a:p>
            <a:pPr lvl="1"/>
            <a:r>
              <a:rPr lang="en-US" altLang="en-US" dirty="0"/>
              <a:t>Exodos</a:t>
            </a:r>
          </a:p>
          <a:p>
            <a:pPr lvl="2"/>
            <a:r>
              <a:rPr lang="en-US" altLang="en-US" dirty="0"/>
              <a:t>patriotic message?</a:t>
            </a:r>
          </a:p>
          <a:p>
            <a:pPr lvl="3"/>
            <a:r>
              <a:rPr lang="en-US" altLang="en-US" dirty="0"/>
              <a:t>Panhellenic unity…</a:t>
            </a:r>
          </a:p>
          <a:p>
            <a:pPr lvl="2"/>
            <a:r>
              <a:rPr lang="en-US" altLang="en-US" i="1" dirty="0"/>
              <a:t>deus ex machina</a:t>
            </a:r>
            <a:r>
              <a:rPr lang="en-US" altLang="en-US" dirty="0"/>
              <a:t>?</a:t>
            </a:r>
          </a:p>
        </p:txBody>
      </p:sp>
    </p:spTree>
    <p:extLst>
      <p:ext uri="{BB962C8B-B14F-4D97-AF65-F5344CB8AC3E}">
        <p14:creationId xmlns:p14="http://schemas.microsoft.com/office/powerpoint/2010/main" val="3240112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ltLang="en-US"/>
              <a:t>1-13-99</a:t>
            </a:r>
          </a:p>
        </p:txBody>
      </p:sp>
      <p:sp>
        <p:nvSpPr>
          <p:cNvPr id="5" name="Rectangle 6"/>
          <p:cNvSpPr>
            <a:spLocks noGrp="1" noChangeArrowheads="1"/>
          </p:cNvSpPr>
          <p:nvPr>
            <p:ph type="ftr" sz="quarter" idx="4"/>
          </p:nvPr>
        </p:nvSpPr>
        <p:spPr>
          <a:ln/>
        </p:spPr>
        <p:txBody>
          <a:bodyPr/>
          <a:lstStyle/>
          <a:p>
            <a:r>
              <a:rPr lang="en-US" altLang="en-US"/>
              <a:t>CLA77, Andrew Scholtz</a:t>
            </a:r>
          </a:p>
        </p:txBody>
      </p:sp>
      <p:sp>
        <p:nvSpPr>
          <p:cNvPr id="6" name="Rectangle 7"/>
          <p:cNvSpPr>
            <a:spLocks noGrp="1" noChangeArrowheads="1"/>
          </p:cNvSpPr>
          <p:nvPr>
            <p:ph type="sldNum" sz="quarter" idx="5"/>
          </p:nvPr>
        </p:nvSpPr>
        <p:spPr>
          <a:ln/>
        </p:spPr>
        <p:txBody>
          <a:bodyPr/>
          <a:lstStyle/>
          <a:p>
            <a:fld id="{5EE4AE6B-84CA-42DB-9C88-9EC237F3812D}" type="slidenum">
              <a:rPr lang="en-US" altLang="en-US"/>
              <a:pPr/>
              <a:t>9</a:t>
            </a:fld>
            <a:endParaRPr lang="en-US" altLang="en-US"/>
          </a:p>
        </p:txBody>
      </p:sp>
      <p:sp>
        <p:nvSpPr>
          <p:cNvPr id="840706" name="Rectangle 2"/>
          <p:cNvSpPr>
            <a:spLocks noGrp="1" noRot="1" noChangeAspect="1" noChangeArrowheads="1" noTextEdit="1"/>
          </p:cNvSpPr>
          <p:nvPr>
            <p:ph type="sldImg"/>
          </p:nvPr>
        </p:nvSpPr>
        <p:spPr>
          <a:xfrm>
            <a:off x="1655763" y="482600"/>
            <a:ext cx="3700462" cy="2082800"/>
          </a:xfrm>
          <a:ln/>
        </p:spPr>
      </p:sp>
      <p:sp>
        <p:nvSpPr>
          <p:cNvPr id="840707" name="Rectangle 3"/>
          <p:cNvSpPr>
            <a:spLocks noGrp="1" noChangeArrowheads="1"/>
          </p:cNvSpPr>
          <p:nvPr>
            <p:ph type="body" idx="1"/>
          </p:nvPr>
        </p:nvSpPr>
        <p:spPr/>
        <p:txBody>
          <a:bodyPr/>
          <a:lstStyle/>
          <a:p>
            <a:r>
              <a:rPr lang="en-US" altLang="en-US" dirty="0"/>
              <a:t>Other tellings (cont.)</a:t>
            </a:r>
          </a:p>
          <a:p>
            <a:pPr lvl="1"/>
            <a:r>
              <a:rPr lang="en-US" altLang="en-US" dirty="0"/>
              <a:t>Euripides </a:t>
            </a:r>
            <a:r>
              <a:rPr lang="en-US" altLang="en-US" i="1" dirty="0"/>
              <a:t>Iphigenia among the Taurians</a:t>
            </a:r>
            <a:r>
              <a:rPr lang="en-US" altLang="en-US" dirty="0"/>
              <a:t> (411 BCE)</a:t>
            </a:r>
          </a:p>
          <a:p>
            <a:pPr lvl="2"/>
            <a:r>
              <a:rPr lang="en-US" altLang="en-US" dirty="0"/>
              <a:t>Iphigenia as vowed sacrifice</a:t>
            </a:r>
          </a:p>
          <a:p>
            <a:pPr lvl="3"/>
            <a:r>
              <a:rPr lang="en-US" altLang="en-US" dirty="0"/>
              <a:t>“the most beautiful thing the year will bring forth”</a:t>
            </a:r>
          </a:p>
          <a:p>
            <a:pPr lvl="2"/>
            <a:r>
              <a:rPr lang="en-US" altLang="en-US" dirty="0"/>
              <a:t>deer substitution</a:t>
            </a:r>
          </a:p>
          <a:p>
            <a:pPr lvl="2"/>
            <a:r>
              <a:rPr lang="en-US" altLang="en-US" dirty="0"/>
              <a:t>relocation to Crimea</a:t>
            </a:r>
          </a:p>
          <a:p>
            <a:r>
              <a:rPr lang="en-US" altLang="en-US" dirty="0"/>
              <a:t>Our play</a:t>
            </a:r>
          </a:p>
          <a:p>
            <a:pPr lvl="1"/>
            <a:r>
              <a:rPr lang="en-US" altLang="en-US" dirty="0"/>
              <a:t>motive for adverse winds? (unstated)</a:t>
            </a:r>
          </a:p>
          <a:p>
            <a:pPr lvl="1"/>
            <a:r>
              <a:rPr lang="en-US" altLang="en-US" dirty="0"/>
              <a:t>genuine/spurious substitution?</a:t>
            </a:r>
          </a:p>
          <a:p>
            <a:r>
              <a:rPr lang="en-US" altLang="en-US" dirty="0"/>
              <a:t>context and theme</a:t>
            </a:r>
          </a:p>
          <a:p>
            <a:pPr lvl="1"/>
            <a:r>
              <a:rPr lang="en-US" altLang="en-US" dirty="0"/>
              <a:t>the war</a:t>
            </a:r>
          </a:p>
          <a:p>
            <a:pPr lvl="1"/>
            <a:r>
              <a:rPr lang="en-US" altLang="en-US" dirty="0"/>
              <a:t>politics</a:t>
            </a:r>
          </a:p>
          <a:p>
            <a:pPr lvl="2"/>
            <a:r>
              <a:rPr lang="en-US" altLang="en-US" dirty="0"/>
              <a:t>ag as opportunist</a:t>
            </a:r>
          </a:p>
          <a:p>
            <a:pPr lvl="2"/>
            <a:r>
              <a:rPr lang="en-US" altLang="en-US" dirty="0"/>
              <a:t>od as vulgar demagogue, </a:t>
            </a:r>
            <a:r>
              <a:rPr lang="en-US" altLang="en-US" dirty="0" err="1"/>
              <a:t>calchas</a:t>
            </a:r>
            <a:r>
              <a:rPr lang="en-US" altLang="en-US" dirty="0"/>
              <a:t> in cahoots</a:t>
            </a:r>
          </a:p>
          <a:p>
            <a:pPr lvl="2"/>
            <a:r>
              <a:rPr lang="en-US" altLang="en-US" dirty="0"/>
              <a:t>mob as tyrant</a:t>
            </a:r>
          </a:p>
          <a:p>
            <a:pPr lvl="2"/>
            <a:r>
              <a:rPr lang="en-US" altLang="en-US" dirty="0"/>
              <a:t>316. ag now fatalistic. on "high-born": "decorum rules our lives, and we by service / to the mob, become its slaves"</a:t>
            </a:r>
          </a:p>
        </p:txBody>
      </p:sp>
    </p:spTree>
    <p:extLst>
      <p:ext uri="{BB962C8B-B14F-4D97-AF65-F5344CB8AC3E}">
        <p14:creationId xmlns:p14="http://schemas.microsoft.com/office/powerpoint/2010/main" val="41370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 y="0"/>
            <a:ext cx="12192000"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84794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4907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18881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791842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003633" y="6408109"/>
            <a:ext cx="184731" cy="261610"/>
          </a:xfrm>
        </p:spPr>
        <p:txBody>
          <a:bodyPr/>
          <a:lstStyle/>
          <a:p>
            <a:endParaRPr lang="en-US" dirty="0"/>
          </a:p>
        </p:txBody>
      </p:sp>
      <p:sp>
        <p:nvSpPr>
          <p:cNvPr id="6" name="Slide Number Placeholder 5"/>
          <p:cNvSpPr>
            <a:spLocks noGrp="1"/>
          </p:cNvSpPr>
          <p:nvPr>
            <p:ph type="sldNum" sz="quarter" idx="12"/>
          </p:nvPr>
        </p:nvSpPr>
        <p:spPr>
          <a:xfrm>
            <a:off x="10789341" y="6408109"/>
            <a:ext cx="184730" cy="261610"/>
          </a:xfrm>
        </p:spPr>
        <p:txBody>
          <a:bodyPr/>
          <a:lstStyle/>
          <a:p>
            <a:endParaRPr lang="en-US" dirty="0"/>
          </a:p>
        </p:txBody>
      </p:sp>
    </p:spTree>
    <p:extLst>
      <p:ext uri="{BB962C8B-B14F-4D97-AF65-F5344CB8AC3E}">
        <p14:creationId xmlns:p14="http://schemas.microsoft.com/office/powerpoint/2010/main" val="33298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57811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3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09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a:lvl8pPr>
            <a:lvl9pPr>
              <a:defRPr sz="1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cxnSp>
        <p:nvCxnSpPr>
          <p:cNvPr id="16" name="Straight Connector 15"/>
          <p:cNvCxnSpPr/>
          <p:nvPr userDrawn="1"/>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34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333231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56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51711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66540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endParaRPr lang="en-US" dirty="0"/>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0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9179417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hyperlink" Target="https://youtu.be/iXQVJiNb88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85000"/>
            <a:lumOff val="15000"/>
          </a:schemeClr>
        </a:solidFill>
        <a:effectLst/>
      </p:bgPr>
    </p:bg>
    <p:spTree>
      <p:nvGrpSpPr>
        <p:cNvPr id="1" name=""/>
        <p:cNvGrpSpPr/>
        <p:nvPr/>
      </p:nvGrpSpPr>
      <p:grpSpPr>
        <a:xfrm>
          <a:off x="0" y="0"/>
          <a:ext cx="0" cy="0"/>
          <a:chOff x="0" y="0"/>
          <a:chExt cx="0" cy="0"/>
        </a:xfrm>
      </p:grpSpPr>
      <p:sp>
        <p:nvSpPr>
          <p:cNvPr id="164909" name="Rectangle 45"/>
          <p:cNvSpPr>
            <a:spLocks noGrp="1" noChangeArrowheads="1"/>
          </p:cNvSpPr>
          <p:nvPr>
            <p:ph type="ctrTitle"/>
          </p:nvPr>
        </p:nvSpPr>
        <p:spPr>
          <a:xfrm>
            <a:off x="1066800" y="1905000"/>
            <a:ext cx="5770115" cy="1754326"/>
          </a:xfrm>
        </p:spPr>
        <p:txBody>
          <a:bodyPr wrap="square">
            <a:spAutoFit/>
          </a:bodyPr>
          <a:lstStyle/>
          <a:p>
            <a:pPr algn="r"/>
            <a:r>
              <a:rPr lang="en-US" altLang="en-US" dirty="0">
                <a:solidFill>
                  <a:schemeClr val="bg1"/>
                </a:solidFill>
              </a:rPr>
              <a:t>Euripides</a:t>
            </a:r>
            <a:r>
              <a:rPr lang="en-US" altLang="en-US" dirty="0" smtClean="0">
                <a:solidFill>
                  <a:schemeClr val="bg1"/>
                </a:solidFill>
              </a:rPr>
              <a:t>’</a:t>
            </a:r>
            <a:br>
              <a:rPr lang="en-US" altLang="en-US" dirty="0" smtClean="0">
                <a:solidFill>
                  <a:schemeClr val="bg1"/>
                </a:solidFill>
              </a:rPr>
            </a:br>
            <a:r>
              <a:rPr lang="en-US" altLang="en-US" i="1" dirty="0" smtClean="0">
                <a:solidFill>
                  <a:schemeClr val="bg1"/>
                </a:solidFill>
              </a:rPr>
              <a:t>Iphigenia </a:t>
            </a:r>
            <a:r>
              <a:rPr lang="en-US" altLang="en-US" i="1" dirty="0">
                <a:solidFill>
                  <a:schemeClr val="bg1"/>
                </a:solidFill>
              </a:rPr>
              <a:t>at </a:t>
            </a:r>
            <a:r>
              <a:rPr lang="en-US" altLang="en-US" i="1" dirty="0" smtClean="0">
                <a:solidFill>
                  <a:schemeClr val="bg1"/>
                </a:solidFill>
              </a:rPr>
              <a:t>Aulis</a:t>
            </a:r>
            <a:endParaRPr lang="en-US" altLang="en-US" i="1" dirty="0">
              <a:solidFill>
                <a:schemeClr val="bg1"/>
              </a:solidFill>
            </a:endParaRPr>
          </a:p>
        </p:txBody>
      </p:sp>
      <p:sp>
        <p:nvSpPr>
          <p:cNvPr id="164910" name="Rectangle 46"/>
          <p:cNvSpPr>
            <a:spLocks noGrp="1" noChangeArrowheads="1"/>
          </p:cNvSpPr>
          <p:nvPr>
            <p:ph type="subTitle" idx="1"/>
          </p:nvPr>
        </p:nvSpPr>
        <p:spPr>
          <a:xfrm>
            <a:off x="1143000" y="3829110"/>
            <a:ext cx="5770115" cy="590931"/>
          </a:xfrm>
        </p:spPr>
        <p:txBody>
          <a:bodyPr wrap="square">
            <a:spAutoFit/>
          </a:bodyPr>
          <a:lstStyle/>
          <a:p>
            <a:pPr algn="r"/>
            <a:r>
              <a:rPr lang="en-US" altLang="en-US" i="1" dirty="0">
                <a:solidFill>
                  <a:schemeClr val="bg1"/>
                </a:solidFill>
              </a:rPr>
              <a:t>Why</a:t>
            </a:r>
            <a:r>
              <a:rPr lang="en-US" altLang="en-US" i="1" dirty="0" smtClean="0">
                <a:solidFill>
                  <a:schemeClr val="bg1"/>
                </a:solidFill>
              </a:rPr>
              <a:t>?</a:t>
            </a:r>
            <a:endParaRPr lang="en-US" altLang="en-US" i="1" dirty="0">
              <a:solidFill>
                <a:schemeClr val="bg1"/>
              </a:solidFill>
            </a:endParaRPr>
          </a:p>
        </p:txBody>
      </p:sp>
      <p:grpSp>
        <p:nvGrpSpPr>
          <p:cNvPr id="5" name="Group 4"/>
          <p:cNvGrpSpPr/>
          <p:nvPr/>
        </p:nvGrpSpPr>
        <p:grpSpPr>
          <a:xfrm>
            <a:off x="7467599" y="1923472"/>
            <a:ext cx="3534276" cy="4220289"/>
            <a:chOff x="7444151" y="2057400"/>
            <a:chExt cx="3534276" cy="422028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151" y="2057400"/>
              <a:ext cx="3534276" cy="3581400"/>
            </a:xfrm>
            <a:prstGeom prst="rect">
              <a:avLst/>
            </a:prstGeom>
          </p:spPr>
        </p:pic>
        <p:sp>
          <p:nvSpPr>
            <p:cNvPr id="7" name="TextBox 6"/>
            <p:cNvSpPr txBox="1"/>
            <p:nvPr/>
          </p:nvSpPr>
          <p:spPr>
            <a:xfrm>
              <a:off x="7444151" y="5692914"/>
              <a:ext cx="3529922" cy="584775"/>
            </a:xfrm>
            <a:prstGeom prst="rect">
              <a:avLst/>
            </a:prstGeom>
            <a:noFill/>
          </p:spPr>
          <p:txBody>
            <a:bodyPr wrap="square" rtlCol="0">
              <a:spAutoFit/>
            </a:bodyPr>
            <a:lstStyle/>
            <a:p>
              <a:pPr algn="ctr"/>
              <a:r>
                <a:rPr lang="en-US" sz="1600" dirty="0" smtClean="0">
                  <a:solidFill>
                    <a:srgbClr val="737373"/>
                  </a:solidFill>
                  <a:latin typeface="Calibri" panose="020F0502020204030204" pitchFamily="34" charset="0"/>
                  <a:cs typeface="Calibri" panose="020F0502020204030204" pitchFamily="34" charset="0"/>
                </a:rPr>
                <a:t>Sacrifice of Iphigenia. House of the Tragic Poet. Pompeii</a:t>
              </a:r>
            </a:p>
          </p:txBody>
        </p:sp>
      </p:grpSp>
    </p:spTree>
    <p:extLst>
      <p:ext uri="{BB962C8B-B14F-4D97-AF65-F5344CB8AC3E}">
        <p14:creationId xmlns:p14="http://schemas.microsoft.com/office/powerpoint/2010/main" val="358727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9" name="Rectangle 5"/>
          <p:cNvSpPr>
            <a:spLocks noGrp="1" noChangeArrowheads="1"/>
          </p:cNvSpPr>
          <p:nvPr>
            <p:ph sz="half" idx="1"/>
          </p:nvPr>
        </p:nvSpPr>
        <p:spPr>
          <a:xfrm>
            <a:off x="1233600" y="1143000"/>
            <a:ext cx="4709961" cy="5486400"/>
          </a:xfrm>
        </p:spPr>
        <p:txBody>
          <a:bodyPr>
            <a:normAutofit fontScale="77500" lnSpcReduction="20000"/>
          </a:bodyPr>
          <a:lstStyle/>
          <a:p>
            <a:pPr marL="0" indent="0">
              <a:lnSpc>
                <a:spcPct val="80000"/>
              </a:lnSpc>
              <a:buNone/>
            </a:pPr>
            <a:r>
              <a:rPr lang="en-US" sz="2000" b="1" dirty="0"/>
              <a:t>Double </a:t>
            </a:r>
            <a:r>
              <a:rPr lang="en-US" sz="2000" b="1" dirty="0" smtClean="0"/>
              <a:t>prologue (</a:t>
            </a:r>
            <a:r>
              <a:rPr lang="en-US" sz="2000" b="1" i="1" dirty="0" smtClean="0"/>
              <a:t>many textual problems</a:t>
            </a:r>
            <a:r>
              <a:rPr lang="en-US" sz="2000" b="1" dirty="0" smtClean="0"/>
              <a:t>)</a:t>
            </a:r>
            <a:endParaRPr lang="en-US" sz="2000" b="1" dirty="0"/>
          </a:p>
          <a:p>
            <a:pPr marL="457200" lvl="1" indent="0">
              <a:lnSpc>
                <a:spcPct val="120000"/>
              </a:lnSpc>
              <a:spcBef>
                <a:spcPts val="300"/>
              </a:spcBef>
              <a:buSzPct val="75000"/>
              <a:buNone/>
            </a:pPr>
            <a:r>
              <a:rPr lang="en-US" sz="2100" dirty="0"/>
              <a:t>Agamemnon, Retainer.</a:t>
            </a:r>
          </a:p>
          <a:p>
            <a:pPr marL="457200" lvl="1" indent="0">
              <a:lnSpc>
                <a:spcPct val="120000"/>
              </a:lnSpc>
              <a:spcBef>
                <a:spcPts val="300"/>
              </a:spcBef>
              <a:buSzPct val="75000"/>
              <a:buNone/>
            </a:pPr>
            <a:r>
              <a:rPr lang="en-US" sz="2100" dirty="0"/>
              <a:t>Agamemnon on backstory.</a:t>
            </a:r>
          </a:p>
          <a:p>
            <a:pPr marL="0" indent="0">
              <a:lnSpc>
                <a:spcPct val="80000"/>
              </a:lnSpc>
              <a:buNone/>
            </a:pPr>
            <a:r>
              <a:rPr lang="en-US" sz="2000" b="1" i="1" dirty="0" smtClean="0"/>
              <a:t>Parodos</a:t>
            </a:r>
            <a:endParaRPr lang="en-US" sz="2000" b="1" dirty="0"/>
          </a:p>
          <a:p>
            <a:pPr marL="457200" lvl="1" indent="0">
              <a:lnSpc>
                <a:spcPct val="120000"/>
              </a:lnSpc>
              <a:spcBef>
                <a:spcPts val="300"/>
              </a:spcBef>
              <a:buSzPct val="75000"/>
              <a:buNone/>
            </a:pPr>
            <a:r>
              <a:rPr lang="en-US" sz="2100" dirty="0"/>
              <a:t>Women of Chalcis on fleet.</a:t>
            </a:r>
          </a:p>
          <a:p>
            <a:pPr marL="0" indent="0">
              <a:lnSpc>
                <a:spcPct val="80000"/>
              </a:lnSpc>
              <a:buNone/>
            </a:pPr>
            <a:r>
              <a:rPr lang="en-US" sz="2000" b="1" dirty="0"/>
              <a:t>1</a:t>
            </a:r>
            <a:r>
              <a:rPr lang="en-US" sz="2000" b="1" baseline="30000" dirty="0"/>
              <a:t>st</a:t>
            </a:r>
            <a:r>
              <a:rPr lang="en-US" sz="2000" b="1" dirty="0"/>
              <a:t> </a:t>
            </a:r>
            <a:r>
              <a:rPr lang="en-US" sz="2000" b="1" dirty="0" smtClean="0"/>
              <a:t>episode</a:t>
            </a:r>
            <a:endParaRPr lang="en-US" sz="2000" b="1" dirty="0"/>
          </a:p>
          <a:p>
            <a:pPr marL="457200" lvl="1" indent="0">
              <a:lnSpc>
                <a:spcPct val="120000"/>
              </a:lnSpc>
              <a:spcBef>
                <a:spcPts val="300"/>
              </a:spcBef>
              <a:buSzPct val="75000"/>
              <a:buNone/>
            </a:pPr>
            <a:r>
              <a:rPr lang="en-US" sz="2100" dirty="0"/>
              <a:t>Menelaus &amp; Retainer.</a:t>
            </a:r>
          </a:p>
          <a:p>
            <a:pPr marL="457200" lvl="1" indent="0">
              <a:lnSpc>
                <a:spcPct val="120000"/>
              </a:lnSpc>
              <a:spcBef>
                <a:spcPts val="300"/>
              </a:spcBef>
              <a:buSzPct val="75000"/>
              <a:buNone/>
            </a:pPr>
            <a:r>
              <a:rPr lang="en-US" sz="2100" dirty="0"/>
              <a:t>Menelaus &amp; Agamemnon (</a:t>
            </a:r>
            <a:r>
              <a:rPr lang="en-US" sz="2100" i="1" dirty="0"/>
              <a:t>agōn</a:t>
            </a:r>
            <a:r>
              <a:rPr lang="en-US" sz="2100" dirty="0"/>
              <a:t>)</a:t>
            </a:r>
          </a:p>
          <a:p>
            <a:pPr marL="0" indent="0">
              <a:lnSpc>
                <a:spcPct val="80000"/>
              </a:lnSpc>
              <a:buNone/>
            </a:pPr>
            <a:r>
              <a:rPr lang="en-US" sz="2000" b="1" dirty="0"/>
              <a:t>1</a:t>
            </a:r>
            <a:r>
              <a:rPr lang="en-US" sz="2000" b="1" baseline="30000" dirty="0"/>
              <a:t>st</a:t>
            </a:r>
            <a:r>
              <a:rPr lang="en-US" sz="2000" b="1" dirty="0"/>
              <a:t> </a:t>
            </a:r>
            <a:r>
              <a:rPr lang="en-US" sz="2000" b="1" i="1" dirty="0" smtClean="0"/>
              <a:t>stasimon</a:t>
            </a:r>
            <a:endParaRPr lang="en-US" sz="2000" b="1" dirty="0"/>
          </a:p>
          <a:p>
            <a:pPr marL="457200" lvl="1" indent="0">
              <a:lnSpc>
                <a:spcPct val="120000"/>
              </a:lnSpc>
              <a:spcBef>
                <a:spcPts val="300"/>
              </a:spcBef>
              <a:buSzPct val="75000"/>
              <a:buNone/>
            </a:pPr>
            <a:r>
              <a:rPr lang="en-US" sz="2100" dirty="0"/>
              <a:t>Good sexual desire (erōs) versus bad.</a:t>
            </a:r>
          </a:p>
          <a:p>
            <a:pPr marL="0" indent="0">
              <a:lnSpc>
                <a:spcPct val="80000"/>
              </a:lnSpc>
              <a:buNone/>
            </a:pPr>
            <a:r>
              <a:rPr lang="en-US" sz="2000" b="1" dirty="0"/>
              <a:t>2</a:t>
            </a:r>
            <a:r>
              <a:rPr lang="en-US" sz="2000" b="1" baseline="30000" dirty="0"/>
              <a:t>nd</a:t>
            </a:r>
            <a:r>
              <a:rPr lang="en-US" sz="2000" b="1" dirty="0"/>
              <a:t> </a:t>
            </a:r>
            <a:r>
              <a:rPr lang="en-US" sz="2000" b="1" dirty="0" smtClean="0"/>
              <a:t>episode</a:t>
            </a:r>
            <a:endParaRPr lang="en-US" sz="2000" b="1" dirty="0"/>
          </a:p>
          <a:p>
            <a:pPr marL="457200" lvl="1" indent="0">
              <a:lnSpc>
                <a:spcPct val="120000"/>
              </a:lnSpc>
              <a:spcBef>
                <a:spcPts val="300"/>
              </a:spcBef>
              <a:buSzPct val="75000"/>
              <a:buNone/>
            </a:pPr>
            <a:r>
              <a:rPr lang="en-US" sz="2100" dirty="0"/>
              <a:t>Clytemnestra, Iphigenia, Agamemnon (wedding planning, etc.)</a:t>
            </a:r>
          </a:p>
          <a:p>
            <a:pPr marL="0" indent="0">
              <a:lnSpc>
                <a:spcPct val="80000"/>
              </a:lnSpc>
              <a:buNone/>
            </a:pPr>
            <a:r>
              <a:rPr lang="en-US" sz="2000" b="1" dirty="0"/>
              <a:t>2</a:t>
            </a:r>
            <a:r>
              <a:rPr lang="en-US" sz="2000" b="1" baseline="30000" dirty="0"/>
              <a:t>nd</a:t>
            </a:r>
            <a:r>
              <a:rPr lang="en-US" sz="2000" b="1" dirty="0"/>
              <a:t> </a:t>
            </a:r>
            <a:r>
              <a:rPr lang="en-US" sz="2000" b="1" i="1" dirty="0" smtClean="0"/>
              <a:t>stasimon</a:t>
            </a:r>
            <a:endParaRPr lang="en-US" sz="2000" b="1" dirty="0"/>
          </a:p>
          <a:p>
            <a:pPr marL="457200" lvl="1" indent="0">
              <a:lnSpc>
                <a:spcPct val="120000"/>
              </a:lnSpc>
              <a:spcBef>
                <a:spcPts val="300"/>
              </a:spcBef>
              <a:buSzPct val="75000"/>
              <a:buNone/>
            </a:pPr>
            <a:r>
              <a:rPr lang="en-US" sz="2100" dirty="0"/>
              <a:t>Destruction of Troy. May same not befall Greece! Anger at Helen</a:t>
            </a:r>
            <a:r>
              <a:rPr lang="en-US" sz="2100" dirty="0" smtClean="0"/>
              <a:t>.</a:t>
            </a:r>
          </a:p>
          <a:p>
            <a:pPr marL="0" indent="0">
              <a:lnSpc>
                <a:spcPct val="80000"/>
              </a:lnSpc>
              <a:buNone/>
            </a:pPr>
            <a:r>
              <a:rPr lang="en-US" sz="2000" b="1" dirty="0"/>
              <a:t>3</a:t>
            </a:r>
            <a:r>
              <a:rPr lang="en-US" sz="2000" b="1" baseline="30000" dirty="0"/>
              <a:t>rd</a:t>
            </a:r>
            <a:r>
              <a:rPr lang="en-US" sz="2000" b="1" dirty="0"/>
              <a:t> episode</a:t>
            </a:r>
          </a:p>
          <a:p>
            <a:pPr marL="457200" lvl="1" indent="0">
              <a:lnSpc>
                <a:spcPct val="120000"/>
              </a:lnSpc>
              <a:spcBef>
                <a:spcPts val="300"/>
              </a:spcBef>
              <a:buNone/>
            </a:pPr>
            <a:r>
              <a:rPr lang="en-US" sz="2100" dirty="0"/>
              <a:t>Achilles, Clytemnestra, Retainer. The plot begins to unravel</a:t>
            </a:r>
            <a:r>
              <a:rPr lang="en-US" sz="2100" dirty="0" smtClean="0"/>
              <a:t>.</a:t>
            </a:r>
            <a:endParaRPr lang="en-US" sz="2100" dirty="0"/>
          </a:p>
        </p:txBody>
      </p:sp>
      <p:sp>
        <p:nvSpPr>
          <p:cNvPr id="1470470" name="Rectangle 6"/>
          <p:cNvSpPr>
            <a:spLocks noGrp="1" noChangeArrowheads="1"/>
          </p:cNvSpPr>
          <p:nvPr>
            <p:ph sz="half" idx="2"/>
          </p:nvPr>
        </p:nvSpPr>
        <p:spPr>
          <a:xfrm>
            <a:off x="6264110" y="1143000"/>
            <a:ext cx="4709961" cy="5486400"/>
          </a:xfrm>
        </p:spPr>
        <p:txBody>
          <a:bodyPr>
            <a:normAutofit fontScale="77500" lnSpcReduction="20000"/>
          </a:bodyPr>
          <a:lstStyle/>
          <a:p>
            <a:pPr marL="0" indent="0">
              <a:lnSpc>
                <a:spcPct val="80000"/>
              </a:lnSpc>
              <a:buNone/>
            </a:pPr>
            <a:r>
              <a:rPr lang="en-US" sz="2000" b="1" dirty="0" smtClean="0"/>
              <a:t>3</a:t>
            </a:r>
            <a:r>
              <a:rPr lang="en-US" sz="2000" b="1" baseline="30000" dirty="0" smtClean="0"/>
              <a:t>rd</a:t>
            </a:r>
            <a:r>
              <a:rPr lang="en-US" sz="2000" b="1" dirty="0" smtClean="0"/>
              <a:t> stasimon</a:t>
            </a:r>
            <a:endParaRPr lang="en-US" sz="2000" b="1" dirty="0"/>
          </a:p>
          <a:p>
            <a:pPr marL="457200" lvl="1" indent="0">
              <a:lnSpc>
                <a:spcPct val="120000"/>
              </a:lnSpc>
              <a:spcBef>
                <a:spcPts val="300"/>
              </a:spcBef>
              <a:buNone/>
            </a:pPr>
            <a:r>
              <a:rPr lang="en-US" sz="2100" dirty="0"/>
              <a:t>Weddings. That of Peleus, and Thetis, parents of Achilles</a:t>
            </a:r>
          </a:p>
          <a:p>
            <a:pPr marL="0" indent="0">
              <a:lnSpc>
                <a:spcPct val="80000"/>
              </a:lnSpc>
              <a:buNone/>
            </a:pPr>
            <a:r>
              <a:rPr lang="en-US" sz="2000" b="1" dirty="0" smtClean="0"/>
              <a:t>4</a:t>
            </a:r>
            <a:r>
              <a:rPr lang="en-US" sz="2000" b="1" baseline="30000" dirty="0" smtClean="0"/>
              <a:t>th</a:t>
            </a:r>
            <a:r>
              <a:rPr lang="en-US" sz="2000" b="1" dirty="0" smtClean="0"/>
              <a:t> episode</a:t>
            </a:r>
            <a:endParaRPr lang="en-US" sz="2000" b="1" dirty="0"/>
          </a:p>
          <a:p>
            <a:pPr marL="457200" lvl="1" indent="0">
              <a:lnSpc>
                <a:spcPct val="120000"/>
              </a:lnSpc>
              <a:spcBef>
                <a:spcPts val="300"/>
              </a:spcBef>
              <a:buNone/>
            </a:pPr>
            <a:r>
              <a:rPr lang="en-US" sz="2100" dirty="0"/>
              <a:t>Clytemnestra, Agamemnon, Iphigenia. </a:t>
            </a:r>
            <a:r>
              <a:rPr lang="en-US" sz="2100" dirty="0" smtClean="0"/>
              <a:t>Showdown (</a:t>
            </a:r>
            <a:r>
              <a:rPr lang="en-US" sz="2100" i="1" dirty="0" smtClean="0"/>
              <a:t>much added text</a:t>
            </a:r>
            <a:r>
              <a:rPr lang="en-US" sz="2100" dirty="0" smtClean="0"/>
              <a:t>)</a:t>
            </a:r>
            <a:endParaRPr lang="en-US" sz="2100" dirty="0"/>
          </a:p>
          <a:p>
            <a:pPr marL="457200" lvl="1" indent="0">
              <a:lnSpc>
                <a:spcPct val="120000"/>
              </a:lnSpc>
              <a:spcBef>
                <a:spcPts val="300"/>
              </a:spcBef>
              <a:buNone/>
            </a:pPr>
            <a:r>
              <a:rPr lang="en-US" sz="2100" dirty="0"/>
              <a:t>Lyric (sung) dialogue</a:t>
            </a:r>
          </a:p>
          <a:p>
            <a:pPr marL="457200" lvl="1" indent="0">
              <a:lnSpc>
                <a:spcPct val="120000"/>
              </a:lnSpc>
              <a:spcBef>
                <a:spcPts val="300"/>
              </a:spcBef>
              <a:buNone/>
            </a:pPr>
            <a:r>
              <a:rPr lang="en-US" sz="2100" dirty="0"/>
              <a:t>Clytemnestra, Iphigenia. Grief.</a:t>
            </a:r>
          </a:p>
          <a:p>
            <a:pPr marL="0" indent="0">
              <a:lnSpc>
                <a:spcPct val="80000"/>
              </a:lnSpc>
              <a:buNone/>
            </a:pPr>
            <a:r>
              <a:rPr lang="en-US" sz="2000" b="1" dirty="0" smtClean="0"/>
              <a:t>5</a:t>
            </a:r>
            <a:r>
              <a:rPr lang="en-US" sz="2000" b="1" baseline="30000" dirty="0" smtClean="0"/>
              <a:t>th</a:t>
            </a:r>
            <a:r>
              <a:rPr lang="en-US" sz="2000" b="1" dirty="0" smtClean="0"/>
              <a:t> </a:t>
            </a:r>
            <a:r>
              <a:rPr lang="en-US" sz="2000" b="1" dirty="0"/>
              <a:t>episode</a:t>
            </a:r>
          </a:p>
          <a:p>
            <a:pPr marL="457200" lvl="1" indent="0">
              <a:lnSpc>
                <a:spcPct val="120000"/>
              </a:lnSpc>
              <a:spcBef>
                <a:spcPts val="300"/>
              </a:spcBef>
              <a:buNone/>
            </a:pPr>
            <a:r>
              <a:rPr lang="en-US" sz="2100" dirty="0"/>
              <a:t>Iphigenia, Clytemnestra, Achilles. Achilles’ bad news</a:t>
            </a:r>
          </a:p>
          <a:p>
            <a:pPr marL="0" indent="0">
              <a:lnSpc>
                <a:spcPct val="80000"/>
              </a:lnSpc>
              <a:buNone/>
            </a:pPr>
            <a:r>
              <a:rPr lang="en-US" sz="2000" b="1" dirty="0" smtClean="0"/>
              <a:t>Lyric </a:t>
            </a:r>
            <a:r>
              <a:rPr lang="en-US" sz="2000" b="1" dirty="0"/>
              <a:t>(sung) dialogue</a:t>
            </a:r>
          </a:p>
          <a:p>
            <a:pPr marL="457200" lvl="1" indent="0">
              <a:lnSpc>
                <a:spcPct val="120000"/>
              </a:lnSpc>
              <a:spcBef>
                <a:spcPts val="300"/>
              </a:spcBef>
              <a:buNone/>
            </a:pPr>
            <a:r>
              <a:rPr lang="en-US" sz="2100" dirty="0"/>
              <a:t>Iphigenia, Clytemnestra, Chorus. Iphigenia says goodbye.</a:t>
            </a:r>
          </a:p>
          <a:p>
            <a:pPr marL="0" indent="0">
              <a:lnSpc>
                <a:spcPct val="80000"/>
              </a:lnSpc>
              <a:buNone/>
            </a:pPr>
            <a:r>
              <a:rPr lang="en-US" sz="2000" b="1" dirty="0" smtClean="0"/>
              <a:t>Exodos</a:t>
            </a:r>
            <a:endParaRPr lang="en-US" sz="2000" b="1" dirty="0"/>
          </a:p>
          <a:p>
            <a:pPr marL="457200" lvl="1" indent="0">
              <a:lnSpc>
                <a:spcPct val="120000"/>
              </a:lnSpc>
              <a:spcBef>
                <a:spcPts val="300"/>
              </a:spcBef>
              <a:buNone/>
            </a:pPr>
            <a:r>
              <a:rPr lang="en-US" sz="2100" dirty="0"/>
              <a:t>Clytemnestra, messenger. Messenger narrates the sacrifice miracle</a:t>
            </a:r>
            <a:r>
              <a:rPr lang="en-US" sz="2100" dirty="0" smtClean="0"/>
              <a:t>.</a:t>
            </a:r>
          </a:p>
          <a:p>
            <a:pPr marL="457200" lvl="1" indent="0">
              <a:lnSpc>
                <a:spcPct val="120000"/>
              </a:lnSpc>
              <a:spcBef>
                <a:spcPts val="300"/>
              </a:spcBef>
              <a:buNone/>
            </a:pPr>
            <a:r>
              <a:rPr lang="en-US" sz="2100" i="1" dirty="0" smtClean="0"/>
              <a:t>Iphigenia probably simply dies. The ending is a very late insertion.</a:t>
            </a:r>
            <a:endParaRPr lang="en-US" sz="2100" i="1" dirty="0"/>
          </a:p>
          <a:p>
            <a:pPr marL="457200" lvl="1" indent="0">
              <a:lnSpc>
                <a:spcPct val="80000"/>
              </a:lnSpc>
              <a:buNone/>
            </a:pPr>
            <a:endParaRPr lang="en-US" sz="1800" dirty="0">
              <a:solidFill>
                <a:schemeClr val="bg1">
                  <a:lumMod val="75000"/>
                </a:schemeClr>
              </a:solidFill>
            </a:endParaRPr>
          </a:p>
        </p:txBody>
      </p:sp>
      <p:sp>
        <p:nvSpPr>
          <p:cNvPr id="1470468" name="Rectangle 4"/>
          <p:cNvSpPr>
            <a:spLocks noGrp="1" noChangeArrowheads="1"/>
          </p:cNvSpPr>
          <p:nvPr>
            <p:ph type="title"/>
          </p:nvPr>
        </p:nvSpPr>
        <p:spPr>
          <a:xfrm>
            <a:off x="2083561" y="268789"/>
            <a:ext cx="8024954" cy="590931"/>
          </a:xfrm>
          <a:noFill/>
        </p:spPr>
        <p:txBody>
          <a:bodyPr wrap="none" anchor="ctr">
            <a:spAutoFit/>
          </a:bodyPr>
          <a:lstStyle/>
          <a:p>
            <a:pPr algn="ctr"/>
            <a:r>
              <a:rPr lang="en-US" sz="3600" dirty="0"/>
              <a:t> </a:t>
            </a:r>
            <a:r>
              <a:rPr lang="en-US" sz="3600" dirty="0" smtClean="0"/>
              <a:t>Analysis (much textual corruption) </a:t>
            </a:r>
            <a:endParaRPr lang="en-US" sz="1800" dirty="0"/>
          </a:p>
        </p:txBody>
      </p:sp>
    </p:spTree>
    <p:extLst>
      <p:ext uri="{BB962C8B-B14F-4D97-AF65-F5344CB8AC3E}">
        <p14:creationId xmlns:p14="http://schemas.microsoft.com/office/powerpoint/2010/main" val="68224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smtClean="0"/>
              <a:t>IA</a:t>
            </a:r>
            <a:r>
              <a:rPr lang="en-US" altLang="en-US" dirty="0" smtClean="0"/>
              <a:t>: Euripidean Features</a:t>
            </a:r>
            <a:endParaRPr lang="en-US" dirty="0"/>
          </a:p>
        </p:txBody>
      </p:sp>
      <p:sp>
        <p:nvSpPr>
          <p:cNvPr id="3" name="Content Placeholder 2"/>
          <p:cNvSpPr>
            <a:spLocks noGrp="1"/>
          </p:cNvSpPr>
          <p:nvPr>
            <p:ph sz="half" idx="1"/>
          </p:nvPr>
        </p:nvSpPr>
        <p:spPr/>
        <p:txBody>
          <a:bodyPr>
            <a:normAutofit/>
          </a:bodyPr>
          <a:lstStyle/>
          <a:p>
            <a:r>
              <a:rPr lang="en-US" dirty="0" smtClean="0"/>
              <a:t>Background Prologue</a:t>
            </a:r>
          </a:p>
          <a:p>
            <a:pPr lvl="1"/>
            <a:r>
              <a:rPr lang="en-US" dirty="0" smtClean="0"/>
              <a:t>Agamemnon’s speech, pp. 220 ff.</a:t>
            </a:r>
          </a:p>
          <a:p>
            <a:r>
              <a:rPr lang="en-US" i="1" dirty="0" smtClean="0"/>
              <a:t>De</a:t>
            </a:r>
            <a:r>
              <a:rPr lang="en-US" dirty="0" smtClean="0"/>
              <a:t>-emphasized chorus</a:t>
            </a:r>
          </a:p>
          <a:p>
            <a:r>
              <a:rPr lang="en-US" dirty="0" smtClean="0"/>
              <a:t>Actors singing</a:t>
            </a:r>
          </a:p>
        </p:txBody>
      </p:sp>
      <p:sp>
        <p:nvSpPr>
          <p:cNvPr id="4" name="Content Placeholder 3"/>
          <p:cNvSpPr>
            <a:spLocks noGrp="1"/>
          </p:cNvSpPr>
          <p:nvPr>
            <p:ph sz="half" idx="2"/>
          </p:nvPr>
        </p:nvSpPr>
        <p:spPr/>
        <p:txBody>
          <a:bodyPr>
            <a:normAutofit/>
          </a:bodyPr>
          <a:lstStyle/>
          <a:p>
            <a:r>
              <a:rPr lang="en-US" dirty="0"/>
              <a:t>Anti-mythological realism</a:t>
            </a:r>
          </a:p>
          <a:p>
            <a:r>
              <a:rPr lang="en-US" dirty="0" smtClean="0"/>
              <a:t>Anti-heroism</a:t>
            </a:r>
          </a:p>
          <a:p>
            <a:r>
              <a:rPr lang="en-US" dirty="0" smtClean="0"/>
              <a:t>Intrigue/deception</a:t>
            </a:r>
          </a:p>
        </p:txBody>
      </p:sp>
    </p:spTree>
    <p:extLst>
      <p:ext uri="{BB962C8B-B14F-4D97-AF65-F5344CB8AC3E}">
        <p14:creationId xmlns:p14="http://schemas.microsoft.com/office/powerpoint/2010/main" val="180484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endParaRPr lang="en-US" dirty="0"/>
          </a:p>
        </p:txBody>
      </p:sp>
      <p:sp>
        <p:nvSpPr>
          <p:cNvPr id="10" name="Content Placeholder 9"/>
          <p:cNvSpPr>
            <a:spLocks noGrp="1"/>
          </p:cNvSpPr>
          <p:nvPr>
            <p:ph sz="half" idx="1"/>
          </p:nvPr>
        </p:nvSpPr>
        <p:spPr/>
        <p:txBody>
          <a:bodyPr>
            <a:normAutofit lnSpcReduction="10000"/>
          </a:bodyPr>
          <a:lstStyle/>
          <a:p>
            <a:r>
              <a:rPr lang="en-US" dirty="0"/>
              <a:t>Lust for conquest</a:t>
            </a:r>
          </a:p>
          <a:p>
            <a:pPr lvl="1"/>
            <a:r>
              <a:rPr lang="en-US" dirty="0"/>
              <a:t>War as mad</a:t>
            </a:r>
          </a:p>
          <a:p>
            <a:r>
              <a:rPr lang="en-US" dirty="0"/>
              <a:t>Panhellenism</a:t>
            </a:r>
          </a:p>
          <a:p>
            <a:pPr lvl="1"/>
            <a:r>
              <a:rPr lang="en-US" dirty="0"/>
              <a:t>War as </a:t>
            </a:r>
            <a:r>
              <a:rPr lang="en-US" dirty="0" smtClean="0"/>
              <a:t>unity</a:t>
            </a:r>
          </a:p>
          <a:p>
            <a:r>
              <a:rPr lang="en-US" dirty="0"/>
              <a:t>Leadership</a:t>
            </a:r>
          </a:p>
          <a:p>
            <a:pPr lvl="1"/>
            <a:r>
              <a:rPr lang="en-US" dirty="0"/>
              <a:t>Agamemnon’s </a:t>
            </a:r>
            <a:r>
              <a:rPr lang="en-US" dirty="0" smtClean="0"/>
              <a:t>vacillation</a:t>
            </a:r>
            <a:endParaRPr lang="en-US" dirty="0"/>
          </a:p>
        </p:txBody>
      </p:sp>
      <p:sp>
        <p:nvSpPr>
          <p:cNvPr id="11" name="Content Placeholder 10"/>
          <p:cNvSpPr>
            <a:spLocks noGrp="1"/>
          </p:cNvSpPr>
          <p:nvPr>
            <p:ph sz="half" idx="2"/>
          </p:nvPr>
        </p:nvSpPr>
        <p:spPr/>
        <p:txBody>
          <a:bodyPr>
            <a:normAutofit lnSpcReduction="10000"/>
          </a:bodyPr>
          <a:lstStyle/>
          <a:p>
            <a:r>
              <a:rPr lang="en-US" dirty="0" smtClean="0"/>
              <a:t>Class</a:t>
            </a:r>
            <a:endParaRPr lang="en-US" dirty="0"/>
          </a:p>
          <a:p>
            <a:pPr lvl="1"/>
            <a:r>
              <a:rPr lang="en-US" dirty="0"/>
              <a:t>Odysseus &amp; mob versus Agamemnon &amp; </a:t>
            </a:r>
            <a:r>
              <a:rPr lang="en-US" dirty="0" smtClean="0"/>
              <a:t>Achilles</a:t>
            </a:r>
          </a:p>
          <a:p>
            <a:r>
              <a:rPr lang="en-US" dirty="0" smtClean="0"/>
              <a:t>Gender</a:t>
            </a:r>
          </a:p>
          <a:p>
            <a:pPr lvl="1"/>
            <a:r>
              <a:rPr lang="en-US" dirty="0" smtClean="0"/>
              <a:t>Iphigenia’s noble martyrdom</a:t>
            </a:r>
            <a:endParaRPr lang="en-US" dirty="0"/>
          </a:p>
          <a:p>
            <a:endParaRPr lang="en-US" dirty="0"/>
          </a:p>
        </p:txBody>
      </p:sp>
    </p:spTree>
    <p:extLst>
      <p:ext uri="{BB962C8B-B14F-4D97-AF65-F5344CB8AC3E}">
        <p14:creationId xmlns:p14="http://schemas.microsoft.com/office/powerpoint/2010/main" val="201091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dirty="0" smtClean="0">
                <a:solidFill>
                  <a:schemeClr val="bg1"/>
                </a:solidFill>
              </a:rPr>
              <a:t>What’s she thinking?</a:t>
            </a:r>
            <a:br>
              <a:rPr lang="en-US" dirty="0" smtClean="0">
                <a:solidFill>
                  <a:schemeClr val="bg1"/>
                </a:solidFill>
              </a:rPr>
            </a:br>
            <a:r>
              <a:rPr lang="en-US" sz="2000" dirty="0" smtClean="0">
                <a:solidFill>
                  <a:schemeClr val="bg1"/>
                </a:solidFill>
              </a:rPr>
              <a:t>Cacoyannis </a:t>
            </a:r>
            <a:r>
              <a:rPr lang="en-US" sz="2000" i="1" dirty="0" smtClean="0">
                <a:solidFill>
                  <a:schemeClr val="bg1"/>
                </a:solidFill>
              </a:rPr>
              <a:t>Iphigenia</a:t>
            </a:r>
            <a:r>
              <a:rPr lang="en-US" sz="2000" dirty="0" smtClean="0">
                <a:solidFill>
                  <a:schemeClr val="bg1"/>
                </a:solidFill>
              </a:rPr>
              <a:t>, finale</a:t>
            </a:r>
            <a:endParaRPr lang="en-US" sz="2000" dirty="0">
              <a:solidFill>
                <a:schemeClr val="bg1"/>
              </a:solidFill>
            </a:endParaRPr>
          </a:p>
        </p:txBody>
      </p:sp>
      <p:sp>
        <p:nvSpPr>
          <p:cNvPr id="3" name="TextBox 2"/>
          <p:cNvSpPr txBox="1"/>
          <p:nvPr/>
        </p:nvSpPr>
        <p:spPr>
          <a:xfrm>
            <a:off x="4114464" y="5791200"/>
            <a:ext cx="3963073" cy="553998"/>
          </a:xfrm>
          <a:prstGeom prst="rect">
            <a:avLst/>
          </a:prstGeom>
          <a:noFill/>
        </p:spPr>
        <p:txBody>
          <a:bodyPr wrap="none" rtlCol="0">
            <a:spAutoFit/>
          </a:bodyPr>
          <a:lstStyle/>
          <a:p>
            <a:pPr algn="ctr">
              <a:lnSpc>
                <a:spcPct val="125000"/>
              </a:lnSpc>
            </a:pPr>
            <a:r>
              <a:rPr lang="en-US" sz="2400" dirty="0">
                <a:solidFill>
                  <a:srgbClr val="737373"/>
                </a:solidFill>
                <a:latin typeface="Calibri" panose="020F0502020204030204" pitchFamily="34" charset="0"/>
                <a:cs typeface="Calibri" panose="020F0502020204030204" pitchFamily="34" charset="0"/>
                <a:hlinkClick r:id="rId4"/>
              </a:rPr>
              <a:t>https://youtu.be/iXQVJiNb884</a:t>
            </a:r>
            <a:endParaRPr lang="en-US" sz="2400" dirty="0" smtClean="0">
              <a:solidFill>
                <a:srgbClr val="737373"/>
              </a:solidFill>
              <a:latin typeface="Calibri" panose="020F0502020204030204" pitchFamily="34" charset="0"/>
              <a:cs typeface="Calibri" panose="020F0502020204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976534925"/>
              </p:ext>
            </p:extLst>
          </p:nvPr>
        </p:nvGraphicFramePr>
        <p:xfrm>
          <a:off x="3143250" y="1752600"/>
          <a:ext cx="5905500" cy="3505200"/>
        </p:xfrm>
        <a:graphic>
          <a:graphicData uri="http://schemas.openxmlformats.org/presentationml/2006/ole">
            <mc:AlternateContent xmlns:mc="http://schemas.openxmlformats.org/markup-compatibility/2006">
              <mc:Choice xmlns:v="urn:schemas-microsoft-com:vml" Requires="v">
                <p:oleObj spid="_x0000_s1057" r:id="rId5" imgW="5904720" imgH="3504600" progId="">
                  <p:embed/>
                </p:oleObj>
              </mc:Choice>
              <mc:Fallback>
                <p:oleObj r:id="rId5" imgW="5904720" imgH="3504600" progId="">
                  <p:embed/>
                  <p:pic>
                    <p:nvPicPr>
                      <p:cNvPr id="0" name=""/>
                      <p:cNvPicPr/>
                      <p:nvPr/>
                    </p:nvPicPr>
                    <p:blipFill>
                      <a:blip r:embed="rId6"/>
                      <a:stretch>
                        <a:fillRect/>
                      </a:stretch>
                    </p:blipFill>
                    <p:spPr>
                      <a:xfrm>
                        <a:off x="3143250" y="1752600"/>
                        <a:ext cx="5905500" cy="3505200"/>
                      </a:xfrm>
                      <a:prstGeom prst="rect">
                        <a:avLst/>
                      </a:prstGeom>
                    </p:spPr>
                  </p:pic>
                </p:oleObj>
              </mc:Fallback>
            </mc:AlternateContent>
          </a:graphicData>
        </a:graphic>
      </p:graphicFrame>
    </p:spTree>
    <p:extLst>
      <p:ext uri="{BB962C8B-B14F-4D97-AF65-F5344CB8AC3E}">
        <p14:creationId xmlns:p14="http://schemas.microsoft.com/office/powerpoint/2010/main" val="24116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ltLang="en-US" dirty="0"/>
              <a:t>Agenda</a:t>
            </a:r>
          </a:p>
        </p:txBody>
      </p:sp>
      <p:sp>
        <p:nvSpPr>
          <p:cNvPr id="904195" name="Rectangle 3"/>
          <p:cNvSpPr>
            <a:spLocks noGrp="1" noChangeArrowheads="1"/>
          </p:cNvSpPr>
          <p:nvPr>
            <p:ph type="body" idx="1"/>
          </p:nvPr>
        </p:nvSpPr>
        <p:spPr>
          <a:xfrm>
            <a:off x="1217931" y="1828800"/>
            <a:ext cx="5944869" cy="4343400"/>
          </a:xfrm>
        </p:spPr>
        <p:txBody>
          <a:bodyPr/>
          <a:lstStyle/>
          <a:p>
            <a:pPr lvl="0"/>
            <a:r>
              <a:rPr lang="en-US" altLang="en-US" dirty="0" smtClean="0"/>
              <a:t>Cold Open</a:t>
            </a:r>
          </a:p>
          <a:p>
            <a:pPr lvl="1"/>
            <a:r>
              <a:rPr lang="en-US" altLang="en-US" dirty="0" smtClean="0"/>
              <a:t>What’s She Thinking? </a:t>
            </a:r>
            <a:r>
              <a:rPr lang="en-US" altLang="en-US" sz="2400" dirty="0" smtClean="0"/>
              <a:t>(Clytemnestra in </a:t>
            </a:r>
            <a:r>
              <a:rPr lang="en-US" altLang="en-US" sz="2400" i="1" dirty="0" smtClean="0"/>
              <a:t>Iphigenia</a:t>
            </a:r>
            <a:r>
              <a:rPr lang="en-US" altLang="en-US" sz="2400" dirty="0" smtClean="0"/>
              <a:t>)</a:t>
            </a:r>
            <a:endParaRPr lang="en-US" dirty="0"/>
          </a:p>
          <a:p>
            <a:r>
              <a:rPr lang="en-US" dirty="0" smtClean="0"/>
              <a:t>Discussion</a:t>
            </a:r>
          </a:p>
          <a:p>
            <a:pPr lvl="1"/>
            <a:r>
              <a:rPr lang="en-US" dirty="0" smtClean="0"/>
              <a:t>Why</a:t>
            </a:r>
            <a:r>
              <a:rPr lang="en-US" dirty="0"/>
              <a:t>?</a:t>
            </a:r>
            <a:endParaRPr lang="en-US" altLang="en-US" dirty="0"/>
          </a:p>
          <a:p>
            <a:pPr lvl="0"/>
            <a:r>
              <a:rPr lang="en-US" altLang="en-US" dirty="0" smtClean="0"/>
              <a:t>Introduction to Play</a:t>
            </a:r>
          </a:p>
          <a:p>
            <a:pPr lvl="1"/>
            <a:r>
              <a:rPr lang="en-US" altLang="en-US" dirty="0" smtClean="0"/>
              <a:t>Play Facts, Features</a:t>
            </a:r>
          </a:p>
        </p:txBody>
      </p:sp>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532" y="1828800"/>
            <a:ext cx="352154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88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4195">
                                            <p:txEl>
                                              <p:pRg st="0" end="0"/>
                                            </p:txEl>
                                          </p:spTgt>
                                        </p:tgtEl>
                                        <p:attrNameLst>
                                          <p:attrName>style.visibility</p:attrName>
                                        </p:attrNameLst>
                                      </p:cBhvr>
                                      <p:to>
                                        <p:strVal val="visible"/>
                                      </p:to>
                                    </p:set>
                                    <p:animEffect transition="in" filter="fade">
                                      <p:cBhvr>
                                        <p:cTn id="7" dur="500"/>
                                        <p:tgtEl>
                                          <p:spTgt spid="904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4195">
                                            <p:txEl>
                                              <p:pRg st="1" end="1"/>
                                            </p:txEl>
                                          </p:spTgt>
                                        </p:tgtEl>
                                        <p:attrNameLst>
                                          <p:attrName>style.visibility</p:attrName>
                                        </p:attrNameLst>
                                      </p:cBhvr>
                                      <p:to>
                                        <p:strVal val="visible"/>
                                      </p:to>
                                    </p:set>
                                    <p:animEffect transition="in" filter="fade">
                                      <p:cBhvr>
                                        <p:cTn id="10" dur="500"/>
                                        <p:tgtEl>
                                          <p:spTgt spid="9041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04195">
                                            <p:txEl>
                                              <p:pRg st="2" end="2"/>
                                            </p:txEl>
                                          </p:spTgt>
                                        </p:tgtEl>
                                        <p:attrNameLst>
                                          <p:attrName>style.visibility</p:attrName>
                                        </p:attrNameLst>
                                      </p:cBhvr>
                                      <p:to>
                                        <p:strVal val="visible"/>
                                      </p:to>
                                    </p:set>
                                    <p:animEffect transition="in" filter="fade">
                                      <p:cBhvr>
                                        <p:cTn id="15" dur="500"/>
                                        <p:tgtEl>
                                          <p:spTgt spid="90419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04195">
                                            <p:txEl>
                                              <p:pRg st="3" end="3"/>
                                            </p:txEl>
                                          </p:spTgt>
                                        </p:tgtEl>
                                        <p:attrNameLst>
                                          <p:attrName>style.visibility</p:attrName>
                                        </p:attrNameLst>
                                      </p:cBhvr>
                                      <p:to>
                                        <p:strVal val="visible"/>
                                      </p:to>
                                    </p:set>
                                    <p:animEffect transition="in" filter="fade">
                                      <p:cBhvr>
                                        <p:cTn id="18" dur="500"/>
                                        <p:tgtEl>
                                          <p:spTgt spid="90419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04195">
                                            <p:txEl>
                                              <p:pRg st="4" end="4"/>
                                            </p:txEl>
                                          </p:spTgt>
                                        </p:tgtEl>
                                        <p:attrNameLst>
                                          <p:attrName>style.visibility</p:attrName>
                                        </p:attrNameLst>
                                      </p:cBhvr>
                                      <p:to>
                                        <p:strVal val="visible"/>
                                      </p:to>
                                    </p:set>
                                    <p:animEffect transition="in" filter="fade">
                                      <p:cBhvr>
                                        <p:cTn id="23" dur="500"/>
                                        <p:tgtEl>
                                          <p:spTgt spid="90419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04195">
                                            <p:txEl>
                                              <p:pRg st="5" end="5"/>
                                            </p:txEl>
                                          </p:spTgt>
                                        </p:tgtEl>
                                        <p:attrNameLst>
                                          <p:attrName>style.visibility</p:attrName>
                                        </p:attrNameLst>
                                      </p:cBhvr>
                                      <p:to>
                                        <p:strVal val="visible"/>
                                      </p:to>
                                    </p:set>
                                    <p:animEffect transition="in" filter="fade">
                                      <p:cBhvr>
                                        <p:cTn id="26" dur="500"/>
                                        <p:tgtEl>
                                          <p:spTgt spid="904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r>
              <a:rPr lang="en-US" dirty="0" smtClean="0"/>
              <a:t>Why?</a:t>
            </a:r>
            <a:endParaRPr lang="en-US" dirty="0"/>
          </a:p>
        </p:txBody>
      </p:sp>
    </p:spTree>
    <p:extLst>
      <p:ext uri="{BB962C8B-B14F-4D97-AF65-F5344CB8AC3E}">
        <p14:creationId xmlns:p14="http://schemas.microsoft.com/office/powerpoint/2010/main" val="140342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53" name="Text Box 9"/>
          <p:cNvSpPr txBox="1">
            <a:spLocks noChangeArrowheads="1"/>
          </p:cNvSpPr>
          <p:nvPr/>
        </p:nvSpPr>
        <p:spPr bwMode="auto">
          <a:xfrm>
            <a:off x="762000" y="2450923"/>
            <a:ext cx="10668000" cy="198823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nchor="ctr" anchorCtr="0">
            <a:spAutoFit/>
          </a:bodyPr>
          <a:lstStyle>
            <a:defPPr>
              <a:defRPr lang="en-US"/>
            </a:defPPr>
            <a:lvl1pPr algn="ctr">
              <a:lnSpc>
                <a:spcPct val="150000"/>
              </a:lnSpc>
              <a:defRPr sz="3200">
                <a:solidFill>
                  <a:schemeClr val="dk1"/>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10000"/>
              </a:lnSpc>
            </a:pPr>
            <a:r>
              <a:rPr lang="en-US" altLang="en-US" sz="4000" dirty="0" smtClean="0"/>
              <a:t>“</a:t>
            </a:r>
            <a:r>
              <a:rPr lang="en-US" altLang="en-US" sz="4000" dirty="0"/>
              <a:t>If asked why, why do you want to kill </a:t>
            </a:r>
            <a:r>
              <a:rPr lang="en-US" altLang="en-US" sz="4000" dirty="0" smtClean="0"/>
              <a:t>her, what</a:t>
            </a:r>
            <a:r>
              <a:rPr lang="en-US" altLang="en-US" sz="4000" dirty="0"/>
              <a:t>, pray, will your answer be</a:t>
            </a:r>
            <a:r>
              <a:rPr lang="en-US" altLang="en-US" sz="4000" dirty="0" smtClean="0"/>
              <a:t>?”</a:t>
            </a:r>
            <a:br>
              <a:rPr lang="en-US" altLang="en-US" sz="4000" dirty="0" smtClean="0"/>
            </a:br>
            <a:r>
              <a:rPr lang="en-US" altLang="en-US" sz="2800" dirty="0"/>
              <a:t>(Clytemnestra to </a:t>
            </a:r>
            <a:r>
              <a:rPr lang="en-US" altLang="en-US" sz="2800" dirty="0" smtClean="0"/>
              <a:t>Agamemnon, Euripides </a:t>
            </a:r>
            <a:r>
              <a:rPr lang="en-US" altLang="en-US" sz="2800" i="1" dirty="0" smtClean="0"/>
              <a:t>Iphigenia at Aulis</a:t>
            </a:r>
            <a:r>
              <a:rPr lang="en-US" altLang="en-US" sz="2800" dirty="0" smtClean="0"/>
              <a:t>)</a:t>
            </a:r>
            <a:endParaRPr lang="en-US" altLang="en-US" sz="4000" dirty="0"/>
          </a:p>
        </p:txBody>
      </p:sp>
      <p:sp>
        <p:nvSpPr>
          <p:cNvPr id="2" name="TextBox 1"/>
          <p:cNvSpPr txBox="1"/>
          <p:nvPr/>
        </p:nvSpPr>
        <p:spPr>
          <a:xfrm>
            <a:off x="2749923" y="5410200"/>
            <a:ext cx="6662272" cy="575123"/>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spAutoFit/>
          </a:bodyPr>
          <a:lstStyle/>
          <a:p>
            <a:pPr algn="ctr">
              <a:lnSpc>
                <a:spcPct val="125000"/>
              </a:lnSpc>
            </a:pPr>
            <a:r>
              <a:rPr lang="en-US" sz="2400" dirty="0" smtClean="0">
                <a:solidFill>
                  <a:srgbClr val="737373"/>
                </a:solidFill>
                <a:latin typeface="Calibri" panose="020F0502020204030204" pitchFamily="34" charset="0"/>
                <a:cs typeface="Calibri" panose="020F0502020204030204" pitchFamily="34" charset="0"/>
              </a:rPr>
              <a:t>Peloponnesian War, Athens vs, Sparta, 431–404 BCE</a:t>
            </a:r>
          </a:p>
        </p:txBody>
      </p:sp>
    </p:spTree>
    <p:extLst>
      <p:ext uri="{BB962C8B-B14F-4D97-AF65-F5344CB8AC3E}">
        <p14:creationId xmlns:p14="http://schemas.microsoft.com/office/powerpoint/2010/main" val="279786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46648" y="1066800"/>
            <a:ext cx="10515600" cy="2554545"/>
          </a:xfrm>
          <a:prstGeom prst="rect">
            <a:avLst/>
          </a:prstGeom>
          <a:noFill/>
        </p:spPr>
        <p:txBody>
          <a:bodyPr wrap="square" rtlCol="0" anchor="ctr" anchorCtr="0">
            <a:spAutoFit/>
          </a:bodyPr>
          <a:lstStyle/>
          <a:p>
            <a:pPr algn="ctr">
              <a:lnSpc>
                <a:spcPct val="125000"/>
              </a:lnSpc>
            </a:pPr>
            <a:r>
              <a:rPr lang="en-US" sz="3200" dirty="0" smtClean="0">
                <a:solidFill>
                  <a:srgbClr val="545454"/>
                </a:solidFill>
                <a:latin typeface="Calibri" panose="020F0502020204030204" pitchFamily="34" charset="0"/>
                <a:cs typeface="Calibri" panose="020F0502020204030204" pitchFamily="34" charset="0"/>
              </a:rPr>
              <a:t>“In </a:t>
            </a:r>
            <a:r>
              <a:rPr lang="en-US" sz="3200" dirty="0">
                <a:solidFill>
                  <a:srgbClr val="545454"/>
                </a:solidFill>
                <a:latin typeface="Calibri" panose="020F0502020204030204" pitchFamily="34" charset="0"/>
                <a:cs typeface="Calibri" panose="020F0502020204030204" pitchFamily="34" charset="0"/>
              </a:rPr>
              <a:t>drama you struggle, because you hope you’re going to survive. It’s utilitarian — sordid. But tragedy is gratuitous. Pointless, irremediable. Fit for a king</a:t>
            </a:r>
            <a:r>
              <a:rPr lang="en-US" sz="3200" dirty="0" smtClean="0">
                <a:solidFill>
                  <a:srgbClr val="545454"/>
                </a:solidFill>
                <a:latin typeface="Calibri" panose="020F0502020204030204" pitchFamily="34" charset="0"/>
                <a:cs typeface="Calibri" panose="020F0502020204030204" pitchFamily="34" charset="0"/>
              </a:rPr>
              <a:t>!”</a:t>
            </a:r>
            <a:br>
              <a:rPr lang="en-US" sz="3200" dirty="0" smtClean="0">
                <a:solidFill>
                  <a:srgbClr val="545454"/>
                </a:solidFill>
                <a:latin typeface="Calibri" panose="020F0502020204030204" pitchFamily="34" charset="0"/>
                <a:cs typeface="Calibri" panose="020F0502020204030204" pitchFamily="34" charset="0"/>
              </a:rPr>
            </a:br>
            <a:r>
              <a:rPr lang="en-US" sz="3200" dirty="0" smtClean="0">
                <a:solidFill>
                  <a:srgbClr val="545454"/>
                </a:solidFill>
                <a:latin typeface="Calibri" panose="020F0502020204030204" pitchFamily="34" charset="0"/>
                <a:cs typeface="Calibri" panose="020F0502020204030204" pitchFamily="34" charset="0"/>
              </a:rPr>
              <a:t>(Chorus in Anouilh </a:t>
            </a:r>
            <a:r>
              <a:rPr lang="en-US" sz="3200" i="1" dirty="0" smtClean="0">
                <a:solidFill>
                  <a:srgbClr val="545454"/>
                </a:solidFill>
                <a:latin typeface="Calibri" panose="020F0502020204030204" pitchFamily="34" charset="0"/>
                <a:cs typeface="Calibri" panose="020F0502020204030204" pitchFamily="34" charset="0"/>
              </a:rPr>
              <a:t>Antigone</a:t>
            </a:r>
            <a:r>
              <a:rPr lang="en-US" sz="3200" dirty="0" smtClean="0">
                <a:solidFill>
                  <a:srgbClr val="545454"/>
                </a:solidFill>
                <a:latin typeface="Calibri" panose="020F0502020204030204" pitchFamily="34" charset="0"/>
                <a:cs typeface="Calibri" panose="020F0502020204030204" pitchFamily="34" charset="0"/>
              </a:rPr>
              <a:t> p</a:t>
            </a:r>
            <a:r>
              <a:rPr lang="en-US" sz="3200" dirty="0">
                <a:solidFill>
                  <a:srgbClr val="545454"/>
                </a:solidFill>
                <a:latin typeface="Calibri" panose="020F0502020204030204" pitchFamily="34" charset="0"/>
                <a:cs typeface="Calibri" panose="020F0502020204030204" pitchFamily="34" charset="0"/>
              </a:rPr>
              <a:t>. 102</a:t>
            </a:r>
            <a:r>
              <a:rPr lang="en-US" sz="3200" dirty="0" smtClean="0">
                <a:solidFill>
                  <a:srgbClr val="545454"/>
                </a:solidFill>
                <a:latin typeface="Calibri" panose="020F0502020204030204" pitchFamily="34" charset="0"/>
                <a:cs typeface="Calibri" panose="020F0502020204030204" pitchFamily="34" charset="0"/>
              </a:rPr>
              <a:t>)</a:t>
            </a:r>
          </a:p>
        </p:txBody>
      </p:sp>
      <p:sp>
        <p:nvSpPr>
          <p:cNvPr id="3" name="TextBox 2"/>
          <p:cNvSpPr txBox="1"/>
          <p:nvPr/>
        </p:nvSpPr>
        <p:spPr>
          <a:xfrm>
            <a:off x="764460" y="4038600"/>
            <a:ext cx="10679976" cy="1938992"/>
          </a:xfrm>
          <a:prstGeom prst="rect">
            <a:avLst/>
          </a:prstGeom>
          <a:noFill/>
        </p:spPr>
        <p:txBody>
          <a:bodyPr wrap="square" rtlCol="0">
            <a:spAutoFit/>
          </a:bodyPr>
          <a:lstStyle/>
          <a:p>
            <a:pPr algn="ctr">
              <a:lnSpc>
                <a:spcPct val="125000"/>
              </a:lnSpc>
            </a:pPr>
            <a:r>
              <a:rPr lang="en-US" sz="4800" dirty="0" smtClean="0">
                <a:solidFill>
                  <a:srgbClr val="545454"/>
                </a:solidFill>
                <a:latin typeface="Calibri" panose="020F0502020204030204" pitchFamily="34" charset="0"/>
                <a:cs typeface="Calibri" panose="020F0502020204030204" pitchFamily="34" charset="0"/>
              </a:rPr>
              <a:t>Is Euripides’ </a:t>
            </a:r>
            <a:r>
              <a:rPr lang="en-US" sz="4800" i="1" dirty="0" smtClean="0">
                <a:solidFill>
                  <a:srgbClr val="545454"/>
                </a:solidFill>
                <a:latin typeface="Calibri" panose="020F0502020204030204" pitchFamily="34" charset="0"/>
                <a:cs typeface="Calibri" panose="020F0502020204030204" pitchFamily="34" charset="0"/>
              </a:rPr>
              <a:t>Iphigenia at Aulis</a:t>
            </a:r>
            <a:r>
              <a:rPr lang="en-US" sz="4800" dirty="0" smtClean="0">
                <a:solidFill>
                  <a:srgbClr val="545454"/>
                </a:solidFill>
                <a:latin typeface="Calibri" panose="020F0502020204030204" pitchFamily="34" charset="0"/>
                <a:cs typeface="Calibri" panose="020F0502020204030204" pitchFamily="34" charset="0"/>
              </a:rPr>
              <a:t> drama or tragedy?</a:t>
            </a:r>
          </a:p>
        </p:txBody>
      </p:sp>
    </p:spTree>
    <p:extLst>
      <p:ext uri="{BB962C8B-B14F-4D97-AF65-F5344CB8AC3E}">
        <p14:creationId xmlns:p14="http://schemas.microsoft.com/office/powerpoint/2010/main" val="218495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p:txBody>
          <a:bodyPr/>
          <a:lstStyle/>
          <a:p>
            <a:r>
              <a:rPr lang="en-US" altLang="en-US" dirty="0"/>
              <a:t>Introduction to Play</a:t>
            </a:r>
          </a:p>
        </p:txBody>
      </p:sp>
      <p:sp>
        <p:nvSpPr>
          <p:cNvPr id="804867" name="Rectangle 3"/>
          <p:cNvSpPr>
            <a:spLocks noGrp="1" noChangeArrowheads="1"/>
          </p:cNvSpPr>
          <p:nvPr>
            <p:ph type="body" idx="1"/>
          </p:nvPr>
        </p:nvSpPr>
        <p:spPr/>
        <p:txBody>
          <a:bodyPr/>
          <a:lstStyle/>
          <a:p>
            <a:r>
              <a:rPr lang="en-US" altLang="en-US"/>
              <a:t>Play Facts, Features</a:t>
            </a:r>
          </a:p>
        </p:txBody>
      </p:sp>
    </p:spTree>
    <p:extLst>
      <p:ext uri="{BB962C8B-B14F-4D97-AF65-F5344CB8AC3E}">
        <p14:creationId xmlns:p14="http://schemas.microsoft.com/office/powerpoint/2010/main" val="424332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ltLang="en-US" i="1" dirty="0" smtClean="0"/>
              <a:t>Iphigenia at Aulis:</a:t>
            </a:r>
            <a:r>
              <a:rPr lang="en-US" altLang="en-US" dirty="0" smtClean="0"/>
              <a:t> Play Facts</a:t>
            </a:r>
            <a:endParaRPr lang="en-US" altLang="en-US" dirty="0"/>
          </a:p>
        </p:txBody>
      </p:sp>
      <p:sp>
        <p:nvSpPr>
          <p:cNvPr id="1027" name="Rectangle 3"/>
          <p:cNvSpPr>
            <a:spLocks noGrp="1" noChangeArrowheads="1"/>
          </p:cNvSpPr>
          <p:nvPr>
            <p:ph type="body" sz="half" idx="1"/>
          </p:nvPr>
        </p:nvSpPr>
        <p:spPr/>
        <p:txBody>
          <a:bodyPr>
            <a:normAutofit fontScale="92500" lnSpcReduction="10000"/>
          </a:bodyPr>
          <a:lstStyle/>
          <a:p>
            <a:r>
              <a:rPr lang="en-US" altLang="en-US" dirty="0" smtClean="0"/>
              <a:t>Production</a:t>
            </a:r>
          </a:p>
          <a:p>
            <a:pPr lvl="1"/>
            <a:r>
              <a:rPr lang="en-US" altLang="en-US" dirty="0" smtClean="0"/>
              <a:t>March 405 BCE</a:t>
            </a:r>
          </a:p>
          <a:p>
            <a:pPr lvl="1"/>
            <a:r>
              <a:rPr lang="en-US" altLang="en-US" dirty="0" smtClean="0"/>
              <a:t>Posthumous</a:t>
            </a:r>
          </a:p>
          <a:p>
            <a:pPr lvl="1"/>
            <a:r>
              <a:rPr lang="en-US" altLang="en-US" dirty="0" smtClean="0"/>
              <a:t>Tetralogy</a:t>
            </a:r>
          </a:p>
          <a:p>
            <a:pPr lvl="2"/>
            <a:r>
              <a:rPr lang="en-US" altLang="en-US" i="1" dirty="0" smtClean="0"/>
              <a:t>Iphigenia at Aulis</a:t>
            </a:r>
          </a:p>
          <a:p>
            <a:pPr lvl="2"/>
            <a:r>
              <a:rPr lang="en-US" altLang="en-US" i="1" dirty="0" smtClean="0"/>
              <a:t>Alcmaeon</a:t>
            </a:r>
          </a:p>
          <a:p>
            <a:pPr lvl="2"/>
            <a:r>
              <a:rPr lang="en-US" altLang="en-US" i="1" dirty="0" smtClean="0"/>
              <a:t>Bacchae</a:t>
            </a:r>
          </a:p>
          <a:p>
            <a:pPr lvl="2"/>
            <a:r>
              <a:rPr lang="en-US" altLang="en-US" dirty="0" smtClean="0"/>
              <a:t>Satyr play</a:t>
            </a:r>
            <a:endParaRPr lang="en-US" altLang="en-US" dirty="0"/>
          </a:p>
        </p:txBody>
      </p:sp>
      <p:sp>
        <p:nvSpPr>
          <p:cNvPr id="1028" name="Rectangle 4"/>
          <p:cNvSpPr>
            <a:spLocks noGrp="1" noChangeArrowheads="1"/>
          </p:cNvSpPr>
          <p:nvPr>
            <p:ph type="body" sz="half" idx="2"/>
          </p:nvPr>
        </p:nvSpPr>
        <p:spPr/>
        <p:txBody>
          <a:bodyPr>
            <a:normAutofit lnSpcReduction="10000"/>
          </a:bodyPr>
          <a:lstStyle/>
          <a:p>
            <a:r>
              <a:rPr lang="en-US" altLang="en-US" dirty="0" smtClean="0"/>
              <a:t>Text</a:t>
            </a:r>
          </a:p>
          <a:p>
            <a:pPr lvl="1"/>
            <a:r>
              <a:rPr lang="en-US" altLang="en-US" dirty="0" smtClean="0"/>
              <a:t>Interpolation</a:t>
            </a:r>
          </a:p>
          <a:p>
            <a:pPr lvl="1"/>
            <a:r>
              <a:rPr lang="en-US" altLang="en-US" dirty="0" smtClean="0"/>
              <a:t>Corruption</a:t>
            </a:r>
          </a:p>
          <a:p>
            <a:r>
              <a:rPr lang="en-US" altLang="en-US" dirty="0" smtClean="0"/>
              <a:t>Dramaturgy</a:t>
            </a:r>
          </a:p>
          <a:p>
            <a:pPr lvl="1"/>
            <a:r>
              <a:rPr lang="en-US" altLang="en-US" dirty="0" smtClean="0"/>
              <a:t>Realism</a:t>
            </a:r>
          </a:p>
          <a:p>
            <a:pPr lvl="1"/>
            <a:r>
              <a:rPr lang="en-US" altLang="en-US" dirty="0" smtClean="0"/>
              <a:t>Suspense</a:t>
            </a:r>
          </a:p>
          <a:p>
            <a:pPr lvl="1"/>
            <a:r>
              <a:rPr lang="en-US" altLang="en-US" dirty="0" smtClean="0"/>
              <a:t>Pathos</a:t>
            </a:r>
            <a:endParaRPr lang="en-US" altLang="en-US" dirty="0"/>
          </a:p>
        </p:txBody>
      </p:sp>
      <p:sp>
        <p:nvSpPr>
          <p:cNvPr id="1029" name="Line 5"/>
          <p:cNvSpPr>
            <a:spLocks noChangeShapeType="1"/>
          </p:cNvSpPr>
          <p:nvPr/>
        </p:nvSpPr>
        <p:spPr bwMode="auto">
          <a:xfrm>
            <a:off x="6096000" y="1676400"/>
            <a:ext cx="0" cy="2743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57413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lstStyle/>
          <a:p>
            <a:r>
              <a:rPr lang="en-US" altLang="en-US" dirty="0" smtClean="0"/>
              <a:t>Myth Variants</a:t>
            </a:r>
            <a:endParaRPr lang="en-US" altLang="en-US" dirty="0"/>
          </a:p>
        </p:txBody>
      </p:sp>
      <p:sp>
        <p:nvSpPr>
          <p:cNvPr id="806915" name="Rectangle 3"/>
          <p:cNvSpPr>
            <a:spLocks noGrp="1" noChangeArrowheads="1"/>
          </p:cNvSpPr>
          <p:nvPr>
            <p:ph sz="half" idx="1"/>
          </p:nvPr>
        </p:nvSpPr>
        <p:spPr/>
        <p:txBody>
          <a:bodyPr>
            <a:normAutofit fontScale="85000" lnSpcReduction="10000"/>
          </a:bodyPr>
          <a:lstStyle/>
          <a:p>
            <a:r>
              <a:rPr lang="en-US" altLang="en-US" dirty="0" smtClean="0"/>
              <a:t>Epic Cycle</a:t>
            </a:r>
          </a:p>
          <a:p>
            <a:pPr lvl="1"/>
            <a:r>
              <a:rPr lang="en-US" altLang="en-US" dirty="0" smtClean="0"/>
              <a:t>Agamemnon, boastful hunter</a:t>
            </a:r>
          </a:p>
          <a:p>
            <a:pPr lvl="1"/>
            <a:r>
              <a:rPr lang="en-US" altLang="en-US" dirty="0" smtClean="0"/>
              <a:t>Wrathful Artemis</a:t>
            </a:r>
          </a:p>
          <a:p>
            <a:pPr lvl="1"/>
            <a:r>
              <a:rPr lang="en-US" altLang="en-US" dirty="0" smtClean="0"/>
              <a:t>Iphigenia, expiatory sacrifice</a:t>
            </a:r>
          </a:p>
          <a:p>
            <a:pPr lvl="2"/>
            <a:r>
              <a:rPr lang="en-US" altLang="en-US" dirty="0" smtClean="0"/>
              <a:t>Last-minute substitution</a:t>
            </a:r>
          </a:p>
          <a:p>
            <a:r>
              <a:rPr lang="en-US" altLang="en-US" dirty="0"/>
              <a:t>Aeschylus </a:t>
            </a:r>
            <a:r>
              <a:rPr lang="en-US" altLang="en-US" i="1" dirty="0"/>
              <a:t>Agamemnon</a:t>
            </a:r>
          </a:p>
          <a:p>
            <a:pPr lvl="1"/>
            <a:r>
              <a:rPr lang="en-US" altLang="en-US" dirty="0" smtClean="0"/>
              <a:t>Up-front expiation</a:t>
            </a:r>
            <a:endParaRPr lang="en-US" altLang="en-US" dirty="0"/>
          </a:p>
          <a:p>
            <a:endParaRPr lang="en-US" altLang="en-US" dirty="0" smtClean="0"/>
          </a:p>
        </p:txBody>
      </p:sp>
      <p:sp>
        <p:nvSpPr>
          <p:cNvPr id="2" name="Content Placeholder 1"/>
          <p:cNvSpPr>
            <a:spLocks noGrp="1"/>
          </p:cNvSpPr>
          <p:nvPr>
            <p:ph sz="half" idx="2"/>
          </p:nvPr>
        </p:nvSpPr>
        <p:spPr/>
        <p:txBody>
          <a:bodyPr>
            <a:normAutofit fontScale="85000" lnSpcReduction="10000"/>
          </a:bodyPr>
          <a:lstStyle/>
          <a:p>
            <a:r>
              <a:rPr lang="en-US" dirty="0" smtClean="0"/>
              <a:t>Euripides </a:t>
            </a:r>
            <a:r>
              <a:rPr lang="en-US" i="1" dirty="0" smtClean="0"/>
              <a:t>Iphigenia Among the Taurians</a:t>
            </a:r>
            <a:r>
              <a:rPr lang="en-US" dirty="0" smtClean="0"/>
              <a:t> (ca. 414)</a:t>
            </a:r>
          </a:p>
          <a:p>
            <a:pPr lvl="1"/>
            <a:r>
              <a:rPr lang="en-US" altLang="en-US" dirty="0" smtClean="0"/>
              <a:t>Deer substitution, Iphigenia “wafted” away</a:t>
            </a:r>
          </a:p>
        </p:txBody>
      </p:sp>
    </p:spTree>
    <p:extLst>
      <p:ext uri="{BB962C8B-B14F-4D97-AF65-F5344CB8AC3E}">
        <p14:creationId xmlns:p14="http://schemas.microsoft.com/office/powerpoint/2010/main" val="408301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6915">
                                            <p:txEl>
                                              <p:pRg st="0" end="0"/>
                                            </p:txEl>
                                          </p:spTgt>
                                        </p:tgtEl>
                                        <p:attrNameLst>
                                          <p:attrName>style.visibility</p:attrName>
                                        </p:attrNameLst>
                                      </p:cBhvr>
                                      <p:to>
                                        <p:strVal val="visible"/>
                                      </p:to>
                                    </p:set>
                                    <p:animEffect transition="in" filter="fade">
                                      <p:cBhvr>
                                        <p:cTn id="7" dur="500"/>
                                        <p:tgtEl>
                                          <p:spTgt spid="8069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6915">
                                            <p:txEl>
                                              <p:pRg st="1" end="1"/>
                                            </p:txEl>
                                          </p:spTgt>
                                        </p:tgtEl>
                                        <p:attrNameLst>
                                          <p:attrName>style.visibility</p:attrName>
                                        </p:attrNameLst>
                                      </p:cBhvr>
                                      <p:to>
                                        <p:strVal val="visible"/>
                                      </p:to>
                                    </p:set>
                                    <p:animEffect transition="in" filter="fade">
                                      <p:cBhvr>
                                        <p:cTn id="10" dur="500"/>
                                        <p:tgtEl>
                                          <p:spTgt spid="8069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6915">
                                            <p:txEl>
                                              <p:pRg st="2" end="2"/>
                                            </p:txEl>
                                          </p:spTgt>
                                        </p:tgtEl>
                                        <p:attrNameLst>
                                          <p:attrName>style.visibility</p:attrName>
                                        </p:attrNameLst>
                                      </p:cBhvr>
                                      <p:to>
                                        <p:strVal val="visible"/>
                                      </p:to>
                                    </p:set>
                                    <p:animEffect transition="in" filter="fade">
                                      <p:cBhvr>
                                        <p:cTn id="13" dur="500"/>
                                        <p:tgtEl>
                                          <p:spTgt spid="8069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06915">
                                            <p:txEl>
                                              <p:pRg st="3" end="3"/>
                                            </p:txEl>
                                          </p:spTgt>
                                        </p:tgtEl>
                                        <p:attrNameLst>
                                          <p:attrName>style.visibility</p:attrName>
                                        </p:attrNameLst>
                                      </p:cBhvr>
                                      <p:to>
                                        <p:strVal val="visible"/>
                                      </p:to>
                                    </p:set>
                                    <p:animEffect transition="in" filter="fade">
                                      <p:cBhvr>
                                        <p:cTn id="16" dur="500"/>
                                        <p:tgtEl>
                                          <p:spTgt spid="80691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06915">
                                            <p:txEl>
                                              <p:pRg st="4" end="4"/>
                                            </p:txEl>
                                          </p:spTgt>
                                        </p:tgtEl>
                                        <p:attrNameLst>
                                          <p:attrName>style.visibility</p:attrName>
                                        </p:attrNameLst>
                                      </p:cBhvr>
                                      <p:to>
                                        <p:strVal val="visible"/>
                                      </p:to>
                                    </p:set>
                                    <p:animEffect transition="in" filter="fade">
                                      <p:cBhvr>
                                        <p:cTn id="19" dur="500"/>
                                        <p:tgtEl>
                                          <p:spTgt spid="80691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06915">
                                            <p:txEl>
                                              <p:pRg st="5" end="5"/>
                                            </p:txEl>
                                          </p:spTgt>
                                        </p:tgtEl>
                                        <p:attrNameLst>
                                          <p:attrName>style.visibility</p:attrName>
                                        </p:attrNameLst>
                                      </p:cBhvr>
                                      <p:to>
                                        <p:strVal val="visible"/>
                                      </p:to>
                                    </p:set>
                                    <p:animEffect transition="in" filter="fade">
                                      <p:cBhvr>
                                        <p:cTn id="24" dur="500"/>
                                        <p:tgtEl>
                                          <p:spTgt spid="80691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06915">
                                            <p:txEl>
                                              <p:pRg st="6" end="6"/>
                                            </p:txEl>
                                          </p:spTgt>
                                        </p:tgtEl>
                                        <p:attrNameLst>
                                          <p:attrName>style.visibility</p:attrName>
                                        </p:attrNameLst>
                                      </p:cBhvr>
                                      <p:to>
                                        <p:strVal val="visible"/>
                                      </p:to>
                                    </p:set>
                                    <p:animEffect transition="in" filter="fade">
                                      <p:cBhvr>
                                        <p:cTn id="27" dur="500"/>
                                        <p:tgtEl>
                                          <p:spTgt spid="80691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500"/>
                                        <p:tgtEl>
                                          <p:spTgt spid="2">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15" grpId="0" build="p"/>
      <p:bldP spid="2" grpId="0" build="p"/>
    </p:bld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tailEnd type="triangle"/>
        </a:ln>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13_soph_oedipus_king.pptx" id="{283AA5F1-DA7F-4364-A017-01D85BD7975E}" vid="{A6B068D4-4CB5-4048-A4FC-7AB79EE350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674</TotalTime>
  <Words>2022</Words>
  <Application>Microsoft Office PowerPoint</Application>
  <PresentationFormat>Widescreen</PresentationFormat>
  <Paragraphs>225</Paragraphs>
  <Slides>12</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12</vt:i4>
      </vt:variant>
    </vt:vector>
  </HeadingPairs>
  <TitlesOfParts>
    <vt:vector size="20" baseType="lpstr">
      <vt:lpstr>Arial</vt:lpstr>
      <vt:lpstr>Calibri</vt:lpstr>
      <vt:lpstr>Candara</vt:lpstr>
      <vt:lpstr>Century Gothic</vt:lpstr>
      <vt:lpstr>Tahoma</vt:lpstr>
      <vt:lpstr>Times New Roman</vt:lpstr>
      <vt:lpstr>Wingdings</vt:lpstr>
      <vt:lpstr>ancient_tragedy</vt:lpstr>
      <vt:lpstr>Euripides’ Iphigenia at Aulis</vt:lpstr>
      <vt:lpstr>What’s she thinking? Cacoyannis Iphigenia, finale</vt:lpstr>
      <vt:lpstr>Agenda</vt:lpstr>
      <vt:lpstr>Discussion</vt:lpstr>
      <vt:lpstr>PowerPoint Presentation</vt:lpstr>
      <vt:lpstr>PowerPoint Presentation</vt:lpstr>
      <vt:lpstr>Introduction to Play</vt:lpstr>
      <vt:lpstr>Iphigenia at Aulis: Play Facts</vt:lpstr>
      <vt:lpstr>Myth Variants</vt:lpstr>
      <vt:lpstr> Analysis (much textual corruption) </vt:lpstr>
      <vt:lpstr>IA: Euripidean Features</vt:lpstr>
      <vt:lpstr>Themes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Euripides’ Iphigenia at Aulis</dc:title>
  <dc:creator>Scholtz, Andrew</dc:creator>
  <cp:lastModifiedBy>Scholtz, Andrew</cp:lastModifiedBy>
  <cp:revision>50</cp:revision>
  <cp:lastPrinted>2024-03-19T13:50:39Z</cp:lastPrinted>
  <dcterms:created xsi:type="dcterms:W3CDTF">2020-03-26T17:08:04Z</dcterms:created>
  <dcterms:modified xsi:type="dcterms:W3CDTF">2024-03-19T17:36:19Z</dcterms:modified>
</cp:coreProperties>
</file>