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5" r:id="rId1"/>
  </p:sldMasterIdLst>
  <p:notesMasterIdLst>
    <p:notesMasterId r:id="rId17"/>
  </p:notesMasterIdLst>
  <p:sldIdLst>
    <p:sldId id="256" r:id="rId2"/>
    <p:sldId id="257" r:id="rId3"/>
    <p:sldId id="258" r:id="rId4"/>
    <p:sldId id="259" r:id="rId5"/>
    <p:sldId id="260" r:id="rId6"/>
    <p:sldId id="261" r:id="rId7"/>
    <p:sldId id="262" r:id="rId8"/>
    <p:sldId id="263" r:id="rId9"/>
    <p:sldId id="266" r:id="rId10"/>
    <p:sldId id="269" r:id="rId11"/>
    <p:sldId id="264" r:id="rId12"/>
    <p:sldId id="265" r:id="rId13"/>
    <p:sldId id="267" r:id="rId14"/>
    <p:sldId id="268" r:id="rId15"/>
    <p:sldId id="270" r:id="rId1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4460" autoAdjust="0"/>
    <p:restoredTop sz="97457" autoAdjust="0"/>
  </p:normalViewPr>
  <p:slideViewPr>
    <p:cSldViewPr snapToGrid="0" showGuides="1">
      <p:cViewPr varScale="1">
        <p:scale>
          <a:sx n="81" d="100"/>
          <a:sy n="81" d="100"/>
        </p:scale>
        <p:origin x="1253" y="67"/>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66" d="100"/>
          <a:sy n="66" d="100"/>
        </p:scale>
        <p:origin x="0" y="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CB8ACB5A-B443-41C6-BF45-B2A763F2C0C5}" type="datetimeFigureOut">
              <a:rPr lang="en-US" smtClean="0"/>
              <a:t>10/30/2025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DD5829B0-7BF3-49B0-BD5F-D97FE47EC6E7}" type="slidenum">
              <a:rPr lang="en-US" smtClean="0"/>
              <a:t>‹#›</a:t>
            </a:fld>
            <a:endParaRPr lang="en-US"/>
          </a:p>
        </p:txBody>
      </p:sp>
    </p:spTree>
    <p:extLst>
      <p:ext uri="{BB962C8B-B14F-4D97-AF65-F5344CB8AC3E}">
        <p14:creationId xmlns:p14="http://schemas.microsoft.com/office/powerpoint/2010/main" val="29458555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plays read so far we’ve seen a complex picture of women: an Antigone standing up to an arbitrary tyrant; a vengeful Clytemnestra take justice, and political power; into her own hands; a betrayed </a:t>
            </a:r>
            <a:r>
              <a:rPr lang="en-US" dirty="0" err="1"/>
              <a:t>medea</a:t>
            </a:r>
            <a:r>
              <a:rPr lang="en-US" dirty="0"/>
              <a:t> teaching her anti-heroically opportunistic husband an almost unthinkably cruel lesson.</a:t>
            </a:r>
          </a:p>
          <a:p>
            <a:r>
              <a:rPr lang="en-US" dirty="0"/>
              <a:t>interesting is the fact that the ancient tradition as well as modern reception associates </a:t>
            </a:r>
            <a:r>
              <a:rPr lang="en-US" dirty="0" err="1"/>
              <a:t>eur</a:t>
            </a:r>
            <a:r>
              <a:rPr lang="en-US" dirty="0"/>
              <a:t>, more than they do other two giants of Greek tragedy, with women’s themes, though in strikingly different ways:</a:t>
            </a:r>
          </a:p>
          <a:p>
            <a:pPr lvl="1"/>
            <a:r>
              <a:rPr lang="en-US" dirty="0"/>
              <a:t>the ancient tradition, often, makes </a:t>
            </a:r>
            <a:r>
              <a:rPr lang="en-US" dirty="0" err="1"/>
              <a:t>eur</a:t>
            </a:r>
            <a:r>
              <a:rPr lang="en-US" dirty="0"/>
              <a:t> out to be a misogynist</a:t>
            </a:r>
          </a:p>
          <a:p>
            <a:pPr lvl="1"/>
            <a:r>
              <a:rPr lang="en-US" dirty="0"/>
              <a:t>modern critical reception, not always, but with a certain frequency, makes him out to be a feminist</a:t>
            </a:r>
          </a:p>
          <a:p>
            <a:pPr lvl="0"/>
            <a:r>
              <a:rPr lang="en-US" dirty="0"/>
              <a:t>this play, Euripides’ Hippolytus, almost screams out to be located somewhere in that misogynist-feminist spectrum, but where?</a:t>
            </a:r>
          </a:p>
          <a:p>
            <a:pPr lvl="0"/>
            <a:r>
              <a:rPr lang="en-US" dirty="0"/>
              <a:t>that the question we’ll be considering today, though not before talking about the supposed universality of tragic characters in that play. spoiler alert: the play’s treatment of women is a question not separable from the guiding question on the study guide. so,</a:t>
            </a:r>
          </a:p>
        </p:txBody>
      </p:sp>
      <p:sp>
        <p:nvSpPr>
          <p:cNvPr id="4" name="Slide Number Placeholder 3"/>
          <p:cNvSpPr>
            <a:spLocks noGrp="1"/>
          </p:cNvSpPr>
          <p:nvPr>
            <p:ph type="sldNum" sz="quarter" idx="5"/>
          </p:nvPr>
        </p:nvSpPr>
        <p:spPr/>
        <p:txBody>
          <a:bodyPr/>
          <a:lstStyle/>
          <a:p>
            <a:fld id="{DD5829B0-7BF3-49B0-BD5F-D97FE47EC6E7}" type="slidenum">
              <a:rPr lang="en-US" smtClean="0"/>
              <a:t>1</a:t>
            </a:fld>
            <a:endParaRPr lang="en-US"/>
          </a:p>
        </p:txBody>
      </p:sp>
    </p:spTree>
    <p:extLst>
      <p:ext uri="{BB962C8B-B14F-4D97-AF65-F5344CB8AC3E}">
        <p14:creationId xmlns:p14="http://schemas.microsoft.com/office/powerpoint/2010/main" val="25493777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agenda</a:t>
            </a:r>
          </a:p>
        </p:txBody>
      </p:sp>
      <p:sp>
        <p:nvSpPr>
          <p:cNvPr id="4" name="Slide Number Placeholder 3"/>
          <p:cNvSpPr>
            <a:spLocks noGrp="1"/>
          </p:cNvSpPr>
          <p:nvPr>
            <p:ph type="sldNum" sz="quarter" idx="5"/>
          </p:nvPr>
        </p:nvSpPr>
        <p:spPr/>
        <p:txBody>
          <a:bodyPr/>
          <a:lstStyle/>
          <a:p>
            <a:fld id="{DD5829B0-7BF3-49B0-BD5F-D97FE47EC6E7}" type="slidenum">
              <a:rPr lang="en-US" smtClean="0"/>
              <a:t>2</a:t>
            </a:fld>
            <a:endParaRPr lang="en-US"/>
          </a:p>
        </p:txBody>
      </p:sp>
    </p:spTree>
    <p:extLst>
      <p:ext uri="{BB962C8B-B14F-4D97-AF65-F5344CB8AC3E}">
        <p14:creationId xmlns:p14="http://schemas.microsoft.com/office/powerpoint/2010/main" val="9182045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D5829B0-7BF3-49B0-BD5F-D97FE47EC6E7}" type="slidenum">
              <a:rPr lang="en-US" smtClean="0"/>
              <a:t>3</a:t>
            </a:fld>
            <a:endParaRPr lang="en-US"/>
          </a:p>
        </p:txBody>
      </p:sp>
    </p:spTree>
    <p:extLst>
      <p:ext uri="{BB962C8B-B14F-4D97-AF65-F5344CB8AC3E}">
        <p14:creationId xmlns:p14="http://schemas.microsoft.com/office/powerpoint/2010/main" val="33032439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Tragedy, the Greeks, and Us, Simon Critchley writes, "Tragedy requires some degree of complicity on our part in the disaster that destroys us" (p. 12). He also writes, "But we are tyrants too" (p. 15), that is, all of us, like Oedipus in Sophocles' </a:t>
            </a:r>
            <a:r>
              <a:rPr lang="en-US" dirty="0" err="1"/>
              <a:t>OTK</a:t>
            </a:r>
            <a:r>
              <a:rPr lang="en-US" dirty="0"/>
              <a:t>, are liable to ignore, and, in a sense, shamelessly, our complicity in our fate. So,</a:t>
            </a:r>
          </a:p>
          <a:p>
            <a:endParaRPr lang="en-US" dirty="0"/>
          </a:p>
          <a:p>
            <a:r>
              <a:rPr lang="en-US" dirty="0"/>
              <a:t>Are there characters in Euripides' Hippolytus who are somehow complicit in the tragic events that overtake them? And if there are, does that diminish the pity we feel for them? (As if to say, "Serves them right!") Finally, do we see ourselves in those characters in any way? Do we identify with this idea of tragic complicity?</a:t>
            </a:r>
          </a:p>
          <a:p>
            <a:endParaRPr lang="en-US" dirty="0"/>
          </a:p>
          <a:p>
            <a:r>
              <a:rPr lang="en-US" dirty="0"/>
              <a:t>Please keep in mind that this is an exercise in critical thinking. Put simply, we are trying to test Critchley's ideas. That involves reading and thinking: reading the play, reading the chapter from Critchley's book, thinking about both. No two ways about it — thanks!!</a:t>
            </a:r>
          </a:p>
          <a:p>
            <a:endParaRPr lang="en-US" dirty="0"/>
          </a:p>
        </p:txBody>
      </p:sp>
      <p:sp>
        <p:nvSpPr>
          <p:cNvPr id="4" name="Slide Number Placeholder 3"/>
          <p:cNvSpPr>
            <a:spLocks noGrp="1"/>
          </p:cNvSpPr>
          <p:nvPr>
            <p:ph type="sldNum" sz="quarter" idx="5"/>
          </p:nvPr>
        </p:nvSpPr>
        <p:spPr/>
        <p:txBody>
          <a:bodyPr/>
          <a:lstStyle/>
          <a:p>
            <a:fld id="{DD5829B0-7BF3-49B0-BD5F-D97FE47EC6E7}" type="slidenum">
              <a:rPr lang="en-US" smtClean="0"/>
              <a:t>4</a:t>
            </a:fld>
            <a:endParaRPr lang="en-US"/>
          </a:p>
        </p:txBody>
      </p:sp>
    </p:spTree>
    <p:extLst>
      <p:ext uri="{BB962C8B-B14F-4D97-AF65-F5344CB8AC3E}">
        <p14:creationId xmlns:p14="http://schemas.microsoft.com/office/powerpoint/2010/main" val="36551417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 about the myth background: </a:t>
            </a:r>
            <a:r>
              <a:rPr lang="en-US" dirty="0" err="1"/>
              <a:t>theseus</a:t>
            </a:r>
            <a:r>
              <a:rPr lang="en-US" dirty="0"/>
              <a:t> and his relationship to the Athenians, his marriage(s), Pittheus the maternal grandfather of </a:t>
            </a:r>
            <a:r>
              <a:rPr lang="en-US" dirty="0" err="1"/>
              <a:t>theseus</a:t>
            </a:r>
            <a:endParaRPr lang="en-US" dirty="0"/>
          </a:p>
        </p:txBody>
      </p:sp>
      <p:sp>
        <p:nvSpPr>
          <p:cNvPr id="4" name="Slide Number Placeholder 3"/>
          <p:cNvSpPr>
            <a:spLocks noGrp="1"/>
          </p:cNvSpPr>
          <p:nvPr>
            <p:ph type="sldNum" sz="quarter" idx="5"/>
          </p:nvPr>
        </p:nvSpPr>
        <p:spPr/>
        <p:txBody>
          <a:bodyPr/>
          <a:lstStyle/>
          <a:p>
            <a:fld id="{DD5829B0-7BF3-49B0-BD5F-D97FE47EC6E7}" type="slidenum">
              <a:rPr lang="en-US" smtClean="0"/>
              <a:t>6</a:t>
            </a:fld>
            <a:endParaRPr lang="en-US"/>
          </a:p>
        </p:txBody>
      </p:sp>
    </p:spTree>
    <p:extLst>
      <p:ext uri="{BB962C8B-B14F-4D97-AF65-F5344CB8AC3E}">
        <p14:creationId xmlns:p14="http://schemas.microsoft.com/office/powerpoint/2010/main" val="188720868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1" y="0"/>
            <a:ext cx="12192000" cy="6858000"/>
          </a:xfrm>
          <a:prstGeom prst="rect">
            <a:avLst/>
          </a:prstGeom>
          <a:solidFill>
            <a:schemeClr val="bg1">
              <a:alpha val="8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sp>
        <p:nvSpPr>
          <p:cNvPr id="6" name="Title 1"/>
          <p:cNvSpPr>
            <a:spLocks noGrp="1"/>
          </p:cNvSpPr>
          <p:nvPr>
            <p:ph type="ctrTitle"/>
          </p:nvPr>
        </p:nvSpPr>
        <p:spPr>
          <a:xfrm>
            <a:off x="435949" y="908717"/>
            <a:ext cx="11323277" cy="2387600"/>
          </a:xfrm>
          <a:noFill/>
        </p:spPr>
        <p:txBody>
          <a:bodyPr anchor="b"/>
          <a:lstStyle>
            <a:lvl1pPr algn="ctr">
              <a:defRPr sz="6000" spc="100" baseline="0">
                <a:solidFill>
                  <a:srgbClr val="993300"/>
                </a:solidFill>
                <a:latin typeface="Candara" panose="020E0502030303020204" pitchFamily="34" charset="0"/>
              </a:defRPr>
            </a:lvl1pPr>
          </a:lstStyle>
          <a:p>
            <a:r>
              <a:rPr lang="en-US"/>
              <a:t>Click to edit Master title style</a:t>
            </a:r>
            <a:endParaRPr lang="en-US" dirty="0"/>
          </a:p>
        </p:txBody>
      </p:sp>
      <p:sp>
        <p:nvSpPr>
          <p:cNvPr id="8" name="Subtitle 2"/>
          <p:cNvSpPr>
            <a:spLocks noGrp="1"/>
          </p:cNvSpPr>
          <p:nvPr>
            <p:ph type="subTitle" idx="1"/>
          </p:nvPr>
        </p:nvSpPr>
        <p:spPr>
          <a:xfrm>
            <a:off x="435949" y="3602038"/>
            <a:ext cx="11323277" cy="1655762"/>
          </a:xfrm>
          <a:prstGeom prst="rect">
            <a:avLst/>
          </a:prstGeom>
        </p:spPr>
        <p:txBody>
          <a:bodyPr>
            <a:normAutofit/>
          </a:bodyPr>
          <a:lstStyle>
            <a:lvl1pPr marL="0" indent="0" algn="ctr">
              <a:buNone/>
              <a:defRPr sz="3600">
                <a:solidFill>
                  <a:srgbClr val="993300"/>
                </a:solidFill>
                <a:latin typeface="Candara" panose="020E05020303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847943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a:xfrm>
            <a:off x="1217931" y="1828800"/>
            <a:ext cx="9756141" cy="4343400"/>
          </a:xfrm>
          <a:prstGeom prst="rect">
            <a:avLst/>
          </a:prstGeom>
        </p:spPr>
        <p:txBody>
          <a:bodyPr vert="eaVert"/>
          <a:lstStyle>
            <a:lvl1pPr>
              <a:defRPr>
                <a:solidFill>
                  <a:schemeClr val="tx1">
                    <a:lumMod val="75000"/>
                  </a:schemeClr>
                </a:solidFill>
              </a:defRPr>
            </a:lvl1pPr>
            <a:lvl2pPr>
              <a:defRPr>
                <a:solidFill>
                  <a:schemeClr val="tx1">
                    <a:lumMod val="75000"/>
                  </a:schemeClr>
                </a:solidFill>
              </a:defRPr>
            </a:lvl2pPr>
            <a:lvl3pPr>
              <a:defRPr>
                <a:solidFill>
                  <a:schemeClr val="tx1">
                    <a:lumMod val="75000"/>
                  </a:schemeClr>
                </a:solidFill>
              </a:defRPr>
            </a:lvl3pPr>
            <a:lvl4pPr>
              <a:defRPr>
                <a:solidFill>
                  <a:schemeClr val="tx1">
                    <a:lumMod val="75000"/>
                  </a:schemeClr>
                </a:solidFill>
              </a:defRPr>
            </a:lvl4pPr>
            <a:lvl5pPr>
              <a:defRPr>
                <a:solidFill>
                  <a:schemeClr val="tx1">
                    <a:lumMod val="75000"/>
                  </a:schemeClr>
                </a:solidFill>
              </a:defRPr>
            </a:lvl5pPr>
            <a:lvl6pPr>
              <a:defRPr/>
            </a:lvl6pPr>
            <a:lvl7pPr>
              <a:defRPr baseline="0"/>
            </a:lvl7pPr>
            <a:lvl8pPr>
              <a:defRPr baseline="0"/>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extLst>
      <p:ext uri="{BB962C8B-B14F-4D97-AF65-F5344CB8AC3E}">
        <p14:creationId xmlns:p14="http://schemas.microsoft.com/office/powerpoint/2010/main" val="1449072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685800"/>
            <a:ext cx="2134871" cy="54864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217930" y="685800"/>
            <a:ext cx="7418070" cy="5486400"/>
          </a:xfrm>
          <a:prstGeom prst="rect">
            <a:avLst/>
          </a:prstGeom>
        </p:spPr>
        <p:txBody>
          <a:bodyPr vert="eaVert"/>
          <a:lstStyle>
            <a:lvl1pPr>
              <a:defRPr>
                <a:solidFill>
                  <a:schemeClr val="tx1">
                    <a:lumMod val="75000"/>
                  </a:schemeClr>
                </a:solidFill>
              </a:defRPr>
            </a:lvl1pPr>
            <a:lvl2pPr>
              <a:defRPr>
                <a:solidFill>
                  <a:schemeClr val="tx1">
                    <a:lumMod val="75000"/>
                  </a:schemeClr>
                </a:solidFill>
              </a:defRPr>
            </a:lvl2pPr>
            <a:lvl3pPr>
              <a:defRPr>
                <a:solidFill>
                  <a:schemeClr val="tx1">
                    <a:lumMod val="75000"/>
                  </a:schemeClr>
                </a:solidFill>
              </a:defRPr>
            </a:lvl3pPr>
            <a:lvl4pPr>
              <a:defRPr>
                <a:solidFill>
                  <a:schemeClr val="tx1">
                    <a:lumMod val="75000"/>
                  </a:schemeClr>
                </a:solidFill>
              </a:defRPr>
            </a:lvl4pPr>
            <a:lvl5pPr>
              <a:defRPr>
                <a:solidFill>
                  <a:schemeClr val="tx1">
                    <a:lumMod val="75000"/>
                  </a:schemeClr>
                </a:solidFill>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extLst>
      <p:ext uri="{BB962C8B-B14F-4D97-AF65-F5344CB8AC3E}">
        <p14:creationId xmlns:p14="http://schemas.microsoft.com/office/powerpoint/2010/main" val="3188812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812800" y="117475"/>
            <a:ext cx="10871200" cy="1143000"/>
          </a:xfrm>
        </p:spPr>
        <p:txBody>
          <a:bodyPr/>
          <a:lstStyle/>
          <a:p>
            <a:r>
              <a:rPr lang="en-US"/>
              <a:t>Click to edit Master title style</a:t>
            </a:r>
          </a:p>
        </p:txBody>
      </p:sp>
      <p:sp>
        <p:nvSpPr>
          <p:cNvPr id="3" name="Text Placeholder 2"/>
          <p:cNvSpPr>
            <a:spLocks noGrp="1"/>
          </p:cNvSpPr>
          <p:nvPr>
            <p:ph type="body" sz="half" idx="1"/>
          </p:nvPr>
        </p:nvSpPr>
        <p:spPr>
          <a:xfrm>
            <a:off x="812800" y="1676400"/>
            <a:ext cx="10871200" cy="2095500"/>
          </a:xfrm>
          <a:prstGeom prst="rect">
            <a:avLst/>
          </a:prstGeom>
        </p:spPr>
        <p:txBody>
          <a:bodyPr/>
          <a:lstStyle>
            <a:lvl1pPr>
              <a:defRPr>
                <a:solidFill>
                  <a:schemeClr val="tx1">
                    <a:lumMod val="75000"/>
                  </a:schemeClr>
                </a:solidFill>
              </a:defRPr>
            </a:lvl1pPr>
            <a:lvl2pPr>
              <a:defRPr>
                <a:solidFill>
                  <a:schemeClr val="tx1">
                    <a:lumMod val="75000"/>
                  </a:schemeClr>
                </a:solidFill>
              </a:defRPr>
            </a:lvl2pPr>
            <a:lvl3pPr>
              <a:defRPr>
                <a:solidFill>
                  <a:schemeClr val="tx1">
                    <a:lumMod val="75000"/>
                  </a:schemeClr>
                </a:solidFill>
              </a:defRPr>
            </a:lvl3pPr>
            <a:lvl4pPr>
              <a:defRPr>
                <a:solidFill>
                  <a:schemeClr val="tx1">
                    <a:lumMod val="75000"/>
                  </a:schemeClr>
                </a:solidFill>
              </a:defRPr>
            </a:lvl4pPr>
            <a:lvl5pPr>
              <a:defRPr>
                <a:solidFill>
                  <a:schemeClr val="tx1">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812800" y="3924300"/>
            <a:ext cx="10871200" cy="2095500"/>
          </a:xfrm>
          <a:prstGeom prst="rect">
            <a:avLst/>
          </a:prstGeom>
        </p:spPr>
        <p:txBody>
          <a:bodyPr/>
          <a:lstStyle>
            <a:lvl1pPr>
              <a:defRPr>
                <a:solidFill>
                  <a:schemeClr val="tx1">
                    <a:lumMod val="75000"/>
                  </a:schemeClr>
                </a:solidFill>
              </a:defRPr>
            </a:lvl1pPr>
            <a:lvl2pPr>
              <a:defRPr>
                <a:solidFill>
                  <a:schemeClr val="tx1">
                    <a:lumMod val="75000"/>
                  </a:schemeClr>
                </a:solidFill>
              </a:defRPr>
            </a:lvl2pPr>
            <a:lvl3pPr>
              <a:defRPr>
                <a:solidFill>
                  <a:schemeClr val="tx1">
                    <a:lumMod val="75000"/>
                  </a:schemeClr>
                </a:solidFill>
              </a:defRPr>
            </a:lvl3pPr>
            <a:lvl4pPr>
              <a:defRPr>
                <a:solidFill>
                  <a:schemeClr val="tx1">
                    <a:lumMod val="75000"/>
                  </a:schemeClr>
                </a:solidFill>
              </a:defRPr>
            </a:lvl4pPr>
            <a:lvl5pPr>
              <a:defRPr>
                <a:solidFill>
                  <a:schemeClr val="tx1">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27918423"/>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gradFill>
            <a:gsLst>
              <a:gs pos="0">
                <a:srgbClr val="BE7F42">
                  <a:alpha val="34000"/>
                  <a:lumMod val="75000"/>
                  <a:lumOff val="25000"/>
                </a:srgbClr>
              </a:gs>
              <a:gs pos="100000">
                <a:srgbClr val="FFFFFF">
                  <a:alpha val="0"/>
                </a:srgbClr>
              </a:gs>
            </a:gsLst>
            <a:lin ang="2700000" scaled="0"/>
          </a:gradFill>
        </p:spPr>
        <p:txBody>
          <a:bodyPr/>
          <a:lstStyle/>
          <a:p>
            <a:r>
              <a:rPr lang="en-US"/>
              <a:t>Click to edit Master title style</a:t>
            </a:r>
            <a:endParaRPr/>
          </a:p>
        </p:txBody>
      </p:sp>
      <p:sp>
        <p:nvSpPr>
          <p:cNvPr id="3" name="Content Placeholder 2"/>
          <p:cNvSpPr>
            <a:spLocks noGrp="1"/>
          </p:cNvSpPr>
          <p:nvPr>
            <p:ph idx="1" hasCustomPrompt="1"/>
          </p:nvPr>
        </p:nvSpPr>
        <p:spPr>
          <a:xfrm>
            <a:off x="1217931" y="1828800"/>
            <a:ext cx="9756141" cy="4343400"/>
          </a:xfrm>
          <a:prstGeom prst="rect">
            <a:avLst/>
          </a:prstGeom>
        </p:spPr>
        <p:txBody>
          <a:bodyPr>
            <a:normAutofit/>
          </a:bodyPr>
          <a:lstStyle>
            <a:lvl1pPr>
              <a:lnSpc>
                <a:spcPct val="114000"/>
              </a:lnSpc>
              <a:spcBef>
                <a:spcPts val="900"/>
              </a:spcBef>
              <a:defRPr sz="3600">
                <a:solidFill>
                  <a:schemeClr val="tx1">
                    <a:lumMod val="75000"/>
                  </a:schemeClr>
                </a:solidFill>
              </a:defRPr>
            </a:lvl1pPr>
            <a:lvl2pPr marL="573088" indent="-228600">
              <a:lnSpc>
                <a:spcPct val="114000"/>
              </a:lnSpc>
              <a:spcBef>
                <a:spcPts val="300"/>
              </a:spcBef>
              <a:buFont typeface="Wingdings" panose="05000000000000000000" pitchFamily="2" charset="2"/>
              <a:buChar char="§"/>
              <a:defRPr sz="3200">
                <a:solidFill>
                  <a:schemeClr val="tx1">
                    <a:lumMod val="75000"/>
                  </a:schemeClr>
                </a:solidFill>
              </a:defRPr>
            </a:lvl2pPr>
            <a:lvl3pPr marL="854075" indent="-228600">
              <a:lnSpc>
                <a:spcPct val="114000"/>
              </a:lnSpc>
              <a:spcBef>
                <a:spcPts val="0"/>
              </a:spcBef>
              <a:defRPr sz="2800">
                <a:solidFill>
                  <a:schemeClr val="tx1">
                    <a:lumMod val="75000"/>
                  </a:schemeClr>
                </a:solidFill>
              </a:defRPr>
            </a:lvl3pPr>
            <a:lvl4pPr>
              <a:lnSpc>
                <a:spcPct val="114000"/>
              </a:lnSpc>
              <a:defRPr sz="2400">
                <a:solidFill>
                  <a:schemeClr val="tx1">
                    <a:lumMod val="75000"/>
                  </a:schemeClr>
                </a:solidFill>
              </a:defRPr>
            </a:lvl4pPr>
            <a:lvl5pPr>
              <a:lnSpc>
                <a:spcPct val="114000"/>
              </a:lnSpc>
              <a:defRPr sz="2400">
                <a:solidFill>
                  <a:schemeClr val="tx1">
                    <a:lumMod val="75000"/>
                  </a:schemeClr>
                </a:solidFill>
              </a:defRPr>
            </a:lvl5pPr>
            <a:lvl6pPr>
              <a:defRPr/>
            </a:lvl6pPr>
            <a:lvl7pPr>
              <a:defRPr baseline="0"/>
            </a:lvl7pPr>
            <a:lvl8pPr>
              <a:defRPr baseline="0"/>
            </a:lvl8pPr>
            <a:lvl9pPr>
              <a:defRPr baseline="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Tree>
    <p:extLst>
      <p:ext uri="{BB962C8B-B14F-4D97-AF65-F5344CB8AC3E}">
        <p14:creationId xmlns:p14="http://schemas.microsoft.com/office/powerpoint/2010/main" val="332989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Section Header">
    <p:spTree>
      <p:nvGrpSpPr>
        <p:cNvPr id="1" name=""/>
        <p:cNvGrpSpPr/>
        <p:nvPr/>
      </p:nvGrpSpPr>
      <p:grpSpPr>
        <a:xfrm>
          <a:off x="0" y="0"/>
          <a:ext cx="0" cy="0"/>
          <a:chOff x="0" y="0"/>
          <a:chExt cx="0" cy="0"/>
        </a:xfrm>
      </p:grpSpPr>
      <p:sp>
        <p:nvSpPr>
          <p:cNvPr id="4" name="Title 1"/>
          <p:cNvSpPr>
            <a:spLocks noGrp="1"/>
          </p:cNvSpPr>
          <p:nvPr>
            <p:ph type="title"/>
          </p:nvPr>
        </p:nvSpPr>
        <p:spPr>
          <a:xfrm>
            <a:off x="1217931" y="2091268"/>
            <a:ext cx="9756141" cy="1354665"/>
          </a:xfrm>
        </p:spPr>
        <p:txBody>
          <a:bodyPr bIns="137160" anchor="b">
            <a:normAutofit/>
          </a:bodyPr>
          <a:lstStyle>
            <a:lvl1pPr algn="l">
              <a:defRPr sz="4400" b="0" cap="none" baseline="0"/>
            </a:lvl1pPr>
          </a:lstStyle>
          <a:p>
            <a:r>
              <a:rPr lang="en-US"/>
              <a:t>Click to edit Master title style</a:t>
            </a:r>
            <a:endParaRPr dirty="0"/>
          </a:p>
        </p:txBody>
      </p:sp>
      <p:sp>
        <p:nvSpPr>
          <p:cNvPr id="5" name="Text Placeholder 2"/>
          <p:cNvSpPr>
            <a:spLocks noGrp="1"/>
          </p:cNvSpPr>
          <p:nvPr>
            <p:ph type="body" idx="1"/>
          </p:nvPr>
        </p:nvSpPr>
        <p:spPr>
          <a:xfrm>
            <a:off x="1213466" y="3742278"/>
            <a:ext cx="9760605" cy="1142999"/>
          </a:xfrm>
          <a:prstGeom prst="rect">
            <a:avLst/>
          </a:prstGeom>
        </p:spPr>
        <p:txBody>
          <a:bodyPr anchor="t">
            <a:normAutofit/>
          </a:bodyPr>
          <a:lstStyle>
            <a:lvl1pPr marL="0" indent="0">
              <a:spcBef>
                <a:spcPts val="0"/>
              </a:spcBef>
              <a:buNone/>
              <a:defRPr sz="3600">
                <a:solidFill>
                  <a:schemeClr val="tx1">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578114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233600" y="1828800"/>
            <a:ext cx="4709961" cy="4343400"/>
          </a:xfrm>
          <a:prstGeom prst="rect">
            <a:avLst/>
          </a:prstGeom>
        </p:spPr>
        <p:txBody>
          <a:bodyPr>
            <a:normAutofit/>
          </a:bodyPr>
          <a:lstStyle>
            <a:lvl1pPr>
              <a:lnSpc>
                <a:spcPct val="114000"/>
              </a:lnSpc>
              <a:spcBef>
                <a:spcPts val="900"/>
              </a:spcBef>
              <a:defRPr sz="3600">
                <a:solidFill>
                  <a:schemeClr val="tx1">
                    <a:lumMod val="75000"/>
                  </a:schemeClr>
                </a:solidFill>
              </a:defRPr>
            </a:lvl1pPr>
            <a:lvl2pPr marL="502920" indent="-228600">
              <a:buFont typeface="Wingdings" panose="05000000000000000000" pitchFamily="2" charset="2"/>
              <a:buChar char="§"/>
              <a:defRPr sz="3200">
                <a:solidFill>
                  <a:schemeClr val="tx1">
                    <a:lumMod val="75000"/>
                  </a:schemeClr>
                </a:solidFill>
              </a:defRPr>
            </a:lvl2pPr>
            <a:lvl3pPr>
              <a:defRPr sz="2800">
                <a:solidFill>
                  <a:schemeClr val="tx1">
                    <a:lumMod val="75000"/>
                  </a:schemeClr>
                </a:solidFill>
              </a:defRPr>
            </a:lvl3pPr>
            <a:lvl4pPr>
              <a:defRPr sz="2400">
                <a:solidFill>
                  <a:schemeClr val="tx1">
                    <a:lumMod val="75000"/>
                  </a:schemeClr>
                </a:solidFill>
              </a:defRPr>
            </a:lvl4pPr>
            <a:lvl5pPr>
              <a:defRPr sz="2400">
                <a:solidFill>
                  <a:schemeClr val="tx1">
                    <a:lumMod val="75000"/>
                  </a:schemeClr>
                </a:solidFill>
              </a:defRPr>
            </a:lvl5pPr>
            <a:lvl6pPr>
              <a:defRPr sz="1600"/>
            </a:lvl6pPr>
            <a:lvl7pPr>
              <a:defRPr sz="1600" baseline="0"/>
            </a:lvl7pPr>
            <a:lvl8pPr>
              <a:defRPr sz="1600" baseline="0"/>
            </a:lvl8pPr>
            <a:lvl9pPr>
              <a:defRPr sz="16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6264110" y="1828800"/>
            <a:ext cx="4709961" cy="4343400"/>
          </a:xfrm>
          <a:prstGeom prst="rect">
            <a:avLst/>
          </a:prstGeom>
        </p:spPr>
        <p:txBody>
          <a:bodyPr>
            <a:normAutofit/>
          </a:bodyPr>
          <a:lstStyle>
            <a:lvl1pPr>
              <a:lnSpc>
                <a:spcPct val="113000"/>
              </a:lnSpc>
              <a:spcBef>
                <a:spcPts val="900"/>
              </a:spcBef>
              <a:defRPr sz="3600">
                <a:solidFill>
                  <a:schemeClr val="tx1">
                    <a:lumMod val="75000"/>
                  </a:schemeClr>
                </a:solidFill>
              </a:defRPr>
            </a:lvl1pPr>
            <a:lvl2pPr marL="502920" indent="-228600">
              <a:buFont typeface="Wingdings" panose="05000000000000000000" pitchFamily="2" charset="2"/>
              <a:buChar char="§"/>
              <a:defRPr sz="3200">
                <a:solidFill>
                  <a:schemeClr val="tx1">
                    <a:lumMod val="75000"/>
                  </a:schemeClr>
                </a:solidFill>
              </a:defRPr>
            </a:lvl2pPr>
            <a:lvl3pPr>
              <a:lnSpc>
                <a:spcPct val="100000"/>
              </a:lnSpc>
              <a:defRPr sz="2800">
                <a:solidFill>
                  <a:schemeClr val="tx1">
                    <a:lumMod val="75000"/>
                  </a:schemeClr>
                </a:solidFill>
              </a:defRPr>
            </a:lvl3pPr>
            <a:lvl4pPr>
              <a:defRPr sz="2400">
                <a:solidFill>
                  <a:schemeClr val="tx1">
                    <a:lumMod val="75000"/>
                  </a:schemeClr>
                </a:solidFill>
              </a:defRPr>
            </a:lvl4pPr>
            <a:lvl5pPr>
              <a:defRPr sz="2400">
                <a:solidFill>
                  <a:schemeClr val="tx1">
                    <a:lumMod val="75000"/>
                  </a:schemeClr>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cxnSp>
        <p:nvCxnSpPr>
          <p:cNvPr id="8" name="Straight Connector 7"/>
          <p:cNvCxnSpPr/>
          <p:nvPr/>
        </p:nvCxnSpPr>
        <p:spPr>
          <a:xfrm>
            <a:off x="6096001" y="1954566"/>
            <a:ext cx="0" cy="3352372"/>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7099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217931" y="1761745"/>
            <a:ext cx="4710387" cy="838201"/>
          </a:xfrm>
          <a:prstGeom prst="rect">
            <a:avLst/>
          </a:prstGeom>
          <a:solidFill>
            <a:schemeClr val="bg2">
              <a:alpha val="15000"/>
            </a:schemeClr>
          </a:solidFill>
        </p:spPr>
        <p:txBody>
          <a:bodyPr anchor="ctr"/>
          <a:lstStyle>
            <a:lvl1pPr marL="0" indent="0">
              <a:spcBef>
                <a:spcPts val="0"/>
              </a:spcBef>
              <a:buNone/>
              <a:defRPr lang="en-US" sz="2800" b="0" kern="1200" cap="none" baseline="0" dirty="0" smtClean="0">
                <a:solidFill>
                  <a:schemeClr val="tx1">
                    <a:lumMod val="50000"/>
                  </a:schemeClr>
                </a:solidFill>
                <a:latin typeface="Calibri" panose="020F0502020204030204" pitchFamily="34" charset="0"/>
                <a:ea typeface="+mn-ea"/>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0"/>
              </a:spcBef>
              <a:buClr>
                <a:schemeClr val="tx1"/>
              </a:buClr>
              <a:buSzPct val="80000"/>
              <a:buFont typeface="Arial" pitchFamily="34" charset="0"/>
              <a:buNone/>
            </a:pPr>
            <a:r>
              <a:rPr lang="en-US"/>
              <a:t>Click to edit Master text styles</a:t>
            </a:r>
          </a:p>
        </p:txBody>
      </p:sp>
      <p:sp>
        <p:nvSpPr>
          <p:cNvPr id="4" name="Content Placeholder 3"/>
          <p:cNvSpPr>
            <a:spLocks noGrp="1"/>
          </p:cNvSpPr>
          <p:nvPr>
            <p:ph sz="half" idx="2"/>
          </p:nvPr>
        </p:nvSpPr>
        <p:spPr>
          <a:xfrm>
            <a:off x="1217931" y="2743201"/>
            <a:ext cx="4710387" cy="3428999"/>
          </a:xfrm>
          <a:prstGeom prst="rect">
            <a:avLst/>
          </a:prstGeom>
        </p:spPr>
        <p:txBody>
          <a:bodyPr>
            <a:normAutofit/>
          </a:bodyPr>
          <a:lstStyle>
            <a:lvl1pPr>
              <a:defRPr sz="3200">
                <a:solidFill>
                  <a:schemeClr val="tx1">
                    <a:lumMod val="75000"/>
                  </a:schemeClr>
                </a:solidFill>
              </a:defRPr>
            </a:lvl1pPr>
            <a:lvl2pPr marL="502920" indent="-228600">
              <a:buFont typeface="Wingdings" panose="05000000000000000000" pitchFamily="2" charset="2"/>
              <a:buChar char="§"/>
              <a:defRPr sz="2800">
                <a:solidFill>
                  <a:schemeClr val="tx1">
                    <a:lumMod val="75000"/>
                  </a:schemeClr>
                </a:solidFill>
              </a:defRPr>
            </a:lvl2pPr>
            <a:lvl3pPr>
              <a:defRPr sz="2400">
                <a:solidFill>
                  <a:schemeClr val="tx1">
                    <a:lumMod val="75000"/>
                  </a:schemeClr>
                </a:solidFill>
              </a:defRPr>
            </a:lvl3pPr>
            <a:lvl4pPr>
              <a:defRPr sz="2000">
                <a:solidFill>
                  <a:schemeClr val="tx1">
                    <a:lumMod val="75000"/>
                  </a:schemeClr>
                </a:solidFill>
              </a:defRPr>
            </a:lvl4pPr>
            <a:lvl5pPr>
              <a:defRPr sz="2000">
                <a:solidFill>
                  <a:schemeClr val="tx1">
                    <a:lumMod val="75000"/>
                  </a:schemeClr>
                </a:solidFill>
              </a:defRPr>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p:nvPr>
        </p:nvSpPr>
        <p:spPr>
          <a:xfrm>
            <a:off x="6263685" y="1761745"/>
            <a:ext cx="4710387" cy="838201"/>
          </a:xfrm>
          <a:prstGeom prst="rect">
            <a:avLst/>
          </a:prstGeom>
          <a:solidFill>
            <a:schemeClr val="bg2">
              <a:alpha val="15000"/>
            </a:schemeClr>
          </a:solidFill>
        </p:spPr>
        <p:txBody>
          <a:bodyPr anchor="ctr"/>
          <a:lstStyle>
            <a:lvl1pPr marL="0" indent="0">
              <a:spcBef>
                <a:spcPts val="0"/>
              </a:spcBef>
              <a:buNone/>
              <a:defRPr sz="2800" b="0" cap="none" baseline="0">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63685" y="2743201"/>
            <a:ext cx="4710387" cy="3428999"/>
          </a:xfrm>
          <a:prstGeom prst="rect">
            <a:avLst/>
          </a:prstGeom>
        </p:spPr>
        <p:txBody>
          <a:bodyPr>
            <a:normAutofit/>
          </a:bodyPr>
          <a:lstStyle>
            <a:lvl1pPr>
              <a:defRPr sz="3200">
                <a:solidFill>
                  <a:schemeClr val="tx1">
                    <a:lumMod val="75000"/>
                  </a:schemeClr>
                </a:solidFill>
              </a:defRPr>
            </a:lvl1pPr>
            <a:lvl2pPr marL="502920" indent="-228600">
              <a:buFont typeface="Wingdings" panose="05000000000000000000" pitchFamily="2" charset="2"/>
              <a:buChar char="§"/>
              <a:defRPr sz="2800">
                <a:solidFill>
                  <a:schemeClr val="tx1">
                    <a:lumMod val="75000"/>
                  </a:schemeClr>
                </a:solidFill>
              </a:defRPr>
            </a:lvl2pPr>
            <a:lvl3pPr>
              <a:defRPr sz="2400">
                <a:solidFill>
                  <a:schemeClr val="tx1">
                    <a:lumMod val="75000"/>
                  </a:schemeClr>
                </a:solidFill>
              </a:defRPr>
            </a:lvl3pPr>
            <a:lvl4pPr>
              <a:defRPr sz="2000">
                <a:solidFill>
                  <a:schemeClr val="tx1">
                    <a:lumMod val="75000"/>
                  </a:schemeClr>
                </a:solidFill>
              </a:defRPr>
            </a:lvl4pPr>
            <a:lvl5pPr>
              <a:defRPr sz="2000">
                <a:solidFill>
                  <a:schemeClr val="tx1">
                    <a:lumMod val="75000"/>
                  </a:schemeClr>
                </a:solidFill>
              </a:defRPr>
            </a:lvl5pPr>
            <a:lvl6pPr>
              <a:defRPr sz="1400"/>
            </a:lvl6pPr>
            <a:lvl7pPr>
              <a:defRPr sz="1400"/>
            </a:lvl7pPr>
            <a:lvl8pPr>
              <a:defRPr sz="1400" baseline="0"/>
            </a:lvl8pPr>
            <a:lvl9pPr>
              <a:defRPr sz="14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cxnSp>
        <p:nvCxnSpPr>
          <p:cNvPr id="16" name="Straight Connector 15"/>
          <p:cNvCxnSpPr/>
          <p:nvPr/>
        </p:nvCxnSpPr>
        <p:spPr>
          <a:xfrm>
            <a:off x="6096001" y="1954566"/>
            <a:ext cx="0" cy="3352372"/>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3341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481070" y="736753"/>
            <a:ext cx="7229863" cy="646331"/>
          </a:xfrm>
          <a:noFill/>
        </p:spPr>
        <p:txBody>
          <a:bodyPr wrap="none" anchor="t" anchorCtr="0">
            <a:spAutoFit/>
          </a:bodyPr>
          <a:lstStyle>
            <a:lvl1pPr algn="ctr">
              <a:defRPr sz="4000"/>
            </a:lvl1pPr>
          </a:lstStyle>
          <a:p>
            <a:r>
              <a:rPr lang="en-US"/>
              <a:t>Click to edit Master title style</a:t>
            </a:r>
            <a:endParaRPr dirty="0"/>
          </a:p>
        </p:txBody>
      </p:sp>
    </p:spTree>
    <p:extLst>
      <p:ext uri="{BB962C8B-B14F-4D97-AF65-F5344CB8AC3E}">
        <p14:creationId xmlns:p14="http://schemas.microsoft.com/office/powerpoint/2010/main" val="3332317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6561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1" y="0"/>
            <a:ext cx="5181362"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sz="2400"/>
          </a:p>
        </p:txBody>
      </p:sp>
      <p:sp>
        <p:nvSpPr>
          <p:cNvPr id="2" name="Title 1"/>
          <p:cNvSpPr>
            <a:spLocks noGrp="1"/>
          </p:cNvSpPr>
          <p:nvPr>
            <p:ph type="title"/>
          </p:nvPr>
        </p:nvSpPr>
        <p:spPr>
          <a:xfrm>
            <a:off x="684391" y="685800"/>
            <a:ext cx="3887212" cy="4038600"/>
          </a:xfrm>
        </p:spPr>
        <p:txBody>
          <a:bodyPr anchor="b">
            <a:noAutofit/>
          </a:bodyPr>
          <a:lstStyle>
            <a:lvl1pPr algn="l">
              <a:defRPr sz="4000" b="0"/>
            </a:lvl1pPr>
          </a:lstStyle>
          <a:p>
            <a:r>
              <a:rPr lang="en-US"/>
              <a:t>Click to edit Master title style</a:t>
            </a:r>
            <a:endParaRPr/>
          </a:p>
        </p:txBody>
      </p:sp>
      <p:sp>
        <p:nvSpPr>
          <p:cNvPr id="3" name="Content Placeholder 2"/>
          <p:cNvSpPr>
            <a:spLocks noGrp="1"/>
          </p:cNvSpPr>
          <p:nvPr>
            <p:ph idx="1"/>
          </p:nvPr>
        </p:nvSpPr>
        <p:spPr>
          <a:xfrm>
            <a:off x="5867342" y="685800"/>
            <a:ext cx="5640269" cy="5486400"/>
          </a:xfrm>
          <a:prstGeom prst="rect">
            <a:avLst/>
          </a:prstGeom>
        </p:spPr>
        <p:txBody>
          <a:bodyPr>
            <a:normAutofit/>
          </a:bodyPr>
          <a:lstStyle>
            <a:lvl1pPr>
              <a:defRPr sz="2400">
                <a:solidFill>
                  <a:schemeClr val="tx1">
                    <a:lumMod val="75000"/>
                  </a:schemeClr>
                </a:solidFill>
              </a:defRPr>
            </a:lvl1pPr>
            <a:lvl2pPr>
              <a:defRPr sz="2000">
                <a:solidFill>
                  <a:schemeClr val="tx1">
                    <a:lumMod val="75000"/>
                  </a:schemeClr>
                </a:solidFill>
              </a:defRPr>
            </a:lvl2pPr>
            <a:lvl3pPr>
              <a:defRPr sz="1800">
                <a:solidFill>
                  <a:schemeClr val="tx1">
                    <a:lumMod val="75000"/>
                  </a:schemeClr>
                </a:solidFill>
              </a:defRPr>
            </a:lvl3pPr>
            <a:lvl4pPr>
              <a:defRPr sz="1600">
                <a:solidFill>
                  <a:schemeClr val="tx1">
                    <a:lumMod val="75000"/>
                  </a:schemeClr>
                </a:solidFill>
              </a:defRPr>
            </a:lvl4pPr>
            <a:lvl5pPr>
              <a:defRPr sz="1600">
                <a:solidFill>
                  <a:schemeClr val="tx1">
                    <a:lumMod val="75000"/>
                  </a:schemeClr>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684391" y="4876800"/>
            <a:ext cx="3887212" cy="1295400"/>
          </a:xfrm>
          <a:prstGeom prst="rect">
            <a:avLst/>
          </a:prstGeom>
        </p:spPr>
        <p:txBody>
          <a:bodyPr>
            <a:normAutofit/>
          </a:bodyPr>
          <a:lstStyle>
            <a:lvl1pPr marL="0" indent="0">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517115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1" y="0"/>
            <a:ext cx="5181362"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sz="2400"/>
          </a:p>
        </p:txBody>
      </p:sp>
      <p:sp>
        <p:nvSpPr>
          <p:cNvPr id="2" name="Title 1"/>
          <p:cNvSpPr>
            <a:spLocks noGrp="1"/>
          </p:cNvSpPr>
          <p:nvPr>
            <p:ph type="title"/>
          </p:nvPr>
        </p:nvSpPr>
        <p:spPr>
          <a:xfrm>
            <a:off x="684391" y="685800"/>
            <a:ext cx="3887212" cy="4038600"/>
          </a:xfrm>
        </p:spPr>
        <p:txBody>
          <a:bodyPr anchor="b">
            <a:noAutofit/>
          </a:bodyPr>
          <a:lstStyle>
            <a:lvl1pPr algn="l">
              <a:defRPr sz="4000" b="0"/>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5867341" y="685800"/>
            <a:ext cx="5640269" cy="5486400"/>
          </a:xfrm>
          <a:prstGeom prst="rect">
            <a:avLst/>
          </a:prstGeom>
          <a:solidFill>
            <a:schemeClr val="bg1">
              <a:lumMod val="95000"/>
            </a:schemeClr>
          </a:solidFill>
          <a:ln w="3175">
            <a:solidFill>
              <a:schemeClr val="bg1">
                <a:lumMod val="75000"/>
              </a:schemeClr>
            </a:solidFill>
            <a:miter lim="800000"/>
          </a:ln>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684391" y="4876800"/>
            <a:ext cx="3887212" cy="1295400"/>
          </a:xfrm>
          <a:prstGeom prst="rect">
            <a:avLst/>
          </a:prstGeom>
        </p:spPr>
        <p:txBody>
          <a:bodyPr>
            <a:normAutofit/>
          </a:bodyPr>
          <a:lstStyle>
            <a:lvl1pPr marL="0" indent="0">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665402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17931" y="274638"/>
            <a:ext cx="9756141" cy="1325562"/>
          </a:xfrm>
          <a:prstGeom prst="rect">
            <a:avLst/>
          </a:prstGeom>
          <a:gradFill>
            <a:gsLst>
              <a:gs pos="0">
                <a:srgbClr val="BE7F42">
                  <a:alpha val="34000"/>
                  <a:lumMod val="75000"/>
                  <a:lumOff val="25000"/>
                </a:srgbClr>
              </a:gs>
              <a:gs pos="100000">
                <a:srgbClr val="FFFFFF">
                  <a:alpha val="0"/>
                </a:srgbClr>
              </a:gs>
            </a:gsLst>
            <a:lin ang="2700000" scaled="0"/>
          </a:gradFill>
        </p:spPr>
        <p:txBody>
          <a:bodyPr vert="horz" lIns="91440" tIns="45720" rIns="91440" bIns="45720" rtlCol="0" anchor="b">
            <a:normAutofit/>
          </a:bodyPr>
          <a:lstStyle/>
          <a:p>
            <a:r>
              <a:rPr lang="en-US"/>
              <a:t>Click to edit Master title style</a:t>
            </a:r>
            <a:endParaRPr dirty="0"/>
          </a:p>
        </p:txBody>
      </p:sp>
      <p:sp>
        <p:nvSpPr>
          <p:cNvPr id="7" name="Content Placeholder 2"/>
          <p:cNvSpPr txBox="1">
            <a:spLocks/>
          </p:cNvSpPr>
          <p:nvPr/>
        </p:nvSpPr>
        <p:spPr>
          <a:xfrm>
            <a:off x="1217931" y="1828800"/>
            <a:ext cx="9756141" cy="4343400"/>
          </a:xfrm>
          <a:prstGeom prst="rect">
            <a:avLst/>
          </a:prstGeom>
        </p:spPr>
        <p:txBody>
          <a:bodyPr>
            <a:normAutofit/>
          </a:bodyPr>
          <a:lstStyle>
            <a:lvl1pPr marL="274320" indent="-228600" algn="l" defTabSz="914400" rtl="0" eaLnBrk="1" latinLnBrk="0" hangingPunct="1">
              <a:lnSpc>
                <a:spcPct val="114000"/>
              </a:lnSpc>
              <a:spcBef>
                <a:spcPts val="1800"/>
              </a:spcBef>
              <a:buClr>
                <a:schemeClr val="tx1"/>
              </a:buClr>
              <a:buSzPct val="80000"/>
              <a:buFont typeface="Arial" pitchFamily="34" charset="0"/>
              <a:buChar char="•"/>
              <a:defRPr sz="3200" kern="1200">
                <a:solidFill>
                  <a:schemeClr val="tx1"/>
                </a:solidFill>
                <a:latin typeface="Calibri" panose="020F0502020204030204" pitchFamily="34" charset="0"/>
                <a:ea typeface="+mn-ea"/>
                <a:cs typeface="Calibri" panose="020F0502020204030204" pitchFamily="34" charset="0"/>
              </a:defRPr>
            </a:lvl1pPr>
            <a:lvl2pPr marL="502920" indent="-228600" algn="l" defTabSz="914400" rtl="0" eaLnBrk="1" latinLnBrk="0" hangingPunct="1">
              <a:lnSpc>
                <a:spcPct val="114000"/>
              </a:lnSpc>
              <a:spcBef>
                <a:spcPts val="1200"/>
              </a:spcBef>
              <a:buClr>
                <a:schemeClr val="tx1"/>
              </a:buClr>
              <a:buSzPct val="80000"/>
              <a:buFont typeface="Arial"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731520" indent="-228600" algn="l" defTabSz="914400" rtl="0" eaLnBrk="1" latinLnBrk="0" hangingPunct="1">
              <a:lnSpc>
                <a:spcPct val="114000"/>
              </a:lnSpc>
              <a:spcBef>
                <a:spcPts val="800"/>
              </a:spcBef>
              <a:buClr>
                <a:schemeClr val="tx1"/>
              </a:buClr>
              <a:buSzPct val="80000"/>
              <a:buFont typeface="Arial" pitchFamily="34" charset="0"/>
              <a:buChar char="•"/>
              <a:defRPr sz="1800" kern="1200">
                <a:solidFill>
                  <a:schemeClr val="tx1"/>
                </a:solidFill>
                <a:latin typeface="Calibri" panose="020F0502020204030204" pitchFamily="34" charset="0"/>
                <a:ea typeface="+mn-ea"/>
                <a:cs typeface="Calibri" panose="020F0502020204030204" pitchFamily="34" charset="0"/>
              </a:defRPr>
            </a:lvl3pPr>
            <a:lvl4pPr marL="960120" indent="-228600" algn="l" defTabSz="914400" rtl="0" eaLnBrk="1" latinLnBrk="0" hangingPunct="1">
              <a:lnSpc>
                <a:spcPct val="114000"/>
              </a:lnSpc>
              <a:spcBef>
                <a:spcPts val="600"/>
              </a:spcBef>
              <a:buClr>
                <a:schemeClr val="tx1"/>
              </a:buClr>
              <a:buSzPct val="80000"/>
              <a:buFont typeface="Arial" pitchFamily="34" charset="0"/>
              <a:buChar char="•"/>
              <a:defRPr sz="1600" kern="1200">
                <a:solidFill>
                  <a:schemeClr val="tx1"/>
                </a:solidFill>
                <a:latin typeface="Calibri" panose="020F0502020204030204" pitchFamily="34" charset="0"/>
                <a:ea typeface="+mn-ea"/>
                <a:cs typeface="Calibri" panose="020F0502020204030204" pitchFamily="34" charset="0"/>
              </a:defRPr>
            </a:lvl4pPr>
            <a:lvl5pPr marL="1188720" indent="-228600" algn="l" defTabSz="914400" rtl="0" eaLnBrk="1" latinLnBrk="0" hangingPunct="1">
              <a:lnSpc>
                <a:spcPct val="114000"/>
              </a:lnSpc>
              <a:spcBef>
                <a:spcPts val="600"/>
              </a:spcBef>
              <a:buClr>
                <a:schemeClr val="tx1"/>
              </a:buClr>
              <a:buSzPct val="80000"/>
              <a:buFont typeface="Arial" pitchFamily="34" charset="0"/>
              <a:buChar char="•"/>
              <a:defRPr sz="1600" kern="1200">
                <a:solidFill>
                  <a:schemeClr val="tx1"/>
                </a:solidFill>
                <a:latin typeface="Calibri" panose="020F0502020204030204" pitchFamily="34" charset="0"/>
                <a:ea typeface="+mn-ea"/>
                <a:cs typeface="Calibri" panose="020F0502020204030204" pitchFamily="34" charset="0"/>
              </a:defRPr>
            </a:lvl5pPr>
            <a:lvl6pPr marL="14173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6pPr>
            <a:lvl7pPr marL="1645920" indent="-228600" algn="l" defTabSz="914400" rtl="0" eaLnBrk="1" latinLnBrk="0" hangingPunct="1">
              <a:spcBef>
                <a:spcPts val="600"/>
              </a:spcBef>
              <a:buSzPct val="80000"/>
              <a:buFont typeface="Arial" pitchFamily="34" charset="0"/>
              <a:buChar char="•"/>
              <a:defRPr sz="1600" kern="1200" baseline="0">
                <a:solidFill>
                  <a:schemeClr val="tx1"/>
                </a:solidFill>
                <a:latin typeface="+mn-lt"/>
                <a:ea typeface="+mn-ea"/>
                <a:cs typeface="+mn-cs"/>
              </a:defRPr>
            </a:lvl7pPr>
            <a:lvl8pPr marL="1874520" indent="-228600" algn="l" defTabSz="914400" rtl="0" eaLnBrk="1" latinLnBrk="0" hangingPunct="1">
              <a:spcBef>
                <a:spcPts val="600"/>
              </a:spcBef>
              <a:buSzPct val="80000"/>
              <a:buFont typeface="Arial" pitchFamily="34" charset="0"/>
              <a:buChar char="•"/>
              <a:defRPr sz="1600" kern="1200" baseline="0">
                <a:solidFill>
                  <a:schemeClr val="tx1"/>
                </a:solidFill>
                <a:latin typeface="+mn-lt"/>
                <a:ea typeface="+mn-ea"/>
                <a:cs typeface="+mn-cs"/>
              </a:defRPr>
            </a:lvl8pPr>
            <a:lvl9pPr marL="2103120" indent="-228600" algn="l" defTabSz="914400" rtl="0" eaLnBrk="1" latinLnBrk="0" hangingPunct="1">
              <a:spcBef>
                <a:spcPts val="600"/>
              </a:spcBef>
              <a:buSzPct val="80000"/>
              <a:buFont typeface="Arial" pitchFamily="34" charset="0"/>
              <a:buChar char="•"/>
              <a:defRPr sz="1600" kern="1200" baseline="0">
                <a:solidFill>
                  <a:schemeClr val="tx1"/>
                </a:solidFill>
                <a:latin typeface="+mn-lt"/>
                <a:ea typeface="+mn-ea"/>
                <a:cs typeface="+mn-cs"/>
              </a:defRPr>
            </a:lvl9pPr>
          </a:lstStyle>
          <a:p>
            <a:pPr marL="274320" lvl="0" indent="-228600" algn="l" defTabSz="914400" rtl="0" eaLnBrk="1" latinLnBrk="0" hangingPunct="1">
              <a:lnSpc>
                <a:spcPct val="114000"/>
              </a:lnSpc>
              <a:spcBef>
                <a:spcPts val="900"/>
              </a:spcBef>
              <a:buClr>
                <a:schemeClr val="tx1"/>
              </a:buClr>
              <a:buSzPct val="80000"/>
              <a:buFont typeface="Arial" pitchFamily="34" charset="0"/>
              <a:buChar char="•"/>
            </a:pPr>
            <a:r>
              <a:rPr lang="en-US" sz="3600" kern="1200" dirty="0">
                <a:solidFill>
                  <a:schemeClr val="tx1">
                    <a:lumMod val="75000"/>
                  </a:schemeClr>
                </a:solidFill>
                <a:latin typeface="Calibri" panose="020F0502020204030204" pitchFamily="34" charset="0"/>
                <a:ea typeface="+mn-ea"/>
                <a:cs typeface="Calibri" panose="020F0502020204030204" pitchFamily="34" charset="0"/>
              </a:rPr>
              <a:t>Edit Master text styles</a:t>
            </a:r>
          </a:p>
          <a:p>
            <a:pPr marL="573088" lvl="1" indent="-228600" algn="l" defTabSz="914400" rtl="0" eaLnBrk="1" latinLnBrk="0" hangingPunct="1">
              <a:lnSpc>
                <a:spcPct val="114000"/>
              </a:lnSpc>
              <a:spcBef>
                <a:spcPts val="300"/>
              </a:spcBef>
              <a:buClr>
                <a:schemeClr val="tx1"/>
              </a:buClr>
              <a:buSzPct val="80000"/>
              <a:buFont typeface="Wingdings" panose="05000000000000000000" pitchFamily="2" charset="2"/>
              <a:buChar char="§"/>
            </a:pPr>
            <a:r>
              <a:rPr lang="en-US" sz="3200" kern="1200" dirty="0">
                <a:solidFill>
                  <a:schemeClr val="tx1">
                    <a:lumMod val="75000"/>
                  </a:schemeClr>
                </a:solidFill>
                <a:latin typeface="Calibri" panose="020F0502020204030204" pitchFamily="34" charset="0"/>
                <a:ea typeface="+mn-ea"/>
                <a:cs typeface="Calibri" panose="020F0502020204030204" pitchFamily="34" charset="0"/>
              </a:rPr>
              <a:t>Second level</a:t>
            </a:r>
          </a:p>
          <a:p>
            <a:pPr marL="854075" lvl="2" indent="-228600" algn="l" defTabSz="914400" rtl="0" eaLnBrk="1" latinLnBrk="0" hangingPunct="1">
              <a:lnSpc>
                <a:spcPct val="114000"/>
              </a:lnSpc>
              <a:spcBef>
                <a:spcPts val="0"/>
              </a:spcBef>
              <a:buClr>
                <a:schemeClr val="tx1"/>
              </a:buClr>
              <a:buSzPct val="80000"/>
              <a:buFont typeface="Arial" pitchFamily="34" charset="0"/>
              <a:buChar char="•"/>
            </a:pPr>
            <a:r>
              <a:rPr lang="en-US" sz="2800" kern="1200" dirty="0">
                <a:solidFill>
                  <a:schemeClr val="tx1">
                    <a:lumMod val="75000"/>
                  </a:schemeClr>
                </a:solidFill>
                <a:latin typeface="Calibri" panose="020F0502020204030204" pitchFamily="34" charset="0"/>
                <a:ea typeface="+mn-ea"/>
                <a:cs typeface="Calibri" panose="020F0502020204030204" pitchFamily="34" charset="0"/>
              </a:rPr>
              <a:t>Third level</a:t>
            </a:r>
          </a:p>
          <a:p>
            <a:pPr marL="960120" lvl="3" indent="-228600" algn="l" defTabSz="914400" rtl="0" eaLnBrk="1" latinLnBrk="0" hangingPunct="1">
              <a:lnSpc>
                <a:spcPct val="114000"/>
              </a:lnSpc>
              <a:spcBef>
                <a:spcPts val="600"/>
              </a:spcBef>
              <a:buClr>
                <a:schemeClr val="tx1"/>
              </a:buClr>
              <a:buSzPct val="80000"/>
              <a:buFont typeface="Arial" pitchFamily="34" charset="0"/>
              <a:buChar char="•"/>
            </a:pPr>
            <a:r>
              <a:rPr lang="en-US" sz="2400" kern="1200" dirty="0">
                <a:solidFill>
                  <a:schemeClr val="tx1">
                    <a:lumMod val="75000"/>
                  </a:schemeClr>
                </a:solidFill>
                <a:latin typeface="Calibri" panose="020F0502020204030204" pitchFamily="34" charset="0"/>
                <a:ea typeface="+mn-ea"/>
                <a:cs typeface="Calibri" panose="020F0502020204030204" pitchFamily="34" charset="0"/>
              </a:rPr>
              <a:t>Fourth level</a:t>
            </a:r>
          </a:p>
          <a:p>
            <a:pPr marL="1188720" lvl="4" indent="-228600" algn="l" defTabSz="914400" rtl="0" eaLnBrk="1" latinLnBrk="0" hangingPunct="1">
              <a:lnSpc>
                <a:spcPct val="114000"/>
              </a:lnSpc>
              <a:spcBef>
                <a:spcPts val="600"/>
              </a:spcBef>
              <a:buClr>
                <a:schemeClr val="tx1"/>
              </a:buClr>
              <a:buSzPct val="80000"/>
              <a:buFont typeface="Arial" pitchFamily="34" charset="0"/>
              <a:buChar char="•"/>
            </a:pPr>
            <a:r>
              <a:rPr lang="en-US" sz="2400" kern="1200" dirty="0">
                <a:solidFill>
                  <a:schemeClr val="tx1">
                    <a:lumMod val="75000"/>
                  </a:schemeClr>
                </a:solidFill>
                <a:latin typeface="Calibri" panose="020F0502020204030204" pitchFamily="34" charset="0"/>
                <a:ea typeface="+mn-ea"/>
                <a:cs typeface="Calibri" panose="020F0502020204030204" pitchFamily="34" charset="0"/>
              </a:rPr>
              <a:t>Fifth level</a:t>
            </a:r>
          </a:p>
        </p:txBody>
      </p:sp>
    </p:spTree>
    <p:extLst>
      <p:ext uri="{BB962C8B-B14F-4D97-AF65-F5344CB8AC3E}">
        <p14:creationId xmlns:p14="http://schemas.microsoft.com/office/powerpoint/2010/main" val="991794179"/>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4400" kern="1200" cap="none" baseline="0">
          <a:solidFill>
            <a:schemeClr val="tx1">
              <a:lumMod val="50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Clr>
          <a:schemeClr val="tx1"/>
        </a:buClr>
        <a:buSzPct val="80000"/>
        <a:buFont typeface="Arial" pitchFamily="34" charset="0"/>
        <a:buChar char="•"/>
        <a:defRPr sz="3200" kern="1200">
          <a:solidFill>
            <a:schemeClr val="tx1"/>
          </a:solidFill>
          <a:latin typeface="Calibri" panose="020F0502020204030204" pitchFamily="34" charset="0"/>
          <a:ea typeface="+mn-ea"/>
          <a:cs typeface="Calibri" panose="020F0502020204030204" pitchFamily="34" charset="0"/>
        </a:defRPr>
      </a:lvl1pPr>
      <a:lvl2pPr marL="502920" indent="-228600" algn="l" defTabSz="914400" rtl="0" eaLnBrk="1" latinLnBrk="0" hangingPunct="1">
        <a:lnSpc>
          <a:spcPct val="90000"/>
        </a:lnSpc>
        <a:spcBef>
          <a:spcPts val="1200"/>
        </a:spcBef>
        <a:buClr>
          <a:schemeClr val="tx1"/>
        </a:buClr>
        <a:buSzPct val="80000"/>
        <a:buFont typeface="Arial"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731520" indent="-228600" algn="l" defTabSz="914400" rtl="0" eaLnBrk="1" latinLnBrk="0" hangingPunct="1">
        <a:lnSpc>
          <a:spcPct val="90000"/>
        </a:lnSpc>
        <a:spcBef>
          <a:spcPts val="800"/>
        </a:spcBef>
        <a:buClr>
          <a:schemeClr val="tx1"/>
        </a:buClr>
        <a:buSzPct val="80000"/>
        <a:buFont typeface="Arial"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960120" indent="-228600" algn="l" defTabSz="914400" rtl="0" eaLnBrk="1" latinLnBrk="0" hangingPunct="1">
        <a:lnSpc>
          <a:spcPct val="90000"/>
        </a:lnSpc>
        <a:spcBef>
          <a:spcPts val="600"/>
        </a:spcBef>
        <a:buClr>
          <a:schemeClr val="tx1"/>
        </a:buClr>
        <a:buSzPct val="80000"/>
        <a:buFont typeface="Arial"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1188720" indent="-228600" algn="l" defTabSz="914400" rtl="0" eaLnBrk="1" latinLnBrk="0" hangingPunct="1">
        <a:lnSpc>
          <a:spcPct val="90000"/>
        </a:lnSpc>
        <a:spcBef>
          <a:spcPts val="600"/>
        </a:spcBef>
        <a:buClr>
          <a:schemeClr val="tx1"/>
        </a:buClr>
        <a:buSzPct val="80000"/>
        <a:buFont typeface="Arial"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14173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6pPr>
      <a:lvl7pPr marL="16459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7pPr>
      <a:lvl8pPr marL="18745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8pPr>
      <a:lvl9pPr marL="2103120" indent="-228600" algn="l" defTabSz="914400" rtl="0" eaLnBrk="1" latinLnBrk="0" hangingPunct="1">
        <a:spcBef>
          <a:spcPts val="600"/>
        </a:spcBef>
        <a:buSzPct val="80000"/>
        <a:buFont typeface="Arial"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39">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C93B13-A158-476F-B139-CBB7C3D98A4B}"/>
              </a:ext>
            </a:extLst>
          </p:cNvPr>
          <p:cNvSpPr>
            <a:spLocks noGrp="1"/>
          </p:cNvSpPr>
          <p:nvPr>
            <p:ph type="ctrTitle"/>
          </p:nvPr>
        </p:nvSpPr>
        <p:spPr/>
        <p:txBody>
          <a:bodyPr/>
          <a:lstStyle/>
          <a:p>
            <a:r>
              <a:rPr lang="en-US" dirty="0"/>
              <a:t>Euripides Feminist? Misogynist?</a:t>
            </a:r>
            <a:endParaRPr lang="en-US" i="1" dirty="0"/>
          </a:p>
        </p:txBody>
      </p:sp>
      <p:sp>
        <p:nvSpPr>
          <p:cNvPr id="3" name="Subtitle 2">
            <a:extLst>
              <a:ext uri="{FF2B5EF4-FFF2-40B4-BE49-F238E27FC236}">
                <a16:creationId xmlns:a16="http://schemas.microsoft.com/office/drawing/2014/main" id="{E53839DE-945D-46E2-AE52-2A7BA1AE5DD8}"/>
              </a:ext>
            </a:extLst>
          </p:cNvPr>
          <p:cNvSpPr>
            <a:spLocks noGrp="1"/>
          </p:cNvSpPr>
          <p:nvPr>
            <p:ph type="subTitle" idx="1"/>
          </p:nvPr>
        </p:nvSpPr>
        <p:spPr/>
        <p:txBody>
          <a:bodyPr/>
          <a:lstStyle/>
          <a:p>
            <a:r>
              <a:rPr lang="en-US" dirty="0"/>
              <a:t>His </a:t>
            </a:r>
            <a:r>
              <a:rPr lang="en-US" i="1" dirty="0"/>
              <a:t>Hippolytus</a:t>
            </a:r>
            <a:endParaRPr lang="en-US" dirty="0"/>
          </a:p>
        </p:txBody>
      </p:sp>
    </p:spTree>
    <p:extLst>
      <p:ext uri="{BB962C8B-B14F-4D97-AF65-F5344CB8AC3E}">
        <p14:creationId xmlns:p14="http://schemas.microsoft.com/office/powerpoint/2010/main" val="3089356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B6958-3B9F-4760-929D-675CCB340637}"/>
              </a:ext>
            </a:extLst>
          </p:cNvPr>
          <p:cNvSpPr>
            <a:spLocks noGrp="1"/>
          </p:cNvSpPr>
          <p:nvPr>
            <p:ph type="title"/>
          </p:nvPr>
        </p:nvSpPr>
        <p:spPr/>
        <p:txBody>
          <a:bodyPr/>
          <a:lstStyle/>
          <a:p>
            <a:r>
              <a:rPr lang="en-US" dirty="0"/>
              <a:t>Sophistic Resonances</a:t>
            </a:r>
          </a:p>
        </p:txBody>
      </p:sp>
      <p:sp>
        <p:nvSpPr>
          <p:cNvPr id="3" name="Content Placeholder 2">
            <a:extLst>
              <a:ext uri="{FF2B5EF4-FFF2-40B4-BE49-F238E27FC236}">
                <a16:creationId xmlns:a16="http://schemas.microsoft.com/office/drawing/2014/main" id="{880FFCD2-64FD-4192-9D16-4F823593731A}"/>
              </a:ext>
            </a:extLst>
          </p:cNvPr>
          <p:cNvSpPr>
            <a:spLocks noGrp="1"/>
          </p:cNvSpPr>
          <p:nvPr>
            <p:ph idx="1"/>
          </p:nvPr>
        </p:nvSpPr>
        <p:spPr/>
        <p:txBody>
          <a:bodyPr>
            <a:normAutofit/>
          </a:bodyPr>
          <a:lstStyle/>
          <a:p>
            <a:pPr>
              <a:buClr>
                <a:schemeClr val="bg2"/>
              </a:buClr>
            </a:pPr>
            <a:r>
              <a:rPr lang="en-US" dirty="0">
                <a:solidFill>
                  <a:schemeClr val="bg2"/>
                </a:solidFill>
              </a:rPr>
              <a:t>Phaedra to Nurse: “And precisely what makes fine cities and happy homes tumble down? . . . sweet but specious double-talk” </a:t>
            </a:r>
          </a:p>
          <a:p>
            <a:pPr>
              <a:buClr>
                <a:schemeClr val="bg2"/>
              </a:buClr>
            </a:pPr>
            <a:r>
              <a:rPr lang="en-US" dirty="0">
                <a:solidFill>
                  <a:schemeClr val="bg2"/>
                </a:solidFill>
              </a:rPr>
              <a:t>Father-son </a:t>
            </a:r>
            <a:r>
              <a:rPr lang="en-US" i="1" dirty="0">
                <a:solidFill>
                  <a:schemeClr val="bg2"/>
                </a:solidFill>
              </a:rPr>
              <a:t>agōn</a:t>
            </a:r>
            <a:endParaRPr lang="en-US" dirty="0">
              <a:solidFill>
                <a:schemeClr val="bg2"/>
              </a:solidFill>
            </a:endParaRPr>
          </a:p>
          <a:p>
            <a:pPr lvl="1">
              <a:buClr>
                <a:schemeClr val="bg2"/>
              </a:buClr>
            </a:pPr>
            <a:r>
              <a:rPr lang="en-US" dirty="0">
                <a:solidFill>
                  <a:schemeClr val="bg2"/>
                </a:solidFill>
              </a:rPr>
              <a:t>“THESEUS: What a wizard with words! What a trickster the fellow is!”</a:t>
            </a:r>
          </a:p>
        </p:txBody>
      </p:sp>
    </p:spTree>
    <p:extLst>
      <p:ext uri="{BB962C8B-B14F-4D97-AF65-F5344CB8AC3E}">
        <p14:creationId xmlns:p14="http://schemas.microsoft.com/office/powerpoint/2010/main" val="66872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DAEEAF-4C55-465E-8036-21D3BF371293}"/>
              </a:ext>
            </a:extLst>
          </p:cNvPr>
          <p:cNvSpPr>
            <a:spLocks noGrp="1"/>
          </p:cNvSpPr>
          <p:nvPr>
            <p:ph type="title"/>
          </p:nvPr>
        </p:nvSpPr>
        <p:spPr/>
        <p:txBody>
          <a:bodyPr/>
          <a:lstStyle/>
          <a:p>
            <a:r>
              <a:rPr lang="en-US" dirty="0"/>
              <a:t>Her Mistake!</a:t>
            </a:r>
          </a:p>
        </p:txBody>
      </p:sp>
      <p:sp>
        <p:nvSpPr>
          <p:cNvPr id="3" name="Text Placeholder 2">
            <a:extLst>
              <a:ext uri="{FF2B5EF4-FFF2-40B4-BE49-F238E27FC236}">
                <a16:creationId xmlns:a16="http://schemas.microsoft.com/office/drawing/2014/main" id="{B2DDAD47-55F5-494D-86FC-C273F12BE8A9}"/>
              </a:ext>
            </a:extLst>
          </p:cNvPr>
          <p:cNvSpPr>
            <a:spLocks noGrp="1"/>
          </p:cNvSpPr>
          <p:nvPr>
            <p:ph type="body" idx="1"/>
          </p:nvPr>
        </p:nvSpPr>
        <p:spPr/>
        <p:txBody>
          <a:bodyPr/>
          <a:lstStyle/>
          <a:p>
            <a:r>
              <a:rPr lang="en-US" dirty="0"/>
              <a:t>Gender and </a:t>
            </a:r>
            <a:r>
              <a:rPr lang="en-US" i="1" dirty="0"/>
              <a:t>hamartia</a:t>
            </a:r>
            <a:r>
              <a:rPr lang="en-US" dirty="0"/>
              <a:t> in </a:t>
            </a:r>
            <a:r>
              <a:rPr lang="en-US" i="1" dirty="0"/>
              <a:t>Hippolytus</a:t>
            </a:r>
            <a:endParaRPr lang="en-US" dirty="0"/>
          </a:p>
        </p:txBody>
      </p:sp>
    </p:spTree>
    <p:extLst>
      <p:ext uri="{BB962C8B-B14F-4D97-AF65-F5344CB8AC3E}">
        <p14:creationId xmlns:p14="http://schemas.microsoft.com/office/powerpoint/2010/main" val="2506383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D858EC-A5DA-463C-9165-8502B56B824D}"/>
              </a:ext>
            </a:extLst>
          </p:cNvPr>
          <p:cNvSpPr>
            <a:spLocks noGrp="1"/>
          </p:cNvSpPr>
          <p:nvPr>
            <p:ph type="title"/>
          </p:nvPr>
        </p:nvSpPr>
        <p:spPr/>
        <p:txBody>
          <a:bodyPr/>
          <a:lstStyle/>
          <a:p>
            <a:r>
              <a:rPr lang="en-US" i="1" dirty="0"/>
              <a:t>Hamartia</a:t>
            </a:r>
            <a:r>
              <a:rPr lang="en-US" dirty="0"/>
              <a:t> in </a:t>
            </a:r>
            <a:r>
              <a:rPr lang="en-US" i="1" dirty="0"/>
              <a:t>Hippolytus</a:t>
            </a:r>
            <a:endParaRPr lang="en-US" dirty="0"/>
          </a:p>
        </p:txBody>
      </p:sp>
      <p:sp>
        <p:nvSpPr>
          <p:cNvPr id="3" name="Content Placeholder 2">
            <a:extLst>
              <a:ext uri="{FF2B5EF4-FFF2-40B4-BE49-F238E27FC236}">
                <a16:creationId xmlns:a16="http://schemas.microsoft.com/office/drawing/2014/main" id="{BDBD2EF6-E753-4A44-B6F9-749CFF6C165C}"/>
              </a:ext>
            </a:extLst>
          </p:cNvPr>
          <p:cNvSpPr>
            <a:spLocks noGrp="1"/>
          </p:cNvSpPr>
          <p:nvPr>
            <p:ph idx="1"/>
          </p:nvPr>
        </p:nvSpPr>
        <p:spPr/>
        <p:txBody>
          <a:bodyPr>
            <a:normAutofit/>
          </a:bodyPr>
          <a:lstStyle/>
          <a:p>
            <a:r>
              <a:rPr lang="en-US" dirty="0"/>
              <a:t>Nurse to reluctant Phaedra</a:t>
            </a:r>
          </a:p>
          <a:p>
            <a:pPr lvl="1"/>
            <a:r>
              <a:rPr lang="en-US" dirty="0"/>
              <a:t>“Very well then, if you are determined not to sin (</a:t>
            </a:r>
            <a:r>
              <a:rPr lang="en-US" i="1" dirty="0"/>
              <a:t>hamartanein</a:t>
            </a:r>
            <a:r>
              <a:rPr lang="en-US" dirty="0"/>
              <a:t>)”</a:t>
            </a:r>
          </a:p>
          <a:p>
            <a:r>
              <a:rPr lang="en-US" dirty="0"/>
              <a:t>Artemis to Theseus</a:t>
            </a:r>
          </a:p>
          <a:p>
            <a:pPr lvl="1"/>
            <a:r>
              <a:rPr lang="en-US" dirty="0"/>
              <a:t>“Unwittingly you killed him. Mankind led on by gods errs (</a:t>
            </a:r>
            <a:r>
              <a:rPr lang="en-US" i="1" dirty="0" err="1"/>
              <a:t>examartanein</a:t>
            </a:r>
            <a:r>
              <a:rPr lang="en-US" dirty="0"/>
              <a:t>) all too easily”</a:t>
            </a:r>
          </a:p>
        </p:txBody>
      </p:sp>
    </p:spTree>
    <p:extLst>
      <p:ext uri="{BB962C8B-B14F-4D97-AF65-F5344CB8AC3E}">
        <p14:creationId xmlns:p14="http://schemas.microsoft.com/office/powerpoint/2010/main" val="4159419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E81DEF-7ACF-4983-86F2-9707EBC19FDA}"/>
              </a:ext>
            </a:extLst>
          </p:cNvPr>
          <p:cNvSpPr>
            <a:spLocks noGrp="1"/>
          </p:cNvSpPr>
          <p:nvPr>
            <p:ph type="title"/>
          </p:nvPr>
        </p:nvSpPr>
        <p:spPr/>
        <p:txBody>
          <a:bodyPr/>
          <a:lstStyle/>
          <a:p>
            <a:r>
              <a:rPr lang="en-US" dirty="0"/>
              <a:t>Misogyny in </a:t>
            </a:r>
            <a:r>
              <a:rPr lang="en-US" i="1" dirty="0"/>
              <a:t>Hippolytus</a:t>
            </a:r>
            <a:endParaRPr lang="en-US" dirty="0"/>
          </a:p>
        </p:txBody>
      </p:sp>
      <p:sp>
        <p:nvSpPr>
          <p:cNvPr id="3" name="Content Placeholder 2">
            <a:extLst>
              <a:ext uri="{FF2B5EF4-FFF2-40B4-BE49-F238E27FC236}">
                <a16:creationId xmlns:a16="http://schemas.microsoft.com/office/drawing/2014/main" id="{31127C2D-8FE9-4E0A-9B90-3C41463B674B}"/>
              </a:ext>
            </a:extLst>
          </p:cNvPr>
          <p:cNvSpPr>
            <a:spLocks noGrp="1"/>
          </p:cNvSpPr>
          <p:nvPr>
            <p:ph idx="1"/>
          </p:nvPr>
        </p:nvSpPr>
        <p:spPr/>
        <p:txBody>
          <a:bodyPr>
            <a:normAutofit fontScale="92500" lnSpcReduction="10000"/>
          </a:bodyPr>
          <a:lstStyle/>
          <a:p>
            <a:pPr marL="45720" indent="0">
              <a:buNone/>
            </a:pPr>
            <a:r>
              <a:rPr lang="en-US" dirty="0"/>
              <a:t>Hippolytus with Nurse: “Great Zeus, why ever did you give a place to women under the sun:  that pestilent tribe, that curse to man? Was it to perpetuate the human race? That could have been done without womankind. In your temples you could have produced offspring  to be bought according to their price in gold, iron, or copper;  then men could have lived an untrammeled life  in houses free of women.”</a:t>
            </a:r>
          </a:p>
        </p:txBody>
      </p:sp>
    </p:spTree>
    <p:extLst>
      <p:ext uri="{BB962C8B-B14F-4D97-AF65-F5344CB8AC3E}">
        <p14:creationId xmlns:p14="http://schemas.microsoft.com/office/powerpoint/2010/main" val="1093309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F407CF-FC5C-49DE-8DB4-1BCE232B64A6}"/>
              </a:ext>
            </a:extLst>
          </p:cNvPr>
          <p:cNvSpPr>
            <a:spLocks noGrp="1"/>
          </p:cNvSpPr>
          <p:nvPr>
            <p:ph type="title"/>
          </p:nvPr>
        </p:nvSpPr>
        <p:spPr/>
        <p:txBody>
          <a:bodyPr/>
          <a:lstStyle/>
          <a:p>
            <a:r>
              <a:rPr lang="en-US" dirty="0"/>
              <a:t>Aphrodite the Guilty?</a:t>
            </a:r>
          </a:p>
        </p:txBody>
      </p:sp>
      <p:sp>
        <p:nvSpPr>
          <p:cNvPr id="3" name="Content Placeholder 2">
            <a:extLst>
              <a:ext uri="{FF2B5EF4-FFF2-40B4-BE49-F238E27FC236}">
                <a16:creationId xmlns:a16="http://schemas.microsoft.com/office/drawing/2014/main" id="{B6A1DC2C-874A-4CD7-820B-B5D74A10C596}"/>
              </a:ext>
            </a:extLst>
          </p:cNvPr>
          <p:cNvSpPr>
            <a:spLocks noGrp="1"/>
          </p:cNvSpPr>
          <p:nvPr>
            <p:ph idx="1"/>
          </p:nvPr>
        </p:nvSpPr>
        <p:spPr/>
        <p:txBody>
          <a:bodyPr/>
          <a:lstStyle/>
          <a:p>
            <a:pPr marL="45720" indent="0">
              <a:buNone/>
            </a:pPr>
            <a:r>
              <a:rPr lang="en-US" dirty="0"/>
              <a:t>Artemis to a dying Hippolytus: “He [Theseus] was duped by a scheming deity.”</a:t>
            </a:r>
          </a:p>
        </p:txBody>
      </p:sp>
    </p:spTree>
    <p:extLst>
      <p:ext uri="{BB962C8B-B14F-4D97-AF65-F5344CB8AC3E}">
        <p14:creationId xmlns:p14="http://schemas.microsoft.com/office/powerpoint/2010/main" val="263501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324989-52E8-4100-B93C-DDB858C0ADA4}"/>
              </a:ext>
            </a:extLst>
          </p:cNvPr>
          <p:cNvSpPr>
            <a:spLocks noGrp="1"/>
          </p:cNvSpPr>
          <p:nvPr>
            <p:ph type="title"/>
          </p:nvPr>
        </p:nvSpPr>
        <p:spPr/>
        <p:txBody>
          <a:bodyPr/>
          <a:lstStyle/>
          <a:p>
            <a:r>
              <a:rPr lang="en-US" dirty="0"/>
              <a:t>Phaedra’s Dilemma</a:t>
            </a:r>
          </a:p>
        </p:txBody>
      </p:sp>
      <p:sp>
        <p:nvSpPr>
          <p:cNvPr id="3" name="Content Placeholder 2">
            <a:extLst>
              <a:ext uri="{FF2B5EF4-FFF2-40B4-BE49-F238E27FC236}">
                <a16:creationId xmlns:a16="http://schemas.microsoft.com/office/drawing/2014/main" id="{2916D54C-0B26-4951-AC37-1FB3000A986C}"/>
              </a:ext>
            </a:extLst>
          </p:cNvPr>
          <p:cNvSpPr>
            <a:spLocks noGrp="1"/>
          </p:cNvSpPr>
          <p:nvPr>
            <p:ph idx="1"/>
          </p:nvPr>
        </p:nvSpPr>
        <p:spPr/>
        <p:txBody>
          <a:bodyPr>
            <a:normAutofit fontScale="92500" lnSpcReduction="10000"/>
          </a:bodyPr>
          <a:lstStyle/>
          <a:p>
            <a:pPr marL="45720" indent="0">
              <a:buNone/>
            </a:pPr>
            <a:r>
              <a:rPr lang="en-US" dirty="0"/>
              <a:t>Phaedra to chorus: “It seems to me this penchant for disaster is not something we were born with. … </a:t>
            </a:r>
            <a:r>
              <a:rPr lang="en-US" b="1" dirty="0"/>
              <a:t>We know what is right, we understand it, but do not do it</a:t>
            </a:r>
            <a:r>
              <a:rPr lang="en-US" dirty="0"/>
              <a:t> . . . partly from laziness, partly from allowing pleasure to swamp our sense of duty. … This being so, as soon as I saw </a:t>
            </a:r>
            <a:r>
              <a:rPr lang="en-US" b="1" dirty="0"/>
              <a:t>my problem, my compulsion, I knew at once that nothing could cure it, nothing could make me change my mind</a:t>
            </a:r>
            <a:r>
              <a:rPr lang="en-US" dirty="0"/>
              <a:t>.”</a:t>
            </a:r>
          </a:p>
        </p:txBody>
      </p:sp>
    </p:spTree>
    <p:extLst>
      <p:ext uri="{BB962C8B-B14F-4D97-AF65-F5344CB8AC3E}">
        <p14:creationId xmlns:p14="http://schemas.microsoft.com/office/powerpoint/2010/main" val="1060267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8318AA-393F-4193-9545-E22D9EE251FB}"/>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E918C52F-243E-4F30-83F5-04F326D7A297}"/>
              </a:ext>
            </a:extLst>
          </p:cNvPr>
          <p:cNvSpPr>
            <a:spLocks noGrp="1"/>
          </p:cNvSpPr>
          <p:nvPr>
            <p:ph idx="1"/>
          </p:nvPr>
        </p:nvSpPr>
        <p:spPr/>
        <p:txBody>
          <a:bodyPr/>
          <a:lstStyle/>
          <a:p>
            <a:pPr lvl="0"/>
            <a:r>
              <a:rPr lang="en-US" dirty="0"/>
              <a:t>Guiding Question</a:t>
            </a:r>
          </a:p>
          <a:p>
            <a:pPr lvl="1"/>
            <a:r>
              <a:rPr lang="en-US" dirty="0"/>
              <a:t>Tragic fate in Euripides’ </a:t>
            </a:r>
            <a:r>
              <a:rPr lang="en-US" i="1" dirty="0"/>
              <a:t>Hippolytus</a:t>
            </a:r>
            <a:r>
              <a:rPr lang="en-US" dirty="0"/>
              <a:t>?</a:t>
            </a:r>
          </a:p>
          <a:p>
            <a:pPr lvl="0"/>
            <a:r>
              <a:rPr lang="en-US" dirty="0"/>
              <a:t>Euripides’ </a:t>
            </a:r>
            <a:r>
              <a:rPr lang="en-US" i="1" dirty="0"/>
              <a:t>Hippolytus</a:t>
            </a:r>
          </a:p>
          <a:p>
            <a:pPr lvl="1"/>
            <a:r>
              <a:rPr lang="en-US" dirty="0"/>
              <a:t>Introduction to the play</a:t>
            </a:r>
          </a:p>
          <a:p>
            <a:pPr lvl="0"/>
            <a:r>
              <a:rPr lang="en-US" dirty="0"/>
              <a:t>Her Mistake!</a:t>
            </a:r>
          </a:p>
          <a:p>
            <a:pPr lvl="1"/>
            <a:r>
              <a:rPr lang="en-US" dirty="0"/>
              <a:t>Gender and </a:t>
            </a:r>
            <a:r>
              <a:rPr lang="en-US" i="1" dirty="0"/>
              <a:t>hamartia</a:t>
            </a:r>
            <a:r>
              <a:rPr lang="en-US" dirty="0"/>
              <a:t> in </a:t>
            </a:r>
            <a:r>
              <a:rPr lang="en-US" i="1" dirty="0"/>
              <a:t>Hippolytus</a:t>
            </a:r>
            <a:endParaRPr lang="en-US" dirty="0"/>
          </a:p>
        </p:txBody>
      </p:sp>
    </p:spTree>
    <p:extLst>
      <p:ext uri="{BB962C8B-B14F-4D97-AF65-F5344CB8AC3E}">
        <p14:creationId xmlns:p14="http://schemas.microsoft.com/office/powerpoint/2010/main" val="1729385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440803-C3B2-4EF4-BD60-9D0F2933CC13}"/>
              </a:ext>
            </a:extLst>
          </p:cNvPr>
          <p:cNvSpPr>
            <a:spLocks noGrp="1"/>
          </p:cNvSpPr>
          <p:nvPr>
            <p:ph type="title"/>
          </p:nvPr>
        </p:nvSpPr>
        <p:spPr/>
        <p:txBody>
          <a:bodyPr/>
          <a:lstStyle/>
          <a:p>
            <a:r>
              <a:rPr lang="en-US" dirty="0"/>
              <a:t>Guiding Question</a:t>
            </a:r>
          </a:p>
        </p:txBody>
      </p:sp>
      <p:sp>
        <p:nvSpPr>
          <p:cNvPr id="3" name="Text Placeholder 2">
            <a:extLst>
              <a:ext uri="{FF2B5EF4-FFF2-40B4-BE49-F238E27FC236}">
                <a16:creationId xmlns:a16="http://schemas.microsoft.com/office/drawing/2014/main" id="{83F0AD5A-A80C-4689-8A90-21960DE3C831}"/>
              </a:ext>
            </a:extLst>
          </p:cNvPr>
          <p:cNvSpPr>
            <a:spLocks noGrp="1"/>
          </p:cNvSpPr>
          <p:nvPr>
            <p:ph type="body" idx="1"/>
          </p:nvPr>
        </p:nvSpPr>
        <p:spPr/>
        <p:txBody>
          <a:bodyPr/>
          <a:lstStyle/>
          <a:p>
            <a:r>
              <a:rPr lang="en-US" dirty="0"/>
              <a:t>Tragic fate in Euripides’ </a:t>
            </a:r>
            <a:r>
              <a:rPr lang="en-US" i="1" dirty="0"/>
              <a:t>Hippolytus</a:t>
            </a:r>
            <a:r>
              <a:rPr lang="en-US" dirty="0"/>
              <a:t>?</a:t>
            </a:r>
          </a:p>
        </p:txBody>
      </p:sp>
    </p:spTree>
    <p:extLst>
      <p:ext uri="{BB962C8B-B14F-4D97-AF65-F5344CB8AC3E}">
        <p14:creationId xmlns:p14="http://schemas.microsoft.com/office/powerpoint/2010/main" val="703902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129CCF-BF75-45FA-8643-058C9B09D304}"/>
              </a:ext>
            </a:extLst>
          </p:cNvPr>
          <p:cNvSpPr>
            <a:spLocks noGrp="1"/>
          </p:cNvSpPr>
          <p:nvPr>
            <p:ph type="title"/>
          </p:nvPr>
        </p:nvSpPr>
        <p:spPr/>
        <p:txBody>
          <a:bodyPr/>
          <a:lstStyle/>
          <a:p>
            <a:r>
              <a:rPr lang="en-US" dirty="0"/>
              <a:t>Tragic Fate in </a:t>
            </a:r>
            <a:r>
              <a:rPr lang="en-US" i="1" dirty="0"/>
              <a:t>Hippolytus</a:t>
            </a:r>
            <a:r>
              <a:rPr lang="en-US" dirty="0"/>
              <a:t>?</a:t>
            </a:r>
          </a:p>
        </p:txBody>
      </p:sp>
      <p:sp>
        <p:nvSpPr>
          <p:cNvPr id="3" name="Content Placeholder 2">
            <a:extLst>
              <a:ext uri="{FF2B5EF4-FFF2-40B4-BE49-F238E27FC236}">
                <a16:creationId xmlns:a16="http://schemas.microsoft.com/office/drawing/2014/main" id="{21764667-530A-4D83-9911-9C5292559D25}"/>
              </a:ext>
            </a:extLst>
          </p:cNvPr>
          <p:cNvSpPr>
            <a:spLocks noGrp="1"/>
          </p:cNvSpPr>
          <p:nvPr>
            <p:ph idx="1"/>
          </p:nvPr>
        </p:nvSpPr>
        <p:spPr/>
        <p:txBody>
          <a:bodyPr>
            <a:normAutofit/>
          </a:bodyPr>
          <a:lstStyle/>
          <a:p>
            <a:pPr marL="45720" indent="0">
              <a:buNone/>
            </a:pPr>
            <a:r>
              <a:rPr lang="en-US" dirty="0"/>
              <a:t>Are there characters in Euripides’ Hippolytus who are somehow complicit in the tragic events that overtake them? And if there are, does that diminish the pity we feel for them? Finally, do we see ourselves in those characters in any way? Do we identify with this idea of tragic complicity?</a:t>
            </a:r>
          </a:p>
        </p:txBody>
      </p:sp>
    </p:spTree>
    <p:extLst>
      <p:ext uri="{BB962C8B-B14F-4D97-AF65-F5344CB8AC3E}">
        <p14:creationId xmlns:p14="http://schemas.microsoft.com/office/powerpoint/2010/main" val="1217343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85B6A6-DA26-4C8E-A6A0-93BA05198924}"/>
              </a:ext>
            </a:extLst>
          </p:cNvPr>
          <p:cNvSpPr>
            <a:spLocks noGrp="1"/>
          </p:cNvSpPr>
          <p:nvPr>
            <p:ph type="title"/>
          </p:nvPr>
        </p:nvSpPr>
        <p:spPr/>
        <p:txBody>
          <a:bodyPr/>
          <a:lstStyle/>
          <a:p>
            <a:r>
              <a:rPr lang="en-US" dirty="0"/>
              <a:t>Euripides’ </a:t>
            </a:r>
            <a:r>
              <a:rPr lang="en-US" i="1" dirty="0"/>
              <a:t>Hippolytus</a:t>
            </a:r>
          </a:p>
        </p:txBody>
      </p:sp>
      <p:sp>
        <p:nvSpPr>
          <p:cNvPr id="3" name="Text Placeholder 2">
            <a:extLst>
              <a:ext uri="{FF2B5EF4-FFF2-40B4-BE49-F238E27FC236}">
                <a16:creationId xmlns:a16="http://schemas.microsoft.com/office/drawing/2014/main" id="{F34C8116-6EEF-40F9-B2E8-06ACDCA7D102}"/>
              </a:ext>
            </a:extLst>
          </p:cNvPr>
          <p:cNvSpPr>
            <a:spLocks noGrp="1"/>
          </p:cNvSpPr>
          <p:nvPr>
            <p:ph type="body" idx="1"/>
          </p:nvPr>
        </p:nvSpPr>
        <p:spPr/>
        <p:txBody>
          <a:bodyPr/>
          <a:lstStyle/>
          <a:p>
            <a:r>
              <a:rPr lang="en-US" dirty="0"/>
              <a:t>Introduction to the play</a:t>
            </a:r>
          </a:p>
        </p:txBody>
      </p:sp>
    </p:spTree>
    <p:extLst>
      <p:ext uri="{BB962C8B-B14F-4D97-AF65-F5344CB8AC3E}">
        <p14:creationId xmlns:p14="http://schemas.microsoft.com/office/powerpoint/2010/main" val="1035405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28FD2C-B55F-40F7-A338-C985FDCE5445}"/>
              </a:ext>
            </a:extLst>
          </p:cNvPr>
          <p:cNvSpPr>
            <a:spLocks noGrp="1"/>
          </p:cNvSpPr>
          <p:nvPr>
            <p:ph type="title"/>
          </p:nvPr>
        </p:nvSpPr>
        <p:spPr/>
        <p:txBody>
          <a:bodyPr/>
          <a:lstStyle/>
          <a:p>
            <a:r>
              <a:rPr lang="en-US" dirty="0"/>
              <a:t>Play Facts</a:t>
            </a:r>
          </a:p>
        </p:txBody>
      </p:sp>
      <p:sp>
        <p:nvSpPr>
          <p:cNvPr id="3" name="Content Placeholder 2">
            <a:extLst>
              <a:ext uri="{FF2B5EF4-FFF2-40B4-BE49-F238E27FC236}">
                <a16:creationId xmlns:a16="http://schemas.microsoft.com/office/drawing/2014/main" id="{AAC2AA47-AE54-4235-8F86-4E6DD03650BD}"/>
              </a:ext>
            </a:extLst>
          </p:cNvPr>
          <p:cNvSpPr>
            <a:spLocks noGrp="1"/>
          </p:cNvSpPr>
          <p:nvPr>
            <p:ph idx="1"/>
          </p:nvPr>
        </p:nvSpPr>
        <p:spPr/>
        <p:txBody>
          <a:bodyPr/>
          <a:lstStyle/>
          <a:p>
            <a:r>
              <a:rPr lang="en-US" dirty="0"/>
              <a:t>Produced 428 BCE</a:t>
            </a:r>
          </a:p>
          <a:p>
            <a:r>
              <a:rPr lang="en-US" dirty="0"/>
              <a:t>First prized</a:t>
            </a:r>
          </a:p>
          <a:p>
            <a:pPr lvl="1"/>
            <a:r>
              <a:rPr lang="en-US" dirty="0"/>
              <a:t>Greater Dionysia</a:t>
            </a:r>
          </a:p>
          <a:p>
            <a:r>
              <a:rPr lang="en-US" dirty="0"/>
              <a:t>Setting: Troezen</a:t>
            </a:r>
          </a:p>
          <a:p>
            <a:r>
              <a:rPr lang="en-US" i="1" dirty="0"/>
              <a:t>Hippolytus</a:t>
            </a:r>
            <a:r>
              <a:rPr lang="en-US" dirty="0"/>
              <a:t> take two</a:t>
            </a:r>
          </a:p>
        </p:txBody>
      </p:sp>
      <p:pic>
        <p:nvPicPr>
          <p:cNvPr id="1026" name="Picture 2" descr="Map, Troezen and Athens">
            <a:extLst>
              <a:ext uri="{FF2B5EF4-FFF2-40B4-BE49-F238E27FC236}">
                <a16:creationId xmlns:a16="http://schemas.microsoft.com/office/drawing/2014/main" id="{80ED3199-306A-463D-B758-1759613D4E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09966" y="1828799"/>
            <a:ext cx="4246233" cy="42462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5135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A9AB5E-319E-48C7-84E4-0B733559F622}"/>
              </a:ext>
            </a:extLst>
          </p:cNvPr>
          <p:cNvSpPr>
            <a:spLocks noGrp="1"/>
          </p:cNvSpPr>
          <p:nvPr>
            <p:ph type="title"/>
          </p:nvPr>
        </p:nvSpPr>
        <p:spPr/>
        <p:txBody>
          <a:bodyPr/>
          <a:lstStyle/>
          <a:p>
            <a:r>
              <a:rPr lang="en-US" dirty="0"/>
              <a:t>Tragic/Euripidean Features 1</a:t>
            </a:r>
          </a:p>
        </p:txBody>
      </p:sp>
      <p:sp>
        <p:nvSpPr>
          <p:cNvPr id="3" name="Content Placeholder 2">
            <a:extLst>
              <a:ext uri="{FF2B5EF4-FFF2-40B4-BE49-F238E27FC236}">
                <a16:creationId xmlns:a16="http://schemas.microsoft.com/office/drawing/2014/main" id="{3F21A695-4932-4C4C-B345-18759E4CD194}"/>
              </a:ext>
            </a:extLst>
          </p:cNvPr>
          <p:cNvSpPr>
            <a:spLocks noGrp="1"/>
          </p:cNvSpPr>
          <p:nvPr>
            <p:ph idx="1"/>
          </p:nvPr>
        </p:nvSpPr>
        <p:spPr/>
        <p:txBody>
          <a:bodyPr>
            <a:normAutofit fontScale="92500" lnSpcReduction="10000"/>
          </a:bodyPr>
          <a:lstStyle/>
          <a:p>
            <a:r>
              <a:rPr lang="en-US" dirty="0"/>
              <a:t>Divine bookends</a:t>
            </a:r>
          </a:p>
          <a:p>
            <a:pPr lvl="1"/>
            <a:r>
              <a:rPr lang="en-US" dirty="0"/>
              <a:t>Aphrodite prologue</a:t>
            </a:r>
          </a:p>
          <a:p>
            <a:pPr lvl="2"/>
            <a:r>
              <a:rPr lang="en-US" dirty="0"/>
              <a:t>Divine wrath</a:t>
            </a:r>
          </a:p>
          <a:p>
            <a:pPr lvl="1"/>
            <a:r>
              <a:rPr lang="en-US" dirty="0"/>
              <a:t>Artemis </a:t>
            </a:r>
            <a:r>
              <a:rPr lang="en-US" i="1" dirty="0"/>
              <a:t>ex machina</a:t>
            </a:r>
            <a:endParaRPr lang="en-US" dirty="0"/>
          </a:p>
          <a:p>
            <a:pPr lvl="2"/>
            <a:r>
              <a:rPr lang="en-US" dirty="0"/>
              <a:t>Divine exoneration</a:t>
            </a:r>
          </a:p>
          <a:p>
            <a:r>
              <a:rPr lang="en-US" dirty="0"/>
              <a:t>Euripidean characters</a:t>
            </a:r>
          </a:p>
          <a:p>
            <a:pPr lvl="1"/>
            <a:r>
              <a:rPr lang="en-US" dirty="0"/>
              <a:t>Female protagonist’s nurse (cf. </a:t>
            </a:r>
            <a:r>
              <a:rPr lang="en-US" i="1" dirty="0"/>
              <a:t>Medea</a:t>
            </a:r>
            <a:r>
              <a:rPr lang="en-US" dirty="0"/>
              <a:t>)</a:t>
            </a:r>
          </a:p>
          <a:p>
            <a:pPr lvl="1"/>
            <a:r>
              <a:rPr lang="en-US" dirty="0"/>
              <a:t>Servant intimate (cf. </a:t>
            </a:r>
            <a:r>
              <a:rPr lang="en-US" i="1" dirty="0"/>
              <a:t>Medea</a:t>
            </a:r>
            <a:r>
              <a:rPr lang="en-US" dirty="0"/>
              <a:t>, </a:t>
            </a:r>
            <a:r>
              <a:rPr lang="en-US" i="1" dirty="0"/>
              <a:t>Iphigenia at Aulis</a:t>
            </a:r>
            <a:r>
              <a:rPr lang="en-US" dirty="0"/>
              <a:t>)</a:t>
            </a:r>
          </a:p>
        </p:txBody>
      </p:sp>
    </p:spTree>
    <p:extLst>
      <p:ext uri="{BB962C8B-B14F-4D97-AF65-F5344CB8AC3E}">
        <p14:creationId xmlns:p14="http://schemas.microsoft.com/office/powerpoint/2010/main" val="2514182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253C5-1883-46A7-9831-8D57A3382166}"/>
              </a:ext>
            </a:extLst>
          </p:cNvPr>
          <p:cNvSpPr>
            <a:spLocks noGrp="1"/>
          </p:cNvSpPr>
          <p:nvPr>
            <p:ph type="title"/>
          </p:nvPr>
        </p:nvSpPr>
        <p:spPr/>
        <p:txBody>
          <a:bodyPr/>
          <a:lstStyle/>
          <a:p>
            <a:r>
              <a:rPr lang="en-US" dirty="0"/>
              <a:t>Tragic/Euripidean Features 2</a:t>
            </a:r>
          </a:p>
        </p:txBody>
      </p:sp>
      <p:sp>
        <p:nvSpPr>
          <p:cNvPr id="3" name="Content Placeholder 2">
            <a:extLst>
              <a:ext uri="{FF2B5EF4-FFF2-40B4-BE49-F238E27FC236}">
                <a16:creationId xmlns:a16="http://schemas.microsoft.com/office/drawing/2014/main" id="{1A00EF64-A3F7-4BFB-86A6-DFB3F8E23FF3}"/>
              </a:ext>
            </a:extLst>
          </p:cNvPr>
          <p:cNvSpPr>
            <a:spLocks noGrp="1"/>
          </p:cNvSpPr>
          <p:nvPr>
            <p:ph idx="1"/>
          </p:nvPr>
        </p:nvSpPr>
        <p:spPr/>
        <p:txBody>
          <a:bodyPr>
            <a:normAutofit/>
          </a:bodyPr>
          <a:lstStyle/>
          <a:p>
            <a:r>
              <a:rPr lang="en-US" dirty="0"/>
              <a:t>Solo singing</a:t>
            </a:r>
          </a:p>
          <a:p>
            <a:r>
              <a:rPr lang="en-US" dirty="0"/>
              <a:t>Extended messenger speech</a:t>
            </a:r>
          </a:p>
          <a:p>
            <a:r>
              <a:rPr lang="en-US" i="1" dirty="0"/>
              <a:t>ekkuklema</a:t>
            </a:r>
            <a:r>
              <a:rPr lang="en-US" dirty="0"/>
              <a:t> effect (cf. </a:t>
            </a:r>
            <a:r>
              <a:rPr lang="en-US" i="1" dirty="0"/>
              <a:t>Bacchae</a:t>
            </a:r>
            <a:r>
              <a:rPr lang="en-US" dirty="0"/>
              <a:t>)</a:t>
            </a:r>
            <a:endParaRPr lang="en-US" i="1" dirty="0"/>
          </a:p>
          <a:p>
            <a:endParaRPr lang="en-US" dirty="0"/>
          </a:p>
        </p:txBody>
      </p:sp>
    </p:spTree>
    <p:extLst>
      <p:ext uri="{BB962C8B-B14F-4D97-AF65-F5344CB8AC3E}">
        <p14:creationId xmlns:p14="http://schemas.microsoft.com/office/powerpoint/2010/main" val="1483181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B6958-3B9F-4760-929D-675CCB340637}"/>
              </a:ext>
            </a:extLst>
          </p:cNvPr>
          <p:cNvSpPr>
            <a:spLocks noGrp="1"/>
          </p:cNvSpPr>
          <p:nvPr>
            <p:ph type="title"/>
          </p:nvPr>
        </p:nvSpPr>
        <p:spPr/>
        <p:txBody>
          <a:bodyPr/>
          <a:lstStyle/>
          <a:p>
            <a:r>
              <a:rPr lang="en-US" dirty="0"/>
              <a:t>Tragic/Euripidean Features 3</a:t>
            </a:r>
          </a:p>
        </p:txBody>
      </p:sp>
      <p:sp>
        <p:nvSpPr>
          <p:cNvPr id="3" name="Content Placeholder 2">
            <a:extLst>
              <a:ext uri="{FF2B5EF4-FFF2-40B4-BE49-F238E27FC236}">
                <a16:creationId xmlns:a16="http://schemas.microsoft.com/office/drawing/2014/main" id="{880FFCD2-64FD-4192-9D16-4F823593731A}"/>
              </a:ext>
            </a:extLst>
          </p:cNvPr>
          <p:cNvSpPr>
            <a:spLocks noGrp="1"/>
          </p:cNvSpPr>
          <p:nvPr>
            <p:ph idx="1"/>
          </p:nvPr>
        </p:nvSpPr>
        <p:spPr/>
        <p:txBody>
          <a:bodyPr>
            <a:normAutofit/>
          </a:bodyPr>
          <a:lstStyle/>
          <a:p>
            <a:r>
              <a:rPr lang="en-US" dirty="0"/>
              <a:t>Phaedra to Nurse: “And precisely what makes fine cities and happy homes tumble down? . . . sweet but specious double-talk” </a:t>
            </a:r>
          </a:p>
          <a:p>
            <a:r>
              <a:rPr lang="en-US" dirty="0"/>
              <a:t>Father-son </a:t>
            </a:r>
            <a:r>
              <a:rPr lang="en-US" i="1" dirty="0"/>
              <a:t>agōn</a:t>
            </a:r>
            <a:endParaRPr lang="en-US" dirty="0"/>
          </a:p>
          <a:p>
            <a:pPr lvl="1"/>
            <a:r>
              <a:rPr lang="en-US" dirty="0"/>
              <a:t>“THESEUS: What a wizard with words! What a trickster the fellow is!”</a:t>
            </a:r>
          </a:p>
        </p:txBody>
      </p:sp>
    </p:spTree>
    <p:extLst>
      <p:ext uri="{BB962C8B-B14F-4D97-AF65-F5344CB8AC3E}">
        <p14:creationId xmlns:p14="http://schemas.microsoft.com/office/powerpoint/2010/main" val="3019439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tragedy_fall_2025">
  <a:themeElements>
    <a:clrScheme name="Custom 1">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00B0F0"/>
      </a:hlink>
      <a:folHlink>
        <a:srgbClr val="00B0F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spDef>
      <a:spPr>
        <a:solidFill>
          <a:schemeClr val="bg1"/>
        </a:solidFill>
        <a:ln>
          <a:solidFill>
            <a:srgbClr val="545454"/>
          </a:solidFill>
        </a:ln>
        <a:effectLst>
          <a:outerShdw blurRad="50800" dist="38100" dir="2700000" algn="tl" rotWithShape="0">
            <a:prstClr val="black">
              <a:alpha val="40000"/>
            </a:prstClr>
          </a:outerShdw>
        </a:effectLst>
      </a:spPr>
      <a:bodyPr wrap="square" anchor="ctr" anchorCtr="0">
        <a:spAutoFit/>
      </a:bodyPr>
      <a:lstStyle>
        <a:defPPr algn="ctr">
          <a:defRPr sz="2000" dirty="0">
            <a:cs typeface="Calibri" panose="020F0502020204030204" pitchFamily="34" charset="0"/>
          </a:defRPr>
        </a:defPPr>
      </a:lstStyle>
      <a:style>
        <a:lnRef idx="1">
          <a:schemeClr val="accent1"/>
        </a:lnRef>
        <a:fillRef idx="2">
          <a:schemeClr val="accent1"/>
        </a:fillRef>
        <a:effectRef idx="1">
          <a:schemeClr val="accent1"/>
        </a:effectRef>
        <a:fontRef idx="minor">
          <a:schemeClr val="dk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ctr">
          <a:lnSpc>
            <a:spcPct val="125000"/>
          </a:lnSpc>
          <a:defRPr sz="3200" dirty="0" smtClean="0">
            <a:solidFill>
              <a:srgbClr val="737373"/>
            </a:solidFill>
            <a:latin typeface="Calibri" panose="020F0502020204030204" pitchFamily="34" charset="0"/>
            <a:cs typeface="Calibri" panose="020F0502020204030204" pitchFamily="34" charset="0"/>
          </a:defRPr>
        </a:defPPr>
      </a:lstStyle>
    </a:txDef>
  </a:objectDefaults>
  <a:extraClrSchemeLst/>
  <a:extLst>
    <a:ext uri="{05A4C25C-085E-4340-85A3-A5531E510DB2}">
      <thm15:themeFamily xmlns:thm15="http://schemas.microsoft.com/office/thememl/2012/main" name="tragedy_fall_2025" id="{BE98C765-1B4A-4E4C-9279-3F5F57EB20CD}" vid="{81D10C6F-ABFC-4C4E-A714-0DBC009ED35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tragedy_fall_2025</Template>
  <TotalTime>96</TotalTime>
  <Words>951</Words>
  <Application>Microsoft Office PowerPoint</Application>
  <PresentationFormat>Widescreen</PresentationFormat>
  <Paragraphs>73</Paragraphs>
  <Slides>15</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Candara</vt:lpstr>
      <vt:lpstr>Century Gothic</vt:lpstr>
      <vt:lpstr>Wingdings</vt:lpstr>
      <vt:lpstr>tragedy_fall_2025</vt:lpstr>
      <vt:lpstr>Euripides Feminist? Misogynist?</vt:lpstr>
      <vt:lpstr>Agenda</vt:lpstr>
      <vt:lpstr>Guiding Question</vt:lpstr>
      <vt:lpstr>Tragic Fate in Hippolytus?</vt:lpstr>
      <vt:lpstr>Euripides’ Hippolytus</vt:lpstr>
      <vt:lpstr>Play Facts</vt:lpstr>
      <vt:lpstr>Tragic/Euripidean Features 1</vt:lpstr>
      <vt:lpstr>Tragic/Euripidean Features 2</vt:lpstr>
      <vt:lpstr>Tragic/Euripidean Features 3</vt:lpstr>
      <vt:lpstr>Sophistic Resonances</vt:lpstr>
      <vt:lpstr>Her Mistake!</vt:lpstr>
      <vt:lpstr>Hamartia in Hippolytus</vt:lpstr>
      <vt:lpstr>Misogyny in Hippolytus</vt:lpstr>
      <vt:lpstr>Aphrodite the Guilty?</vt:lpstr>
      <vt:lpstr>Phaedra’s Dilemma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Euripides’ Hippolytus</dc:title>
  <dc:creator>Andrew Scholtz</dc:creator>
  <cp:lastModifiedBy>Andrew Scholtz</cp:lastModifiedBy>
  <cp:revision>19</cp:revision>
  <dcterms:created xsi:type="dcterms:W3CDTF">2025-10-30T02:39:27Z</dcterms:created>
  <dcterms:modified xsi:type="dcterms:W3CDTF">2025-10-30T13:12:55Z</dcterms:modified>
</cp:coreProperties>
</file>