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3" r:id="rId1"/>
  </p:sldMasterIdLst>
  <p:notesMasterIdLst>
    <p:notesMasterId r:id="rId20"/>
  </p:notesMasterIdLst>
  <p:handoutMasterIdLst>
    <p:handoutMasterId r:id="rId21"/>
  </p:handoutMasterIdLst>
  <p:sldIdLst>
    <p:sldId id="256" r:id="rId2"/>
    <p:sldId id="281" r:id="rId3"/>
    <p:sldId id="260" r:id="rId4"/>
    <p:sldId id="275" r:id="rId5"/>
    <p:sldId id="278" r:id="rId6"/>
    <p:sldId id="277" r:id="rId7"/>
    <p:sldId id="282" r:id="rId8"/>
    <p:sldId id="261" r:id="rId9"/>
    <p:sldId id="263" r:id="rId10"/>
    <p:sldId id="286" r:id="rId11"/>
    <p:sldId id="285" r:id="rId12"/>
    <p:sldId id="266" r:id="rId13"/>
    <p:sldId id="267" r:id="rId14"/>
    <p:sldId id="269" r:id="rId15"/>
    <p:sldId id="284" r:id="rId16"/>
    <p:sldId id="272" r:id="rId17"/>
    <p:sldId id="283" r:id="rId18"/>
    <p:sldId id="279"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FF"/>
    <a:srgbClr val="E5E5FF"/>
    <a:srgbClr val="1A1A1A"/>
    <a:srgbClr val="898989"/>
    <a:srgbClr val="0000FF"/>
    <a:srgbClr val="000099"/>
    <a:srgbClr val="0000CC"/>
    <a:srgbClr val="00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396" autoAdjust="0"/>
    <p:restoredTop sz="88682" autoAdjust="0"/>
  </p:normalViewPr>
  <p:slideViewPr>
    <p:cSldViewPr showGuides="1">
      <p:cViewPr varScale="1">
        <p:scale>
          <a:sx n="83" d="100"/>
          <a:sy n="83" d="100"/>
        </p:scale>
        <p:origin x="1190" y="72"/>
      </p:cViewPr>
      <p:guideLst>
        <p:guide pos="384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55" d="100"/>
          <a:sy n="55" d="100"/>
        </p:scale>
        <p:origin x="-2814"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3"/>
            <a:ext cx="3037840" cy="465063"/>
          </a:xfrm>
          <a:prstGeom prst="rect">
            <a:avLst/>
          </a:prstGeom>
          <a:noFill/>
          <a:ln w="9525">
            <a:noFill/>
            <a:miter lim="800000"/>
            <a:headEnd/>
            <a:tailEnd/>
          </a:ln>
          <a:effectLst/>
        </p:spPr>
        <p:txBody>
          <a:bodyPr vert="horz" wrap="square" lIns="93372" tIns="46686" rIns="93372" bIns="46686" numCol="1" anchor="t" anchorCtr="0" compatLnSpc="1">
            <a:prstTxWarp prst="textNoShape">
              <a:avLst/>
            </a:prstTxWarp>
          </a:bodyPr>
          <a:lstStyle>
            <a:lvl1pPr algn="l">
              <a:defRPr sz="1200"/>
            </a:lvl1pPr>
          </a:lstStyle>
          <a:p>
            <a:endParaRPr lang="en-US"/>
          </a:p>
        </p:txBody>
      </p:sp>
      <p:sp>
        <p:nvSpPr>
          <p:cNvPr id="79875" name="Rectangle 3"/>
          <p:cNvSpPr>
            <a:spLocks noGrp="1" noChangeArrowheads="1"/>
          </p:cNvSpPr>
          <p:nvPr>
            <p:ph type="dt" sz="quarter" idx="1"/>
          </p:nvPr>
        </p:nvSpPr>
        <p:spPr bwMode="auto">
          <a:xfrm>
            <a:off x="3972561" y="3"/>
            <a:ext cx="3037840" cy="465063"/>
          </a:xfrm>
          <a:prstGeom prst="rect">
            <a:avLst/>
          </a:prstGeom>
          <a:noFill/>
          <a:ln w="9525">
            <a:noFill/>
            <a:miter lim="800000"/>
            <a:headEnd/>
            <a:tailEnd/>
          </a:ln>
          <a:effectLst/>
        </p:spPr>
        <p:txBody>
          <a:bodyPr vert="horz" wrap="square" lIns="93372" tIns="46686" rIns="93372" bIns="46686" numCol="1" anchor="t" anchorCtr="0" compatLnSpc="1">
            <a:prstTxWarp prst="textNoShape">
              <a:avLst/>
            </a:prstTxWarp>
          </a:bodyPr>
          <a:lstStyle>
            <a:lvl1pPr algn="r">
              <a:defRPr sz="1200"/>
            </a:lvl1pPr>
          </a:lstStyle>
          <a:p>
            <a:endParaRPr lang="en-US"/>
          </a:p>
        </p:txBody>
      </p:sp>
      <p:sp>
        <p:nvSpPr>
          <p:cNvPr id="79876" name="Rectangle 4"/>
          <p:cNvSpPr>
            <a:spLocks noGrp="1" noChangeArrowheads="1"/>
          </p:cNvSpPr>
          <p:nvPr>
            <p:ph type="ftr" sz="quarter" idx="2"/>
          </p:nvPr>
        </p:nvSpPr>
        <p:spPr bwMode="auto">
          <a:xfrm>
            <a:off x="0" y="8831338"/>
            <a:ext cx="3037840" cy="465063"/>
          </a:xfrm>
          <a:prstGeom prst="rect">
            <a:avLst/>
          </a:prstGeom>
          <a:noFill/>
          <a:ln w="9525">
            <a:noFill/>
            <a:miter lim="800000"/>
            <a:headEnd/>
            <a:tailEnd/>
          </a:ln>
          <a:effectLst/>
        </p:spPr>
        <p:txBody>
          <a:bodyPr vert="horz" wrap="square" lIns="93372" tIns="46686" rIns="93372" bIns="46686" numCol="1" anchor="b" anchorCtr="0" compatLnSpc="1">
            <a:prstTxWarp prst="textNoShape">
              <a:avLst/>
            </a:prstTxWarp>
          </a:bodyPr>
          <a:lstStyle>
            <a:lvl1pPr algn="l">
              <a:defRPr sz="1200"/>
            </a:lvl1pPr>
          </a:lstStyle>
          <a:p>
            <a:endParaRPr lang="en-US"/>
          </a:p>
        </p:txBody>
      </p:sp>
      <p:sp>
        <p:nvSpPr>
          <p:cNvPr id="79877" name="Rectangle 5"/>
          <p:cNvSpPr>
            <a:spLocks noGrp="1" noChangeArrowheads="1"/>
          </p:cNvSpPr>
          <p:nvPr>
            <p:ph type="sldNum" sz="quarter" idx="3"/>
          </p:nvPr>
        </p:nvSpPr>
        <p:spPr bwMode="auto">
          <a:xfrm>
            <a:off x="3972561" y="8831338"/>
            <a:ext cx="3037840" cy="465063"/>
          </a:xfrm>
          <a:prstGeom prst="rect">
            <a:avLst/>
          </a:prstGeom>
          <a:noFill/>
          <a:ln w="9525">
            <a:noFill/>
            <a:miter lim="800000"/>
            <a:headEnd/>
            <a:tailEnd/>
          </a:ln>
          <a:effectLst/>
        </p:spPr>
        <p:txBody>
          <a:bodyPr vert="horz" wrap="square" lIns="93372" tIns="46686" rIns="93372" bIns="46686" numCol="1" anchor="b" anchorCtr="0" compatLnSpc="1">
            <a:prstTxWarp prst="textNoShape">
              <a:avLst/>
            </a:prstTxWarp>
          </a:bodyPr>
          <a:lstStyle>
            <a:lvl1pPr algn="r">
              <a:defRPr sz="1200"/>
            </a:lvl1pPr>
          </a:lstStyle>
          <a:p>
            <a:fld id="{C988350B-9EA6-43EC-87D2-08E326D3343C}" type="slidenum">
              <a:rPr lang="en-US"/>
              <a:pPr/>
              <a:t>‹#›</a:t>
            </a:fld>
            <a:endParaRPr lang="en-US"/>
          </a:p>
        </p:txBody>
      </p:sp>
    </p:spTree>
    <p:extLst>
      <p:ext uri="{BB962C8B-B14F-4D97-AF65-F5344CB8AC3E}">
        <p14:creationId xmlns:p14="http://schemas.microsoft.com/office/powerpoint/2010/main" val="20925611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3"/>
            <a:ext cx="3037840" cy="465063"/>
          </a:xfrm>
          <a:prstGeom prst="rect">
            <a:avLst/>
          </a:prstGeom>
          <a:noFill/>
          <a:ln w="9525">
            <a:noFill/>
            <a:miter lim="800000"/>
            <a:headEnd/>
            <a:tailEnd/>
          </a:ln>
          <a:effectLst/>
        </p:spPr>
        <p:txBody>
          <a:bodyPr vert="horz" wrap="square" lIns="93372" tIns="46686" rIns="93372" bIns="46686" numCol="1" anchor="t" anchorCtr="0" compatLnSpc="1">
            <a:prstTxWarp prst="textNoShape">
              <a:avLst/>
            </a:prstTxWarp>
          </a:bodyPr>
          <a:lstStyle>
            <a:lvl1pPr algn="l">
              <a:defRPr sz="1200" b="1">
                <a:solidFill>
                  <a:srgbClr val="000099"/>
                </a:solidFill>
                <a:latin typeface="Times New Roman" charset="0"/>
              </a:defRPr>
            </a:lvl1pPr>
          </a:lstStyle>
          <a:p>
            <a:endParaRPr lang="en-US"/>
          </a:p>
        </p:txBody>
      </p:sp>
      <p:sp>
        <p:nvSpPr>
          <p:cNvPr id="19459" name="Rectangle 3"/>
          <p:cNvSpPr>
            <a:spLocks noGrp="1" noChangeArrowheads="1"/>
          </p:cNvSpPr>
          <p:nvPr>
            <p:ph type="dt" idx="1"/>
          </p:nvPr>
        </p:nvSpPr>
        <p:spPr bwMode="auto">
          <a:xfrm>
            <a:off x="3972561" y="3"/>
            <a:ext cx="3037840" cy="465063"/>
          </a:xfrm>
          <a:prstGeom prst="rect">
            <a:avLst/>
          </a:prstGeom>
          <a:noFill/>
          <a:ln w="9525">
            <a:noFill/>
            <a:miter lim="800000"/>
            <a:headEnd/>
            <a:tailEnd/>
          </a:ln>
          <a:effectLst/>
        </p:spPr>
        <p:txBody>
          <a:bodyPr vert="horz" wrap="square" lIns="93372" tIns="46686" rIns="93372" bIns="46686" numCol="1" anchor="t" anchorCtr="0" compatLnSpc="1">
            <a:prstTxWarp prst="textNoShape">
              <a:avLst/>
            </a:prstTxWarp>
          </a:bodyPr>
          <a:lstStyle>
            <a:lvl1pPr algn="r">
              <a:defRPr sz="1200" b="1">
                <a:solidFill>
                  <a:srgbClr val="000099"/>
                </a:solidFill>
                <a:latin typeface="Times New Roman" charset="0"/>
              </a:defRPr>
            </a:lvl1pPr>
          </a:lstStyle>
          <a:p>
            <a:endParaRPr lang="en-US"/>
          </a:p>
        </p:txBody>
      </p:sp>
      <p:sp>
        <p:nvSpPr>
          <p:cNvPr id="19460" name="Rectangle 4"/>
          <p:cNvSpPr>
            <a:spLocks noGrp="1" noRot="1" noChangeAspect="1" noChangeArrowheads="1" noTextEdit="1"/>
          </p:cNvSpPr>
          <p:nvPr>
            <p:ph type="sldImg" idx="2"/>
          </p:nvPr>
        </p:nvSpPr>
        <p:spPr bwMode="auto">
          <a:xfrm>
            <a:off x="1655763" y="482600"/>
            <a:ext cx="3700462" cy="208280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545253" y="2703687"/>
            <a:ext cx="5919894" cy="5895930"/>
          </a:xfrm>
          <a:prstGeom prst="rect">
            <a:avLst/>
          </a:prstGeom>
          <a:noFill/>
          <a:ln w="9525">
            <a:noFill/>
            <a:miter lim="800000"/>
            <a:headEnd/>
            <a:tailEnd/>
          </a:ln>
          <a:effectLst/>
        </p:spPr>
        <p:txBody>
          <a:bodyPr vert="horz" wrap="square" lIns="93372" tIns="46686" rIns="93372" bIns="4668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9462" name="Rectangle 6"/>
          <p:cNvSpPr>
            <a:spLocks noGrp="1" noChangeArrowheads="1"/>
          </p:cNvSpPr>
          <p:nvPr>
            <p:ph type="ftr" sz="quarter" idx="4"/>
          </p:nvPr>
        </p:nvSpPr>
        <p:spPr bwMode="auto">
          <a:xfrm>
            <a:off x="0" y="8831338"/>
            <a:ext cx="3037840" cy="465063"/>
          </a:xfrm>
          <a:prstGeom prst="rect">
            <a:avLst/>
          </a:prstGeom>
          <a:noFill/>
          <a:ln w="9525">
            <a:noFill/>
            <a:miter lim="800000"/>
            <a:headEnd/>
            <a:tailEnd/>
          </a:ln>
          <a:effectLst/>
        </p:spPr>
        <p:txBody>
          <a:bodyPr vert="horz" wrap="square" lIns="93372" tIns="46686" rIns="93372" bIns="46686" numCol="1" anchor="b" anchorCtr="0" compatLnSpc="1">
            <a:prstTxWarp prst="textNoShape">
              <a:avLst/>
            </a:prstTxWarp>
          </a:bodyPr>
          <a:lstStyle>
            <a:lvl1pPr algn="l">
              <a:defRPr sz="1200" b="1">
                <a:solidFill>
                  <a:srgbClr val="000099"/>
                </a:solidFill>
                <a:latin typeface="Times New Roman" charset="0"/>
              </a:defRPr>
            </a:lvl1pPr>
          </a:lstStyle>
          <a:p>
            <a:endParaRPr lang="en-US"/>
          </a:p>
        </p:txBody>
      </p:sp>
      <p:sp>
        <p:nvSpPr>
          <p:cNvPr id="19463" name="Rectangle 7"/>
          <p:cNvSpPr>
            <a:spLocks noGrp="1" noChangeArrowheads="1"/>
          </p:cNvSpPr>
          <p:nvPr>
            <p:ph type="sldNum" sz="quarter" idx="5"/>
          </p:nvPr>
        </p:nvSpPr>
        <p:spPr bwMode="auto">
          <a:xfrm>
            <a:off x="3972561" y="8831338"/>
            <a:ext cx="3037840" cy="465063"/>
          </a:xfrm>
          <a:prstGeom prst="rect">
            <a:avLst/>
          </a:prstGeom>
          <a:noFill/>
          <a:ln w="9525">
            <a:noFill/>
            <a:miter lim="800000"/>
            <a:headEnd/>
            <a:tailEnd/>
          </a:ln>
          <a:effectLst/>
        </p:spPr>
        <p:txBody>
          <a:bodyPr vert="horz" wrap="square" lIns="93372" tIns="46686" rIns="93372" bIns="46686" numCol="1" anchor="b" anchorCtr="0" compatLnSpc="1">
            <a:prstTxWarp prst="textNoShape">
              <a:avLst/>
            </a:prstTxWarp>
          </a:bodyPr>
          <a:lstStyle>
            <a:lvl1pPr algn="r">
              <a:defRPr sz="1200" b="1">
                <a:solidFill>
                  <a:srgbClr val="000099"/>
                </a:solidFill>
                <a:latin typeface="Times New Roman" charset="0"/>
              </a:defRPr>
            </a:lvl1pPr>
          </a:lstStyle>
          <a:p>
            <a:fld id="{5721D7F7-CBDC-4618-B4D1-D6BF1CF121FB}" type="slidenum">
              <a:rPr lang="en-US"/>
              <a:pPr/>
              <a:t>‹#›</a:t>
            </a:fld>
            <a:endParaRPr lang="en-US"/>
          </a:p>
        </p:txBody>
      </p:sp>
    </p:spTree>
    <p:extLst>
      <p:ext uri="{BB962C8B-B14F-4D97-AF65-F5344CB8AC3E}">
        <p14:creationId xmlns:p14="http://schemas.microsoft.com/office/powerpoint/2010/main" val="1645551686"/>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100" kern="1200" baseline="0">
        <a:solidFill>
          <a:schemeClr val="tx1"/>
        </a:solidFill>
        <a:latin typeface="Tahoma" pitchFamily="34" charset="0"/>
        <a:ea typeface="+mn-ea"/>
        <a:cs typeface="+mn-cs"/>
      </a:defRPr>
    </a:lvl1pPr>
    <a:lvl2pPr marL="457200" algn="l" rtl="0" fontAlgn="base">
      <a:spcBef>
        <a:spcPct val="30000"/>
      </a:spcBef>
      <a:spcAft>
        <a:spcPct val="0"/>
      </a:spcAft>
      <a:defRPr sz="1100" kern="1200" baseline="0">
        <a:solidFill>
          <a:schemeClr val="tx1"/>
        </a:solidFill>
        <a:latin typeface="Tahoma" pitchFamily="34" charset="0"/>
        <a:ea typeface="+mn-ea"/>
        <a:cs typeface="+mn-cs"/>
      </a:defRPr>
    </a:lvl2pPr>
    <a:lvl3pPr marL="914400" algn="l" rtl="0" fontAlgn="base">
      <a:spcBef>
        <a:spcPct val="30000"/>
      </a:spcBef>
      <a:spcAft>
        <a:spcPct val="0"/>
      </a:spcAft>
      <a:defRPr sz="1100" kern="1200" baseline="0">
        <a:solidFill>
          <a:schemeClr val="tx1"/>
        </a:solidFill>
        <a:latin typeface="Tahoma" pitchFamily="34" charset="0"/>
        <a:ea typeface="+mn-ea"/>
        <a:cs typeface="+mn-cs"/>
      </a:defRPr>
    </a:lvl3pPr>
    <a:lvl4pPr marL="1371600" algn="l" rtl="0" fontAlgn="base">
      <a:spcBef>
        <a:spcPct val="30000"/>
      </a:spcBef>
      <a:spcAft>
        <a:spcPct val="0"/>
      </a:spcAft>
      <a:defRPr sz="1100" kern="1200" baseline="0">
        <a:solidFill>
          <a:schemeClr val="tx1"/>
        </a:solidFill>
        <a:latin typeface="Tahoma" pitchFamily="34" charset="0"/>
        <a:ea typeface="+mn-ea"/>
        <a:cs typeface="+mn-cs"/>
      </a:defRPr>
    </a:lvl4pPr>
    <a:lvl5pPr marL="1828800" algn="l" rtl="0" fontAlgn="base">
      <a:spcBef>
        <a:spcPct val="30000"/>
      </a:spcBef>
      <a:spcAft>
        <a:spcPct val="0"/>
      </a:spcAft>
      <a:defRPr sz="1100" kern="1200" baseline="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p:txBody>
          <a:bodyPr/>
          <a:lstStyle/>
          <a:p>
            <a:fld id="{2A9D746A-7E62-4936-A7EF-A008BEA828E9}" type="datetime1">
              <a:rPr lang="en-US" smtClean="0"/>
              <a:pPr/>
              <a:t>3/21/2024</a:t>
            </a:fld>
            <a:endParaRPr lang="en-US"/>
          </a:p>
        </p:txBody>
      </p:sp>
      <p:sp>
        <p:nvSpPr>
          <p:cNvPr id="7" name="Rectangle 7"/>
          <p:cNvSpPr>
            <a:spLocks noGrp="1" noChangeArrowheads="1"/>
          </p:cNvSpPr>
          <p:nvPr>
            <p:ph type="sldNum" sz="quarter" idx="5"/>
          </p:nvPr>
        </p:nvSpPr>
        <p:spPr/>
        <p:txBody>
          <a:bodyPr/>
          <a:lstStyle/>
          <a:p>
            <a:fld id="{38F7E310-C09E-46CB-A1E9-9573CCBFC167}" type="slidenum">
              <a:rPr lang="en-US" smtClean="0"/>
              <a:pPr/>
              <a:t>1</a:t>
            </a:fld>
            <a:endParaRPr lang="en-US"/>
          </a:p>
        </p:txBody>
      </p:sp>
      <p:sp>
        <p:nvSpPr>
          <p:cNvPr id="117763" name="Rectangle 3"/>
          <p:cNvSpPr>
            <a:spLocks noGrp="1" noChangeArrowheads="1"/>
          </p:cNvSpPr>
          <p:nvPr>
            <p:ph type="body" idx="1"/>
          </p:nvPr>
        </p:nvSpPr>
        <p:spPr/>
        <p:txBody>
          <a:bodyPr/>
          <a:lstStyle/>
          <a:p>
            <a:r>
              <a:rPr lang="en-US" dirty="0"/>
              <a:t>I’d like to start with some discussion. And I’d like to start that discussion by asking that, as we discuss, we keep the chat box from gratuitous comment, jokes, etc. as much as possible. All of us are going to need to follow what’ll be happening there, and we absolutely need to keep the noise level down.</a:t>
            </a:r>
          </a:p>
          <a:p>
            <a:r>
              <a:rPr lang="en-US" dirty="0"/>
              <a:t>Also, if our discussion today begins to approach sensitive areas, as I think it will with this play, we need to keep  discussion </a:t>
            </a:r>
            <a:r>
              <a:rPr lang="en-US" i="1" dirty="0"/>
              <a:t>respectful</a:t>
            </a:r>
            <a:r>
              <a:rPr lang="en-US" dirty="0"/>
              <a:t> and </a:t>
            </a:r>
            <a:r>
              <a:rPr lang="en-US" i="1" dirty="0"/>
              <a:t>cordial</a:t>
            </a:r>
            <a:r>
              <a:rPr lang="en-US" dirty="0"/>
              <a:t>. I’ll do my best to hold up my end, and I hope you do, yours.</a:t>
            </a:r>
          </a:p>
          <a:p>
            <a:endParaRPr lang="en-US" dirty="0"/>
          </a:p>
          <a:p>
            <a:r>
              <a:rPr lang="en-US" dirty="0" err="1"/>
              <a:t>Makron</a:t>
            </a:r>
            <a:r>
              <a:rPr lang="en-US" dirty="0"/>
              <a:t> (Greek (Attic), active about 490 - 480 B.C.)</a:t>
            </a:r>
            <a:r>
              <a:rPr lang="en-US" dirty="0" smtClean="0"/>
              <a:t/>
            </a:r>
            <a:br>
              <a:rPr lang="en-US" dirty="0" smtClean="0"/>
            </a:br>
            <a:r>
              <a:rPr lang="en-US" i="1" dirty="0"/>
              <a:t>Attic Red-Figure Cup</a:t>
            </a:r>
            <a:r>
              <a:rPr lang="en-US" dirty="0"/>
              <a:t>, about 480 B.C., Terracotta</a:t>
            </a:r>
            <a:r>
              <a:rPr lang="en-US" dirty="0" smtClean="0"/>
              <a:t/>
            </a:r>
            <a:br>
              <a:rPr lang="en-US" dirty="0" smtClean="0"/>
            </a:br>
            <a:r>
              <a:rPr lang="en-US" dirty="0"/>
              <a:t>8.2 × 25.9 × 19.4 cm (3 1/4 × 10 3/16 × 7 5/8 in.), 86.AE.291</a:t>
            </a:r>
            <a:r>
              <a:rPr lang="en-US" dirty="0" smtClean="0"/>
              <a:t/>
            </a:r>
            <a:br>
              <a:rPr lang="en-US" dirty="0" smtClean="0"/>
            </a:br>
            <a:r>
              <a:rPr lang="en-US" dirty="0"/>
              <a:t>The J. Paul Getty Museum, Villa Collection, Malibu, California</a:t>
            </a:r>
          </a:p>
          <a:p>
            <a:endParaRPr lang="en-US" dirty="0"/>
          </a:p>
          <a:p>
            <a:r>
              <a:rPr lang="en-US" dirty="0"/>
              <a:t>Laconian black-figure cup, attributed to the Rider Painter; ca. 560-550 BCE.  Now in the Cabinet des </a:t>
            </a:r>
            <a:r>
              <a:rPr lang="en-US" dirty="0" err="1"/>
              <a:t>Médailles</a:t>
            </a:r>
            <a:r>
              <a:rPr lang="en-US" dirty="0"/>
              <a:t>, Paris.</a:t>
            </a:r>
          </a:p>
          <a:p>
            <a:r>
              <a:rPr lang="en-US" dirty="0" smtClean="0"/>
              <a:t>https://lionofchaeronea.tumblr.com/post/112258183027/odysseus-and-his-men-blind-the-cyclops-polyphemus</a:t>
            </a:r>
          </a:p>
        </p:txBody>
      </p:sp>
      <p:sp>
        <p:nvSpPr>
          <p:cNvPr id="6" name="Slide Image Placeholder 5"/>
          <p:cNvSpPr>
            <a:spLocks noGrp="1" noRot="1" noChangeAspect="1"/>
          </p:cNvSpPr>
          <p:nvPr>
            <p:ph type="sldImg"/>
          </p:nvPr>
        </p:nvSpPr>
        <p:spPr>
          <a:xfrm>
            <a:off x="1655763" y="482600"/>
            <a:ext cx="3700462" cy="2082800"/>
          </a:xfrm>
        </p:spPr>
      </p:sp>
    </p:spTree>
    <p:extLst>
      <p:ext uri="{BB962C8B-B14F-4D97-AF65-F5344CB8AC3E}">
        <p14:creationId xmlns:p14="http://schemas.microsoft.com/office/powerpoint/2010/main" val="144501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p:txBody>
          <a:bodyPr/>
          <a:lstStyle/>
          <a:p>
            <a:fld id="{469A43AF-5DB0-4A18-8759-887C93A0BBB5}" type="datetime1">
              <a:rPr lang="en-US" smtClean="0"/>
              <a:pPr/>
              <a:t>3/21/2024</a:t>
            </a:fld>
            <a:endParaRPr lang="en-US"/>
          </a:p>
        </p:txBody>
      </p:sp>
      <p:sp>
        <p:nvSpPr>
          <p:cNvPr id="7" name="Rectangle 7"/>
          <p:cNvSpPr>
            <a:spLocks noGrp="1" noChangeArrowheads="1"/>
          </p:cNvSpPr>
          <p:nvPr>
            <p:ph type="sldNum" sz="quarter" idx="5"/>
          </p:nvPr>
        </p:nvSpPr>
        <p:spPr/>
        <p:txBody>
          <a:bodyPr/>
          <a:lstStyle/>
          <a:p>
            <a:fld id="{4A17E4D1-D8B6-41BC-ABA3-DC1DE45FDFA0}" type="slidenum">
              <a:rPr lang="en-US" smtClean="0"/>
              <a:pPr/>
              <a:t>10</a:t>
            </a:fld>
            <a:endParaRPr lang="en-US"/>
          </a:p>
        </p:txBody>
      </p:sp>
      <p:sp>
        <p:nvSpPr>
          <p:cNvPr id="79875" name="Rectangle 3"/>
          <p:cNvSpPr>
            <a:spLocks noGrp="1" noChangeArrowheads="1"/>
          </p:cNvSpPr>
          <p:nvPr>
            <p:ph type="body" idx="1"/>
          </p:nvPr>
        </p:nvSpPr>
        <p:spPr/>
        <p:txBody>
          <a:bodyPr/>
          <a:lstStyle/>
          <a:p>
            <a:pPr lvl="0"/>
            <a:r>
              <a:rPr lang="en-US" dirty="0" smtClean="0"/>
              <a:t>stories, themes</a:t>
            </a:r>
          </a:p>
          <a:p>
            <a:pPr lvl="1"/>
            <a:r>
              <a:rPr lang="en-US" dirty="0" smtClean="0"/>
              <a:t>myth-burlesque plots</a:t>
            </a:r>
          </a:p>
          <a:p>
            <a:pPr lvl="2"/>
            <a:r>
              <a:rPr lang="en-US" dirty="0" smtClean="0"/>
              <a:t>Rustic, non-political</a:t>
            </a:r>
          </a:p>
          <a:p>
            <a:pPr lvl="2"/>
            <a:r>
              <a:rPr lang="en-US" dirty="0" smtClean="0"/>
              <a:t>Folktale patterns</a:t>
            </a:r>
          </a:p>
          <a:p>
            <a:pPr lvl="3"/>
            <a:r>
              <a:rPr lang="en-US" dirty="0" smtClean="0"/>
              <a:t>captivity, liberation (satyrs lost and found, captured, freed, and captured again – satyrs as Dionysus’ slaves, as slaves to appetites)</a:t>
            </a:r>
          </a:p>
          <a:p>
            <a:pPr lvl="3"/>
            <a:r>
              <a:rPr lang="en-US" dirty="0" smtClean="0"/>
              <a:t>marvelous inventions (</a:t>
            </a:r>
            <a:r>
              <a:rPr lang="en-US" dirty="0" err="1" smtClean="0"/>
              <a:t>soph’s</a:t>
            </a:r>
            <a:r>
              <a:rPr lang="en-US" dirty="0" smtClean="0"/>
              <a:t> Trackers: Hermes and the lyre)</a:t>
            </a:r>
          </a:p>
          <a:p>
            <a:pPr lvl="3"/>
            <a:r>
              <a:rPr lang="en-US" dirty="0" smtClean="0"/>
              <a:t>AFFIRMATION, REVELATION, (RE)INTEGRATION, REGENERATION</a:t>
            </a:r>
          </a:p>
          <a:p>
            <a:pPr lvl="0"/>
            <a:r>
              <a:rPr lang="en-US" dirty="0" smtClean="0"/>
              <a:t>Characters</a:t>
            </a:r>
          </a:p>
          <a:p>
            <a:pPr lvl="1"/>
            <a:r>
              <a:rPr lang="en-US" dirty="0" smtClean="0"/>
              <a:t>(</a:t>
            </a:r>
            <a:r>
              <a:rPr lang="en-US" dirty="0" err="1" smtClean="0"/>
              <a:t>Pappo</a:t>
            </a:r>
            <a:r>
              <a:rPr lang="en-US" dirty="0" smtClean="0"/>
              <a:t>)silenos</a:t>
            </a:r>
          </a:p>
          <a:p>
            <a:pPr lvl="2"/>
            <a:r>
              <a:rPr lang="en-US" dirty="0" smtClean="0"/>
              <a:t>independent character but closely associated with his children, the  ever present</a:t>
            </a:r>
          </a:p>
          <a:p>
            <a:pPr lvl="2"/>
            <a:r>
              <a:rPr lang="en-US" dirty="0" smtClean="0"/>
              <a:t>Satyr chorus</a:t>
            </a:r>
          </a:p>
          <a:p>
            <a:pPr lvl="3"/>
            <a:r>
              <a:rPr lang="en-US" dirty="0" smtClean="0"/>
              <a:t>11 choreuts, youthful versions of Silenos – phallic costumes</a:t>
            </a:r>
          </a:p>
          <a:p>
            <a:pPr lvl="3"/>
            <a:r>
              <a:rPr lang="en-US" dirty="0" smtClean="0"/>
              <a:t>(Chorus Leader)</a:t>
            </a:r>
          </a:p>
          <a:p>
            <a:pPr lvl="4"/>
            <a:r>
              <a:rPr lang="en-US" dirty="0" smtClean="0"/>
              <a:t>satyrs define a non- civilized-human-urban other</a:t>
            </a:r>
          </a:p>
          <a:p>
            <a:pPr lvl="5"/>
            <a:r>
              <a:rPr lang="en-US" dirty="0" smtClean="0"/>
              <a:t>rustic (versus urban-civilized)</a:t>
            </a:r>
          </a:p>
          <a:p>
            <a:pPr lvl="5"/>
            <a:r>
              <a:rPr lang="en-US" dirty="0" smtClean="0"/>
              <a:t>wine-sex-addicted (versus sober / self-controlled)</a:t>
            </a:r>
          </a:p>
          <a:p>
            <a:pPr lvl="6"/>
            <a:r>
              <a:rPr lang="en-US" dirty="0" smtClean="0"/>
              <a:t>godlike license</a:t>
            </a:r>
          </a:p>
          <a:p>
            <a:pPr lvl="7"/>
            <a:r>
              <a:rPr lang="en-US" dirty="0" smtClean="0"/>
              <a:t>unpunished attempted rape of </a:t>
            </a:r>
            <a:r>
              <a:rPr lang="en-US" dirty="0" err="1" smtClean="0"/>
              <a:t>hera</a:t>
            </a:r>
            <a:endParaRPr lang="en-US" dirty="0" smtClean="0"/>
          </a:p>
          <a:p>
            <a:pPr lvl="6"/>
            <a:r>
              <a:rPr lang="en-US" dirty="0" smtClean="0"/>
              <a:t>unleashed within mortal sphere</a:t>
            </a:r>
          </a:p>
          <a:p>
            <a:pPr lvl="5"/>
            <a:r>
              <a:rPr lang="en-US" dirty="0" smtClean="0"/>
              <a:t>divine-immortal (versus human)</a:t>
            </a:r>
          </a:p>
          <a:p>
            <a:pPr lvl="5"/>
            <a:r>
              <a:rPr lang="en-US" dirty="0" smtClean="0"/>
              <a:t>thiasos (retinue) of Dionysus</a:t>
            </a:r>
          </a:p>
          <a:p>
            <a:pPr lvl="1"/>
            <a:r>
              <a:rPr lang="en-US" dirty="0" smtClean="0"/>
              <a:t>other Mythic players</a:t>
            </a:r>
          </a:p>
          <a:p>
            <a:pPr lvl="0"/>
            <a:r>
              <a:rPr lang="en-US" dirty="0" smtClean="0"/>
              <a:t>Dramatic structure</a:t>
            </a:r>
          </a:p>
          <a:p>
            <a:pPr lvl="1"/>
            <a:r>
              <a:rPr lang="en-US" dirty="0" smtClean="0"/>
              <a:t>earlier, loose</a:t>
            </a:r>
          </a:p>
          <a:p>
            <a:pPr lvl="1"/>
            <a:r>
              <a:rPr lang="en-US" dirty="0" smtClean="0"/>
              <a:t>later, apparently “tragic” – Cyclops:</a:t>
            </a:r>
          </a:p>
          <a:p>
            <a:pPr lvl="0"/>
            <a:r>
              <a:rPr lang="en-US" dirty="0" smtClean="0"/>
              <a:t>tone</a:t>
            </a:r>
          </a:p>
          <a:p>
            <a:pPr lvl="1"/>
            <a:r>
              <a:rPr lang="en-US" dirty="0" smtClean="0"/>
              <a:t>burlesque, obscene – “aggressive humor” closely akin to Old Comedy (</a:t>
            </a:r>
            <a:r>
              <a:rPr lang="en-US" dirty="0" err="1" smtClean="0"/>
              <a:t>seaford</a:t>
            </a:r>
            <a:r>
              <a:rPr lang="en-US" dirty="0" smtClean="0"/>
              <a:t>)</a:t>
            </a:r>
          </a:p>
          <a:p>
            <a:pPr lvl="2"/>
            <a:r>
              <a:rPr lang="en-US" dirty="0" smtClean="0"/>
              <a:t>Cyclops: drinking, sex jokes</a:t>
            </a:r>
          </a:p>
          <a:p>
            <a:pPr lvl="2"/>
            <a:r>
              <a:rPr lang="en-US" dirty="0" err="1" smtClean="0"/>
              <a:t>Soph’s</a:t>
            </a:r>
            <a:r>
              <a:rPr lang="en-US" dirty="0" smtClean="0"/>
              <a:t> trackers: ref to the phallus, “feats of the spear,” i.e., phallic sexual reference. bathroom, excretion humor. and that’s </a:t>
            </a:r>
            <a:r>
              <a:rPr lang="en-US" dirty="0" err="1" smtClean="0"/>
              <a:t>sophocles</a:t>
            </a:r>
            <a:endParaRPr lang="en-US" dirty="0" smtClean="0"/>
          </a:p>
        </p:txBody>
      </p:sp>
      <p:sp>
        <p:nvSpPr>
          <p:cNvPr id="6" name="Slide Image Placeholder 5"/>
          <p:cNvSpPr>
            <a:spLocks noGrp="1" noRot="1" noChangeAspect="1"/>
          </p:cNvSpPr>
          <p:nvPr>
            <p:ph type="sldImg"/>
          </p:nvPr>
        </p:nvSpPr>
        <p:spPr>
          <a:xfrm>
            <a:off x="1655763" y="482600"/>
            <a:ext cx="3700462" cy="2082800"/>
          </a:xfrm>
        </p:spPr>
      </p:sp>
    </p:spTree>
    <p:extLst>
      <p:ext uri="{BB962C8B-B14F-4D97-AF65-F5344CB8AC3E}">
        <p14:creationId xmlns:p14="http://schemas.microsoft.com/office/powerpoint/2010/main" val="385889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Satyr with pip</a:t>
            </a:r>
            <a:r>
              <a:rPr lang="en-US" dirty="0"/>
              <a:t>es and a pipe case hanging on his erect penis. (</a:t>
            </a:r>
            <a:r>
              <a:rPr lang="en-US" dirty="0" err="1"/>
              <a:t>Tondo</a:t>
            </a:r>
            <a:r>
              <a:rPr lang="en-US" dirty="0"/>
              <a:t> of an Attic red-figure plate, 520–500 BC. From </a:t>
            </a:r>
            <a:r>
              <a:rPr lang="en-US" dirty="0" err="1"/>
              <a:t>Vulci</a:t>
            </a:r>
            <a:r>
              <a:rPr lang="en-US" dirty="0"/>
              <a:t>.)</a:t>
            </a:r>
          </a:p>
          <a:p>
            <a:r>
              <a:rPr lang="en-US" dirty="0" smtClean="0"/>
              <a:t>Terracotta bell-krater (mixing bowl). Attributed to Python. ca. 360–350 BCE. South Italian. Above the</a:t>
            </a:r>
            <a:r>
              <a:rPr lang="en-US" baseline="0" dirty="0" smtClean="0"/>
              <a:t> </a:t>
            </a:r>
            <a:r>
              <a:rPr lang="en-US" baseline="0" dirty="0" err="1" smtClean="0"/>
              <a:t>Silen’s</a:t>
            </a:r>
            <a:r>
              <a:rPr lang="en-US" baseline="0" dirty="0" smtClean="0"/>
              <a:t> head, </a:t>
            </a:r>
            <a:r>
              <a:rPr lang="en-US" i="1" baseline="0" dirty="0" smtClean="0"/>
              <a:t>hubris</a:t>
            </a:r>
            <a:endParaRPr lang="en-US" i="0" baseline="0" dirty="0" smtClean="0"/>
          </a:p>
          <a:p>
            <a:r>
              <a:rPr lang="en-US" i="0" dirty="0" smtClean="0"/>
              <a:t>https://www.metmuseum.org/art/collection/search/255907</a:t>
            </a:r>
            <a:endParaRPr lang="en-US" i="0"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11</a:t>
            </a:fld>
            <a:endParaRPr lang="en-US"/>
          </a:p>
        </p:txBody>
      </p:sp>
    </p:spTree>
    <p:extLst>
      <p:ext uri="{BB962C8B-B14F-4D97-AF65-F5344CB8AC3E}">
        <p14:creationId xmlns:p14="http://schemas.microsoft.com/office/powerpoint/2010/main" val="47369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67A972E2-6625-4B9C-A85F-B612B368E9F5}" type="datetime1">
              <a:rPr lang="en-US"/>
              <a:pPr/>
              <a:t>3/21/2024</a:t>
            </a:fld>
            <a:endParaRPr lang="en-US"/>
          </a:p>
        </p:txBody>
      </p:sp>
      <p:sp>
        <p:nvSpPr>
          <p:cNvPr id="7" name="Rectangle 7"/>
          <p:cNvSpPr>
            <a:spLocks noGrp="1" noChangeArrowheads="1"/>
          </p:cNvSpPr>
          <p:nvPr>
            <p:ph type="sldNum" sz="quarter" idx="5"/>
          </p:nvPr>
        </p:nvSpPr>
        <p:spPr>
          <a:ln/>
        </p:spPr>
        <p:txBody>
          <a:bodyPr/>
          <a:lstStyle/>
          <a:p>
            <a:fld id="{C93F6314-22F2-4252-B542-DFA2C58E5FED}" type="slidenum">
              <a:rPr lang="en-US"/>
              <a:pPr/>
              <a:t>12</a:t>
            </a:fld>
            <a:endParaRPr lang="en-US"/>
          </a:p>
        </p:txBody>
      </p:sp>
      <p:sp>
        <p:nvSpPr>
          <p:cNvPr id="65538" name="Rectangle 2"/>
          <p:cNvSpPr>
            <a:spLocks noGrp="1" noRot="1" noChangeAspect="1" noChangeArrowheads="1" noTextEdit="1"/>
          </p:cNvSpPr>
          <p:nvPr>
            <p:ph type="sldImg"/>
          </p:nvPr>
        </p:nvSpPr>
        <p:spPr>
          <a:xfrm>
            <a:off x="2087563" y="506413"/>
            <a:ext cx="2835275" cy="1595437"/>
          </a:xfrm>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063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64E76FF-4339-48E0-A6A5-8A63A8994256}" type="datetime1">
              <a:rPr lang="en-US"/>
              <a:pPr/>
              <a:t>3/21/2024</a:t>
            </a:fld>
            <a:endParaRPr lang="en-US"/>
          </a:p>
        </p:txBody>
      </p:sp>
      <p:sp>
        <p:nvSpPr>
          <p:cNvPr id="7" name="Rectangle 7"/>
          <p:cNvSpPr>
            <a:spLocks noGrp="1" noChangeArrowheads="1"/>
          </p:cNvSpPr>
          <p:nvPr>
            <p:ph type="sldNum" sz="quarter" idx="5"/>
          </p:nvPr>
        </p:nvSpPr>
        <p:spPr>
          <a:ln/>
        </p:spPr>
        <p:txBody>
          <a:bodyPr/>
          <a:lstStyle/>
          <a:p>
            <a:fld id="{F2947B94-F3FF-4FE2-A4A9-E8E77C9433C1}" type="slidenum">
              <a:rPr lang="en-US"/>
              <a:pPr/>
              <a:t>13</a:t>
            </a:fld>
            <a:endParaRPr lang="en-US"/>
          </a:p>
        </p:txBody>
      </p:sp>
      <p:sp>
        <p:nvSpPr>
          <p:cNvPr id="67586" name="Rectangle 2"/>
          <p:cNvSpPr>
            <a:spLocks noGrp="1" noRot="1" noChangeAspect="1" noChangeArrowheads="1" noTextEdit="1"/>
          </p:cNvSpPr>
          <p:nvPr>
            <p:ph type="sldImg"/>
          </p:nvPr>
        </p:nvSpPr>
        <p:spPr>
          <a:xfrm>
            <a:off x="2087563" y="506413"/>
            <a:ext cx="2835275" cy="1595437"/>
          </a:xfrm>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68625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477838"/>
            <a:ext cx="2928938" cy="1647825"/>
          </a:xfrm>
        </p:spPr>
      </p:sp>
      <p:sp>
        <p:nvSpPr>
          <p:cNvPr id="3" name="Notes Placeholder 2"/>
          <p:cNvSpPr>
            <a:spLocks noGrp="1"/>
          </p:cNvSpPr>
          <p:nvPr>
            <p:ph type="body" idx="1"/>
          </p:nvPr>
        </p:nvSpPr>
        <p:spPr/>
        <p:txBody>
          <a:bodyPr>
            <a:normAutofit/>
          </a:bodyPr>
          <a:lstStyle/>
          <a:p>
            <a:r>
              <a:rPr lang="en-US" dirty="0" smtClean="0"/>
              <a:t>Composed</a:t>
            </a:r>
          </a:p>
          <a:p>
            <a:pPr lvl="1"/>
            <a:r>
              <a:rPr lang="en-US" dirty="0" smtClean="0"/>
              <a:t>post 411</a:t>
            </a:r>
          </a:p>
          <a:p>
            <a:r>
              <a:rPr lang="en-US" dirty="0" smtClean="0"/>
              <a:t>Produced ca. 408</a:t>
            </a:r>
          </a:p>
          <a:p>
            <a:pPr lvl="1"/>
            <a:r>
              <a:rPr lang="en-US" dirty="0" smtClean="0"/>
              <a:t>Tetralogy?</a:t>
            </a:r>
          </a:p>
          <a:p>
            <a:pPr lvl="1"/>
            <a:r>
              <a:rPr lang="en-US" dirty="0" smtClean="0"/>
              <a:t>Prize?</a:t>
            </a:r>
          </a:p>
        </p:txBody>
      </p:sp>
      <p:sp>
        <p:nvSpPr>
          <p:cNvPr id="4" name="Header Placeholder 3"/>
          <p:cNvSpPr>
            <a:spLocks noGrp="1"/>
          </p:cNvSpPr>
          <p:nvPr>
            <p:ph type="hdr" sz="quarter" idx="10"/>
          </p:nvPr>
        </p:nvSpPr>
        <p:spPr/>
        <p:txBody>
          <a:bodyPr/>
          <a:lstStyle/>
          <a:p>
            <a:r>
              <a:rPr lang="en-US" smtClean="0"/>
              <a:t>clas215</a:t>
            </a:r>
            <a:endParaRPr lang="en-US"/>
          </a:p>
        </p:txBody>
      </p:sp>
      <p:sp>
        <p:nvSpPr>
          <p:cNvPr id="5" name="Date Placeholder 4"/>
          <p:cNvSpPr>
            <a:spLocks noGrp="1"/>
          </p:cNvSpPr>
          <p:nvPr>
            <p:ph type="dt" idx="11"/>
          </p:nvPr>
        </p:nvSpPr>
        <p:spPr/>
        <p:txBody>
          <a:bodyPr/>
          <a:lstStyle/>
          <a:p>
            <a:fld id="{44FB5FEA-8BCF-4D35-B9EB-1CDC7618E77B}" type="datetime1">
              <a:rPr lang="en-US" smtClean="0"/>
              <a:pPr/>
              <a:t>3/21/2024</a:t>
            </a:fld>
            <a:endParaRPr lang="en-US" dirty="0"/>
          </a:p>
        </p:txBody>
      </p:sp>
      <p:sp>
        <p:nvSpPr>
          <p:cNvPr id="6" name="Footer Placeholder 5"/>
          <p:cNvSpPr>
            <a:spLocks noGrp="1"/>
          </p:cNvSpPr>
          <p:nvPr>
            <p:ph type="ftr" sz="quarter" idx="12"/>
          </p:nvPr>
        </p:nvSpPr>
        <p:spPr/>
        <p:txBody>
          <a:bodyPr/>
          <a:lstStyle/>
          <a:p>
            <a:r>
              <a:rPr lang="en-US" smtClean="0"/>
              <a:t>bacchae 2</a:t>
            </a:r>
            <a:endParaRPr lang="en-US"/>
          </a:p>
        </p:txBody>
      </p:sp>
      <p:sp>
        <p:nvSpPr>
          <p:cNvPr id="7" name="Slide Number Placeholder 6"/>
          <p:cNvSpPr>
            <a:spLocks noGrp="1"/>
          </p:cNvSpPr>
          <p:nvPr>
            <p:ph type="sldNum" sz="quarter" idx="13"/>
          </p:nvPr>
        </p:nvSpPr>
        <p:spPr/>
        <p:txBody>
          <a:bodyPr/>
          <a:lstStyle/>
          <a:p>
            <a:fld id="{5721D7F7-CBDC-4618-B4D1-D6BF1CF121FB}" type="slidenum">
              <a:rPr lang="en-US" smtClean="0"/>
              <a:pPr/>
              <a:t>14</a:t>
            </a:fld>
            <a:endParaRPr lang="en-US" dirty="0"/>
          </a:p>
        </p:txBody>
      </p:sp>
    </p:spTree>
    <p:extLst>
      <p:ext uri="{BB962C8B-B14F-4D97-AF65-F5344CB8AC3E}">
        <p14:creationId xmlns:p14="http://schemas.microsoft.com/office/powerpoint/2010/main" val="312500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15</a:t>
            </a:fld>
            <a:endParaRPr lang="en-US"/>
          </a:p>
        </p:txBody>
      </p:sp>
    </p:spTree>
    <p:extLst>
      <p:ext uri="{BB962C8B-B14F-4D97-AF65-F5344CB8AC3E}">
        <p14:creationId xmlns:p14="http://schemas.microsoft.com/office/powerpoint/2010/main" val="3322203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477838"/>
            <a:ext cx="2928938" cy="1647825"/>
          </a:xfrm>
        </p:spPr>
      </p:sp>
      <p:sp>
        <p:nvSpPr>
          <p:cNvPr id="3" name="Notes Placeholder 2"/>
          <p:cNvSpPr>
            <a:spLocks noGrp="1"/>
          </p:cNvSpPr>
          <p:nvPr>
            <p:ph type="body" idx="1"/>
          </p:nvPr>
        </p:nvSpPr>
        <p:spPr/>
        <p:txBody>
          <a:bodyPr>
            <a:normAutofit fontScale="92500" lnSpcReduction="10000"/>
          </a:bodyPr>
          <a:lstStyle/>
          <a:p>
            <a:r>
              <a:rPr lang="en-US" dirty="0" smtClean="0"/>
              <a:t>Episode 1 (520)</a:t>
            </a:r>
          </a:p>
          <a:p>
            <a:pPr lvl="1"/>
            <a:r>
              <a:rPr lang="en-US" dirty="0" smtClean="0"/>
              <a:t>Odysseus’ arrival</a:t>
            </a:r>
            <a:r>
              <a:rPr lang="el-GR" dirty="0" smtClean="0"/>
              <a:t>.</a:t>
            </a:r>
            <a:endParaRPr lang="en-US" dirty="0" smtClean="0"/>
          </a:p>
          <a:p>
            <a:pPr lvl="1"/>
            <a:r>
              <a:rPr lang="en-US" dirty="0"/>
              <a:t>521. the non-urban, non-democratic, anarchic, wild character of this place. no wine. no agriculture, though herding. hence no bread. cannibalism.</a:t>
            </a:r>
          </a:p>
          <a:p>
            <a:pPr lvl="2"/>
            <a:r>
              <a:rPr lang="en-US" dirty="0"/>
              <a:t>yet cy is hip to the existence cities, to od’s Trojan story. already signs of sophistication on his part.</a:t>
            </a:r>
          </a:p>
          <a:p>
            <a:pPr lvl="1"/>
            <a:r>
              <a:rPr lang="en-US" dirty="0"/>
              <a:t>524. the wink-wink nudge-nudge bit. again, the hatred-of-</a:t>
            </a:r>
            <a:r>
              <a:rPr lang="en-US" dirty="0" err="1"/>
              <a:t>helen</a:t>
            </a:r>
            <a:r>
              <a:rPr lang="en-US" dirty="0"/>
              <a:t> theme, virtually an affirmation of misogyny. cf. 528. </a:t>
            </a:r>
            <a:r>
              <a:rPr lang="en-US" dirty="0" err="1"/>
              <a:t>helen</a:t>
            </a:r>
            <a:r>
              <a:rPr lang="en-US" dirty="0"/>
              <a:t> theme: "... all that fuss / just for one single female.“</a:t>
            </a:r>
          </a:p>
          <a:p>
            <a:pPr lvl="1"/>
            <a:r>
              <a:rPr lang="en-US" dirty="0"/>
              <a:t>527. in effect, SUPPLIANT PLAY. </a:t>
            </a:r>
            <a:r>
              <a:rPr lang="en-US" dirty="0" err="1"/>
              <a:t>cyc</a:t>
            </a:r>
            <a:r>
              <a:rPr lang="en-US" dirty="0"/>
              <a:t> flagrantly in violation of hospitality - his acute anti-sociality. but note too how </a:t>
            </a:r>
            <a:r>
              <a:rPr lang="en-US" dirty="0" err="1"/>
              <a:t>od</a:t>
            </a:r>
            <a:r>
              <a:rPr lang="en-US" dirty="0"/>
              <a:t> seeks to push blame onto the satyrs. [note too that </a:t>
            </a:r>
            <a:r>
              <a:rPr lang="en-US" dirty="0" err="1"/>
              <a:t>od</a:t>
            </a:r>
            <a:r>
              <a:rPr lang="en-US" dirty="0"/>
              <a:t> in his way presented hubristically: an overbearing hero-type kind of like </a:t>
            </a:r>
            <a:r>
              <a:rPr lang="en-US" dirty="0" err="1"/>
              <a:t>oedipus</a:t>
            </a:r>
            <a:r>
              <a:rPr lang="en-US" dirty="0"/>
              <a:t> of </a:t>
            </a:r>
            <a:r>
              <a:rPr lang="en-US" dirty="0" err="1"/>
              <a:t>agamemnon</a:t>
            </a:r>
            <a:r>
              <a:rPr lang="en-US" dirty="0"/>
              <a:t>, though in </a:t>
            </a:r>
            <a:r>
              <a:rPr lang="en-US" dirty="0" err="1"/>
              <a:t>od's</a:t>
            </a:r>
            <a:r>
              <a:rPr lang="en-US" dirty="0"/>
              <a:t> case, a rascal too.]</a:t>
            </a:r>
          </a:p>
          <a:p>
            <a:pPr lvl="1"/>
            <a:r>
              <a:rPr lang="en-US" dirty="0"/>
              <a:t>528. ff. supplication scene in effect morphs into formal </a:t>
            </a:r>
            <a:r>
              <a:rPr lang="en-US" i="1" dirty="0"/>
              <a:t>agon. </a:t>
            </a:r>
            <a:r>
              <a:rPr lang="en-US" dirty="0"/>
              <a:t>529. tragic themes. </a:t>
            </a:r>
            <a:r>
              <a:rPr lang="en-US" dirty="0" err="1"/>
              <a:t>od</a:t>
            </a:r>
            <a:r>
              <a:rPr lang="en-US" dirty="0"/>
              <a:t>: "Many have sinned through greed / and paid for the damage it has wrung.“ 529. </a:t>
            </a:r>
            <a:r>
              <a:rPr lang="en-US" dirty="0" err="1"/>
              <a:t>cycl</a:t>
            </a:r>
            <a:r>
              <a:rPr lang="en-US" dirty="0"/>
              <a:t>.: "Money, my little </a:t>
            </a:r>
            <a:r>
              <a:rPr lang="en-US" dirty="0" err="1"/>
              <a:t>mannikin</a:t>
            </a:r>
            <a:r>
              <a:rPr lang="en-US" dirty="0"/>
              <a:t>, / is the god of those who have any sense." asserts the law of self-interest of the stronger. here, sophistic themes. </a:t>
            </a:r>
            <a:r>
              <a:rPr lang="en-US" dirty="0" err="1"/>
              <a:t>cyc's</a:t>
            </a:r>
            <a:r>
              <a:rPr lang="en-US" dirty="0"/>
              <a:t> </a:t>
            </a:r>
            <a:r>
              <a:rPr lang="en-US" dirty="0" err="1"/>
              <a:t>apprently</a:t>
            </a:r>
            <a:r>
              <a:rPr lang="en-US" dirty="0"/>
              <a:t> hubristic scorn for the gods. sacrifices only to self. so another god: </a:t>
            </a:r>
            <a:r>
              <a:rPr lang="en-US" dirty="0" err="1"/>
              <a:t>cyc's</a:t>
            </a:r>
            <a:r>
              <a:rPr lang="en-US" dirty="0"/>
              <a:t> tummy (his appetites).</a:t>
            </a:r>
            <a:endParaRPr lang="en-US" dirty="0" smtClean="0"/>
          </a:p>
          <a:p>
            <a:r>
              <a:rPr lang="en-US" dirty="0" smtClean="0"/>
              <a:t>Episode 2 (532)</a:t>
            </a:r>
          </a:p>
          <a:p>
            <a:pPr lvl="1"/>
            <a:r>
              <a:rPr lang="en-US" dirty="0" smtClean="0"/>
              <a:t>Cyclopean cannibalism. </a:t>
            </a:r>
            <a:r>
              <a:rPr lang="en-US" dirty="0"/>
              <a:t>532. </a:t>
            </a:r>
            <a:r>
              <a:rPr lang="en-US" dirty="0" err="1"/>
              <a:t>od</a:t>
            </a:r>
            <a:r>
              <a:rPr lang="en-US" dirty="0"/>
              <a:t>, </a:t>
            </a:r>
            <a:r>
              <a:rPr lang="en-US" dirty="0" err="1"/>
              <a:t>sats</a:t>
            </a:r>
            <a:r>
              <a:rPr lang="en-US" dirty="0"/>
              <a:t>. </a:t>
            </a:r>
            <a:r>
              <a:rPr lang="en-US" dirty="0" err="1"/>
              <a:t>od</a:t>
            </a:r>
            <a:r>
              <a:rPr lang="en-US" dirty="0"/>
              <a:t> delivers messenger speech. cannibalism.</a:t>
            </a:r>
            <a:endParaRPr lang="en-US" dirty="0" smtClean="0"/>
          </a:p>
          <a:p>
            <a:pPr lvl="1"/>
            <a:r>
              <a:rPr lang="en-US" dirty="0" smtClean="0"/>
              <a:t>Odyssean plotting. </a:t>
            </a:r>
            <a:r>
              <a:rPr lang="en-US" dirty="0"/>
              <a:t>lonely "symposium.“</a:t>
            </a:r>
            <a:endParaRPr lang="en-US" dirty="0" smtClean="0"/>
          </a:p>
          <a:p>
            <a:r>
              <a:rPr lang="en-US" dirty="0" smtClean="0"/>
              <a:t>Episode 3 (537)</a:t>
            </a:r>
            <a:r>
              <a:rPr lang="el-GR" dirty="0" smtClean="0"/>
              <a:t>. </a:t>
            </a:r>
            <a:r>
              <a:rPr lang="en-US" dirty="0" smtClean="0"/>
              <a:t>Odysseus </a:t>
            </a:r>
            <a:r>
              <a:rPr lang="el-GR" dirty="0" smtClean="0"/>
              <a:t>executes plan.</a:t>
            </a:r>
            <a:r>
              <a:rPr lang="en-US" dirty="0" smtClean="0"/>
              <a:t> </a:t>
            </a:r>
            <a:r>
              <a:rPr lang="en-US" i="1" dirty="0" smtClean="0"/>
              <a:t>element of suspense, intrigue. od plots a characteristically Euripidean deception.</a:t>
            </a:r>
            <a:endParaRPr lang="en-US" dirty="0" smtClean="0"/>
          </a:p>
          <a:p>
            <a:pPr lvl="2"/>
            <a:r>
              <a:rPr lang="en-US" dirty="0"/>
              <a:t>537. </a:t>
            </a:r>
            <a:r>
              <a:rPr lang="en-US" dirty="0" err="1"/>
              <a:t>od</a:t>
            </a:r>
            <a:r>
              <a:rPr lang="en-US" dirty="0"/>
              <a:t>, </a:t>
            </a:r>
            <a:r>
              <a:rPr lang="en-US" dirty="0" err="1"/>
              <a:t>cycl</a:t>
            </a:r>
            <a:r>
              <a:rPr lang="en-US" dirty="0"/>
              <a:t>, </a:t>
            </a:r>
            <a:r>
              <a:rPr lang="en-US" dirty="0" err="1"/>
              <a:t>sil</a:t>
            </a:r>
            <a:r>
              <a:rPr lang="en-US" dirty="0"/>
              <a:t>, </a:t>
            </a:r>
            <a:r>
              <a:rPr lang="en-US" dirty="0" err="1"/>
              <a:t>sats</a:t>
            </a:r>
            <a:r>
              <a:rPr lang="en-US" dirty="0"/>
              <a:t>. compare the dressing scene in </a:t>
            </a:r>
            <a:r>
              <a:rPr lang="en-US" i="1" dirty="0" err="1"/>
              <a:t>bacchae</a:t>
            </a:r>
            <a:r>
              <a:rPr lang="en-US" i="1" dirty="0"/>
              <a:t>. </a:t>
            </a:r>
            <a:r>
              <a:rPr lang="en-US" i="1" dirty="0" err="1"/>
              <a:t>dionysus</a:t>
            </a:r>
            <a:r>
              <a:rPr lang="en-US" i="1" dirty="0"/>
              <a:t> is the wine. </a:t>
            </a:r>
            <a:r>
              <a:rPr lang="en-US" i="1" dirty="0" err="1"/>
              <a:t>od</a:t>
            </a:r>
            <a:r>
              <a:rPr lang="en-US" i="1" dirty="0"/>
              <a:t> executes plan.</a:t>
            </a:r>
          </a:p>
          <a:p>
            <a:pPr lvl="2"/>
            <a:r>
              <a:rPr lang="en-US" dirty="0"/>
              <a:t>540. the "knowledge too late" part - </a:t>
            </a:r>
            <a:r>
              <a:rPr lang="en-US" dirty="0" err="1"/>
              <a:t>cyc's</a:t>
            </a:r>
            <a:r>
              <a:rPr lang="en-US" dirty="0"/>
              <a:t> bacchic seeing. revelation accompanied by his wine-induced ate. will have sex with </a:t>
            </a:r>
            <a:r>
              <a:rPr lang="en-US" dirty="0" err="1"/>
              <a:t>sil</a:t>
            </a:r>
            <a:r>
              <a:rPr lang="en-US" dirty="0"/>
              <a:t>. note that </a:t>
            </a:r>
            <a:r>
              <a:rPr lang="en-US" dirty="0" err="1"/>
              <a:t>cyc</a:t>
            </a:r>
            <a:r>
              <a:rPr lang="en-US" dirty="0"/>
              <a:t>, in comparing </a:t>
            </a:r>
            <a:r>
              <a:rPr lang="en-US" dirty="0" err="1"/>
              <a:t>sil</a:t>
            </a:r>
            <a:r>
              <a:rPr lang="en-US" dirty="0"/>
              <a:t> to </a:t>
            </a:r>
            <a:r>
              <a:rPr lang="en-US" dirty="0" err="1"/>
              <a:t>gany</a:t>
            </a:r>
            <a:r>
              <a:rPr lang="en-US" dirty="0"/>
              <a:t>, in effect makes self out to be a kind of </a:t>
            </a:r>
            <a:r>
              <a:rPr lang="en-US" dirty="0" err="1"/>
              <a:t>zeus</a:t>
            </a:r>
            <a:r>
              <a:rPr lang="en-US" dirty="0"/>
              <a:t>. note too that </a:t>
            </a:r>
            <a:r>
              <a:rPr lang="en-US" dirty="0" err="1"/>
              <a:t>gan</a:t>
            </a:r>
            <a:r>
              <a:rPr lang="en-US" dirty="0"/>
              <a:t> served </a:t>
            </a:r>
            <a:r>
              <a:rPr lang="en-US" dirty="0" err="1"/>
              <a:t>olympians</a:t>
            </a:r>
            <a:r>
              <a:rPr lang="en-US" dirty="0"/>
              <a:t> as cupbearer.</a:t>
            </a:r>
            <a:endParaRPr lang="en-US" dirty="0" smtClean="0"/>
          </a:p>
          <a:p>
            <a:r>
              <a:rPr lang="en-US" dirty="0" smtClean="0"/>
              <a:t>Exodos (542)</a:t>
            </a:r>
          </a:p>
          <a:p>
            <a:pPr lvl="1"/>
            <a:r>
              <a:rPr lang="en-US" dirty="0" smtClean="0"/>
              <a:t>Offstage blinding</a:t>
            </a:r>
            <a:r>
              <a:rPr lang="el-GR" dirty="0" smtClean="0"/>
              <a:t>. </a:t>
            </a:r>
            <a:r>
              <a:rPr lang="en-US" dirty="0" smtClean="0"/>
              <a:t>“Nobody punch line</a:t>
            </a:r>
            <a:r>
              <a:rPr lang="el-GR" dirty="0" smtClean="0"/>
              <a:t>.</a:t>
            </a:r>
            <a:endParaRPr lang="en-US" dirty="0" smtClean="0"/>
          </a:p>
          <a:p>
            <a:pPr lvl="1"/>
            <a:r>
              <a:rPr lang="en-US" dirty="0" smtClean="0"/>
              <a:t>Oracular business</a:t>
            </a:r>
            <a:r>
              <a:rPr lang="el-GR" dirty="0" smtClean="0"/>
              <a:t>. </a:t>
            </a:r>
            <a:r>
              <a:rPr lang="en-US" dirty="0" smtClean="0"/>
              <a:t>fated blinding</a:t>
            </a:r>
            <a:r>
              <a:rPr lang="el-GR" dirty="0" smtClean="0"/>
              <a:t>, </a:t>
            </a:r>
            <a:r>
              <a:rPr lang="en-US" dirty="0" smtClean="0"/>
              <a:t>the Cyclops’ revenge</a:t>
            </a:r>
            <a:r>
              <a:rPr lang="el-GR" dirty="0" smtClean="0"/>
              <a:t>.</a:t>
            </a:r>
          </a:p>
          <a:p>
            <a:pPr lvl="1"/>
            <a:r>
              <a:rPr lang="en-US" dirty="0"/>
              <a:t>545. </a:t>
            </a:r>
            <a:r>
              <a:rPr lang="en-US" dirty="0" err="1"/>
              <a:t>cyc</a:t>
            </a:r>
            <a:r>
              <a:rPr lang="en-US" dirty="0"/>
              <a:t> mentions oracle. looks ahead to punishment of </a:t>
            </a:r>
            <a:r>
              <a:rPr lang="en-US" dirty="0" err="1"/>
              <a:t>od</a:t>
            </a:r>
            <a:r>
              <a:rPr lang="en-US" dirty="0"/>
              <a:t> too for his hubris. not deus ex machina, but a feature of </a:t>
            </a:r>
            <a:r>
              <a:rPr lang="en-US" dirty="0" err="1"/>
              <a:t>euripidean</a:t>
            </a:r>
            <a:r>
              <a:rPr lang="en-US" dirty="0"/>
              <a:t> DEM endings - the oracle. satyrs head off with od.</a:t>
            </a:r>
          </a:p>
          <a:p>
            <a:pPr lvl="0"/>
            <a:r>
              <a:rPr lang="en-US" kern="1200" baseline="0" dirty="0" smtClean="0">
                <a:solidFill>
                  <a:schemeClr val="tx1"/>
                </a:solidFill>
                <a:latin typeface="Tahoma" pitchFamily="34" charset="0"/>
                <a:ea typeface="+mn-ea"/>
                <a:cs typeface="+mn-cs"/>
              </a:rPr>
              <a:t>IS IT TRAGIC?</a:t>
            </a:r>
          </a:p>
          <a:p>
            <a:pPr lvl="1"/>
            <a:r>
              <a:rPr lang="en-US" kern="1200" baseline="0" dirty="0" smtClean="0">
                <a:solidFill>
                  <a:schemeClr val="tx1"/>
                </a:solidFill>
                <a:latin typeface="Tahoma" pitchFamily="34" charset="0"/>
                <a:ea typeface="+mn-ea"/>
                <a:cs typeface="+mn-cs"/>
              </a:rPr>
              <a:t>do we see tragic patterns? tragic themes? (koros hubris ate dike reversal ) if so, is that tragic parody? </a:t>
            </a:r>
            <a:endParaRPr lang="en-US" dirty="0" smtClean="0"/>
          </a:p>
        </p:txBody>
      </p:sp>
      <p:sp>
        <p:nvSpPr>
          <p:cNvPr id="4" name="Header Placeholder 3"/>
          <p:cNvSpPr>
            <a:spLocks noGrp="1"/>
          </p:cNvSpPr>
          <p:nvPr>
            <p:ph type="hdr" sz="quarter" idx="10"/>
          </p:nvPr>
        </p:nvSpPr>
        <p:spPr/>
        <p:txBody>
          <a:bodyPr/>
          <a:lstStyle/>
          <a:p>
            <a:r>
              <a:rPr lang="en-US" smtClean="0"/>
              <a:t>clas215</a:t>
            </a:r>
            <a:endParaRPr lang="en-US"/>
          </a:p>
        </p:txBody>
      </p:sp>
      <p:sp>
        <p:nvSpPr>
          <p:cNvPr id="5" name="Date Placeholder 4"/>
          <p:cNvSpPr>
            <a:spLocks noGrp="1"/>
          </p:cNvSpPr>
          <p:nvPr>
            <p:ph type="dt" idx="11"/>
          </p:nvPr>
        </p:nvSpPr>
        <p:spPr/>
        <p:txBody>
          <a:bodyPr/>
          <a:lstStyle/>
          <a:p>
            <a:fld id="{44FB5FEA-8BCF-4D35-B9EB-1CDC7618E77B}" type="datetime1">
              <a:rPr lang="en-US" smtClean="0"/>
              <a:pPr/>
              <a:t>3/21/2024</a:t>
            </a:fld>
            <a:endParaRPr lang="en-US" dirty="0"/>
          </a:p>
        </p:txBody>
      </p:sp>
      <p:sp>
        <p:nvSpPr>
          <p:cNvPr id="6" name="Footer Placeholder 5"/>
          <p:cNvSpPr>
            <a:spLocks noGrp="1"/>
          </p:cNvSpPr>
          <p:nvPr>
            <p:ph type="ftr" sz="quarter" idx="12"/>
          </p:nvPr>
        </p:nvSpPr>
        <p:spPr/>
        <p:txBody>
          <a:bodyPr/>
          <a:lstStyle/>
          <a:p>
            <a:r>
              <a:rPr lang="en-US" smtClean="0"/>
              <a:t>bacchae 2</a:t>
            </a:r>
            <a:endParaRPr lang="en-US"/>
          </a:p>
        </p:txBody>
      </p:sp>
      <p:sp>
        <p:nvSpPr>
          <p:cNvPr id="7" name="Slide Number Placeholder 6"/>
          <p:cNvSpPr>
            <a:spLocks noGrp="1"/>
          </p:cNvSpPr>
          <p:nvPr>
            <p:ph type="sldNum" sz="quarter" idx="13"/>
          </p:nvPr>
        </p:nvSpPr>
        <p:spPr/>
        <p:txBody>
          <a:bodyPr/>
          <a:lstStyle/>
          <a:p>
            <a:fld id="{5721D7F7-CBDC-4618-B4D1-D6BF1CF121FB}" type="slidenum">
              <a:rPr lang="en-US" smtClean="0"/>
              <a:pPr/>
              <a:t>16</a:t>
            </a:fld>
            <a:endParaRPr lang="en-US" dirty="0"/>
          </a:p>
        </p:txBody>
      </p:sp>
    </p:spTree>
    <p:extLst>
      <p:ext uri="{BB962C8B-B14F-4D97-AF65-F5344CB8AC3E}">
        <p14:creationId xmlns:p14="http://schemas.microsoft.com/office/powerpoint/2010/main" val="153023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477838"/>
            <a:ext cx="2928938" cy="1647825"/>
          </a:xfrm>
        </p:spPr>
      </p:sp>
      <p:sp>
        <p:nvSpPr>
          <p:cNvPr id="3" name="Notes Placeholder 2"/>
          <p:cNvSpPr>
            <a:spLocks noGrp="1"/>
          </p:cNvSpPr>
          <p:nvPr>
            <p:ph type="body" idx="1"/>
          </p:nvPr>
        </p:nvSpPr>
        <p:spPr/>
        <p:txBody>
          <a:bodyPr>
            <a:normAutofit/>
          </a:bodyPr>
          <a:lstStyle/>
          <a:p>
            <a:r>
              <a:rPr lang="en-US" dirty="0" smtClean="0"/>
              <a:t>stasimon 2</a:t>
            </a:r>
          </a:p>
          <a:p>
            <a:pPr lvl="1"/>
            <a:r>
              <a:rPr lang="en-US" dirty="0" smtClean="0"/>
              <a:t>cyclops sings with chorus</a:t>
            </a:r>
          </a:p>
          <a:p>
            <a:r>
              <a:rPr lang="en-US" dirty="0" smtClean="0"/>
              <a:t>Episode 3 (537)</a:t>
            </a:r>
            <a:r>
              <a:rPr lang="el-GR" dirty="0" smtClean="0"/>
              <a:t>. </a:t>
            </a:r>
            <a:r>
              <a:rPr lang="en-US" dirty="0" smtClean="0"/>
              <a:t>Odysseus </a:t>
            </a:r>
            <a:r>
              <a:rPr lang="el-GR" dirty="0" smtClean="0"/>
              <a:t>executes plan.</a:t>
            </a:r>
            <a:r>
              <a:rPr lang="en-US" dirty="0" smtClean="0"/>
              <a:t> </a:t>
            </a:r>
            <a:r>
              <a:rPr lang="en-US" i="1" dirty="0" smtClean="0"/>
              <a:t>element of suspense, intrigue. od plots a characteristically Euripidean deception.</a:t>
            </a:r>
            <a:endParaRPr lang="en-US" dirty="0" smtClean="0"/>
          </a:p>
          <a:p>
            <a:pPr lvl="1"/>
            <a:r>
              <a:rPr lang="en-US" dirty="0"/>
              <a:t>537. </a:t>
            </a:r>
            <a:r>
              <a:rPr lang="en-US" dirty="0" err="1"/>
              <a:t>od</a:t>
            </a:r>
            <a:r>
              <a:rPr lang="en-US" dirty="0"/>
              <a:t>, </a:t>
            </a:r>
            <a:r>
              <a:rPr lang="en-US" dirty="0" err="1"/>
              <a:t>cycl</a:t>
            </a:r>
            <a:r>
              <a:rPr lang="en-US" dirty="0"/>
              <a:t>, </a:t>
            </a:r>
            <a:r>
              <a:rPr lang="en-US" dirty="0" err="1"/>
              <a:t>sil</a:t>
            </a:r>
            <a:r>
              <a:rPr lang="en-US" dirty="0"/>
              <a:t>, </a:t>
            </a:r>
            <a:r>
              <a:rPr lang="en-US" dirty="0" err="1"/>
              <a:t>sats</a:t>
            </a:r>
            <a:r>
              <a:rPr lang="en-US" dirty="0"/>
              <a:t>. compare the dressing scene in </a:t>
            </a:r>
            <a:r>
              <a:rPr lang="en-US" i="1" dirty="0" err="1"/>
              <a:t>bacchae</a:t>
            </a:r>
            <a:r>
              <a:rPr lang="en-US" i="1" dirty="0"/>
              <a:t>. </a:t>
            </a:r>
            <a:r>
              <a:rPr lang="en-US" i="1" dirty="0" err="1"/>
              <a:t>dionysus</a:t>
            </a:r>
            <a:r>
              <a:rPr lang="en-US" i="1" dirty="0"/>
              <a:t> is the wine. od executes plan</a:t>
            </a:r>
            <a:r>
              <a:rPr lang="en-US" i="1" dirty="0" smtClean="0"/>
              <a:t>.</a:t>
            </a:r>
          </a:p>
          <a:p>
            <a:pPr lvl="1"/>
            <a:r>
              <a:rPr lang="en-US" i="0" dirty="0" smtClean="0"/>
              <a:t>cyclops anti-socially boozes alone (so other </a:t>
            </a:r>
            <a:r>
              <a:rPr lang="en-US" i="0" dirty="0" err="1" smtClean="0"/>
              <a:t>cyclopses</a:t>
            </a:r>
            <a:r>
              <a:rPr lang="en-US" i="0" dirty="0" smtClean="0"/>
              <a:t> won’t rescue this one)</a:t>
            </a:r>
            <a:endParaRPr lang="en-US" i="0" dirty="0"/>
          </a:p>
          <a:p>
            <a:pPr lvl="1"/>
            <a:r>
              <a:rPr lang="en-US" dirty="0"/>
              <a:t>540. the "knowledge too late" part - </a:t>
            </a:r>
            <a:r>
              <a:rPr lang="en-US" dirty="0" err="1"/>
              <a:t>cyc's</a:t>
            </a:r>
            <a:r>
              <a:rPr lang="en-US" dirty="0"/>
              <a:t> bacchic seeing. revelation accompanied by his wine-induced ate. will have sex with </a:t>
            </a:r>
            <a:r>
              <a:rPr lang="en-US" dirty="0" err="1"/>
              <a:t>sil</a:t>
            </a:r>
            <a:r>
              <a:rPr lang="en-US" dirty="0"/>
              <a:t>. note that </a:t>
            </a:r>
            <a:r>
              <a:rPr lang="en-US" dirty="0" err="1"/>
              <a:t>cyc</a:t>
            </a:r>
            <a:r>
              <a:rPr lang="en-US" dirty="0"/>
              <a:t>, in comparing </a:t>
            </a:r>
            <a:r>
              <a:rPr lang="en-US" dirty="0" err="1"/>
              <a:t>sil</a:t>
            </a:r>
            <a:r>
              <a:rPr lang="en-US" dirty="0"/>
              <a:t> to </a:t>
            </a:r>
            <a:r>
              <a:rPr lang="en-US" dirty="0" err="1"/>
              <a:t>gany</a:t>
            </a:r>
            <a:r>
              <a:rPr lang="en-US" dirty="0"/>
              <a:t>, in effect makes self out to be a kind of </a:t>
            </a:r>
            <a:r>
              <a:rPr lang="en-US" dirty="0" err="1"/>
              <a:t>zeus</a:t>
            </a:r>
            <a:r>
              <a:rPr lang="en-US" dirty="0"/>
              <a:t>. note too that </a:t>
            </a:r>
            <a:r>
              <a:rPr lang="en-US" dirty="0" err="1"/>
              <a:t>gan</a:t>
            </a:r>
            <a:r>
              <a:rPr lang="en-US" dirty="0"/>
              <a:t> served </a:t>
            </a:r>
            <a:r>
              <a:rPr lang="en-US" dirty="0" err="1"/>
              <a:t>olympians</a:t>
            </a:r>
            <a:r>
              <a:rPr lang="en-US" dirty="0"/>
              <a:t> as cupbearer</a:t>
            </a:r>
            <a:r>
              <a:rPr lang="en-US" dirty="0" smtClean="0"/>
              <a:t>.</a:t>
            </a:r>
          </a:p>
          <a:p>
            <a:pPr lvl="1"/>
            <a:r>
              <a:rPr lang="en-US" dirty="0" smtClean="0"/>
              <a:t>"After all the toils of war and triumph at Troy, </a:t>
            </a:r>
          </a:p>
          <a:p>
            <a:pPr lvl="1"/>
            <a:r>
              <a:rPr lang="en-US" dirty="0" smtClean="0"/>
              <a:t> do not let Odysseus and his sailors be destroyed </a:t>
            </a:r>
          </a:p>
          <a:p>
            <a:pPr lvl="1"/>
            <a:r>
              <a:rPr lang="en-US" dirty="0" smtClean="0"/>
              <a:t> by a creature who cares nothing for man or god; </a:t>
            </a:r>
          </a:p>
          <a:p>
            <a:pPr lvl="1"/>
            <a:r>
              <a:rPr lang="en-US" dirty="0" smtClean="0"/>
              <a:t> or we must think blind Chance governs a god </a:t>
            </a:r>
          </a:p>
          <a:p>
            <a:pPr lvl="1"/>
            <a:r>
              <a:rPr lang="en-US" dirty="0" smtClean="0"/>
              <a:t> and all other gods are governed by blind Chance.” (Odysseus)</a:t>
            </a:r>
          </a:p>
          <a:p>
            <a:pPr lvl="1"/>
            <a:r>
              <a:rPr lang="en-US" dirty="0" smtClean="0"/>
              <a:t>in other words, a world without justice is a world governed by chance. justice represents a necessary ordering principle.</a:t>
            </a:r>
          </a:p>
          <a:p>
            <a:r>
              <a:rPr lang="en-US" dirty="0" smtClean="0"/>
              <a:t>Exodos (542)</a:t>
            </a:r>
          </a:p>
          <a:p>
            <a:pPr lvl="1"/>
            <a:r>
              <a:rPr lang="en-US" dirty="0" smtClean="0"/>
              <a:t>Offstage blinding</a:t>
            </a:r>
            <a:r>
              <a:rPr lang="el-GR" dirty="0" smtClean="0"/>
              <a:t>. </a:t>
            </a:r>
            <a:r>
              <a:rPr lang="en-US" dirty="0" smtClean="0"/>
              <a:t>“Nobody” punch line</a:t>
            </a:r>
            <a:r>
              <a:rPr lang="el-GR" dirty="0" smtClean="0"/>
              <a:t>.</a:t>
            </a:r>
            <a:r>
              <a:rPr lang="en-US" dirty="0" smtClean="0"/>
              <a:t> pity and fear?</a:t>
            </a:r>
          </a:p>
          <a:p>
            <a:pPr lvl="1"/>
            <a:r>
              <a:rPr lang="en-US" dirty="0" smtClean="0"/>
              <a:t>Oracular business</a:t>
            </a:r>
            <a:r>
              <a:rPr lang="el-GR" dirty="0" smtClean="0"/>
              <a:t>. </a:t>
            </a:r>
            <a:r>
              <a:rPr lang="en-US" dirty="0" smtClean="0"/>
              <a:t>fated blinding</a:t>
            </a:r>
            <a:r>
              <a:rPr lang="el-GR" dirty="0" smtClean="0"/>
              <a:t>, </a:t>
            </a:r>
            <a:r>
              <a:rPr lang="en-US" dirty="0" smtClean="0"/>
              <a:t>the Cyclops’ revenge</a:t>
            </a:r>
            <a:r>
              <a:rPr lang="el-GR" dirty="0" smtClean="0"/>
              <a:t>.</a:t>
            </a:r>
          </a:p>
          <a:p>
            <a:pPr lvl="1"/>
            <a:r>
              <a:rPr lang="en-US" dirty="0"/>
              <a:t>545. </a:t>
            </a:r>
            <a:r>
              <a:rPr lang="en-US" dirty="0" err="1"/>
              <a:t>cyc</a:t>
            </a:r>
            <a:r>
              <a:rPr lang="en-US" dirty="0"/>
              <a:t> mentions oracle. looks ahead to punishment of </a:t>
            </a:r>
            <a:r>
              <a:rPr lang="en-US" dirty="0" err="1"/>
              <a:t>od</a:t>
            </a:r>
            <a:r>
              <a:rPr lang="en-US" dirty="0"/>
              <a:t> too for his hubris. not deus ex machina, but a feature of </a:t>
            </a:r>
            <a:r>
              <a:rPr lang="en-US" dirty="0" err="1"/>
              <a:t>euripidean</a:t>
            </a:r>
            <a:r>
              <a:rPr lang="en-US" dirty="0"/>
              <a:t> DEM endings - the oracle. satyrs head off with od.</a:t>
            </a:r>
          </a:p>
          <a:p>
            <a:pPr lvl="0"/>
            <a:r>
              <a:rPr lang="en-US" kern="1200" baseline="0" dirty="0" smtClean="0">
                <a:solidFill>
                  <a:schemeClr val="tx1"/>
                </a:solidFill>
                <a:latin typeface="Tahoma" pitchFamily="34" charset="0"/>
                <a:ea typeface="+mn-ea"/>
                <a:cs typeface="+mn-cs"/>
              </a:rPr>
              <a:t>IS IT TRAGIC?</a:t>
            </a:r>
          </a:p>
          <a:p>
            <a:pPr lvl="1"/>
            <a:r>
              <a:rPr lang="en-US" kern="1200" baseline="0" dirty="0" smtClean="0">
                <a:solidFill>
                  <a:schemeClr val="tx1"/>
                </a:solidFill>
                <a:latin typeface="Tahoma" pitchFamily="34" charset="0"/>
                <a:ea typeface="+mn-ea"/>
                <a:cs typeface="+mn-cs"/>
              </a:rPr>
              <a:t>do we see tragic patterns? tragic themes? (koros hubris ate dike reversal ) if so, is that tragic parody? </a:t>
            </a:r>
            <a:endParaRPr lang="en-US" dirty="0" smtClean="0"/>
          </a:p>
        </p:txBody>
      </p:sp>
      <p:sp>
        <p:nvSpPr>
          <p:cNvPr id="4" name="Header Placeholder 3"/>
          <p:cNvSpPr>
            <a:spLocks noGrp="1"/>
          </p:cNvSpPr>
          <p:nvPr>
            <p:ph type="hdr" sz="quarter" idx="10"/>
          </p:nvPr>
        </p:nvSpPr>
        <p:spPr/>
        <p:txBody>
          <a:bodyPr/>
          <a:lstStyle/>
          <a:p>
            <a:r>
              <a:rPr lang="en-US" smtClean="0"/>
              <a:t>clas215</a:t>
            </a:r>
            <a:endParaRPr lang="en-US"/>
          </a:p>
        </p:txBody>
      </p:sp>
      <p:sp>
        <p:nvSpPr>
          <p:cNvPr id="5" name="Date Placeholder 4"/>
          <p:cNvSpPr>
            <a:spLocks noGrp="1"/>
          </p:cNvSpPr>
          <p:nvPr>
            <p:ph type="dt" idx="11"/>
          </p:nvPr>
        </p:nvSpPr>
        <p:spPr/>
        <p:txBody>
          <a:bodyPr/>
          <a:lstStyle/>
          <a:p>
            <a:fld id="{44FB5FEA-8BCF-4D35-B9EB-1CDC7618E77B}" type="datetime1">
              <a:rPr lang="en-US" smtClean="0"/>
              <a:pPr/>
              <a:t>3/21/2024</a:t>
            </a:fld>
            <a:endParaRPr lang="en-US" dirty="0"/>
          </a:p>
        </p:txBody>
      </p:sp>
      <p:sp>
        <p:nvSpPr>
          <p:cNvPr id="6" name="Footer Placeholder 5"/>
          <p:cNvSpPr>
            <a:spLocks noGrp="1"/>
          </p:cNvSpPr>
          <p:nvPr>
            <p:ph type="ftr" sz="quarter" idx="12"/>
          </p:nvPr>
        </p:nvSpPr>
        <p:spPr/>
        <p:txBody>
          <a:bodyPr/>
          <a:lstStyle/>
          <a:p>
            <a:r>
              <a:rPr lang="en-US" smtClean="0"/>
              <a:t>bacchae 2</a:t>
            </a:r>
            <a:endParaRPr lang="en-US"/>
          </a:p>
        </p:txBody>
      </p:sp>
      <p:sp>
        <p:nvSpPr>
          <p:cNvPr id="7" name="Slide Number Placeholder 6"/>
          <p:cNvSpPr>
            <a:spLocks noGrp="1"/>
          </p:cNvSpPr>
          <p:nvPr>
            <p:ph type="sldNum" sz="quarter" idx="13"/>
          </p:nvPr>
        </p:nvSpPr>
        <p:spPr/>
        <p:txBody>
          <a:bodyPr/>
          <a:lstStyle/>
          <a:p>
            <a:fld id="{5721D7F7-CBDC-4618-B4D1-D6BF1CF121FB}" type="slidenum">
              <a:rPr lang="en-US" smtClean="0"/>
              <a:pPr/>
              <a:t>17</a:t>
            </a:fld>
            <a:endParaRPr lang="en-US" dirty="0"/>
          </a:p>
        </p:txBody>
      </p:sp>
    </p:spTree>
    <p:extLst>
      <p:ext uri="{BB962C8B-B14F-4D97-AF65-F5344CB8AC3E}">
        <p14:creationId xmlns:p14="http://schemas.microsoft.com/office/powerpoint/2010/main" val="269840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 to receive or not to receive hospitably.</a:t>
            </a:r>
          </a:p>
          <a:p>
            <a:r>
              <a:rPr lang="en-US" dirty="0" smtClean="0"/>
              <a:t>tragicizing dialogue with political-topical</a:t>
            </a:r>
            <a:r>
              <a:rPr lang="en-US" baseline="0" dirty="0" smtClean="0"/>
              <a:t> overtones (cf. OAC </a:t>
            </a:r>
            <a:r>
              <a:rPr lang="en-US" baseline="0" dirty="0" err="1" smtClean="0"/>
              <a:t>oed’s</a:t>
            </a:r>
            <a:r>
              <a:rPr lang="en-US" baseline="0" dirty="0" smtClean="0"/>
              <a:t> arrival):</a:t>
            </a:r>
          </a:p>
          <a:p>
            <a:pPr lvl="1"/>
            <a:r>
              <a:rPr lang="en-US" dirty="0" smtClean="0"/>
              <a:t>ODYSSEUS  Where are the walls and city-towers?</a:t>
            </a:r>
          </a:p>
          <a:p>
            <a:pPr lvl="1"/>
            <a:r>
              <a:rPr lang="en-US" dirty="0" smtClean="0"/>
              <a:t>SILENUS  This is no city, No man inhabits here.</a:t>
            </a:r>
          </a:p>
          <a:p>
            <a:pPr lvl="1"/>
            <a:r>
              <a:rPr lang="en-US" dirty="0" smtClean="0"/>
              <a:t>ODYSSEUS  Who does inhabit it? Wild animals?</a:t>
            </a:r>
          </a:p>
          <a:p>
            <a:pPr lvl="1"/>
            <a:r>
              <a:rPr lang="en-US" dirty="0" smtClean="0"/>
              <a:t>SILENUS  The Cyclopes. They live in caves, not houses.</a:t>
            </a:r>
          </a:p>
          <a:p>
            <a:pPr lvl="1"/>
            <a:r>
              <a:rPr lang="en-US" dirty="0" smtClean="0"/>
              <a:t>ODYSSEUS  Who governs them? Or do the people rule?</a:t>
            </a:r>
          </a:p>
          <a:p>
            <a:pPr lvl="1"/>
            <a:r>
              <a:rPr lang="en-US" dirty="0" smtClean="0"/>
              <a:t>SILENUS They are savages. There is no government.</a:t>
            </a:r>
          </a:p>
          <a:p>
            <a:pPr>
              <a:buFontTx/>
              <a:buNone/>
            </a:pPr>
            <a:r>
              <a:rPr lang="en-US" dirty="0" smtClean="0"/>
              <a:t>TRADITIONAL TREATMENT</a:t>
            </a:r>
          </a:p>
          <a:p>
            <a:pPr lvl="1">
              <a:buFontTx/>
              <a:buNone/>
            </a:pPr>
            <a:r>
              <a:rPr lang="en-US" dirty="0" smtClean="0"/>
              <a:t>Odysseus</a:t>
            </a:r>
          </a:p>
          <a:p>
            <a:pPr lvl="2"/>
            <a:r>
              <a:rPr lang="en-US" dirty="0" smtClean="0"/>
              <a:t>crafty</a:t>
            </a:r>
          </a:p>
          <a:p>
            <a:pPr lvl="2"/>
            <a:r>
              <a:rPr lang="en-US" dirty="0" smtClean="0"/>
              <a:t>intelligent</a:t>
            </a:r>
          </a:p>
          <a:p>
            <a:pPr lvl="2"/>
            <a:r>
              <a:rPr lang="en-US" dirty="0" smtClean="0"/>
              <a:t>resourceful</a:t>
            </a:r>
          </a:p>
          <a:p>
            <a:pPr lvl="1"/>
            <a:r>
              <a:rPr lang="en-US" dirty="0" smtClean="0"/>
              <a:t>Poly</a:t>
            </a:r>
          </a:p>
          <a:p>
            <a:pPr lvl="2"/>
            <a:r>
              <a:rPr lang="en-US" dirty="0" smtClean="0"/>
              <a:t>stupid</a:t>
            </a:r>
          </a:p>
          <a:p>
            <a:pPr lvl="2"/>
            <a:r>
              <a:rPr lang="en-US" dirty="0" smtClean="0"/>
              <a:t>barbaric</a:t>
            </a:r>
          </a:p>
          <a:p>
            <a:pPr lvl="2"/>
            <a:r>
              <a:rPr lang="en-US" dirty="0" smtClean="0"/>
              <a:t>naive</a:t>
            </a:r>
          </a:p>
          <a:p>
            <a:r>
              <a:rPr lang="en-US" dirty="0" smtClean="0"/>
              <a:t>… IN </a:t>
            </a:r>
            <a:r>
              <a:rPr lang="en-US" i="1" dirty="0" smtClean="0"/>
              <a:t>AGON</a:t>
            </a:r>
            <a:r>
              <a:rPr lang="en-US" dirty="0" smtClean="0"/>
              <a:t> IN </a:t>
            </a:r>
            <a:r>
              <a:rPr lang="en-US" i="1" dirty="0" smtClean="0"/>
              <a:t>CYCLOPS</a:t>
            </a:r>
            <a:endParaRPr lang="en-US" dirty="0" smtClean="0"/>
          </a:p>
          <a:p>
            <a:r>
              <a:rPr lang="en-US" dirty="0" smtClean="0"/>
              <a:t>DEBATE</a:t>
            </a:r>
          </a:p>
          <a:p>
            <a:r>
              <a:rPr lang="en-US" dirty="0" smtClean="0"/>
              <a:t>poly p. 530: “No sacrifices do I celebrate – except to myself: … To eat and to drink from day to day / without a care in the world, / that’s the Zeus for any man of sense.”</a:t>
            </a:r>
          </a:p>
          <a:p>
            <a:r>
              <a:rPr lang="en-US" dirty="0" smtClean="0"/>
              <a:t>do we detect here </a:t>
            </a:r>
            <a:r>
              <a:rPr lang="en-US" i="1" dirty="0" smtClean="0"/>
              <a:t>un</a:t>
            </a:r>
            <a:r>
              <a:rPr lang="en-US" i="0" dirty="0" smtClean="0"/>
              <a:t>tragic features? tragic ones?</a:t>
            </a:r>
          </a:p>
          <a:p>
            <a:pPr lvl="1"/>
            <a:r>
              <a:rPr lang="en-US" dirty="0" smtClean="0"/>
              <a:t>Cyclops sophist</a:t>
            </a:r>
          </a:p>
          <a:p>
            <a:pPr lvl="2"/>
            <a:r>
              <a:rPr lang="en-US" dirty="0" smtClean="0"/>
              <a:t>rejects gods</a:t>
            </a:r>
          </a:p>
          <a:p>
            <a:pPr lvl="2"/>
            <a:r>
              <a:rPr lang="en-US" dirty="0" smtClean="0"/>
              <a:t>rejects conventional law (</a:t>
            </a:r>
            <a:r>
              <a:rPr lang="en-US" i="1" dirty="0" smtClean="0"/>
              <a:t>nomos</a:t>
            </a:r>
            <a:r>
              <a:rPr lang="en-US" dirty="0" smtClean="0"/>
              <a:t>): “As for those who embroider human life with their little laws - damn the lot of them”</a:t>
            </a:r>
          </a:p>
          <a:p>
            <a:pPr lvl="2"/>
            <a:r>
              <a:rPr lang="en-US" dirty="0" smtClean="0"/>
              <a:t>asserts selfish satisfaction of desires as supreme law</a:t>
            </a:r>
          </a:p>
          <a:p>
            <a:pPr lvl="3"/>
            <a:r>
              <a:rPr lang="en-US" dirty="0" smtClean="0"/>
              <a:t>Seaford on resemblance to Callicles in </a:t>
            </a:r>
            <a:r>
              <a:rPr lang="en-US" i="1" dirty="0" smtClean="0"/>
              <a:t>Gorgias</a:t>
            </a:r>
            <a:r>
              <a:rPr lang="en-US" dirty="0" smtClean="0"/>
              <a:t>: “strong individuals have duty, based on [nature], to satisfy their desires at the expense of [laws], which are to be despised as the creation of weak individuals”</a:t>
            </a:r>
          </a:p>
          <a:p>
            <a:pPr lvl="3"/>
            <a:r>
              <a:rPr lang="en-US" dirty="0" smtClean="0"/>
              <a:t>“equality under the law” an axiom of democracy</a:t>
            </a:r>
          </a:p>
          <a:p>
            <a:pPr lvl="3"/>
            <a:r>
              <a:rPr lang="en-US" dirty="0" smtClean="0"/>
              <a:t>might is right</a:t>
            </a:r>
          </a:p>
          <a:p>
            <a:pPr lvl="2"/>
            <a:r>
              <a:rPr lang="en-US" dirty="0" smtClean="0"/>
              <a:t>in essence, rejects democracy like some oligarch from 411, or like some tyrant</a:t>
            </a:r>
          </a:p>
          <a:p>
            <a:pPr lvl="1"/>
            <a:endParaRPr lang="en-US" i="0" baseline="0" dirty="0" smtClean="0"/>
          </a:p>
          <a:p>
            <a:pPr lvl="1"/>
            <a:r>
              <a:rPr lang="en-US" dirty="0" smtClean="0"/>
              <a:t>Cyclops’ ate??</a:t>
            </a:r>
          </a:p>
          <a:p>
            <a:pPr lvl="2"/>
            <a:r>
              <a:rPr lang="en-US" dirty="0" smtClean="0"/>
              <a:t>antinomian, </a:t>
            </a:r>
            <a:r>
              <a:rPr lang="en-US" dirty="0" err="1" smtClean="0"/>
              <a:t>antipolitical</a:t>
            </a:r>
            <a:r>
              <a:rPr lang="en-US" dirty="0" smtClean="0"/>
              <a:t>, </a:t>
            </a:r>
            <a:r>
              <a:rPr lang="en-US" dirty="0" err="1" smtClean="0"/>
              <a:t>anticultural</a:t>
            </a:r>
            <a:r>
              <a:rPr lang="en-US" dirty="0" smtClean="0"/>
              <a:t> Cyclops immediately falls for the attractions of the Dionysian</a:t>
            </a:r>
          </a:p>
          <a:p>
            <a:pPr lvl="3"/>
            <a:r>
              <a:rPr lang="en-US" dirty="0" smtClean="0"/>
              <a:t>to be destroyed - to free his “subjects” - he has to be convinced </a:t>
            </a:r>
            <a:r>
              <a:rPr lang="en-US" i="1" dirty="0" smtClean="0"/>
              <a:t>not</a:t>
            </a:r>
            <a:r>
              <a:rPr lang="en-US" dirty="0" smtClean="0"/>
              <a:t> to be sociable, </a:t>
            </a:r>
            <a:r>
              <a:rPr lang="en-US" i="1" dirty="0" smtClean="0"/>
              <a:t>not</a:t>
            </a:r>
            <a:r>
              <a:rPr lang="en-US" dirty="0" smtClean="0"/>
              <a:t> to share, not to create society among the savage, hermetic, misanthropic Cyclopes</a:t>
            </a:r>
          </a:p>
          <a:p>
            <a:pPr lvl="3"/>
            <a:r>
              <a:rPr lang="en-US" dirty="0" smtClean="0"/>
              <a:t>ironically, the rustic, non-urban satyrs participate in this fatal socialization of the Cyclops</a:t>
            </a:r>
          </a:p>
          <a:p>
            <a:pPr lvl="2"/>
            <a:r>
              <a:rPr lang="en-US" dirty="0" smtClean="0"/>
              <a:t>therein lies the Dionysian, poetic justice</a:t>
            </a:r>
          </a:p>
          <a:p>
            <a:pPr lvl="3"/>
            <a:r>
              <a:rPr lang="en-US" dirty="0" smtClean="0"/>
              <a:t>the clash of his superhuman and subhuman qualities, of his hubristic rejection of sociality, creates in him the irresistible urge for sociality</a:t>
            </a:r>
          </a:p>
          <a:p>
            <a:pPr lvl="3"/>
            <a:r>
              <a:rPr lang="en-US" dirty="0" smtClean="0"/>
              <a:t>like Oedipus, he is blinded and even more radically cut off</a:t>
            </a:r>
          </a:p>
          <a:p>
            <a:pPr lvl="3"/>
            <a:r>
              <a:rPr lang="en-US" dirty="0" smtClean="0"/>
              <a:t>with suffering comes initiation into knowledge, but knowledge too late, knowledge that blinds</a:t>
            </a:r>
          </a:p>
          <a:p>
            <a:pPr lvl="3"/>
            <a:r>
              <a:rPr lang="en-US" dirty="0" smtClean="0"/>
              <a:t>so beware the rejection of Dionysus!!</a:t>
            </a:r>
          </a:p>
          <a:p>
            <a:pPr lvl="1"/>
            <a:r>
              <a:rPr lang="en-US" dirty="0" smtClean="0"/>
              <a:t>end of the Cyclops’ reign, destruction of his house</a:t>
            </a:r>
          </a:p>
          <a:p>
            <a:pPr lvl="2"/>
            <a:r>
              <a:rPr lang="en-US" dirty="0" smtClean="0"/>
              <a:t>a very tragic satyr drama</a:t>
            </a:r>
          </a:p>
          <a:p>
            <a:pPr lvl="3"/>
            <a:r>
              <a:rPr lang="en-US" dirty="0" smtClean="0"/>
              <a:t>play seems to punish wickedness - to punish the barbarism of Cyclops, who refuses to acknowledge the Greekness of his home island, Sicily</a:t>
            </a:r>
          </a:p>
          <a:p>
            <a:pPr lvl="3"/>
            <a:r>
              <a:rPr lang="en-US" dirty="0" smtClean="0"/>
              <a:t>yet we can view Cyclops as a victim too: of Greek hubris, that, like Athenian hubris during invasion of Sicily, feels it can overrun and devastate any land it wants (Troy, e.g.)</a:t>
            </a:r>
          </a:p>
          <a:p>
            <a:pPr lvl="1"/>
            <a:r>
              <a:rPr lang="en-US" i="1" baseline="0" dirty="0" smtClean="0"/>
              <a:t>if these quasi-”modern” discourses are tragic, what, if anything, does that say about the place and time – democratic </a:t>
            </a:r>
            <a:r>
              <a:rPr lang="en-US" i="1" baseline="0" dirty="0" err="1" smtClean="0"/>
              <a:t>athens</a:t>
            </a:r>
            <a:r>
              <a:rPr lang="en-US" i="1" baseline="0" dirty="0" smtClean="0"/>
              <a:t> – that they evoke?</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18</a:t>
            </a:fld>
            <a:endParaRPr lang="en-US"/>
          </a:p>
        </p:txBody>
      </p:sp>
    </p:spTree>
    <p:extLst>
      <p:ext uri="{BB962C8B-B14F-4D97-AF65-F5344CB8AC3E}">
        <p14:creationId xmlns:p14="http://schemas.microsoft.com/office/powerpoint/2010/main" val="167714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dirty="0" smtClean="0"/>
              <a:t>The concept that comes to mind here is "overdetermination," a term coined by </a:t>
            </a:r>
            <a:r>
              <a:rPr lang="en-US" altLang="en-US" dirty="0" err="1" smtClean="0"/>
              <a:t>Siegmund</a:t>
            </a:r>
            <a:r>
              <a:rPr lang="en-US" altLang="en-US" dirty="0" smtClean="0"/>
              <a:t> Freud to explain dream symbolism, but extended to the social-political sphere by Louis Althusser, who</a:t>
            </a:r>
          </a:p>
          <a:p>
            <a:pPr lvl="1"/>
            <a:r>
              <a:rPr lang="en-US" altLang="en-US" dirty="0" smtClean="0"/>
              <a:t>used the idea of overdetermination as a way of thinking about the multiple, often opposed, forces active at once in any political situation, without falling into an overly simple idea of these forces being simply "contradictory." (Wikipedia)</a:t>
            </a:r>
          </a:p>
          <a:p>
            <a:pPr lvl="0"/>
            <a:r>
              <a:rPr lang="en-US" altLang="en-US" dirty="0" smtClean="0"/>
              <a:t>What is striking is how many answers to "</a:t>
            </a:r>
            <a:r>
              <a:rPr lang="en-US" altLang="en-US" dirty="0" err="1" smtClean="0"/>
              <a:t>Why?“you</a:t>
            </a:r>
            <a:r>
              <a:rPr lang="en-US" altLang="en-US" dirty="0" smtClean="0"/>
              <a:t> all were able to come up with, each answer equally compelling and, maybe, equally unconvincing and often at odds, the one with the other. What matters in the end, to Iphigenia, to Agamemnon, to Odysseus and his mob, is that there be a slogan, any slogan, around which everyone can rally, whether to justify sacrificing Iphigenia or to justify destroying Troy.</a:t>
            </a:r>
          </a:p>
          <a:p>
            <a:pPr lvl="0"/>
            <a:r>
              <a:rPr lang="en-US" altLang="en-US" dirty="0" smtClean="0"/>
              <a:t>Only Clytemnestra seems to resist buying in. Her "dim view" of the expedition, especially at the end of the film version, but this applies as well to the play, is chilling.</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a:t>
            </a:fld>
            <a:endParaRPr lang="en-US"/>
          </a:p>
        </p:txBody>
      </p:sp>
    </p:spTree>
    <p:extLst>
      <p:ext uri="{BB962C8B-B14F-4D97-AF65-F5344CB8AC3E}">
        <p14:creationId xmlns:p14="http://schemas.microsoft.com/office/powerpoint/2010/main" val="388319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p:txBody>
          <a:bodyPr/>
          <a:lstStyle/>
          <a:p>
            <a:fld id="{3442B45E-8034-4692-A48C-20A1CA0C7D0D}" type="datetime1">
              <a:rPr lang="en-US" smtClean="0"/>
              <a:pPr/>
              <a:t>3/21/2024</a:t>
            </a:fld>
            <a:endParaRPr lang="en-US"/>
          </a:p>
        </p:txBody>
      </p:sp>
      <p:sp>
        <p:nvSpPr>
          <p:cNvPr id="7" name="Rectangle 7"/>
          <p:cNvSpPr>
            <a:spLocks noGrp="1" noChangeArrowheads="1"/>
          </p:cNvSpPr>
          <p:nvPr>
            <p:ph type="sldNum" sz="quarter" idx="5"/>
          </p:nvPr>
        </p:nvSpPr>
        <p:spPr/>
        <p:txBody>
          <a:bodyPr/>
          <a:lstStyle/>
          <a:p>
            <a:fld id="{0E1081E3-0274-4203-900F-5FCDD9AC933E}" type="slidenum">
              <a:rPr lang="en-US" smtClean="0"/>
              <a:pPr/>
              <a:t>3</a:t>
            </a:fld>
            <a:endParaRPr lang="en-US"/>
          </a:p>
        </p:txBody>
      </p:sp>
      <p:sp>
        <p:nvSpPr>
          <p:cNvPr id="4" name="Slide Image Placeholder 3"/>
          <p:cNvSpPr>
            <a:spLocks noGrp="1" noRot="1" noChangeAspect="1"/>
          </p:cNvSpPr>
          <p:nvPr>
            <p:ph type="sldImg"/>
          </p:nvPr>
        </p:nvSpPr>
        <p:spPr>
          <a:xfrm>
            <a:off x="1655763" y="482600"/>
            <a:ext cx="3700462" cy="2082800"/>
          </a:xfrm>
        </p:spPr>
      </p:sp>
    </p:spTree>
    <p:extLst>
      <p:ext uri="{BB962C8B-B14F-4D97-AF65-F5344CB8AC3E}">
        <p14:creationId xmlns:p14="http://schemas.microsoft.com/office/powerpoint/2010/main" val="222539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4</a:t>
            </a:fld>
            <a:endParaRPr lang="en-US"/>
          </a:p>
        </p:txBody>
      </p:sp>
      <p:sp>
        <p:nvSpPr>
          <p:cNvPr id="12" name="Slide Image Placeholder 11"/>
          <p:cNvSpPr>
            <a:spLocks noGrp="1" noRot="1" noChangeAspect="1"/>
          </p:cNvSpPr>
          <p:nvPr>
            <p:ph type="sldImg"/>
          </p:nvPr>
        </p:nvSpPr>
        <p:spPr>
          <a:xfrm>
            <a:off x="1655763" y="482600"/>
            <a:ext cx="3700462" cy="2082800"/>
          </a:xfrm>
        </p:spPr>
      </p:sp>
      <p:sp>
        <p:nvSpPr>
          <p:cNvPr id="13" name="Notes Placeholder 12"/>
          <p:cNvSpPr>
            <a:spLocks noGrp="1"/>
          </p:cNvSpPr>
          <p:nvPr>
            <p:ph type="body" idx="1"/>
          </p:nvPr>
        </p:nvSpPr>
        <p:spPr/>
        <p:txBody>
          <a:bodyPr/>
          <a:lstStyle/>
          <a:p>
            <a:endParaRPr lang="en-US"/>
          </a:p>
        </p:txBody>
      </p:sp>
    </p:spTree>
    <p:extLst>
      <p:ext uri="{BB962C8B-B14F-4D97-AF65-F5344CB8AC3E}">
        <p14:creationId xmlns:p14="http://schemas.microsoft.com/office/powerpoint/2010/main" val="296098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482600"/>
            <a:ext cx="3700462" cy="2082800"/>
          </a:xfrm>
        </p:spPr>
      </p:sp>
      <p:sp>
        <p:nvSpPr>
          <p:cNvPr id="3" name="Notes Placeholder 2"/>
          <p:cNvSpPr>
            <a:spLocks noGrp="1"/>
          </p:cNvSpPr>
          <p:nvPr>
            <p:ph type="body" idx="1"/>
          </p:nvPr>
        </p:nvSpPr>
        <p:spPr/>
        <p:txBody>
          <a:bodyPr/>
          <a:lstStyle/>
          <a:p>
            <a:r>
              <a:rPr lang="en-US" dirty="0" smtClean="0"/>
              <a:t>So, discussion starts from this brief passage, which I’d like two of you to read for the class.</a:t>
            </a:r>
          </a:p>
          <a:p>
            <a:r>
              <a:rPr lang="en-US" dirty="0" smtClean="0"/>
              <a:t>[they read]</a:t>
            </a:r>
          </a:p>
          <a:p>
            <a:r>
              <a:rPr lang="en-US" dirty="0" smtClean="0"/>
              <a:t>That was from the first episode; you’ll notice that the stage direction in brackets (Euripides didn’t write that; the translator did) has Odysseus as shocked when he delivers his line. That prompts me to ask if any of you were shocked.</a:t>
            </a:r>
          </a:p>
          <a:p>
            <a:r>
              <a:rPr lang="en-US" dirty="0" smtClean="0"/>
              <a:t>Please enter a brief comment in the chat box.</a:t>
            </a:r>
          </a:p>
          <a:p>
            <a:r>
              <a:rPr lang="en-US" dirty="0" smtClean="0"/>
              <a:t>SATYR: Look here, Odysseus, </a:t>
            </a:r>
          </a:p>
          <a:p>
            <a:r>
              <a:rPr lang="en-US" dirty="0" smtClean="0"/>
              <a:t> there’s a matter we’d like to discuss with you. ODYSSEUS: Go ahead . . . Friend to friend. Nothing nicer. SATYR: Well, when you laid waste Troy, did you also lay Helen? ODYSSEUS: [rather shocked] We laid waste the whole house of Priam. SATYR: Yes, but, </a:t>
            </a:r>
          </a:p>
          <a:p>
            <a:r>
              <a:rPr lang="en-US" dirty="0" smtClean="0"/>
              <a:t> when you got hold of that little piece of fluff, </a:t>
            </a:r>
          </a:p>
          <a:p>
            <a:r>
              <a:rPr lang="en-US" dirty="0" smtClean="0"/>
              <a:t> did you all line up to run her through </a:t>
            </a:r>
          </a:p>
          <a:p>
            <a:r>
              <a:rPr lang="en-US" dirty="0" smtClean="0"/>
              <a:t> in a gang-bang fuck—</a:t>
            </a:r>
          </a:p>
          <a:p>
            <a:r>
              <a:rPr lang="en-US" dirty="0" smtClean="0"/>
              <a:t> give her for once her fill of a man? The slut! Bowled over by the sight of men </a:t>
            </a:r>
          </a:p>
          <a:p>
            <a:r>
              <a:rPr lang="en-US" dirty="0" smtClean="0"/>
              <a:t> with embroidered pants and pretty legs, </a:t>
            </a:r>
          </a:p>
          <a:p>
            <a:r>
              <a:rPr lang="en-US" dirty="0" smtClean="0"/>
              <a:t> and a gold chain dangling from his neck, </a:t>
            </a:r>
          </a:p>
          <a:p>
            <a:r>
              <a:rPr lang="en-US" dirty="0" smtClean="0"/>
              <a:t> deserting the best of men all forlorn . . . Poor Menelaus! I just wish there were no women at all in the world, except one or two—for me.</a:t>
            </a:r>
          </a:p>
          <a:p>
            <a:r>
              <a:rPr lang="en-US" dirty="0" smtClean="0"/>
              <a:t>CYCLOPS: You, you mobsters, you’ve done me</a:t>
            </a:r>
          </a:p>
          <a:p>
            <a:r>
              <a:rPr lang="en-US" dirty="0" smtClean="0"/>
              <a:t>in. </a:t>
            </a:r>
          </a:p>
          <a:p>
            <a:r>
              <a:rPr lang="en-US" dirty="0" smtClean="0"/>
              <a:t> But you won’t get out of these rocks alive to celebrate. </a:t>
            </a:r>
          </a:p>
          <a:p>
            <a:r>
              <a:rPr lang="en-US" dirty="0" smtClean="0"/>
              <a:t> I’ll stand here and block the cavern with both hands. [As CYCLOPS spread-eagles himself across the entrance of the cave, the SATYRS mock him from within] A SATYR: What’s the matter, Cyclops? CYCLOPS: I’m wiped out. ANOTHER: You don’t look too good. CYCLOPS: I’m in agony. ANOTHER: Did you fall into the fire—smashed? CYCLOPS: Nobody has destroyed me. ANOTHER: So no one’s hurt you? CYCLOPS: Yes, Nobody blinded me. ANOTHER: So you’re not blind? CYCLOPS: I am—damn you! ANOTHER: But how could nobody blind you? CYCLOPS: You’re jeering at me. Where is Nobody? SATYR (leader): Nobody’s nowhere, Cyclops. CYCLOPS: Idiot, I mean the stranger, the swine: </a:t>
            </a:r>
          </a:p>
          <a:p>
            <a:r>
              <a:rPr lang="en-US" dirty="0" smtClean="0"/>
              <a:t> he’s finished me. Did it with wine. SATYR: Ah, wine! One can’t wrestle with wine. CYCLOPS: For the gods’ sake tell me, have they got away? Or are they still inside? SATYR: They’re standing very still over there, </a:t>
            </a:r>
          </a:p>
          <a:p>
            <a:r>
              <a:rPr lang="en-US" dirty="0" smtClean="0"/>
              <a:t> underneath a ledge of rock. CYCLOPS: On which side? SATYR: To your right. [CYCLOPS deserts his post at the entrance of the cave and starts groping towards the rocks on his right while ODYSSEUS and his CREW slip out of the cave] CYCLOPS: Where exactly? SATYR: Up against that rock. Got it? CYCLOPS: [lunging at a rock] </a:t>
            </a:r>
          </a:p>
          <a:p>
            <a:r>
              <a:rPr lang="en-US" dirty="0" smtClean="0"/>
              <a:t> </a:t>
            </a:r>
            <a:r>
              <a:rPr lang="en-US" dirty="0" err="1" smtClean="0"/>
              <a:t>Oooh</a:t>
            </a:r>
            <a:r>
              <a:rPr lang="en-US" dirty="0" smtClean="0"/>
              <a:t>! from bad to worse. I’ve split my skull. SATYR: What! did they give you the slip? CYCLOPS: You said they were here. Nothing! SATYR: Not here—over there. CYCLOPS: Where? SATYR: Turn right round. Over to your left. CYCLOPS: Curse you! You’re laughing—</a:t>
            </a:r>
          </a:p>
          <a:p>
            <a:r>
              <a:rPr lang="en-US" dirty="0" smtClean="0"/>
              <a:t> making a joke of my misery. SATYR: Not at all. Nobody’s right in front of you. CYCLOPS: Scoundrel! Where, where?</a:t>
            </a:r>
          </a:p>
          <a:p>
            <a:endParaRPr lang="en-US" dirty="0" smtClean="0"/>
          </a:p>
          <a:p>
            <a:r>
              <a:rPr lang="en-US" dirty="0" smtClean="0"/>
              <a:t>Roche, Paul. Euripides: Ten Plays (Kindle Locations 10662-10694). Penguin Publishing Group. Kindle Edition.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5</a:t>
            </a:fld>
            <a:endParaRPr lang="en-US"/>
          </a:p>
        </p:txBody>
      </p:sp>
    </p:spTree>
    <p:extLst>
      <p:ext uri="{BB962C8B-B14F-4D97-AF65-F5344CB8AC3E}">
        <p14:creationId xmlns:p14="http://schemas.microsoft.com/office/powerpoint/2010/main" val="27772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482600"/>
            <a:ext cx="3700462" cy="20828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6</a:t>
            </a:fld>
            <a:endParaRPr lang="en-US"/>
          </a:p>
        </p:txBody>
      </p:sp>
    </p:spTree>
    <p:extLst>
      <p:ext uri="{BB962C8B-B14F-4D97-AF65-F5344CB8AC3E}">
        <p14:creationId xmlns:p14="http://schemas.microsoft.com/office/powerpoint/2010/main" val="236507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Anouilh’s drama/tragedy dichotomy is kind of false, maybe a bit of a trick, </a:t>
            </a:r>
            <a:r>
              <a:rPr lang="en-US" dirty="0" err="1" smtClean="0"/>
              <a:t>i</a:t>
            </a:r>
            <a:r>
              <a:rPr lang="en-US" dirty="0" smtClean="0"/>
              <a:t> think it forces us to consider whether (and this is why it fascinates me) tragedy as a kind of universal genre is necessarily</a:t>
            </a:r>
          </a:p>
          <a:p>
            <a:pPr lvl="1"/>
            <a:r>
              <a:rPr lang="en-US" dirty="0" smtClean="0"/>
              <a:t>distant, static in its stories, unrelatable, or</a:t>
            </a:r>
          </a:p>
          <a:p>
            <a:pPr lvl="1"/>
            <a:r>
              <a:rPr lang="en-US" dirty="0" smtClean="0"/>
              <a:t>dynamic, engaging, even contemporary</a:t>
            </a:r>
          </a:p>
          <a:p>
            <a:r>
              <a:rPr lang="en-US" dirty="0" smtClean="0"/>
              <a:t>this can be asked of this often ridiculous, often hard to stomach play – why? well, the ending is inevitable, but is there no suspense? we’re rooting for the good guy! but who’s the good guy? is cyclops evil or </a:t>
            </a:r>
            <a:r>
              <a:rPr lang="en-US" dirty="0" err="1" smtClean="0"/>
              <a:t>unsocialized</a:t>
            </a:r>
            <a:r>
              <a:rPr lang="en-US" dirty="0" smtClean="0"/>
              <a:t>? is </a:t>
            </a:r>
            <a:r>
              <a:rPr lang="en-US" dirty="0" err="1" smtClean="0"/>
              <a:t>odysseus</a:t>
            </a:r>
            <a:r>
              <a:rPr lang="en-US" dirty="0" smtClean="0"/>
              <a:t> good or manipulative and hubristic, taunting the cyclops, as he does, with fake name “no one”? is there pity and fear? reversal and recognition? </a:t>
            </a:r>
            <a:r>
              <a:rPr lang="en-US" i="1" dirty="0" smtClean="0"/>
              <a:t>do we care about the characters?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7</a:t>
            </a:fld>
            <a:endParaRPr lang="en-US"/>
          </a:p>
        </p:txBody>
      </p:sp>
    </p:spTree>
    <p:extLst>
      <p:ext uri="{BB962C8B-B14F-4D97-AF65-F5344CB8AC3E}">
        <p14:creationId xmlns:p14="http://schemas.microsoft.com/office/powerpoint/2010/main" val="62147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p:txBody>
          <a:bodyPr/>
          <a:lstStyle/>
          <a:p>
            <a:fld id="{9B742265-92E7-46A3-8D96-B21D2C68C4AD}" type="datetime1">
              <a:rPr lang="en-US" smtClean="0"/>
              <a:pPr/>
              <a:t>3/21/2024</a:t>
            </a:fld>
            <a:endParaRPr lang="en-US"/>
          </a:p>
        </p:txBody>
      </p:sp>
      <p:sp>
        <p:nvSpPr>
          <p:cNvPr id="7" name="Rectangle 7"/>
          <p:cNvSpPr>
            <a:spLocks noGrp="1" noChangeArrowheads="1"/>
          </p:cNvSpPr>
          <p:nvPr>
            <p:ph type="sldNum" sz="quarter" idx="5"/>
          </p:nvPr>
        </p:nvSpPr>
        <p:spPr/>
        <p:txBody>
          <a:bodyPr/>
          <a:lstStyle/>
          <a:p>
            <a:fld id="{536BF496-5A86-49EF-9737-1948C9663AA9}" type="slidenum">
              <a:rPr lang="en-US" smtClean="0"/>
              <a:pPr/>
              <a:t>8</a:t>
            </a:fld>
            <a:endParaRPr lang="en-US"/>
          </a:p>
        </p:txBody>
      </p:sp>
      <p:sp>
        <p:nvSpPr>
          <p:cNvPr id="4" name="Slide Image Placeholder 3"/>
          <p:cNvSpPr>
            <a:spLocks noGrp="1" noRot="1" noChangeAspect="1"/>
          </p:cNvSpPr>
          <p:nvPr>
            <p:ph type="sldImg"/>
          </p:nvPr>
        </p:nvSpPr>
        <p:spPr>
          <a:xfrm>
            <a:off x="1655763" y="482600"/>
            <a:ext cx="3700462" cy="2082800"/>
          </a:xfrm>
        </p:spPr>
      </p:sp>
    </p:spTree>
    <p:extLst>
      <p:ext uri="{BB962C8B-B14F-4D97-AF65-F5344CB8AC3E}">
        <p14:creationId xmlns:p14="http://schemas.microsoft.com/office/powerpoint/2010/main" val="23415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p:txBody>
          <a:bodyPr/>
          <a:lstStyle/>
          <a:p>
            <a:fld id="{469A43AF-5DB0-4A18-8759-887C93A0BBB5}" type="datetime1">
              <a:rPr lang="en-US" smtClean="0"/>
              <a:pPr/>
              <a:t>3/21/2024</a:t>
            </a:fld>
            <a:endParaRPr lang="en-US"/>
          </a:p>
        </p:txBody>
      </p:sp>
      <p:sp>
        <p:nvSpPr>
          <p:cNvPr id="7" name="Rectangle 7"/>
          <p:cNvSpPr>
            <a:spLocks noGrp="1" noChangeArrowheads="1"/>
          </p:cNvSpPr>
          <p:nvPr>
            <p:ph type="sldNum" sz="quarter" idx="5"/>
          </p:nvPr>
        </p:nvSpPr>
        <p:spPr/>
        <p:txBody>
          <a:bodyPr/>
          <a:lstStyle/>
          <a:p>
            <a:fld id="{4A17E4D1-D8B6-41BC-ABA3-DC1DE45FDFA0}" type="slidenum">
              <a:rPr lang="en-US" smtClean="0"/>
              <a:pPr/>
              <a:t>9</a:t>
            </a:fld>
            <a:endParaRPr lang="en-US"/>
          </a:p>
        </p:txBody>
      </p:sp>
      <p:sp>
        <p:nvSpPr>
          <p:cNvPr id="79875" name="Rectangle 3"/>
          <p:cNvSpPr>
            <a:spLocks noGrp="1" noChangeArrowheads="1"/>
          </p:cNvSpPr>
          <p:nvPr>
            <p:ph type="body" idx="1"/>
          </p:nvPr>
        </p:nvSpPr>
        <p:spPr/>
        <p:txBody>
          <a:bodyPr/>
          <a:lstStyle/>
          <a:p>
            <a:pPr lvl="0"/>
            <a:r>
              <a:rPr lang="en-US" dirty="0" smtClean="0"/>
              <a:t>Dionysian-cultic dimension</a:t>
            </a:r>
          </a:p>
          <a:p>
            <a:pPr lvl="1"/>
            <a:r>
              <a:rPr lang="en-US" dirty="0" smtClean="0"/>
              <a:t>komos</a:t>
            </a:r>
          </a:p>
          <a:p>
            <a:pPr lvl="1"/>
            <a:r>
              <a:rPr lang="en-US" dirty="0" smtClean="0"/>
              <a:t>thiasos</a:t>
            </a:r>
          </a:p>
          <a:p>
            <a:pPr lvl="0"/>
            <a:r>
              <a:rPr lang="en-US" dirty="0" smtClean="0"/>
              <a:t>533 BCE (ca.) tragedy</a:t>
            </a:r>
          </a:p>
          <a:p>
            <a:pPr lvl="0"/>
            <a:r>
              <a:rPr lang="en-US" dirty="0" smtClean="0"/>
              <a:t>Late 500s, satyr drama</a:t>
            </a:r>
          </a:p>
          <a:p>
            <a:pPr lvl="1"/>
            <a:r>
              <a:rPr lang="en-US" dirty="0" smtClean="0"/>
              <a:t>1st, separately</a:t>
            </a:r>
          </a:p>
          <a:p>
            <a:pPr lvl="1"/>
            <a:r>
              <a:rPr lang="en-US" dirty="0" smtClean="0"/>
              <a:t>then, as part of tetralogy</a:t>
            </a:r>
          </a:p>
          <a:p>
            <a:pPr lvl="2"/>
            <a:r>
              <a:rPr lang="en-US" dirty="0" smtClean="0"/>
              <a:t>Dionysia: fourth on bill (not at Lenaea)</a:t>
            </a:r>
          </a:p>
          <a:p>
            <a:pPr lvl="2"/>
            <a:r>
              <a:rPr lang="en-US" dirty="0" smtClean="0"/>
              <a:t>Satyr drama as restoring Dionysian element to tragic competition (Richard Seaford)</a:t>
            </a:r>
          </a:p>
          <a:p>
            <a:pPr lvl="0"/>
            <a:r>
              <a:rPr lang="en-US" dirty="0" smtClean="0"/>
              <a:t>satyrs and </a:t>
            </a:r>
            <a:r>
              <a:rPr lang="en-US" dirty="0" err="1" smtClean="0"/>
              <a:t>dionysian</a:t>
            </a:r>
            <a:r>
              <a:rPr lang="en-US" dirty="0" smtClean="0"/>
              <a:t> ritual</a:t>
            </a:r>
            <a:r>
              <a:rPr lang="el-GR" dirty="0" smtClean="0"/>
              <a:t>.</a:t>
            </a:r>
            <a:endParaRPr lang="en-US" dirty="0" smtClean="0"/>
          </a:p>
          <a:p>
            <a:pPr lvl="1"/>
            <a:r>
              <a:rPr lang="en-US" dirty="0" smtClean="0"/>
              <a:t>PUBLIC satyric komoi during Anthesteria (February)</a:t>
            </a:r>
          </a:p>
          <a:p>
            <a:pPr lvl="1"/>
            <a:r>
              <a:rPr lang="en-US" dirty="0" smtClean="0"/>
              <a:t>MYSTIC initiatory satyric </a:t>
            </a:r>
            <a:r>
              <a:rPr lang="en-US" dirty="0" err="1" smtClean="0"/>
              <a:t>thiasoi</a:t>
            </a:r>
            <a:r>
              <a:rPr lang="en-US" dirty="0" smtClean="0"/>
              <a:t> (probably during Anthesteria)</a:t>
            </a:r>
          </a:p>
          <a:p>
            <a:pPr lvl="2"/>
            <a:r>
              <a:rPr lang="en-US" dirty="0" smtClean="0"/>
              <a:t>public-private dimension</a:t>
            </a:r>
          </a:p>
          <a:p>
            <a:pPr lvl="3"/>
            <a:r>
              <a:rPr lang="en-US" dirty="0" smtClean="0"/>
              <a:t>PRIVATE revelation-immortality</a:t>
            </a:r>
          </a:p>
          <a:p>
            <a:pPr lvl="3"/>
            <a:r>
              <a:rPr lang="en-US" dirty="0" smtClean="0"/>
              <a:t>PUBLIC fertility, well-being of community</a:t>
            </a:r>
          </a:p>
          <a:p>
            <a:pPr lvl="2"/>
            <a:r>
              <a:rPr lang="en-US" dirty="0" smtClean="0"/>
              <a:t>likely satyr-, maenad-impersonation</a:t>
            </a:r>
          </a:p>
          <a:p>
            <a:pPr lvl="2"/>
            <a:r>
              <a:rPr lang="en-US" dirty="0" smtClean="0"/>
              <a:t>identification of deceased thiasos-members with deified satyrs</a:t>
            </a:r>
          </a:p>
          <a:p>
            <a:pPr lvl="2"/>
            <a:r>
              <a:rPr lang="en-US" dirty="0" smtClean="0"/>
              <a:t>terror-levity dichotomy</a:t>
            </a:r>
          </a:p>
          <a:p>
            <a:pPr lvl="3"/>
            <a:r>
              <a:rPr lang="en-US" dirty="0" smtClean="0"/>
              <a:t>revelation-release</a:t>
            </a:r>
          </a:p>
          <a:p>
            <a:pPr lvl="3"/>
            <a:r>
              <a:rPr lang="en-US" dirty="0" smtClean="0"/>
              <a:t>reflected in traditions associating Silenus (father of satyrs, foster parent of Dionysus) with superior wisdom</a:t>
            </a:r>
          </a:p>
        </p:txBody>
      </p:sp>
      <p:sp>
        <p:nvSpPr>
          <p:cNvPr id="6" name="Slide Image Placeholder 5"/>
          <p:cNvSpPr>
            <a:spLocks noGrp="1" noRot="1" noChangeAspect="1"/>
          </p:cNvSpPr>
          <p:nvPr>
            <p:ph type="sldImg"/>
          </p:nvPr>
        </p:nvSpPr>
        <p:spPr>
          <a:xfrm>
            <a:off x="1655763" y="482600"/>
            <a:ext cx="3700462" cy="2082800"/>
          </a:xfrm>
        </p:spPr>
      </p:sp>
    </p:spTree>
    <p:extLst>
      <p:ext uri="{BB962C8B-B14F-4D97-AF65-F5344CB8AC3E}">
        <p14:creationId xmlns:p14="http://schemas.microsoft.com/office/powerpoint/2010/main" val="2686290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0"/>
            <a:ext cx="12192000" cy="6858000"/>
          </a:xfrm>
          <a:prstGeom prst="rect">
            <a:avLst/>
          </a:prstGeom>
          <a:solidFill>
            <a:schemeClr val="bg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Title 1"/>
          <p:cNvSpPr>
            <a:spLocks noGrp="1"/>
          </p:cNvSpPr>
          <p:nvPr>
            <p:ph type="ctrTitle"/>
          </p:nvPr>
        </p:nvSpPr>
        <p:spPr>
          <a:xfrm>
            <a:off x="435949" y="908717"/>
            <a:ext cx="11323277" cy="2387600"/>
          </a:xfrm>
          <a:noFill/>
        </p:spPr>
        <p:txBody>
          <a:bodyPr anchor="b"/>
          <a:lstStyle>
            <a:lvl1pPr algn="ctr">
              <a:defRPr sz="6000" spc="100" baseline="0">
                <a:solidFill>
                  <a:srgbClr val="993300"/>
                </a:solidFill>
                <a:latin typeface="Candara" panose="020E0502030303020204" pitchFamily="34" charset="0"/>
              </a:defRPr>
            </a:lvl1pPr>
          </a:lstStyle>
          <a:p>
            <a:r>
              <a:rPr lang="en-US" smtClean="0"/>
              <a:t>Click to edit Master title style</a:t>
            </a:r>
            <a:endParaRPr lang="en-US" dirty="0"/>
          </a:p>
        </p:txBody>
      </p:sp>
      <p:sp>
        <p:nvSpPr>
          <p:cNvPr id="8" name="Subtitle 2"/>
          <p:cNvSpPr>
            <a:spLocks noGrp="1"/>
          </p:cNvSpPr>
          <p:nvPr>
            <p:ph type="subTitle" idx="1"/>
          </p:nvPr>
        </p:nvSpPr>
        <p:spPr>
          <a:xfrm>
            <a:off x="435949" y="3602038"/>
            <a:ext cx="11323277" cy="1655762"/>
          </a:xfrm>
          <a:prstGeom prst="rect">
            <a:avLst/>
          </a:prstGeom>
        </p:spPr>
        <p:txBody>
          <a:bodyPr>
            <a:normAutofit/>
          </a:bodyPr>
          <a:lstStyle>
            <a:lvl1pPr marL="0" indent="0" algn="ctr">
              <a:buNone/>
              <a:defRPr sz="3600">
                <a:solidFill>
                  <a:srgbClr val="993300"/>
                </a:solidFill>
                <a:latin typeface="Candara" panose="020E05020303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24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baseline="0"/>
            </a:lvl7pPr>
            <a:lvl8pPr>
              <a:defRPr baseline="0"/>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C94D3E10-C0C1-4D71-A41A-6CB8B8E1C6BB}" type="slidenum">
              <a:rPr lang="en-US" smtClean="0"/>
              <a:pPr/>
              <a:t>‹#›</a:t>
            </a:fld>
            <a:endParaRPr lang="en-US"/>
          </a:p>
        </p:txBody>
      </p:sp>
    </p:spTree>
    <p:extLst>
      <p:ext uri="{BB962C8B-B14F-4D97-AF65-F5344CB8AC3E}">
        <p14:creationId xmlns:p14="http://schemas.microsoft.com/office/powerpoint/2010/main" val="39915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F5E7D54D-86BF-4ED5-B0AB-3890F7CE24D8}" type="slidenum">
              <a:rPr lang="en-US" smtClean="0"/>
              <a:pPr/>
              <a:t>‹#›</a:t>
            </a:fld>
            <a:endParaRPr lang="en-US"/>
          </a:p>
        </p:txBody>
      </p:sp>
    </p:spTree>
    <p:extLst>
      <p:ext uri="{BB962C8B-B14F-4D97-AF65-F5344CB8AC3E}">
        <p14:creationId xmlns:p14="http://schemas.microsoft.com/office/powerpoint/2010/main" val="30153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17475"/>
            <a:ext cx="10871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76400"/>
            <a:ext cx="10871200"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12800" y="3924300"/>
            <a:ext cx="10871200"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3661033"/>
      </p:ext>
    </p:extLst>
  </p:cSld>
  <p:clrMapOvr>
    <a:masterClrMapping/>
  </p:clrMapOvr>
  <p:transition/>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191312"/>
            <a:ext cx="11379200" cy="1470025"/>
          </a:xfrm>
          <a:noFill/>
        </p:spPr>
        <p:txBody>
          <a:bodyPr>
            <a:noAutofit/>
          </a:bodyPr>
          <a:lstStyle>
            <a:lvl1pPr algn="ctr">
              <a:defRPr sz="4800" b="0">
                <a:solidFill>
                  <a:schemeClr val="bg1"/>
                </a:solidFill>
                <a:effectLst>
                  <a:outerShdw blurRad="38100" dist="63500" dir="2700000" algn="tl">
                    <a:srgbClr val="000000">
                      <a:alpha val="43137"/>
                    </a:srgbClr>
                  </a:outerShdw>
                </a:effectLst>
                <a:latin typeface="+mj-lt"/>
                <a:cs typeface="Levenim MT" pitchFamily="2" charset="-79"/>
              </a:defRPr>
            </a:lvl1pPr>
          </a:lstStyle>
          <a:p>
            <a:r>
              <a:rPr lang="en-US" smtClean="0"/>
              <a:t>Click to edit Master title style</a:t>
            </a:r>
            <a:endParaRPr lang="en-US" dirty="0"/>
          </a:p>
        </p:txBody>
      </p:sp>
      <p:sp>
        <p:nvSpPr>
          <p:cNvPr id="3" name="Subtitle 2"/>
          <p:cNvSpPr>
            <a:spLocks noGrp="1"/>
          </p:cNvSpPr>
          <p:nvPr>
            <p:ph type="subTitle" idx="1"/>
          </p:nvPr>
        </p:nvSpPr>
        <p:spPr>
          <a:xfrm>
            <a:off x="406400" y="2947086"/>
            <a:ext cx="11379200" cy="1752600"/>
          </a:xfrm>
        </p:spPr>
        <p:txBody>
          <a:bodyPr>
            <a:normAutofit/>
          </a:bodyPr>
          <a:lstStyle>
            <a:lvl1pPr marL="0" indent="0" algn="ctr">
              <a:buNone/>
              <a:defRPr sz="3600" b="1">
                <a:solidFill>
                  <a:schemeClr val="accent1">
                    <a:lumMod val="75000"/>
                  </a:schemeClr>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5785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732451"/>
            <a:ext cx="10363200" cy="1362075"/>
          </a:xfrm>
        </p:spPr>
        <p:txBody>
          <a:bodyPr anchor="ctr" anchorCtr="0"/>
          <a:lstStyle>
            <a:lvl1pPr algn="l">
              <a:defRPr sz="4000" b="1" cap="none" baseline="0"/>
            </a:lvl1pPr>
          </a:lstStyle>
          <a:p>
            <a:r>
              <a:rPr lang="en-US" smtClean="0"/>
              <a:t>Click to edit Master title style</a:t>
            </a:r>
            <a:endParaRPr lang="en-US" dirty="0"/>
          </a:p>
        </p:txBody>
      </p:sp>
      <p:sp>
        <p:nvSpPr>
          <p:cNvPr id="7" name="Text Placeholder 2"/>
          <p:cNvSpPr>
            <a:spLocks noGrp="1"/>
          </p:cNvSpPr>
          <p:nvPr>
            <p:ph type="body" idx="1"/>
          </p:nvPr>
        </p:nvSpPr>
        <p:spPr>
          <a:xfrm>
            <a:off x="963084" y="4279101"/>
            <a:ext cx="10363200" cy="1500187"/>
          </a:xfrm>
          <a:prstGeom prst="rect">
            <a:avLst/>
          </a:prstGeom>
        </p:spPr>
        <p:txBody>
          <a:bodyPr anchor="t" anchorCtr="0">
            <a:normAutofit/>
          </a:bodyPr>
          <a:lstStyle>
            <a:lvl1pPr marL="0" indent="0">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BE7F42">
                  <a:alpha val="34000"/>
                  <a:lumMod val="75000"/>
                  <a:lumOff val="25000"/>
                </a:srgbClr>
              </a:gs>
              <a:gs pos="100000">
                <a:srgbClr val="FFFFFF">
                  <a:alpha val="0"/>
                </a:srgbClr>
              </a:gs>
            </a:gsLst>
            <a:lin ang="2700000" scaled="0"/>
          </a:gradFill>
        </p:spPr>
        <p:txBody>
          <a:bodyPr/>
          <a:lstStyle/>
          <a:p>
            <a:r>
              <a:rPr lang="en-US" smtClean="0"/>
              <a:t>Click to edit Master title style</a:t>
            </a:r>
            <a:endParaRPr/>
          </a:p>
        </p:txBody>
      </p:sp>
      <p:sp>
        <p:nvSpPr>
          <p:cNvPr id="3" name="Content Placeholder 2"/>
          <p:cNvSpPr>
            <a:spLocks noGrp="1"/>
          </p:cNvSpPr>
          <p:nvPr>
            <p:ph idx="1"/>
          </p:nvPr>
        </p:nvSpPr>
        <p:spPr>
          <a:xfrm>
            <a:off x="1217931" y="1828800"/>
            <a:ext cx="9756141" cy="4343400"/>
          </a:xfrm>
          <a:prstGeom prst="rect">
            <a:avLst/>
          </a:prstGeom>
        </p:spPr>
        <p:txBody>
          <a:bodyPr/>
          <a:lstStyle>
            <a:lvl1pPr>
              <a:lnSpc>
                <a:spcPct val="114000"/>
              </a:lnSpc>
              <a:spcBef>
                <a:spcPts val="900"/>
              </a:spcBef>
              <a:defRPr sz="3600">
                <a:solidFill>
                  <a:schemeClr val="tx1">
                    <a:lumMod val="75000"/>
                  </a:schemeClr>
                </a:solidFill>
              </a:defRPr>
            </a:lvl1pPr>
            <a:lvl2pPr marL="573088" indent="-228600">
              <a:lnSpc>
                <a:spcPct val="114000"/>
              </a:lnSpc>
              <a:spcBef>
                <a:spcPts val="300"/>
              </a:spcBef>
              <a:buFont typeface="Wingdings" panose="05000000000000000000" pitchFamily="2" charset="2"/>
              <a:buChar char="§"/>
              <a:defRPr sz="3000">
                <a:solidFill>
                  <a:schemeClr val="tx1">
                    <a:lumMod val="75000"/>
                  </a:schemeClr>
                </a:solidFill>
              </a:defRPr>
            </a:lvl2pPr>
            <a:lvl3pPr marL="854075" indent="-228600">
              <a:lnSpc>
                <a:spcPct val="114000"/>
              </a:lnSpc>
              <a:spcBef>
                <a:spcPts val="0"/>
              </a:spcBef>
              <a:defRPr sz="2400">
                <a:solidFill>
                  <a:schemeClr val="tx1">
                    <a:lumMod val="75000"/>
                  </a:schemeClr>
                </a:solidFill>
              </a:defRPr>
            </a:lvl3pPr>
            <a:lvl4pPr>
              <a:lnSpc>
                <a:spcPct val="114000"/>
              </a:lnSpc>
              <a:defRPr sz="2000">
                <a:solidFill>
                  <a:schemeClr val="tx1">
                    <a:lumMod val="75000"/>
                  </a:schemeClr>
                </a:solidFill>
              </a:defRPr>
            </a:lvl4pPr>
            <a:lvl5pPr>
              <a:lnSpc>
                <a:spcPct val="114000"/>
              </a:lnSpc>
              <a:defRPr sz="2000">
                <a:solidFill>
                  <a:schemeClr val="tx1">
                    <a:lumMod val="75000"/>
                  </a:schemeClr>
                </a:solidFill>
              </a:defRPr>
            </a:lvl5pPr>
            <a:lvl6pPr>
              <a:defRPr/>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a:xfrm>
            <a:off x="6003633" y="6408109"/>
            <a:ext cx="184731" cy="261610"/>
          </a:xfrm>
        </p:spPr>
        <p:txBody>
          <a:bodyPr/>
          <a:lstStyle/>
          <a:p>
            <a:endParaRPr lang="en-US"/>
          </a:p>
        </p:txBody>
      </p:sp>
      <p:sp>
        <p:nvSpPr>
          <p:cNvPr id="6" name="Slide Number Placeholder 5"/>
          <p:cNvSpPr>
            <a:spLocks noGrp="1"/>
          </p:cNvSpPr>
          <p:nvPr>
            <p:ph type="sldNum" sz="quarter" idx="12"/>
          </p:nvPr>
        </p:nvSpPr>
        <p:spPr>
          <a:xfrm>
            <a:off x="10789341" y="6408109"/>
            <a:ext cx="184730" cy="261610"/>
          </a:xfrm>
        </p:spPr>
        <p:txBody>
          <a:bodyPr/>
          <a:lstStyle/>
          <a:p>
            <a:fld id="{C84949BF-B90B-4E25-9A47-07E9FB3241D4}" type="slidenum">
              <a:rPr lang="en-US" smtClean="0"/>
              <a:pPr/>
              <a:t>‹#›</a:t>
            </a:fld>
            <a:endParaRPr lang="en-US"/>
          </a:p>
        </p:txBody>
      </p:sp>
    </p:spTree>
    <p:extLst>
      <p:ext uri="{BB962C8B-B14F-4D97-AF65-F5344CB8AC3E}">
        <p14:creationId xmlns:p14="http://schemas.microsoft.com/office/powerpoint/2010/main" val="141385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1217931" y="2091268"/>
            <a:ext cx="9756141" cy="1354665"/>
          </a:xfrm>
        </p:spPr>
        <p:txBody>
          <a:bodyPr bIns="137160" anchor="b">
            <a:normAutofit/>
          </a:bodyPr>
          <a:lstStyle>
            <a:lvl1pPr algn="l">
              <a:defRPr sz="4400" b="0" cap="none" baseline="0"/>
            </a:lvl1pPr>
          </a:lstStyle>
          <a:p>
            <a:r>
              <a:rPr lang="en-US" smtClean="0"/>
              <a:t>Click to edit Master title style</a:t>
            </a:r>
            <a:endParaRPr dirty="0"/>
          </a:p>
        </p:txBody>
      </p:sp>
      <p:sp>
        <p:nvSpPr>
          <p:cNvPr id="5" name="Text Placeholder 2"/>
          <p:cNvSpPr>
            <a:spLocks noGrp="1"/>
          </p:cNvSpPr>
          <p:nvPr>
            <p:ph type="body" idx="1"/>
          </p:nvPr>
        </p:nvSpPr>
        <p:spPr>
          <a:xfrm>
            <a:off x="1213466" y="3742278"/>
            <a:ext cx="9760605" cy="1142999"/>
          </a:xfrm>
          <a:prstGeom prst="rect">
            <a:avLst/>
          </a:prstGeom>
        </p:spPr>
        <p:txBody>
          <a:bodyPr anchor="t">
            <a:normAutofit/>
          </a:bodyPr>
          <a:lstStyle>
            <a:lvl1pPr marL="0" indent="0">
              <a:spcBef>
                <a:spcPts val="0"/>
              </a:spcBef>
              <a:buNone/>
              <a:defRPr sz="3600">
                <a:solidFill>
                  <a:schemeClr val="tx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7668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lnSpc>
                <a:spcPct val="114000"/>
              </a:lnSpc>
              <a:spcBef>
                <a:spcPts val="900"/>
              </a:spcBef>
              <a:buSzPct val="100000"/>
              <a:defRPr sz="3600">
                <a:solidFill>
                  <a:schemeClr val="tx1">
                    <a:lumMod val="75000"/>
                  </a:schemeClr>
                </a:solidFill>
              </a:defRPr>
            </a:lvl1pPr>
            <a:lvl2pPr marL="502920" indent="-228600">
              <a:lnSpc>
                <a:spcPct val="100000"/>
              </a:lnSpc>
              <a:buSzPct val="66000"/>
              <a:buFont typeface="Wingdings" panose="05000000000000000000" pitchFamily="2" charset="2"/>
              <a:buChar char="§"/>
              <a:defRPr sz="3200">
                <a:solidFill>
                  <a:schemeClr val="tx1">
                    <a:lumMod val="75000"/>
                  </a:schemeClr>
                </a:solidFill>
              </a:defRPr>
            </a:lvl2pPr>
            <a:lvl3pPr>
              <a:lnSpc>
                <a:spcPct val="100000"/>
              </a:lnSpc>
              <a:defRPr sz="2800">
                <a:solidFill>
                  <a:schemeClr val="tx1">
                    <a:lumMod val="75000"/>
                  </a:schemeClr>
                </a:solidFill>
              </a:defRPr>
            </a:lvl3pPr>
            <a:lvl4pPr>
              <a:lnSpc>
                <a:spcPct val="100000"/>
              </a:lnSpc>
              <a:defRPr sz="2400">
                <a:solidFill>
                  <a:schemeClr val="tx1">
                    <a:lumMod val="75000"/>
                  </a:schemeClr>
                </a:solidFill>
              </a:defRPr>
            </a:lvl4pPr>
            <a:lvl5pPr>
              <a:lnSpc>
                <a:spcPct val="100000"/>
              </a:lnSpc>
              <a:defRPr sz="2400">
                <a:solidFill>
                  <a:schemeClr val="tx1">
                    <a:lumMod val="75000"/>
                  </a:schemeClr>
                </a:solidFill>
              </a:defRPr>
            </a:lvl5pPr>
            <a:lvl6pPr>
              <a:defRPr sz="1600"/>
            </a:lvl6pPr>
            <a:lvl7pPr>
              <a:defRPr sz="1600" baseline="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lnSpc>
                <a:spcPct val="113000"/>
              </a:lnSpc>
              <a:spcBef>
                <a:spcPts val="900"/>
              </a:spcBef>
              <a:buSzPct val="100000"/>
              <a:defRPr sz="3600">
                <a:solidFill>
                  <a:schemeClr val="tx1">
                    <a:lumMod val="75000"/>
                  </a:schemeClr>
                </a:solidFill>
              </a:defRPr>
            </a:lvl1pPr>
            <a:lvl2pPr marL="502920" indent="-228600">
              <a:lnSpc>
                <a:spcPct val="100000"/>
              </a:lnSpc>
              <a:buSzPct val="66000"/>
              <a:buFont typeface="Wingdings" panose="05000000000000000000" pitchFamily="2" charset="2"/>
              <a:buChar char="§"/>
              <a:defRPr sz="3200">
                <a:solidFill>
                  <a:schemeClr val="tx1">
                    <a:lumMod val="75000"/>
                  </a:schemeClr>
                </a:solidFill>
              </a:defRPr>
            </a:lvl2pPr>
            <a:lvl3pPr>
              <a:lnSpc>
                <a:spcPct val="100000"/>
              </a:lnSpc>
              <a:defRPr sz="2800">
                <a:solidFill>
                  <a:schemeClr val="tx1">
                    <a:lumMod val="75000"/>
                  </a:schemeClr>
                </a:solidFill>
              </a:defRPr>
            </a:lvl3pPr>
            <a:lvl4pPr>
              <a:lnSpc>
                <a:spcPct val="100000"/>
              </a:lnSpc>
              <a:defRPr sz="2400">
                <a:solidFill>
                  <a:schemeClr val="tx1">
                    <a:lumMod val="75000"/>
                  </a:schemeClr>
                </a:solidFill>
              </a:defRPr>
            </a:lvl4pPr>
            <a:lvl5pPr>
              <a:lnSpc>
                <a:spcPct val="100000"/>
              </a:lnSpc>
              <a:defRPr sz="2400">
                <a:solidFill>
                  <a:schemeClr val="tx1">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E5A160DF-E29A-4672-A7A8-D5391F57194F}" type="slidenum">
              <a:rPr lang="en-US" smtClean="0"/>
              <a:pPr/>
              <a:t>‹#›</a:t>
            </a:fld>
            <a:endParaRPr lang="en-US"/>
          </a:p>
        </p:txBody>
      </p:sp>
      <p:cxnSp>
        <p:nvCxnSpPr>
          <p:cNvPr id="8" name="Straight Connector 7"/>
          <p:cNvCxnSpPr/>
          <p:nvPr/>
        </p:nvCxnSpPr>
        <p:spPr>
          <a:xfrm>
            <a:off x="6096001" y="1954566"/>
            <a:ext cx="0" cy="33523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4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buSzPct val="100000"/>
              <a:defRPr sz="3200">
                <a:solidFill>
                  <a:schemeClr val="tx1">
                    <a:lumMod val="75000"/>
                  </a:schemeClr>
                </a:solidFill>
              </a:defRPr>
            </a:lvl1pPr>
            <a:lvl2pPr marL="502920" indent="-228600">
              <a:lnSpc>
                <a:spcPct val="100000"/>
              </a:lnSpc>
              <a:buSzPct val="66000"/>
              <a:buFont typeface="Wingdings" panose="05000000000000000000" pitchFamily="2" charset="2"/>
              <a:buChar char="§"/>
              <a:defRPr sz="2800">
                <a:solidFill>
                  <a:schemeClr val="tx1">
                    <a:lumMod val="75000"/>
                  </a:schemeClr>
                </a:solidFill>
              </a:defRPr>
            </a:lvl2pPr>
            <a:lvl3pPr>
              <a:lnSpc>
                <a:spcPct val="100000"/>
              </a:lnSpc>
              <a:defRPr sz="2400">
                <a:solidFill>
                  <a:schemeClr val="tx1">
                    <a:lumMod val="75000"/>
                  </a:schemeClr>
                </a:solidFill>
              </a:defRPr>
            </a:lvl3pPr>
            <a:lvl4pPr>
              <a:lnSpc>
                <a:spcPct val="100000"/>
              </a:lnSpc>
              <a:defRPr sz="2000">
                <a:solidFill>
                  <a:schemeClr val="tx1">
                    <a:lumMod val="75000"/>
                  </a:schemeClr>
                </a:solidFill>
              </a:defRPr>
            </a:lvl4pPr>
            <a:lvl5pPr>
              <a:lnSpc>
                <a:spcPct val="100000"/>
              </a:lnSpc>
              <a:defRPr sz="2000">
                <a:solidFill>
                  <a:schemeClr val="tx1">
                    <a:lumMod val="75000"/>
                  </a:schemeClr>
                </a:solidFill>
              </a:defRPr>
            </a:lvl5pPr>
            <a:lvl6pPr>
              <a:defRPr sz="1400"/>
            </a:lvl6pPr>
            <a:lvl7pPr>
              <a:defRPr sz="1400"/>
            </a:lvl7pPr>
            <a:lvl8pPr>
              <a:defRPr sz="1400"/>
            </a:lvl8pPr>
            <a:lvl9pPr>
              <a:defRPr sz="14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931" y="1761745"/>
            <a:ext cx="4710387" cy="838201"/>
          </a:xfrm>
          <a:prstGeom prst="rect">
            <a:avLst/>
          </a:prstGeom>
          <a:solidFill>
            <a:schemeClr val="bg2">
              <a:alpha val="15000"/>
            </a:schemeClr>
          </a:solidFill>
        </p:spPr>
        <p:txBody>
          <a:bodyPr anchor="ctr"/>
          <a:lstStyle>
            <a:lvl1pPr marL="0" indent="0">
              <a:spcBef>
                <a:spcPts val="0"/>
              </a:spcBef>
              <a:buNone/>
              <a:defRPr lang="en-US" sz="2800" b="0" kern="1200" cap="none" baseline="0" dirty="0" smtClean="0">
                <a:solidFill>
                  <a:schemeClr val="tx1">
                    <a:lumMod val="50000"/>
                  </a:schemeClr>
                </a:solidFill>
                <a:latin typeface="Calibri" panose="020F0502020204030204" pitchFamily="34" charset="0"/>
                <a:ea typeface="+mn-ea"/>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Clr>
                <a:schemeClr val="tx1"/>
              </a:buClr>
              <a:buSzPct val="80000"/>
              <a:buFont typeface="Arial" pitchFamily="34" charset="0"/>
              <a:buNone/>
            </a:pPr>
            <a:r>
              <a:rPr lang="en-US" dirty="0" smtClean="0"/>
              <a:t>Edit Master text styles</a:t>
            </a:r>
          </a:p>
        </p:txBody>
      </p:sp>
      <p:sp>
        <p:nvSpPr>
          <p:cNvPr id="5" name="Text Placeholder 4"/>
          <p:cNvSpPr>
            <a:spLocks noGrp="1"/>
          </p:cNvSpPr>
          <p:nvPr>
            <p:ph type="body" sz="quarter" idx="3"/>
          </p:nvPr>
        </p:nvSpPr>
        <p:spPr>
          <a:xfrm>
            <a:off x="6263685" y="1761745"/>
            <a:ext cx="4710387" cy="838201"/>
          </a:xfrm>
          <a:prstGeom prst="rect">
            <a:avLst/>
          </a:prstGeom>
          <a:solidFill>
            <a:schemeClr val="bg2">
              <a:alpha val="15000"/>
            </a:schemeClr>
          </a:solidFill>
        </p:spPr>
        <p:txBody>
          <a:bodyPr anchor="ctr"/>
          <a:lstStyle>
            <a:lvl1pPr marL="0" indent="0">
              <a:spcBef>
                <a:spcPts val="0"/>
              </a:spcBef>
              <a:buNone/>
              <a:defRPr sz="28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buSzPct val="100000"/>
              <a:defRPr sz="3200">
                <a:solidFill>
                  <a:schemeClr val="tx1">
                    <a:lumMod val="75000"/>
                  </a:schemeClr>
                </a:solidFill>
              </a:defRPr>
            </a:lvl1pPr>
            <a:lvl2pPr marL="502920" indent="-228600">
              <a:lnSpc>
                <a:spcPct val="100000"/>
              </a:lnSpc>
              <a:buSzPct val="66000"/>
              <a:buFont typeface="Wingdings" panose="05000000000000000000" pitchFamily="2" charset="2"/>
              <a:buChar char="§"/>
              <a:defRPr sz="2800">
                <a:solidFill>
                  <a:schemeClr val="tx1">
                    <a:lumMod val="75000"/>
                  </a:schemeClr>
                </a:solidFill>
              </a:defRPr>
            </a:lvl2pPr>
            <a:lvl3pPr>
              <a:lnSpc>
                <a:spcPct val="100000"/>
              </a:lnSpc>
              <a:defRPr sz="2400">
                <a:solidFill>
                  <a:schemeClr val="tx1">
                    <a:lumMod val="75000"/>
                  </a:schemeClr>
                </a:solidFill>
              </a:defRPr>
            </a:lvl3pPr>
            <a:lvl4pPr>
              <a:lnSpc>
                <a:spcPct val="100000"/>
              </a:lnSpc>
              <a:defRPr sz="2000">
                <a:solidFill>
                  <a:schemeClr val="tx1">
                    <a:lumMod val="75000"/>
                  </a:schemeClr>
                </a:solidFill>
              </a:defRPr>
            </a:lvl4pPr>
            <a:lvl5pPr>
              <a:lnSpc>
                <a:spcPct val="100000"/>
              </a:lnSpc>
              <a:defRPr sz="2000">
                <a:solidFill>
                  <a:schemeClr val="tx1">
                    <a:lumMod val="75000"/>
                  </a:schemeClr>
                </a:solidFill>
              </a:defRPr>
            </a:lvl5pPr>
            <a:lvl6pPr>
              <a:defRPr sz="1400"/>
            </a:lvl6pPr>
            <a:lvl7pPr>
              <a:defRPr sz="1400"/>
            </a:lvl7pPr>
            <a:lvl8pPr>
              <a:defRPr sz="1400" baseline="0"/>
            </a:lvl8pPr>
            <a:lvl9pPr>
              <a:defRPr sz="14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B1A7D873-BDEC-4D0E-826C-A647DDEC7662}" type="slidenum">
              <a:rPr lang="en-US" smtClean="0"/>
              <a:pPr/>
              <a:t>‹#›</a:t>
            </a:fld>
            <a:endParaRPr lang="en-US"/>
          </a:p>
        </p:txBody>
      </p:sp>
      <p:cxnSp>
        <p:nvCxnSpPr>
          <p:cNvPr id="16" name="Straight Connector 15"/>
          <p:cNvCxnSpPr/>
          <p:nvPr/>
        </p:nvCxnSpPr>
        <p:spPr>
          <a:xfrm>
            <a:off x="6096001" y="1954566"/>
            <a:ext cx="0" cy="33523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7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chorCtr="0"/>
          <a:lstStyle>
            <a:lvl1pPr algn="ctr">
              <a:defRPr/>
            </a:lvl1pPr>
          </a:lstStyle>
          <a:p>
            <a:r>
              <a:rPr lang="en-US" smtClean="0"/>
              <a:t>Click to edit Master title style</a:t>
            </a:r>
            <a:endParaRPr dirty="0"/>
          </a:p>
        </p:txBody>
      </p:sp>
    </p:spTree>
    <p:extLst>
      <p:ext uri="{BB962C8B-B14F-4D97-AF65-F5344CB8AC3E}">
        <p14:creationId xmlns:p14="http://schemas.microsoft.com/office/powerpoint/2010/main" val="43896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0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24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600">
                <a:solidFill>
                  <a:schemeClr val="tx1">
                    <a:lumMod val="75000"/>
                  </a:schemeClr>
                </a:solidFill>
              </a:defRPr>
            </a:lvl4pPr>
            <a:lvl5pPr>
              <a:defRPr sz="1600">
                <a:solidFill>
                  <a:schemeClr val="tx1">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8CA028EF-8D2F-4BE3-B1C0-CE3278149C79}" type="slidenum">
              <a:rPr lang="en-US" smtClean="0"/>
              <a:pPr/>
              <a:t>‹#›</a:t>
            </a:fld>
            <a:endParaRPr lang="en-US"/>
          </a:p>
        </p:txBody>
      </p:sp>
    </p:spTree>
    <p:extLst>
      <p:ext uri="{BB962C8B-B14F-4D97-AF65-F5344CB8AC3E}">
        <p14:creationId xmlns:p14="http://schemas.microsoft.com/office/powerpoint/2010/main" val="109047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24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0E2B0241-DBC4-47FC-A6F0-845E6B9C1C6A}" type="slidenum">
              <a:rPr lang="en-US" smtClean="0"/>
              <a:pPr/>
              <a:t>‹#›</a:t>
            </a:fld>
            <a:endParaRPr lang="en-US"/>
          </a:p>
        </p:txBody>
      </p:sp>
    </p:spTree>
    <p:extLst>
      <p:ext uri="{BB962C8B-B14F-4D97-AF65-F5344CB8AC3E}">
        <p14:creationId xmlns:p14="http://schemas.microsoft.com/office/powerpoint/2010/main" val="99341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a:gradFill>
            <a:gsLst>
              <a:gs pos="0">
                <a:srgbClr val="BE7F42">
                  <a:alpha val="34000"/>
                  <a:lumMod val="75000"/>
                  <a:lumOff val="25000"/>
                </a:srgbClr>
              </a:gs>
              <a:gs pos="100000">
                <a:srgbClr val="FFFFFF">
                  <a:alpha val="0"/>
                </a:srgbClr>
              </a:gs>
            </a:gsLst>
            <a:lin ang="2700000" scaled="0"/>
          </a:gradFill>
        </p:spPr>
        <p:txBody>
          <a:bodyPr vert="horz" lIns="91440" tIns="45720" rIns="91440" bIns="45720" rtlCol="0" anchor="b">
            <a:normAutofit/>
          </a:bodyPr>
          <a:lstStyle/>
          <a:p>
            <a:r>
              <a:rPr lang="en-US" smtClean="0"/>
              <a:t>Click to edit Master title style</a:t>
            </a:r>
            <a:endParaRPr dirty="0"/>
          </a:p>
        </p:txBody>
      </p:sp>
      <p:sp>
        <p:nvSpPr>
          <p:cNvPr id="5" name="Footer Placeholder 4"/>
          <p:cNvSpPr>
            <a:spLocks noGrp="1"/>
          </p:cNvSpPr>
          <p:nvPr>
            <p:ph type="ftr" sz="quarter" idx="3"/>
          </p:nvPr>
        </p:nvSpPr>
        <p:spPr>
          <a:xfrm>
            <a:off x="1209151" y="6408109"/>
            <a:ext cx="1849806" cy="261610"/>
          </a:xfrm>
          <a:prstGeom prst="rect">
            <a:avLst/>
          </a:prstGeom>
        </p:spPr>
        <p:txBody>
          <a:bodyPr vert="horz" wrap="square" lIns="91440" tIns="45720" rIns="91440" bIns="45720" rtlCol="0" anchor="ctr">
            <a:spAutoFit/>
          </a:bodyPr>
          <a:lstStyle>
            <a:lvl1pPr algn="l">
              <a:defRPr sz="1100" cap="none" baseline="0">
                <a:solidFill>
                  <a:schemeClr val="tx1"/>
                </a:solidFill>
              </a:defRPr>
            </a:lvl1pPr>
          </a:lstStyle>
          <a:p>
            <a:endParaRPr lang="en-US"/>
          </a:p>
        </p:txBody>
      </p:sp>
      <p:sp>
        <p:nvSpPr>
          <p:cNvPr id="4" name="Date Placeholder 3"/>
          <p:cNvSpPr>
            <a:spLocks noGrp="1"/>
          </p:cNvSpPr>
          <p:nvPr>
            <p:ph type="dt" sz="half" idx="2"/>
          </p:nvPr>
        </p:nvSpPr>
        <p:spPr>
          <a:xfrm>
            <a:off x="6003633" y="6408109"/>
            <a:ext cx="184731" cy="261610"/>
          </a:xfrm>
          <a:prstGeom prst="rect">
            <a:avLst/>
          </a:prstGeom>
        </p:spPr>
        <p:txBody>
          <a:bodyPr vert="horz" wrap="none" lIns="91440" tIns="45720" rIns="91440" bIns="45720" rtlCol="0" anchor="ctr">
            <a:spAutoFit/>
          </a:bodyPr>
          <a:lstStyle>
            <a:lvl1pPr algn="ctr">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789341" y="6408109"/>
            <a:ext cx="184730" cy="261610"/>
          </a:xfrm>
          <a:prstGeom prst="rect">
            <a:avLst/>
          </a:prstGeom>
        </p:spPr>
        <p:txBody>
          <a:bodyPr vert="horz" wrap="none" lIns="91440" tIns="45720" rIns="91440" bIns="45720" rtlCol="0" anchor="ctr">
            <a:spAutoFit/>
          </a:bodyPr>
          <a:lstStyle>
            <a:lvl1pPr algn="r">
              <a:defRPr sz="1100">
                <a:solidFill>
                  <a:schemeClr val="tx1"/>
                </a:solidFill>
              </a:defRPr>
            </a:lvl1pPr>
          </a:lstStyle>
          <a:p>
            <a:fld id="{75105F9F-A147-4999-9337-ABC437A27969}" type="slidenum">
              <a:rPr lang="en-US" smtClean="0"/>
              <a:pPr/>
              <a:t>‹#›</a:t>
            </a:fld>
            <a:endParaRPr lang="en-US"/>
          </a:p>
        </p:txBody>
      </p:sp>
      <p:sp>
        <p:nvSpPr>
          <p:cNvPr id="7" name="Content Placeholder 2"/>
          <p:cNvSpPr txBox="1">
            <a:spLocks/>
          </p:cNvSpPr>
          <p:nvPr/>
        </p:nvSpPr>
        <p:spPr>
          <a:xfrm>
            <a:off x="1217931" y="1828800"/>
            <a:ext cx="9756141" cy="4343400"/>
          </a:xfrm>
          <a:prstGeom prst="rect">
            <a:avLst/>
          </a:prstGeom>
        </p:spPr>
        <p:txBody>
          <a:bodyPr/>
          <a:lst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274320" lvl="0" indent="-228600" algn="l" defTabSz="914400" rtl="0" eaLnBrk="1" latinLnBrk="0" hangingPunct="1">
              <a:lnSpc>
                <a:spcPct val="114000"/>
              </a:lnSpc>
              <a:spcBef>
                <a:spcPts val="900"/>
              </a:spcBef>
              <a:buClr>
                <a:schemeClr val="tx1"/>
              </a:buClr>
              <a:buSzPct val="80000"/>
              <a:buFont typeface="Arial" pitchFamily="34" charset="0"/>
              <a:buChar char="•"/>
            </a:pPr>
            <a:r>
              <a:rPr lang="en-US" sz="3600" kern="1200" dirty="0" smtClean="0">
                <a:solidFill>
                  <a:schemeClr val="tx1">
                    <a:lumMod val="75000"/>
                  </a:schemeClr>
                </a:solidFill>
                <a:latin typeface="Calibri" panose="020F0502020204030204" pitchFamily="34" charset="0"/>
                <a:ea typeface="+mn-ea"/>
                <a:cs typeface="Calibri" panose="020F0502020204030204" pitchFamily="34" charset="0"/>
              </a:rPr>
              <a:t>Edit Master text styles</a:t>
            </a:r>
          </a:p>
          <a:p>
            <a:pPr marL="573088" lvl="1" indent="-228600" algn="l" defTabSz="914400" rtl="0" eaLnBrk="1" latinLnBrk="0" hangingPunct="1">
              <a:lnSpc>
                <a:spcPct val="114000"/>
              </a:lnSpc>
              <a:spcBef>
                <a:spcPts val="300"/>
              </a:spcBef>
              <a:buClr>
                <a:schemeClr val="tx1"/>
              </a:buClr>
              <a:buSzPct val="80000"/>
              <a:buFont typeface="Wingdings" panose="05000000000000000000" pitchFamily="2" charset="2"/>
              <a:buChar char="§"/>
            </a:pPr>
            <a:r>
              <a:rPr lang="en-US" sz="3000" kern="1200" dirty="0" smtClean="0">
                <a:solidFill>
                  <a:schemeClr val="tx1">
                    <a:lumMod val="75000"/>
                  </a:schemeClr>
                </a:solidFill>
                <a:latin typeface="Calibri" panose="020F0502020204030204" pitchFamily="34" charset="0"/>
                <a:ea typeface="+mn-ea"/>
                <a:cs typeface="Calibri" panose="020F0502020204030204" pitchFamily="34" charset="0"/>
              </a:rPr>
              <a:t>Second level</a:t>
            </a:r>
          </a:p>
          <a:p>
            <a:pPr marL="854075" lvl="2" indent="-228600" algn="l" defTabSz="914400" rtl="0" eaLnBrk="1" latinLnBrk="0" hangingPunct="1">
              <a:lnSpc>
                <a:spcPct val="114000"/>
              </a:lnSpc>
              <a:spcBef>
                <a:spcPts val="0"/>
              </a:spcBef>
              <a:buClr>
                <a:schemeClr val="tx1"/>
              </a:buClr>
              <a:buSzPct val="80000"/>
              <a:buFont typeface="Arial" pitchFamily="34" charset="0"/>
              <a:buChar char="•"/>
            </a:pPr>
            <a:r>
              <a:rPr lang="en-US" sz="2400" kern="1200" dirty="0" smtClean="0">
                <a:solidFill>
                  <a:schemeClr val="tx1">
                    <a:lumMod val="75000"/>
                  </a:schemeClr>
                </a:solidFill>
                <a:latin typeface="Calibri" panose="020F0502020204030204" pitchFamily="34" charset="0"/>
                <a:ea typeface="+mn-ea"/>
                <a:cs typeface="Calibri" panose="020F0502020204030204" pitchFamily="34" charset="0"/>
              </a:rPr>
              <a:t>Third level</a:t>
            </a:r>
          </a:p>
          <a:p>
            <a:pPr marL="960120" lvl="3" indent="-228600" algn="l" defTabSz="914400" rtl="0" eaLnBrk="1" latinLnBrk="0" hangingPunct="1">
              <a:lnSpc>
                <a:spcPct val="114000"/>
              </a:lnSpc>
              <a:spcBef>
                <a:spcPts val="600"/>
              </a:spcBef>
              <a:buClr>
                <a:schemeClr val="tx1"/>
              </a:buClr>
              <a:buSzPct val="80000"/>
              <a:buFont typeface="Arial" pitchFamily="34" charset="0"/>
              <a:buChar char="•"/>
            </a:pPr>
            <a:r>
              <a:rPr lang="en-US" sz="2000" kern="1200" dirty="0" smtClean="0">
                <a:solidFill>
                  <a:schemeClr val="tx1">
                    <a:lumMod val="75000"/>
                  </a:schemeClr>
                </a:solidFill>
                <a:latin typeface="Calibri" panose="020F0502020204030204" pitchFamily="34" charset="0"/>
                <a:ea typeface="+mn-ea"/>
                <a:cs typeface="Calibri" panose="020F0502020204030204" pitchFamily="34" charset="0"/>
              </a:rPr>
              <a:t>Fourth level</a:t>
            </a:r>
          </a:p>
          <a:p>
            <a:pPr marL="1188720" lvl="4" indent="-228600" algn="l" defTabSz="914400" rtl="0" eaLnBrk="1" latinLnBrk="0" hangingPunct="1">
              <a:lnSpc>
                <a:spcPct val="114000"/>
              </a:lnSpc>
              <a:spcBef>
                <a:spcPts val="600"/>
              </a:spcBef>
              <a:buClr>
                <a:schemeClr val="tx1"/>
              </a:buClr>
              <a:buSzPct val="80000"/>
              <a:buFont typeface="Arial" pitchFamily="34" charset="0"/>
              <a:buChar char="•"/>
            </a:pPr>
            <a:r>
              <a:rPr lang="en-US" sz="2000" kern="1200" dirty="0" smtClean="0">
                <a:solidFill>
                  <a:schemeClr val="tx1">
                    <a:lumMod val="75000"/>
                  </a:schemeClr>
                </a:solidFill>
                <a:latin typeface="Calibri" panose="020F0502020204030204" pitchFamily="34" charset="0"/>
                <a:ea typeface="+mn-ea"/>
                <a:cs typeface="Calibri" panose="020F0502020204030204" pitchFamily="34" charset="0"/>
              </a:rPr>
              <a:t>Fifth level</a:t>
            </a:r>
            <a:endParaRPr lang="en-US" sz="2000" kern="1200" dirty="0">
              <a:solidFill>
                <a:schemeClr val="tx1">
                  <a:lumMod val="7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83733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66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90000"/>
        </a:lnSpc>
        <a:spcBef>
          <a:spcPts val="1200"/>
        </a:spcBef>
        <a:buClr>
          <a:schemeClr val="tx1"/>
        </a:buClr>
        <a:buSzPct val="80000"/>
        <a:buFont typeface="Arial"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90000"/>
        </a:lnSpc>
        <a:spcBef>
          <a:spcPts val="8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055" name="Rectangle 7"/>
          <p:cNvSpPr>
            <a:spLocks noGrp="1" noChangeArrowheads="1"/>
          </p:cNvSpPr>
          <p:nvPr>
            <p:ph type="ctrTitle"/>
          </p:nvPr>
        </p:nvSpPr>
        <p:spPr>
          <a:xfrm>
            <a:off x="1828800" y="206376"/>
            <a:ext cx="8534400" cy="1470025"/>
          </a:xfrm>
        </p:spPr>
        <p:txBody>
          <a:bodyPr/>
          <a:lstStyle/>
          <a:p>
            <a:r>
              <a:rPr lang="en-US" dirty="0">
                <a:solidFill>
                  <a:srgbClr val="FFFFFF"/>
                </a:solidFill>
              </a:rPr>
              <a:t>Euripides’ </a:t>
            </a:r>
            <a:r>
              <a:rPr lang="en-US" i="1" dirty="0">
                <a:solidFill>
                  <a:srgbClr val="FFFFFF"/>
                </a:solidFill>
              </a:rPr>
              <a:t>Cyclops</a:t>
            </a:r>
          </a:p>
        </p:txBody>
      </p:sp>
      <p:sp>
        <p:nvSpPr>
          <p:cNvPr id="2056" name="Rectangle 8"/>
          <p:cNvSpPr>
            <a:spLocks noGrp="1" noChangeArrowheads="1"/>
          </p:cNvSpPr>
          <p:nvPr>
            <p:ph type="subTitle" idx="1"/>
          </p:nvPr>
        </p:nvSpPr>
        <p:spPr>
          <a:xfrm>
            <a:off x="1828800" y="1755775"/>
            <a:ext cx="8534400" cy="1752600"/>
          </a:xfrm>
        </p:spPr>
        <p:txBody>
          <a:bodyPr/>
          <a:lstStyle/>
          <a:p>
            <a:r>
              <a:rPr lang="en-US" b="0" dirty="0" smtClean="0">
                <a:solidFill>
                  <a:schemeClr val="bg1"/>
                </a:solidFill>
              </a:rPr>
              <a:t>Funny Tragedy?</a:t>
            </a:r>
            <a:endParaRPr lang="en-US" b="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954" y="2743200"/>
            <a:ext cx="3667450" cy="36674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2743200"/>
            <a:ext cx="3505122" cy="3508702"/>
          </a:xfrm>
          <a:prstGeom prst="rect">
            <a:avLst/>
          </a:prstGeom>
        </p:spPr>
      </p:pic>
    </p:spTree>
    <p:extLst>
      <p:ext uri="{BB962C8B-B14F-4D97-AF65-F5344CB8AC3E}">
        <p14:creationId xmlns:p14="http://schemas.microsoft.com/office/powerpoint/2010/main" val="84764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Satyr Drama: Elements</a:t>
            </a:r>
            <a:endParaRPr lang="en-US" dirty="0"/>
          </a:p>
        </p:txBody>
      </p:sp>
      <p:sp>
        <p:nvSpPr>
          <p:cNvPr id="6" name="Content Placeholder 5"/>
          <p:cNvSpPr>
            <a:spLocks noGrp="1"/>
          </p:cNvSpPr>
          <p:nvPr>
            <p:ph sz="half" idx="1"/>
          </p:nvPr>
        </p:nvSpPr>
        <p:spPr/>
        <p:txBody>
          <a:bodyPr>
            <a:normAutofit/>
          </a:bodyPr>
          <a:lstStyle/>
          <a:p>
            <a:r>
              <a:rPr lang="en-US" dirty="0" smtClean="0"/>
              <a:t>Stories, themes</a:t>
            </a:r>
          </a:p>
          <a:p>
            <a:pPr lvl="1"/>
            <a:r>
              <a:rPr lang="en-US" dirty="0" smtClean="0"/>
              <a:t>Myth mixing</a:t>
            </a:r>
          </a:p>
          <a:p>
            <a:r>
              <a:rPr lang="en-US" dirty="0" smtClean="0"/>
              <a:t>Characters</a:t>
            </a:r>
          </a:p>
          <a:p>
            <a:pPr lvl="1"/>
            <a:r>
              <a:rPr lang="en-US" dirty="0" smtClean="0"/>
              <a:t>(</a:t>
            </a:r>
            <a:r>
              <a:rPr lang="en-US" dirty="0" err="1" smtClean="0"/>
              <a:t>Pappo</a:t>
            </a:r>
            <a:r>
              <a:rPr lang="en-US" dirty="0" smtClean="0"/>
              <a:t>)silenus</a:t>
            </a:r>
          </a:p>
          <a:p>
            <a:pPr lvl="1"/>
            <a:r>
              <a:rPr lang="en-US" dirty="0" smtClean="0"/>
              <a:t>Satyr chorus</a:t>
            </a:r>
          </a:p>
          <a:p>
            <a:pPr lvl="1"/>
            <a:r>
              <a:rPr lang="en-US" dirty="0" smtClean="0"/>
              <a:t>Mythic players</a:t>
            </a:r>
          </a:p>
        </p:txBody>
      </p:sp>
      <p:sp>
        <p:nvSpPr>
          <p:cNvPr id="9" name="Content Placeholder 8"/>
          <p:cNvSpPr>
            <a:spLocks noGrp="1"/>
          </p:cNvSpPr>
          <p:nvPr>
            <p:ph sz="half" idx="2"/>
          </p:nvPr>
        </p:nvSpPr>
        <p:spPr/>
        <p:txBody>
          <a:bodyPr>
            <a:normAutofit/>
          </a:bodyPr>
          <a:lstStyle/>
          <a:p>
            <a:r>
              <a:rPr lang="en-US" dirty="0"/>
              <a:t>Tragic structure</a:t>
            </a:r>
          </a:p>
          <a:p>
            <a:r>
              <a:rPr lang="en-US" dirty="0"/>
              <a:t>Tone</a:t>
            </a:r>
          </a:p>
          <a:p>
            <a:pPr lvl="1"/>
            <a:r>
              <a:rPr lang="en-US" dirty="0"/>
              <a:t>Sexual, scatological, paratragic</a:t>
            </a:r>
          </a:p>
          <a:p>
            <a:r>
              <a:rPr lang="en-US" dirty="0"/>
              <a:t>Topicality?</a:t>
            </a:r>
          </a:p>
          <a:p>
            <a:endParaRPr lang="en-US" dirty="0"/>
          </a:p>
        </p:txBody>
      </p:sp>
    </p:spTree>
    <p:extLst>
      <p:ext uri="{BB962C8B-B14F-4D97-AF65-F5344CB8AC3E}">
        <p14:creationId xmlns:p14="http://schemas.microsoft.com/office/powerpoint/2010/main" val="24772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54" y="170083"/>
            <a:ext cx="5610521" cy="569731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694641"/>
            <a:ext cx="5250993" cy="4648200"/>
          </a:xfrm>
          <a:prstGeom prst="rect">
            <a:avLst/>
          </a:prstGeom>
        </p:spPr>
      </p:pic>
      <p:sp>
        <p:nvSpPr>
          <p:cNvPr id="4" name="TextBox 3"/>
          <p:cNvSpPr txBox="1"/>
          <p:nvPr/>
        </p:nvSpPr>
        <p:spPr>
          <a:xfrm>
            <a:off x="2235159" y="5867400"/>
            <a:ext cx="1625510" cy="519822"/>
          </a:xfrm>
          <a:prstGeom prst="rect">
            <a:avLst/>
          </a:prstGeom>
          <a:noFill/>
        </p:spPr>
        <p:txBody>
          <a:bodyPr wrap="none" rtlCol="0">
            <a:spAutoFit/>
          </a:bodyPr>
          <a:lstStyle/>
          <a:p>
            <a:pPr algn="ctr">
              <a:lnSpc>
                <a:spcPct val="125000"/>
              </a:lnSpc>
            </a:pPr>
            <a:r>
              <a:rPr lang="en-US" sz="2400" dirty="0" smtClean="0">
                <a:solidFill>
                  <a:schemeClr val="bg1"/>
                </a:solidFill>
                <a:latin typeface="Calibri" panose="020F0502020204030204" pitchFamily="34" charset="0"/>
                <a:cs typeface="Calibri" panose="020F0502020204030204" pitchFamily="34" charset="0"/>
              </a:rPr>
              <a:t>Young satyr</a:t>
            </a:r>
          </a:p>
        </p:txBody>
      </p:sp>
      <p:sp>
        <p:nvSpPr>
          <p:cNvPr id="5" name="TextBox 4"/>
          <p:cNvSpPr txBox="1"/>
          <p:nvPr/>
        </p:nvSpPr>
        <p:spPr>
          <a:xfrm>
            <a:off x="6888935" y="5867399"/>
            <a:ext cx="4579523" cy="553998"/>
          </a:xfrm>
          <a:prstGeom prst="rect">
            <a:avLst/>
          </a:prstGeom>
          <a:noFill/>
        </p:spPr>
        <p:txBody>
          <a:bodyPr wrap="none" rtlCol="0">
            <a:spAutoFit/>
          </a:bodyPr>
          <a:lstStyle/>
          <a:p>
            <a:pPr algn="ctr">
              <a:lnSpc>
                <a:spcPct val="125000"/>
              </a:lnSpc>
            </a:pPr>
            <a:r>
              <a:rPr lang="en-US" sz="2400" dirty="0" smtClean="0">
                <a:solidFill>
                  <a:schemeClr val="bg1"/>
                </a:solidFill>
                <a:latin typeface="Calibri" panose="020F0502020204030204" pitchFamily="34" charset="0"/>
                <a:cs typeface="Calibri" panose="020F0502020204030204" pitchFamily="34" charset="0"/>
              </a:rPr>
              <a:t>Silen with Dionysus and (?) Ariadne</a:t>
            </a:r>
          </a:p>
        </p:txBody>
      </p:sp>
    </p:spTree>
    <p:extLst>
      <p:ext uri="{BB962C8B-B14F-4D97-AF65-F5344CB8AC3E}">
        <p14:creationId xmlns:p14="http://schemas.microsoft.com/office/powerpoint/2010/main" val="283231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pic>
        <p:nvPicPr>
          <p:cNvPr id="44038" name="Picture 6" descr="pronomos_vase"/>
          <p:cNvPicPr>
            <a:picLocks noChangeAspect="1" noChangeArrowheads="1"/>
          </p:cNvPicPr>
          <p:nvPr/>
        </p:nvPicPr>
        <p:blipFill>
          <a:blip r:embed="rId3" cstate="print"/>
          <a:srcRect/>
          <a:stretch>
            <a:fillRect/>
          </a:stretch>
        </p:blipFill>
        <p:spPr bwMode="auto">
          <a:xfrm>
            <a:off x="4166043" y="271023"/>
            <a:ext cx="3859914" cy="6315955"/>
          </a:xfrm>
          <a:prstGeom prst="rect">
            <a:avLst/>
          </a:prstGeom>
          <a:noFill/>
        </p:spPr>
      </p:pic>
      <p:sp>
        <p:nvSpPr>
          <p:cNvPr id="44037" name="Text Box 5"/>
          <p:cNvSpPr txBox="1">
            <a:spLocks noChangeArrowheads="1"/>
          </p:cNvSpPr>
          <p:nvPr/>
        </p:nvSpPr>
        <p:spPr bwMode="auto">
          <a:xfrm>
            <a:off x="2057400" y="5663648"/>
            <a:ext cx="2344681" cy="923330"/>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“Pronomos Vase”</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late 400s BCE Athenian</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(Naples Museum)</a:t>
            </a:r>
          </a:p>
        </p:txBody>
      </p:sp>
    </p:spTree>
    <p:extLst>
      <p:ext uri="{BB962C8B-B14F-4D97-AF65-F5344CB8AC3E}">
        <p14:creationId xmlns:p14="http://schemas.microsoft.com/office/powerpoint/2010/main" val="140379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8" name="Picture 10" descr="2"/>
          <p:cNvPicPr>
            <a:picLocks noChangeAspect="1" noChangeArrowheads="1"/>
          </p:cNvPicPr>
          <p:nvPr/>
        </p:nvPicPr>
        <p:blipFill>
          <a:blip r:embed="rId3" cstate="print"/>
          <a:srcRect/>
          <a:stretch>
            <a:fillRect/>
          </a:stretch>
        </p:blipFill>
        <p:spPr bwMode="auto">
          <a:xfrm>
            <a:off x="1724025" y="1058864"/>
            <a:ext cx="8743950" cy="4740275"/>
          </a:xfrm>
          <a:prstGeom prst="rect">
            <a:avLst/>
          </a:prstGeom>
          <a:noFill/>
        </p:spPr>
      </p:pic>
      <p:sp>
        <p:nvSpPr>
          <p:cNvPr id="48139" name="Text Box 11"/>
          <p:cNvSpPr txBox="1">
            <a:spLocks noChangeArrowheads="1"/>
          </p:cNvSpPr>
          <p:nvPr/>
        </p:nvSpPr>
        <p:spPr bwMode="auto">
          <a:xfrm>
            <a:off x="1860343" y="152400"/>
            <a:ext cx="2218876"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Dionysus and Ariadne</a:t>
            </a:r>
          </a:p>
        </p:txBody>
      </p:sp>
      <p:sp>
        <p:nvSpPr>
          <p:cNvPr id="48140" name="Line 12"/>
          <p:cNvSpPr>
            <a:spLocks noChangeShapeType="1"/>
          </p:cNvSpPr>
          <p:nvPr/>
        </p:nvSpPr>
        <p:spPr bwMode="auto">
          <a:xfrm>
            <a:off x="2576513" y="676275"/>
            <a:ext cx="125412" cy="501650"/>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41" name="Text Box 13"/>
          <p:cNvSpPr txBox="1">
            <a:spLocks noChangeArrowheads="1"/>
          </p:cNvSpPr>
          <p:nvPr/>
        </p:nvSpPr>
        <p:spPr bwMode="auto">
          <a:xfrm>
            <a:off x="5216309" y="333375"/>
            <a:ext cx="1769202" cy="369332"/>
          </a:xfrm>
          <a:prstGeom prst="rect">
            <a:avLst/>
          </a:prstGeom>
          <a:noFill/>
          <a:ln w="9525">
            <a:noFill/>
            <a:miter lim="800000"/>
            <a:headEnd/>
            <a:tailEnd/>
          </a:ln>
          <a:effectLst/>
        </p:spPr>
        <p:txBody>
          <a:bodyPr wrap="none">
            <a:spAutoFit/>
          </a:bodyPr>
          <a:lstStyle/>
          <a:p>
            <a:pPr algn="ctr"/>
            <a:r>
              <a:rPr lang="en-US" sz="1800">
                <a:latin typeface="Calibri" panose="020F0502020204030204" pitchFamily="34" charset="0"/>
                <a:cs typeface="Calibri" panose="020F0502020204030204" pitchFamily="34" charset="0"/>
              </a:rPr>
              <a:t>Queen-character</a:t>
            </a:r>
          </a:p>
        </p:txBody>
      </p:sp>
      <p:sp>
        <p:nvSpPr>
          <p:cNvPr id="48142" name="Line 14"/>
          <p:cNvSpPr>
            <a:spLocks noChangeShapeType="1"/>
          </p:cNvSpPr>
          <p:nvPr/>
        </p:nvSpPr>
        <p:spPr bwMode="auto">
          <a:xfrm flipH="1">
            <a:off x="4724399" y="762000"/>
            <a:ext cx="762000" cy="541338"/>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43" name="Text Box 15"/>
          <p:cNvSpPr txBox="1">
            <a:spLocks noChangeArrowheads="1"/>
          </p:cNvSpPr>
          <p:nvPr/>
        </p:nvSpPr>
        <p:spPr bwMode="auto">
          <a:xfrm>
            <a:off x="3138399" y="609600"/>
            <a:ext cx="1732141"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Himeros (= Eros)</a:t>
            </a:r>
          </a:p>
        </p:txBody>
      </p:sp>
      <p:sp>
        <p:nvSpPr>
          <p:cNvPr id="48144" name="Line 16"/>
          <p:cNvSpPr>
            <a:spLocks noChangeShapeType="1"/>
          </p:cNvSpPr>
          <p:nvPr/>
        </p:nvSpPr>
        <p:spPr bwMode="auto">
          <a:xfrm flipH="1">
            <a:off x="3967163" y="952500"/>
            <a:ext cx="38100" cy="261938"/>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45" name="Text Box 17"/>
          <p:cNvSpPr txBox="1">
            <a:spLocks noChangeArrowheads="1"/>
          </p:cNvSpPr>
          <p:nvPr/>
        </p:nvSpPr>
        <p:spPr bwMode="auto">
          <a:xfrm>
            <a:off x="5966486" y="723378"/>
            <a:ext cx="986231"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Heracles</a:t>
            </a:r>
          </a:p>
        </p:txBody>
      </p:sp>
      <p:sp>
        <p:nvSpPr>
          <p:cNvPr id="48146" name="Line 18"/>
          <p:cNvSpPr>
            <a:spLocks noChangeShapeType="1"/>
          </p:cNvSpPr>
          <p:nvPr/>
        </p:nvSpPr>
        <p:spPr bwMode="auto">
          <a:xfrm flipH="1">
            <a:off x="5870575" y="1066800"/>
            <a:ext cx="377825" cy="304800"/>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47" name="Text Box 19"/>
          <p:cNvSpPr txBox="1">
            <a:spLocks noChangeArrowheads="1"/>
          </p:cNvSpPr>
          <p:nvPr/>
        </p:nvSpPr>
        <p:spPr bwMode="auto">
          <a:xfrm>
            <a:off x="7162800" y="685800"/>
            <a:ext cx="1559914" cy="369332"/>
          </a:xfrm>
          <a:prstGeom prst="rect">
            <a:avLst/>
          </a:prstGeom>
          <a:noFill/>
          <a:ln w="9525">
            <a:noFill/>
            <a:miter lim="800000"/>
            <a:headEnd/>
            <a:tailEnd/>
          </a:ln>
          <a:effectLst/>
        </p:spPr>
        <p:txBody>
          <a:bodyPr wrap="none">
            <a:spAutoFit/>
          </a:bodyPr>
          <a:lstStyle/>
          <a:p>
            <a:r>
              <a:rPr lang="en-US" sz="1800" dirty="0">
                <a:latin typeface="Calibri" panose="020F0502020204030204" pitchFamily="34" charset="0"/>
                <a:cs typeface="Calibri" panose="020F0502020204030204" pitchFamily="34" charset="0"/>
              </a:rPr>
              <a:t>(</a:t>
            </a:r>
            <a:r>
              <a:rPr lang="en-US" sz="1800" dirty="0" err="1">
                <a:latin typeface="Calibri" panose="020F0502020204030204" pitchFamily="34" charset="0"/>
                <a:cs typeface="Calibri" panose="020F0502020204030204" pitchFamily="34" charset="0"/>
              </a:rPr>
              <a:t>Pappo</a:t>
            </a:r>
            <a:r>
              <a:rPr lang="en-US" sz="1800" dirty="0">
                <a:latin typeface="Calibri" panose="020F0502020204030204" pitchFamily="34" charset="0"/>
                <a:cs typeface="Calibri" panose="020F0502020204030204" pitchFamily="34" charset="0"/>
              </a:rPr>
              <a:t>)silenos</a:t>
            </a:r>
          </a:p>
        </p:txBody>
      </p:sp>
      <p:sp>
        <p:nvSpPr>
          <p:cNvPr id="48148" name="Line 20"/>
          <p:cNvSpPr>
            <a:spLocks noChangeShapeType="1"/>
          </p:cNvSpPr>
          <p:nvPr/>
        </p:nvSpPr>
        <p:spPr bwMode="auto">
          <a:xfrm flipH="1">
            <a:off x="7010399" y="1055132"/>
            <a:ext cx="514884" cy="360918"/>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49" name="Text Box 21"/>
          <p:cNvSpPr txBox="1">
            <a:spLocks noChangeArrowheads="1"/>
          </p:cNvSpPr>
          <p:nvPr/>
        </p:nvSpPr>
        <p:spPr bwMode="auto">
          <a:xfrm>
            <a:off x="1787870" y="6091535"/>
            <a:ext cx="1827231"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Pronomos (piper)</a:t>
            </a:r>
          </a:p>
        </p:txBody>
      </p:sp>
      <p:sp>
        <p:nvSpPr>
          <p:cNvPr id="48150" name="Line 22"/>
          <p:cNvSpPr>
            <a:spLocks noChangeShapeType="1"/>
          </p:cNvSpPr>
          <p:nvPr/>
        </p:nvSpPr>
        <p:spPr bwMode="auto">
          <a:xfrm flipV="1">
            <a:off x="2576514" y="5649914"/>
            <a:ext cx="174625" cy="249237"/>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51" name="Text Box 23"/>
          <p:cNvSpPr txBox="1">
            <a:spLocks noChangeArrowheads="1"/>
          </p:cNvSpPr>
          <p:nvPr/>
        </p:nvSpPr>
        <p:spPr bwMode="auto">
          <a:xfrm>
            <a:off x="4374306" y="5943600"/>
            <a:ext cx="2484333"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Charinus (kithara player)</a:t>
            </a:r>
          </a:p>
        </p:txBody>
      </p:sp>
      <p:sp>
        <p:nvSpPr>
          <p:cNvPr id="48152" name="Line 24"/>
          <p:cNvSpPr>
            <a:spLocks noChangeShapeType="1"/>
          </p:cNvSpPr>
          <p:nvPr/>
        </p:nvSpPr>
        <p:spPr bwMode="auto">
          <a:xfrm flipH="1" flipV="1">
            <a:off x="4605338" y="5299076"/>
            <a:ext cx="138112" cy="474663"/>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48153" name="Text Box 25"/>
          <p:cNvSpPr txBox="1">
            <a:spLocks noChangeArrowheads="1"/>
          </p:cNvSpPr>
          <p:nvPr/>
        </p:nvSpPr>
        <p:spPr bwMode="auto">
          <a:xfrm>
            <a:off x="7804086" y="6008688"/>
            <a:ext cx="1543178" cy="369332"/>
          </a:xfrm>
          <a:prstGeom prst="rect">
            <a:avLst/>
          </a:prstGeom>
          <a:noFill/>
          <a:ln w="9525">
            <a:noFill/>
            <a:miter lim="800000"/>
            <a:headEnd/>
            <a:tailEnd/>
          </a:ln>
          <a:effectLst/>
        </p:spPr>
        <p:txBody>
          <a:bodyPr wrap="none">
            <a:spAutoFit/>
          </a:bodyPr>
          <a:lstStyle/>
          <a:p>
            <a:r>
              <a:rPr lang="en-US" sz="1800">
                <a:latin typeface="Calibri" panose="020F0502020204030204" pitchFamily="34" charset="0"/>
                <a:cs typeface="Calibri" panose="020F0502020204030204" pitchFamily="34" charset="0"/>
              </a:rPr>
              <a:t>King-character</a:t>
            </a:r>
          </a:p>
        </p:txBody>
      </p:sp>
      <p:sp>
        <p:nvSpPr>
          <p:cNvPr id="48154" name="Line 26"/>
          <p:cNvSpPr>
            <a:spLocks noChangeShapeType="1"/>
          </p:cNvSpPr>
          <p:nvPr/>
        </p:nvSpPr>
        <p:spPr bwMode="auto">
          <a:xfrm flipV="1">
            <a:off x="8388350" y="5786438"/>
            <a:ext cx="0" cy="201612"/>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22" name="Text Box 11"/>
          <p:cNvSpPr txBox="1">
            <a:spLocks noChangeArrowheads="1"/>
          </p:cNvSpPr>
          <p:nvPr/>
        </p:nvSpPr>
        <p:spPr bwMode="auto">
          <a:xfrm>
            <a:off x="7993621" y="164068"/>
            <a:ext cx="2286523" cy="369332"/>
          </a:xfrm>
          <a:prstGeom prst="rect">
            <a:avLst/>
          </a:prstGeom>
          <a:noFill/>
          <a:ln w="9525">
            <a:noFill/>
            <a:miter lim="800000"/>
            <a:headEnd/>
            <a:tailEnd/>
          </a:ln>
          <a:effectLst/>
        </p:spPr>
        <p:txBody>
          <a:bodyPr wrap="none">
            <a:spAutoFit/>
          </a:bodyPr>
          <a:lstStyle/>
          <a:p>
            <a:r>
              <a:rPr lang="en-US" sz="1800" dirty="0">
                <a:latin typeface="Calibri" panose="020F0502020204030204" pitchFamily="34" charset="0"/>
                <a:cs typeface="Calibri" panose="020F0502020204030204" pitchFamily="34" charset="0"/>
              </a:rPr>
              <a:t>Satyr </a:t>
            </a:r>
            <a:r>
              <a:rPr lang="en-US" sz="1800" dirty="0" smtClean="0">
                <a:latin typeface="Calibri" panose="020F0502020204030204" pitchFamily="34" charset="0"/>
                <a:cs typeface="Calibri" panose="020F0502020204030204" pitchFamily="34" charset="0"/>
              </a:rPr>
              <a:t>chorus members</a:t>
            </a:r>
            <a:endParaRPr lang="en-US" sz="1800" dirty="0">
              <a:latin typeface="Calibri" panose="020F0502020204030204" pitchFamily="34" charset="0"/>
              <a:cs typeface="Calibri" panose="020F0502020204030204" pitchFamily="34" charset="0"/>
            </a:endParaRPr>
          </a:p>
        </p:txBody>
      </p:sp>
      <p:sp>
        <p:nvSpPr>
          <p:cNvPr id="23" name="Line 12"/>
          <p:cNvSpPr>
            <a:spLocks noChangeShapeType="1"/>
          </p:cNvSpPr>
          <p:nvPr/>
        </p:nvSpPr>
        <p:spPr bwMode="auto">
          <a:xfrm flipH="1">
            <a:off x="8991601" y="533400"/>
            <a:ext cx="533400" cy="914400"/>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
        <p:nvSpPr>
          <p:cNvPr id="24" name="Line 13"/>
          <p:cNvSpPr>
            <a:spLocks noChangeShapeType="1"/>
          </p:cNvSpPr>
          <p:nvPr/>
        </p:nvSpPr>
        <p:spPr bwMode="auto">
          <a:xfrm flipH="1">
            <a:off x="9982200" y="654050"/>
            <a:ext cx="222250" cy="2165350"/>
          </a:xfrm>
          <a:prstGeom prst="line">
            <a:avLst/>
          </a:prstGeom>
          <a:noFill/>
          <a:ln w="9525">
            <a:solidFill>
              <a:schemeClr val="tx1"/>
            </a:solidFill>
            <a:round/>
            <a:headEnd/>
            <a:tailEnd type="triangle" w="med" len="med"/>
          </a:ln>
          <a:effectLst/>
        </p:spPr>
        <p:txBody>
          <a:bodyPr wrap="none"/>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1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a:lnSpc>
                <a:spcPct val="70000"/>
              </a:lnSpc>
            </a:pPr>
            <a:r>
              <a:rPr lang="en-US" sz="2500" dirty="0" smtClean="0"/>
              <a:t>Composed</a:t>
            </a:r>
          </a:p>
          <a:p>
            <a:pPr lvl="1">
              <a:lnSpc>
                <a:spcPct val="80000"/>
              </a:lnSpc>
            </a:pPr>
            <a:r>
              <a:rPr lang="en-US" sz="2200" dirty="0" smtClean="0"/>
              <a:t>post 411</a:t>
            </a:r>
          </a:p>
          <a:p>
            <a:pPr>
              <a:lnSpc>
                <a:spcPct val="70000"/>
              </a:lnSpc>
            </a:pPr>
            <a:r>
              <a:rPr lang="en-US" sz="2500" dirty="0"/>
              <a:t>Produced ca. 408</a:t>
            </a:r>
          </a:p>
        </p:txBody>
      </p:sp>
      <p:sp>
        <p:nvSpPr>
          <p:cNvPr id="2" name="Title 1"/>
          <p:cNvSpPr>
            <a:spLocks noGrp="1"/>
          </p:cNvSpPr>
          <p:nvPr>
            <p:ph type="title"/>
          </p:nvPr>
        </p:nvSpPr>
        <p:spPr/>
        <p:txBody>
          <a:bodyPr>
            <a:normAutofit/>
          </a:bodyPr>
          <a:lstStyle/>
          <a:p>
            <a:r>
              <a:rPr lang="en-US" sz="4000" i="1" dirty="0" smtClean="0"/>
              <a:t>Cyclops:</a:t>
            </a:r>
            <a:r>
              <a:rPr lang="en-US" sz="4000" dirty="0" smtClean="0"/>
              <a:t> Production, </a:t>
            </a:r>
            <a:r>
              <a:rPr lang="en-US" sz="4000" dirty="0"/>
              <a:t>Myth, Characters</a:t>
            </a:r>
          </a:p>
        </p:txBody>
      </p:sp>
      <p:sp>
        <p:nvSpPr>
          <p:cNvPr id="10" name="Text Placeholder 9"/>
          <p:cNvSpPr>
            <a:spLocks noGrp="1"/>
          </p:cNvSpPr>
          <p:nvPr>
            <p:ph type="body" idx="1"/>
          </p:nvPr>
        </p:nvSpPr>
        <p:spPr/>
        <p:txBody>
          <a:bodyPr/>
          <a:lstStyle/>
          <a:p>
            <a:r>
              <a:rPr lang="en-US" smtClean="0"/>
              <a:t>Production</a:t>
            </a:r>
            <a:endParaRPr lang="en-US" dirty="0"/>
          </a:p>
        </p:txBody>
      </p:sp>
      <p:sp>
        <p:nvSpPr>
          <p:cNvPr id="11" name="Text Placeholder 10"/>
          <p:cNvSpPr>
            <a:spLocks noGrp="1"/>
          </p:cNvSpPr>
          <p:nvPr>
            <p:ph type="body" sz="quarter" idx="3"/>
          </p:nvPr>
        </p:nvSpPr>
        <p:spPr/>
        <p:txBody>
          <a:bodyPr/>
          <a:lstStyle/>
          <a:p>
            <a:r>
              <a:rPr lang="en-US" dirty="0" smtClean="0"/>
              <a:t>Myth, Characters</a:t>
            </a:r>
            <a:endParaRPr lang="en-US" dirty="0"/>
          </a:p>
        </p:txBody>
      </p:sp>
      <p:sp>
        <p:nvSpPr>
          <p:cNvPr id="12" name="Content Placeholder 11"/>
          <p:cNvSpPr>
            <a:spLocks noGrp="1"/>
          </p:cNvSpPr>
          <p:nvPr>
            <p:ph sz="quarter" idx="4"/>
          </p:nvPr>
        </p:nvSpPr>
        <p:spPr>
          <a:xfrm>
            <a:off x="6263685" y="2743201"/>
            <a:ext cx="4710387" cy="3719116"/>
          </a:xfrm>
        </p:spPr>
        <p:txBody>
          <a:bodyPr>
            <a:normAutofit fontScale="77500" lnSpcReduction="20000"/>
          </a:bodyPr>
          <a:lstStyle/>
          <a:p>
            <a:r>
              <a:rPr lang="en-US" dirty="0" smtClean="0"/>
              <a:t>Myth</a:t>
            </a:r>
          </a:p>
          <a:p>
            <a:pPr lvl="1"/>
            <a:r>
              <a:rPr lang="en-US" dirty="0" smtClean="0"/>
              <a:t>Dionysus and the pirates</a:t>
            </a:r>
          </a:p>
          <a:p>
            <a:pPr lvl="1"/>
            <a:r>
              <a:rPr lang="en-US" dirty="0" smtClean="0"/>
              <a:t>Odyssey</a:t>
            </a:r>
          </a:p>
          <a:p>
            <a:r>
              <a:rPr lang="en-US" dirty="0" smtClean="0"/>
              <a:t>Characters</a:t>
            </a:r>
          </a:p>
          <a:p>
            <a:pPr lvl="1"/>
            <a:r>
              <a:rPr lang="en-US" dirty="0" smtClean="0"/>
              <a:t>Silenus</a:t>
            </a:r>
          </a:p>
          <a:p>
            <a:pPr lvl="1"/>
            <a:r>
              <a:rPr lang="en-US" dirty="0" smtClean="0"/>
              <a:t>Satyr Chorus</a:t>
            </a:r>
          </a:p>
          <a:p>
            <a:pPr lvl="2"/>
            <a:r>
              <a:rPr lang="en-US" dirty="0" smtClean="0"/>
              <a:t>“Leader”</a:t>
            </a:r>
          </a:p>
          <a:p>
            <a:pPr lvl="1"/>
            <a:r>
              <a:rPr lang="en-US" dirty="0" smtClean="0"/>
              <a:t>Polyphemus-Cyclops</a:t>
            </a:r>
          </a:p>
          <a:p>
            <a:pPr lvl="1"/>
            <a:r>
              <a:rPr lang="en-US" dirty="0" smtClean="0"/>
              <a:t>Odysseus</a:t>
            </a:r>
            <a:endParaRPr lang="en-US" dirty="0"/>
          </a:p>
        </p:txBody>
      </p:sp>
      <p:grpSp>
        <p:nvGrpSpPr>
          <p:cNvPr id="9" name="Group 8"/>
          <p:cNvGrpSpPr/>
          <p:nvPr/>
        </p:nvGrpSpPr>
        <p:grpSpPr>
          <a:xfrm>
            <a:off x="2133600" y="4191000"/>
            <a:ext cx="2225673" cy="2271317"/>
            <a:chOff x="905732" y="4391837"/>
            <a:chExt cx="2225673" cy="2271317"/>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94" y="4391837"/>
              <a:ext cx="1958549" cy="192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05732" y="6324600"/>
              <a:ext cx="2225673"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Dionysus and the Pirates</a:t>
              </a:r>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3396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fade">
                                      <p:cBhvr>
                                        <p:cTn id="33" dur="500"/>
                                        <p:tgtEl>
                                          <p:spTgt spid="12">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fade">
                                      <p:cBhvr>
                                        <p:cTn id="36" dur="500"/>
                                        <p:tgtEl>
                                          <p:spTgt spid="12">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Effect transition="in" filter="fade">
                                      <p:cBhvr>
                                        <p:cTn id="39" dur="500"/>
                                        <p:tgtEl>
                                          <p:spTgt spid="12">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fade">
                                      <p:cBhvr>
                                        <p:cTn id="42" dur="500"/>
                                        <p:tgtEl>
                                          <p:spTgt spid="12">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383"/>
            <a:ext cx="12192000" cy="5983234"/>
          </a:xfrm>
          <a:prstGeom prst="rect">
            <a:avLst/>
          </a:prstGeom>
        </p:spPr>
      </p:pic>
      <p:sp>
        <p:nvSpPr>
          <p:cNvPr id="3" name="Oval 2"/>
          <p:cNvSpPr>
            <a:spLocks noChangeAspect="1"/>
          </p:cNvSpPr>
          <p:nvPr/>
        </p:nvSpPr>
        <p:spPr>
          <a:xfrm>
            <a:off x="10107966" y="1784410"/>
            <a:ext cx="152400" cy="152400"/>
          </a:xfrm>
          <a:prstGeom prst="ellipse">
            <a:avLst/>
          </a:prstGeom>
          <a:solidFill>
            <a:srgbClr val="FF0000"/>
          </a:solidFill>
          <a:ln w="38100">
            <a:noFill/>
            <a:tailEnd type="triangl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10363200" y="1660555"/>
            <a:ext cx="583814" cy="369332"/>
          </a:xfrm>
          <a:prstGeom prst="rect">
            <a:avLst/>
          </a:prstGeom>
          <a:solidFill>
            <a:schemeClr val="bg1">
              <a:alpha val="50000"/>
            </a:schemeClr>
          </a:solidFill>
        </p:spPr>
        <p:txBody>
          <a:bodyPr wrap="none" rtlCol="0">
            <a:spAutoFit/>
          </a:bodyPr>
          <a:lstStyle/>
          <a:p>
            <a:r>
              <a:rPr lang="en-US" dirty="0" smtClean="0">
                <a:solidFill>
                  <a:schemeClr val="tx2"/>
                </a:solidFill>
                <a:latin typeface="Calibri" panose="020F0502020204030204" pitchFamily="34" charset="0"/>
                <a:cs typeface="Calibri" panose="020F0502020204030204" pitchFamily="34" charset="0"/>
              </a:rPr>
              <a:t>Troy</a:t>
            </a:r>
          </a:p>
        </p:txBody>
      </p:sp>
      <p:sp>
        <p:nvSpPr>
          <p:cNvPr id="5" name="Oval 4"/>
          <p:cNvSpPr>
            <a:spLocks noChangeAspect="1"/>
          </p:cNvSpPr>
          <p:nvPr/>
        </p:nvSpPr>
        <p:spPr>
          <a:xfrm>
            <a:off x="9538639" y="710787"/>
            <a:ext cx="152400" cy="152400"/>
          </a:xfrm>
          <a:prstGeom prst="ellipse">
            <a:avLst/>
          </a:prstGeom>
          <a:solidFill>
            <a:srgbClr val="FF0000"/>
          </a:solidFill>
          <a:ln w="38100">
            <a:noFill/>
            <a:tailEnd type="triangl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9766369" y="520615"/>
            <a:ext cx="1683281" cy="646331"/>
          </a:xfrm>
          <a:prstGeom prst="rect">
            <a:avLst/>
          </a:prstGeom>
          <a:solidFill>
            <a:schemeClr val="bg1">
              <a:alpha val="50000"/>
            </a:schemeClr>
          </a:solidFill>
        </p:spPr>
        <p:txBody>
          <a:bodyPr wrap="none" rtlCol="0">
            <a:spAutoFit/>
          </a:bodyPr>
          <a:lstStyle/>
          <a:p>
            <a:r>
              <a:rPr lang="en-US" dirty="0" err="1" smtClean="0">
                <a:solidFill>
                  <a:schemeClr val="tx2"/>
                </a:solidFill>
                <a:latin typeface="Calibri" panose="020F0502020204030204" pitchFamily="34" charset="0"/>
                <a:cs typeface="Calibri" panose="020F0502020204030204" pitchFamily="34" charset="0"/>
              </a:rPr>
              <a:t>Maroneia</a:t>
            </a:r>
            <a:r>
              <a:rPr lang="en-US" dirty="0" smtClean="0">
                <a:solidFill>
                  <a:schemeClr val="tx2"/>
                </a:solidFill>
                <a:latin typeface="Calibri" panose="020F0502020204030204" pitchFamily="34" charset="0"/>
                <a:cs typeface="Calibri" panose="020F0502020204030204" pitchFamily="34" charset="0"/>
              </a:rPr>
              <a:t/>
            </a:r>
            <a:br>
              <a:rPr lang="en-US" dirty="0" smtClean="0">
                <a:solidFill>
                  <a:schemeClr val="tx2"/>
                </a:solidFill>
                <a:latin typeface="Calibri" panose="020F0502020204030204" pitchFamily="34" charset="0"/>
                <a:cs typeface="Calibri" panose="020F0502020204030204" pitchFamily="34" charset="0"/>
              </a:rPr>
            </a:br>
            <a:r>
              <a:rPr lang="en-US" dirty="0" smtClean="0">
                <a:solidFill>
                  <a:schemeClr val="tx2"/>
                </a:solidFill>
                <a:latin typeface="Calibri" panose="020F0502020204030204" pitchFamily="34" charset="0"/>
                <a:cs typeface="Calibri" panose="020F0502020204030204" pitchFamily="34" charset="0"/>
              </a:rPr>
              <a:t>(</a:t>
            </a:r>
            <a:r>
              <a:rPr lang="en-US" dirty="0" err="1" smtClean="0">
                <a:solidFill>
                  <a:schemeClr val="tx2"/>
                </a:solidFill>
                <a:latin typeface="Calibri" panose="020F0502020204030204" pitchFamily="34" charset="0"/>
                <a:cs typeface="Calibri" panose="020F0502020204030204" pitchFamily="34" charset="0"/>
              </a:rPr>
              <a:t>Maron’s</a:t>
            </a:r>
            <a:r>
              <a:rPr lang="en-US" dirty="0" smtClean="0">
                <a:solidFill>
                  <a:schemeClr val="tx2"/>
                </a:solidFill>
                <a:latin typeface="Calibri" panose="020F0502020204030204" pitchFamily="34" charset="0"/>
                <a:cs typeface="Calibri" panose="020F0502020204030204" pitchFamily="34" charset="0"/>
              </a:rPr>
              <a:t> home)</a:t>
            </a:r>
          </a:p>
        </p:txBody>
      </p:sp>
      <p:cxnSp>
        <p:nvCxnSpPr>
          <p:cNvPr id="12" name="Straight Connector 11"/>
          <p:cNvCxnSpPr/>
          <p:nvPr/>
        </p:nvCxnSpPr>
        <p:spPr>
          <a:xfrm flipH="1" flipV="1">
            <a:off x="9691039" y="990600"/>
            <a:ext cx="416928" cy="6699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991600" y="990600"/>
            <a:ext cx="699439" cy="2605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153400" y="3596038"/>
            <a:ext cx="838200" cy="1509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772400" y="5105400"/>
            <a:ext cx="381000" cy="294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66950" y="3918502"/>
            <a:ext cx="5505450" cy="1481222"/>
          </a:xfrm>
          <a:prstGeom prst="line">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8807620" y="3452633"/>
            <a:ext cx="152400" cy="152400"/>
          </a:xfrm>
          <a:prstGeom prst="ellipse">
            <a:avLst/>
          </a:prstGeom>
          <a:solidFill>
            <a:srgbClr val="FF0000"/>
          </a:solidFill>
          <a:ln w="38100">
            <a:noFill/>
            <a:tailEnd type="triangl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p:cNvSpPr txBox="1"/>
          <p:nvPr/>
        </p:nvSpPr>
        <p:spPr>
          <a:xfrm>
            <a:off x="7760692" y="2973643"/>
            <a:ext cx="1123128" cy="369332"/>
          </a:xfrm>
          <a:prstGeom prst="rect">
            <a:avLst/>
          </a:prstGeom>
          <a:solidFill>
            <a:schemeClr val="bg1">
              <a:alpha val="50000"/>
            </a:schemeClr>
          </a:solidFill>
        </p:spPr>
        <p:txBody>
          <a:bodyPr wrap="none" rtlCol="0">
            <a:spAutoFit/>
          </a:bodyPr>
          <a:lstStyle/>
          <a:p>
            <a:pPr algn="r"/>
            <a:r>
              <a:rPr lang="en-US" dirty="0" err="1" smtClean="0">
                <a:solidFill>
                  <a:schemeClr val="tx2"/>
                </a:solidFill>
                <a:latin typeface="Calibri" panose="020F0502020204030204" pitchFamily="34" charset="0"/>
                <a:cs typeface="Calibri" panose="020F0502020204030204" pitchFamily="34" charset="0"/>
              </a:rPr>
              <a:t>Geraestus</a:t>
            </a:r>
            <a:endParaRPr lang="en-US" dirty="0" smtClean="0">
              <a:solidFill>
                <a:schemeClr val="tx2"/>
              </a:solidFill>
              <a:latin typeface="Calibri" panose="020F0502020204030204" pitchFamily="34" charset="0"/>
              <a:cs typeface="Calibri" panose="020F0502020204030204" pitchFamily="34" charset="0"/>
            </a:endParaRPr>
          </a:p>
        </p:txBody>
      </p:sp>
      <p:sp>
        <p:nvSpPr>
          <p:cNvPr id="27" name="Oval 26"/>
          <p:cNvSpPr>
            <a:spLocks noChangeAspect="1"/>
          </p:cNvSpPr>
          <p:nvPr/>
        </p:nvSpPr>
        <p:spPr>
          <a:xfrm>
            <a:off x="2007295" y="3766102"/>
            <a:ext cx="152400" cy="152400"/>
          </a:xfrm>
          <a:prstGeom prst="ellipse">
            <a:avLst/>
          </a:prstGeom>
          <a:solidFill>
            <a:srgbClr val="FF0000"/>
          </a:solidFill>
          <a:ln w="38100">
            <a:noFill/>
            <a:tailEnd type="triangl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66179" y="3528833"/>
            <a:ext cx="1874937" cy="646331"/>
          </a:xfrm>
          <a:prstGeom prst="rect">
            <a:avLst/>
          </a:prstGeom>
          <a:solidFill>
            <a:schemeClr val="bg1">
              <a:alpha val="50000"/>
            </a:schemeClr>
          </a:solidFill>
        </p:spPr>
        <p:txBody>
          <a:bodyPr wrap="none" rtlCol="0">
            <a:spAutoFit/>
          </a:bodyPr>
          <a:lstStyle/>
          <a:p>
            <a:pPr algn="r"/>
            <a:r>
              <a:rPr lang="en-US" dirty="0" smtClean="0">
                <a:solidFill>
                  <a:schemeClr val="tx2"/>
                </a:solidFill>
                <a:latin typeface="Calibri" panose="020F0502020204030204" pitchFamily="34" charset="0"/>
                <a:cs typeface="Calibri" panose="020F0502020204030204" pitchFamily="34" charset="0"/>
              </a:rPr>
              <a:t>Aetna</a:t>
            </a:r>
            <a:br>
              <a:rPr lang="en-US" dirty="0" smtClean="0">
                <a:solidFill>
                  <a:schemeClr val="tx2"/>
                </a:solidFill>
                <a:latin typeface="Calibri" panose="020F0502020204030204" pitchFamily="34" charset="0"/>
                <a:cs typeface="Calibri" panose="020F0502020204030204" pitchFamily="34" charset="0"/>
              </a:rPr>
            </a:br>
            <a:r>
              <a:rPr lang="en-US" dirty="0" smtClean="0">
                <a:solidFill>
                  <a:schemeClr val="tx2"/>
                </a:solidFill>
                <a:latin typeface="Calibri" panose="020F0502020204030204" pitchFamily="34" charset="0"/>
                <a:cs typeface="Calibri" panose="020F0502020204030204" pitchFamily="34" charset="0"/>
              </a:rPr>
              <a:t>(home of Cyclops)</a:t>
            </a:r>
          </a:p>
        </p:txBody>
      </p:sp>
      <p:sp>
        <p:nvSpPr>
          <p:cNvPr id="30" name="TextBox 29"/>
          <p:cNvSpPr txBox="1"/>
          <p:nvPr/>
        </p:nvSpPr>
        <p:spPr>
          <a:xfrm>
            <a:off x="896396" y="4474447"/>
            <a:ext cx="651140" cy="369332"/>
          </a:xfrm>
          <a:prstGeom prst="rect">
            <a:avLst/>
          </a:prstGeom>
          <a:solidFill>
            <a:schemeClr val="bg1">
              <a:alpha val="0"/>
            </a:schemeClr>
          </a:solidFill>
        </p:spPr>
        <p:txBody>
          <a:bodyPr wrap="none" rtlCol="0">
            <a:spAutoFit/>
          </a:bodyPr>
          <a:lstStyle/>
          <a:p>
            <a:pPr algn="r"/>
            <a:r>
              <a:rPr lang="en-US" dirty="0" smtClean="0">
                <a:solidFill>
                  <a:schemeClr val="tx2"/>
                </a:solidFill>
                <a:latin typeface="Calibri" panose="020F0502020204030204" pitchFamily="34" charset="0"/>
                <a:cs typeface="Calibri" panose="020F0502020204030204" pitchFamily="34" charset="0"/>
              </a:rPr>
              <a:t>Sicily</a:t>
            </a:r>
          </a:p>
        </p:txBody>
      </p:sp>
      <p:sp>
        <p:nvSpPr>
          <p:cNvPr id="31" name="TextBox 30"/>
          <p:cNvSpPr txBox="1"/>
          <p:nvPr/>
        </p:nvSpPr>
        <p:spPr>
          <a:xfrm>
            <a:off x="1326661" y="5617783"/>
            <a:ext cx="6187143" cy="584775"/>
          </a:xfrm>
          <a:prstGeom prst="rect">
            <a:avLst/>
          </a:prstGeom>
          <a:solidFill>
            <a:schemeClr val="bg1">
              <a:alpha val="0"/>
            </a:schemeClr>
          </a:solidFill>
        </p:spPr>
        <p:txBody>
          <a:bodyPr wrap="none" rtlCol="0">
            <a:spAutoFit/>
          </a:bodyPr>
          <a:lstStyle/>
          <a:p>
            <a:pPr algn="ctr"/>
            <a:r>
              <a:rPr lang="en-US" sz="3200" dirty="0" smtClean="0">
                <a:solidFill>
                  <a:schemeClr val="tx2"/>
                </a:solidFill>
                <a:latin typeface="Calibri" panose="020F0502020204030204" pitchFamily="34" charset="0"/>
                <a:cs typeface="Calibri" panose="020F0502020204030204" pitchFamily="34" charset="0"/>
              </a:rPr>
              <a:t>Odysseus’ route (Euripides’ </a:t>
            </a:r>
            <a:r>
              <a:rPr lang="en-US" sz="3200" i="1" dirty="0" smtClean="0">
                <a:solidFill>
                  <a:schemeClr val="tx2"/>
                </a:solidFill>
                <a:latin typeface="Calibri" panose="020F0502020204030204" pitchFamily="34" charset="0"/>
                <a:cs typeface="Calibri" panose="020F0502020204030204" pitchFamily="34" charset="0"/>
              </a:rPr>
              <a:t>Cyclops</a:t>
            </a:r>
            <a:r>
              <a:rPr lang="en-US" sz="3200" dirty="0" smtClean="0">
                <a:solidFill>
                  <a:schemeClr val="tx2"/>
                </a:solidFill>
                <a:latin typeface="Calibri" panose="020F0502020204030204" pitchFamily="34" charset="0"/>
                <a:cs typeface="Calibri" panose="020F0502020204030204" pitchFamily="34" charset="0"/>
              </a:rPr>
              <a:t>)</a:t>
            </a:r>
          </a:p>
        </p:txBody>
      </p:sp>
      <p:sp>
        <p:nvSpPr>
          <p:cNvPr id="18" name="Oval 17"/>
          <p:cNvSpPr>
            <a:spLocks noChangeAspect="1"/>
          </p:cNvSpPr>
          <p:nvPr/>
        </p:nvSpPr>
        <p:spPr>
          <a:xfrm>
            <a:off x="6076128" y="3098654"/>
            <a:ext cx="152400" cy="152400"/>
          </a:xfrm>
          <a:prstGeom prst="ellipse">
            <a:avLst/>
          </a:prstGeom>
          <a:solidFill>
            <a:srgbClr val="FF0000"/>
          </a:solidFill>
          <a:ln w="38100">
            <a:noFill/>
            <a:tailEnd type="triangl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3663377" y="2893267"/>
            <a:ext cx="2488951" cy="369332"/>
          </a:xfrm>
          <a:prstGeom prst="rect">
            <a:avLst/>
          </a:prstGeom>
          <a:solidFill>
            <a:schemeClr val="bg1">
              <a:alpha val="0"/>
            </a:schemeClr>
          </a:solidFill>
        </p:spPr>
        <p:txBody>
          <a:bodyPr wrap="none" rtlCol="0">
            <a:spAutoFit/>
          </a:bodyPr>
          <a:lstStyle/>
          <a:p>
            <a:pPr algn="r"/>
            <a:r>
              <a:rPr lang="en-US" dirty="0" smtClean="0">
                <a:solidFill>
                  <a:schemeClr val="tx2"/>
                </a:solidFill>
                <a:latin typeface="Calibri" panose="020F0502020204030204" pitchFamily="34" charset="0"/>
                <a:cs typeface="Calibri" panose="020F0502020204030204" pitchFamily="34" charset="0"/>
              </a:rPr>
              <a:t>Ithaca (Odysseus’ home)</a:t>
            </a:r>
          </a:p>
        </p:txBody>
      </p:sp>
    </p:spTree>
    <p:extLst>
      <p:ext uri="{BB962C8B-B14F-4D97-AF65-F5344CB8AC3E}">
        <p14:creationId xmlns:p14="http://schemas.microsoft.com/office/powerpoint/2010/main" val="161866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47668" y="76200"/>
            <a:ext cx="2096664" cy="769441"/>
          </a:xfrm>
          <a:noFill/>
        </p:spPr>
        <p:txBody>
          <a:bodyPr>
            <a:normAutofit fontScale="90000"/>
          </a:bodyPr>
          <a:lstStyle/>
          <a:p>
            <a:pPr algn="ctr"/>
            <a:r>
              <a:rPr lang="en-US" dirty="0" smtClean="0"/>
              <a:t>Analysis</a:t>
            </a:r>
            <a:endParaRPr lang="en-US" dirty="0"/>
          </a:p>
        </p:txBody>
      </p:sp>
      <p:sp>
        <p:nvSpPr>
          <p:cNvPr id="6" name="Content Placeholder 5"/>
          <p:cNvSpPr>
            <a:spLocks noGrp="1"/>
          </p:cNvSpPr>
          <p:nvPr>
            <p:ph sz="half" idx="1"/>
          </p:nvPr>
        </p:nvSpPr>
        <p:spPr>
          <a:xfrm>
            <a:off x="1233600" y="1066800"/>
            <a:ext cx="4709961" cy="5486400"/>
          </a:xfrm>
        </p:spPr>
        <p:txBody>
          <a:bodyPr>
            <a:normAutofit/>
          </a:bodyPr>
          <a:lstStyle/>
          <a:p>
            <a:pPr>
              <a:spcBef>
                <a:spcPts val="600"/>
              </a:spcBef>
            </a:pPr>
            <a:r>
              <a:rPr lang="en-US" dirty="0" smtClean="0"/>
              <a:t>Prologue (Signet pp. 516 ff.)</a:t>
            </a:r>
          </a:p>
          <a:p>
            <a:pPr lvl="1">
              <a:lnSpc>
                <a:spcPct val="120000"/>
              </a:lnSpc>
              <a:spcBef>
                <a:spcPts val="600"/>
              </a:spcBef>
            </a:pPr>
            <a:r>
              <a:rPr lang="en-US" sz="3300" dirty="0"/>
              <a:t>Silenus (backstory)</a:t>
            </a:r>
          </a:p>
          <a:p>
            <a:pPr>
              <a:spcBef>
                <a:spcPts val="600"/>
              </a:spcBef>
            </a:pPr>
            <a:r>
              <a:rPr lang="en-US" sz="3700" dirty="0"/>
              <a:t>Parodos (518)</a:t>
            </a:r>
          </a:p>
          <a:p>
            <a:pPr>
              <a:spcBef>
                <a:spcPts val="600"/>
              </a:spcBef>
            </a:pPr>
            <a:r>
              <a:rPr lang="en-US" sz="3700" dirty="0"/>
              <a:t>Episode 1 (520)</a:t>
            </a:r>
          </a:p>
          <a:p>
            <a:pPr lvl="1">
              <a:lnSpc>
                <a:spcPct val="120000"/>
              </a:lnSpc>
              <a:spcBef>
                <a:spcPts val="600"/>
              </a:spcBef>
            </a:pPr>
            <a:r>
              <a:rPr lang="en-US" sz="3400" dirty="0"/>
              <a:t>Odysseus’ </a:t>
            </a:r>
            <a:r>
              <a:rPr lang="en-US" sz="3400" dirty="0" smtClean="0"/>
              <a:t>arrival</a:t>
            </a:r>
          </a:p>
          <a:p>
            <a:pPr lvl="1">
              <a:lnSpc>
                <a:spcPct val="120000"/>
              </a:lnSpc>
              <a:spcBef>
                <a:spcPts val="600"/>
              </a:spcBef>
            </a:pPr>
            <a:r>
              <a:rPr lang="en-US" sz="3400" dirty="0" smtClean="0"/>
              <a:t>Supplication, </a:t>
            </a:r>
            <a:r>
              <a:rPr lang="en-US" sz="3400" i="1" dirty="0" smtClean="0"/>
              <a:t>agōn</a:t>
            </a:r>
            <a:endParaRPr lang="en-US" sz="3400" dirty="0"/>
          </a:p>
        </p:txBody>
      </p:sp>
      <p:sp>
        <p:nvSpPr>
          <p:cNvPr id="7" name="Content Placeholder 6"/>
          <p:cNvSpPr>
            <a:spLocks noGrp="1"/>
          </p:cNvSpPr>
          <p:nvPr>
            <p:ph sz="half" idx="2"/>
          </p:nvPr>
        </p:nvSpPr>
        <p:spPr>
          <a:xfrm>
            <a:off x="6264110" y="1066800"/>
            <a:ext cx="4709961" cy="5486400"/>
          </a:xfrm>
        </p:spPr>
        <p:txBody>
          <a:bodyPr>
            <a:normAutofit/>
          </a:bodyPr>
          <a:lstStyle/>
          <a:p>
            <a:pPr>
              <a:spcBef>
                <a:spcPts val="600"/>
              </a:spcBef>
            </a:pPr>
            <a:r>
              <a:rPr lang="en-US" i="1" dirty="0"/>
              <a:t>Stasimon</a:t>
            </a:r>
            <a:r>
              <a:rPr lang="en-US" dirty="0"/>
              <a:t> 1 (531)</a:t>
            </a:r>
            <a:endParaRPr lang="en-US" sz="3700" dirty="0"/>
          </a:p>
          <a:p>
            <a:pPr lvl="1">
              <a:lnSpc>
                <a:spcPct val="120000"/>
              </a:lnSpc>
              <a:spcBef>
                <a:spcPts val="600"/>
              </a:spcBef>
            </a:pPr>
            <a:r>
              <a:rPr lang="en-US" sz="3400" smtClean="0"/>
              <a:t>Cyclops’ </a:t>
            </a:r>
            <a:r>
              <a:rPr lang="en-US" sz="3400" dirty="0"/>
              <a:t>bestial impiety</a:t>
            </a:r>
          </a:p>
          <a:p>
            <a:pPr>
              <a:spcBef>
                <a:spcPts val="600"/>
              </a:spcBef>
            </a:pPr>
            <a:r>
              <a:rPr lang="en-US" sz="3700" dirty="0"/>
              <a:t>Episode 2 (532)</a:t>
            </a:r>
          </a:p>
          <a:p>
            <a:pPr lvl="1">
              <a:lnSpc>
                <a:spcPct val="120000"/>
              </a:lnSpc>
              <a:spcBef>
                <a:spcPts val="600"/>
              </a:spcBef>
            </a:pPr>
            <a:r>
              <a:rPr lang="en-US" sz="3400" dirty="0"/>
              <a:t>Cyclopean cannibalism</a:t>
            </a:r>
          </a:p>
          <a:p>
            <a:pPr lvl="2">
              <a:lnSpc>
                <a:spcPct val="120000"/>
              </a:lnSpc>
              <a:spcBef>
                <a:spcPts val="600"/>
              </a:spcBef>
            </a:pPr>
            <a:r>
              <a:rPr lang="en-US" sz="3000" dirty="0"/>
              <a:t>Odysseus as messenger</a:t>
            </a:r>
          </a:p>
          <a:p>
            <a:pPr lvl="1">
              <a:lnSpc>
                <a:spcPct val="120000"/>
              </a:lnSpc>
              <a:spcBef>
                <a:spcPts val="600"/>
              </a:spcBef>
            </a:pPr>
            <a:r>
              <a:rPr lang="en-US" sz="3400" dirty="0"/>
              <a:t>Odysseus’ </a:t>
            </a:r>
            <a:r>
              <a:rPr lang="en-US" sz="3400" dirty="0" smtClean="0"/>
              <a:t>plan</a:t>
            </a:r>
            <a:endParaRPr lang="en-US" sz="3400" dirty="0"/>
          </a:p>
        </p:txBody>
      </p:sp>
    </p:spTree>
    <p:extLst>
      <p:ext uri="{BB962C8B-B14F-4D97-AF65-F5344CB8AC3E}">
        <p14:creationId xmlns:p14="http://schemas.microsoft.com/office/powerpoint/2010/main" val="168386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33815" y="143910"/>
            <a:ext cx="4724371" cy="701731"/>
          </a:xfrm>
          <a:noFill/>
        </p:spPr>
        <p:txBody>
          <a:bodyPr wrap="none">
            <a:spAutoFit/>
          </a:bodyPr>
          <a:lstStyle/>
          <a:p>
            <a:pPr algn="ctr"/>
            <a:r>
              <a:rPr lang="en-US" dirty="0" smtClean="0"/>
              <a:t>Analysis (cont’d)</a:t>
            </a:r>
            <a:endParaRPr lang="en-US" dirty="0"/>
          </a:p>
        </p:txBody>
      </p:sp>
      <p:sp>
        <p:nvSpPr>
          <p:cNvPr id="6" name="Content Placeholder 5"/>
          <p:cNvSpPr>
            <a:spLocks noGrp="1"/>
          </p:cNvSpPr>
          <p:nvPr>
            <p:ph sz="half" idx="1"/>
          </p:nvPr>
        </p:nvSpPr>
        <p:spPr>
          <a:xfrm>
            <a:off x="1233600" y="1066800"/>
            <a:ext cx="4709961" cy="5486400"/>
          </a:xfrm>
        </p:spPr>
        <p:txBody>
          <a:bodyPr>
            <a:normAutofit fontScale="92500"/>
          </a:bodyPr>
          <a:lstStyle/>
          <a:p>
            <a:pPr>
              <a:spcBef>
                <a:spcPts val="600"/>
              </a:spcBef>
            </a:pPr>
            <a:r>
              <a:rPr lang="en-US" i="1" dirty="0"/>
              <a:t>Stasimon</a:t>
            </a:r>
            <a:r>
              <a:rPr lang="en-US" dirty="0"/>
              <a:t> 2 (536)</a:t>
            </a:r>
            <a:endParaRPr lang="en-US" sz="3700" dirty="0"/>
          </a:p>
          <a:p>
            <a:pPr lvl="1">
              <a:lnSpc>
                <a:spcPct val="120000"/>
              </a:lnSpc>
              <a:spcBef>
                <a:spcPts val="600"/>
              </a:spcBef>
            </a:pPr>
            <a:r>
              <a:rPr lang="en-US" sz="3400" dirty="0" smtClean="0"/>
              <a:t>Cyclops weds the wine</a:t>
            </a:r>
            <a:endParaRPr lang="en-US" sz="3400" dirty="0"/>
          </a:p>
          <a:p>
            <a:pPr>
              <a:spcBef>
                <a:spcPts val="600"/>
              </a:spcBef>
            </a:pPr>
            <a:r>
              <a:rPr lang="en-US" sz="3700" dirty="0"/>
              <a:t>Episode 3 (537)</a:t>
            </a:r>
          </a:p>
          <a:p>
            <a:pPr lvl="1">
              <a:lnSpc>
                <a:spcPct val="120000"/>
              </a:lnSpc>
              <a:spcBef>
                <a:spcPts val="600"/>
              </a:spcBef>
            </a:pPr>
            <a:r>
              <a:rPr lang="en-US" sz="3400" dirty="0"/>
              <a:t>Odysseus tricks </a:t>
            </a:r>
            <a:r>
              <a:rPr lang="en-US" sz="3400" dirty="0" smtClean="0"/>
              <a:t>Cyclops</a:t>
            </a:r>
          </a:p>
          <a:p>
            <a:pPr marL="914400" lvl="2" indent="-412750">
              <a:lnSpc>
                <a:spcPct val="120000"/>
              </a:lnSpc>
              <a:spcBef>
                <a:spcPts val="600"/>
              </a:spcBef>
              <a:buFont typeface="Wingdings" panose="05000000000000000000" pitchFamily="2" charset="2"/>
              <a:buChar char="Ø"/>
            </a:pPr>
            <a:r>
              <a:rPr lang="en-US" sz="3000" dirty="0" smtClean="0"/>
              <a:t>Moment of entrapment, </a:t>
            </a:r>
            <a:r>
              <a:rPr lang="en-US" sz="3000" i="1" dirty="0" smtClean="0"/>
              <a:t>atē</a:t>
            </a:r>
            <a:r>
              <a:rPr lang="en-US" sz="3000" dirty="0" smtClean="0"/>
              <a:t>, reversal; cf. Agamemnon’s carpet, Pentheus’ dress-up</a:t>
            </a:r>
            <a:endParaRPr lang="en-US" sz="3000" dirty="0"/>
          </a:p>
        </p:txBody>
      </p:sp>
      <p:sp>
        <p:nvSpPr>
          <p:cNvPr id="7" name="Content Placeholder 6"/>
          <p:cNvSpPr>
            <a:spLocks noGrp="1"/>
          </p:cNvSpPr>
          <p:nvPr>
            <p:ph sz="half" idx="2"/>
          </p:nvPr>
        </p:nvSpPr>
        <p:spPr>
          <a:xfrm>
            <a:off x="6264110" y="1066800"/>
            <a:ext cx="4709961" cy="5486400"/>
          </a:xfrm>
        </p:spPr>
        <p:txBody>
          <a:bodyPr>
            <a:normAutofit fontScale="92500"/>
          </a:bodyPr>
          <a:lstStyle/>
          <a:p>
            <a:pPr>
              <a:spcBef>
                <a:spcPts val="600"/>
              </a:spcBef>
            </a:pPr>
            <a:r>
              <a:rPr lang="en-US" i="1" dirty="0"/>
              <a:t>Stasimon</a:t>
            </a:r>
            <a:r>
              <a:rPr lang="en-US" dirty="0"/>
              <a:t> 3 (541)</a:t>
            </a:r>
            <a:endParaRPr lang="en-US" sz="3700" dirty="0"/>
          </a:p>
          <a:p>
            <a:pPr lvl="1">
              <a:lnSpc>
                <a:spcPct val="120000"/>
              </a:lnSpc>
              <a:spcBef>
                <a:spcPts val="600"/>
              </a:spcBef>
            </a:pPr>
            <a:r>
              <a:rPr lang="en-US" sz="3400" dirty="0"/>
              <a:t>Excited anticipation</a:t>
            </a:r>
          </a:p>
          <a:p>
            <a:pPr>
              <a:lnSpc>
                <a:spcPct val="114000"/>
              </a:lnSpc>
              <a:spcBef>
                <a:spcPts val="600"/>
              </a:spcBef>
            </a:pPr>
            <a:r>
              <a:rPr lang="en-US" sz="3700" dirty="0" smtClean="0"/>
              <a:t>Exodos </a:t>
            </a:r>
            <a:r>
              <a:rPr lang="en-US" sz="3700" dirty="0"/>
              <a:t>(542)</a:t>
            </a:r>
          </a:p>
          <a:p>
            <a:pPr lvl="1">
              <a:lnSpc>
                <a:spcPct val="120000"/>
              </a:lnSpc>
              <a:spcBef>
                <a:spcPts val="600"/>
              </a:spcBef>
            </a:pPr>
            <a:r>
              <a:rPr lang="en-US" sz="3400" dirty="0" smtClean="0"/>
              <a:t>Cowardly satyrs, offstage blinding, gloating</a:t>
            </a:r>
            <a:endParaRPr lang="en-US" sz="3400" dirty="0"/>
          </a:p>
          <a:p>
            <a:pPr lvl="1">
              <a:lnSpc>
                <a:spcPct val="120000"/>
              </a:lnSpc>
              <a:spcBef>
                <a:spcPts val="600"/>
              </a:spcBef>
            </a:pPr>
            <a:r>
              <a:rPr lang="en-US" sz="3400" dirty="0"/>
              <a:t>“Nobody” punch line</a:t>
            </a:r>
          </a:p>
          <a:p>
            <a:pPr lvl="1">
              <a:lnSpc>
                <a:spcPct val="120000"/>
              </a:lnSpc>
              <a:spcBef>
                <a:spcPts val="600"/>
              </a:spcBef>
            </a:pPr>
            <a:r>
              <a:rPr lang="en-US" sz="3400" dirty="0"/>
              <a:t>Oracular business</a:t>
            </a:r>
          </a:p>
          <a:p>
            <a:pPr lvl="2"/>
            <a:r>
              <a:rPr lang="en-US" dirty="0" smtClean="0"/>
              <a:t>Fated blinding, recognition</a:t>
            </a:r>
          </a:p>
          <a:p>
            <a:pPr lvl="2"/>
            <a:r>
              <a:rPr lang="en-US" sz="2700" dirty="0"/>
              <a:t>The cyclops’ revenge</a:t>
            </a:r>
          </a:p>
        </p:txBody>
      </p:sp>
    </p:spTree>
    <p:extLst>
      <p:ext uri="{BB962C8B-B14F-4D97-AF65-F5344CB8AC3E}">
        <p14:creationId xmlns:p14="http://schemas.microsoft.com/office/powerpoint/2010/main" val="186500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Tragic Themes, Topicality</a:t>
            </a:r>
            <a:endParaRPr lang="en-US" dirty="0"/>
          </a:p>
        </p:txBody>
      </p:sp>
      <p:sp>
        <p:nvSpPr>
          <p:cNvPr id="3" name="Content Placeholder 2"/>
          <p:cNvSpPr>
            <a:spLocks noGrp="1"/>
          </p:cNvSpPr>
          <p:nvPr>
            <p:ph idx="1"/>
          </p:nvPr>
        </p:nvSpPr>
        <p:spPr/>
        <p:txBody>
          <a:bodyPr/>
          <a:lstStyle/>
          <a:p>
            <a:r>
              <a:rPr lang="en-US" i="1" dirty="0" smtClean="0"/>
              <a:t>Koros</a:t>
            </a:r>
            <a:r>
              <a:rPr lang="en-US" dirty="0" smtClean="0"/>
              <a:t>, </a:t>
            </a:r>
            <a:r>
              <a:rPr lang="en-US" i="1" dirty="0" smtClean="0"/>
              <a:t>hubris</a:t>
            </a:r>
            <a:r>
              <a:rPr lang="en-US" dirty="0" smtClean="0"/>
              <a:t>, </a:t>
            </a:r>
            <a:r>
              <a:rPr lang="en-US" i="1" dirty="0" smtClean="0"/>
              <a:t>atē</a:t>
            </a:r>
            <a:r>
              <a:rPr lang="en-US" dirty="0" smtClean="0"/>
              <a:t>, </a:t>
            </a:r>
            <a:r>
              <a:rPr lang="en-US" i="1" dirty="0" smtClean="0"/>
              <a:t>dikē?</a:t>
            </a:r>
          </a:p>
          <a:p>
            <a:pPr lvl="1"/>
            <a:r>
              <a:rPr lang="en-US" dirty="0" smtClean="0"/>
              <a:t>Parallels with </a:t>
            </a:r>
            <a:r>
              <a:rPr lang="en-US" i="1" dirty="0" smtClean="0"/>
              <a:t>Bacchae</a:t>
            </a:r>
            <a:endParaRPr lang="en-US" dirty="0" smtClean="0"/>
          </a:p>
          <a:p>
            <a:r>
              <a:rPr lang="en-US" dirty="0" smtClean="0"/>
              <a:t>Heroic code, hospitality</a:t>
            </a:r>
          </a:p>
          <a:p>
            <a:r>
              <a:rPr lang="en-US" dirty="0" smtClean="0"/>
              <a:t>Sophistic themes</a:t>
            </a:r>
          </a:p>
          <a:p>
            <a:pPr lvl="1"/>
            <a:r>
              <a:rPr lang="en-US" dirty="0" smtClean="0"/>
              <a:t>Culture versus nature</a:t>
            </a:r>
          </a:p>
          <a:p>
            <a:pPr lvl="1"/>
            <a:r>
              <a:rPr lang="en-US" dirty="0" smtClean="0"/>
              <a:t>Right of the stronger</a:t>
            </a:r>
            <a:endParaRPr lang="en-US" dirty="0"/>
          </a:p>
        </p:txBody>
      </p:sp>
      <p:sp>
        <p:nvSpPr>
          <p:cNvPr id="5" name="TextBox 4"/>
          <p:cNvSpPr txBox="1"/>
          <p:nvPr/>
        </p:nvSpPr>
        <p:spPr>
          <a:xfrm>
            <a:off x="6553200" y="2162532"/>
            <a:ext cx="4894054" cy="112371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solidFill>
                  <a:srgbClr val="737373"/>
                </a:solidFill>
                <a:latin typeface="Calibri" panose="020F0502020204030204" pitchFamily="34" charset="0"/>
                <a:cs typeface="Calibri" panose="020F0502020204030204" pitchFamily="34" charset="0"/>
              </a:rPr>
              <a:t>“Sophist”:</a:t>
            </a:r>
            <a:r>
              <a:rPr lang="en-US" sz="2000" dirty="0" smtClean="0">
                <a:solidFill>
                  <a:srgbClr val="737373"/>
                </a:solidFill>
                <a:latin typeface="Calibri" panose="020F0502020204030204" pitchFamily="34" charset="0"/>
                <a:cs typeface="Calibri" panose="020F0502020204030204" pitchFamily="34" charset="0"/>
              </a:rPr>
              <a:t> Professional teacher preparing young men for public life. Teacher of rhetoric, reasoning, etc.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962400"/>
            <a:ext cx="2133600" cy="2133600"/>
          </a:xfrm>
          <a:prstGeom prst="rect">
            <a:avLst/>
          </a:prstGeom>
        </p:spPr>
      </p:pic>
    </p:spTree>
    <p:extLst>
      <p:ext uri="{BB962C8B-B14F-4D97-AF65-F5344CB8AC3E}">
        <p14:creationId xmlns:p14="http://schemas.microsoft.com/office/powerpoint/2010/main" val="36901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532" y="1828800"/>
            <a:ext cx="352154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Iphigenia’s End — Why?</a:t>
            </a:r>
            <a:endParaRPr lang="en-US" dirty="0"/>
          </a:p>
        </p:txBody>
      </p:sp>
      <p:sp>
        <p:nvSpPr>
          <p:cNvPr id="3" name="Content Placeholder 2"/>
          <p:cNvSpPr>
            <a:spLocks noGrp="1"/>
          </p:cNvSpPr>
          <p:nvPr>
            <p:ph idx="1"/>
          </p:nvPr>
        </p:nvSpPr>
        <p:spPr>
          <a:xfrm>
            <a:off x="1217931" y="1828800"/>
            <a:ext cx="6234601" cy="4343400"/>
          </a:xfrm>
        </p:spPr>
        <p:txBody>
          <a:bodyPr/>
          <a:lstStyle/>
          <a:p>
            <a:r>
              <a:rPr lang="en-US" dirty="0" smtClean="0"/>
              <a:t>“To save Greece ...</a:t>
            </a:r>
          </a:p>
          <a:p>
            <a:pPr lvl="1"/>
            <a:r>
              <a:rPr lang="en-US" dirty="0" smtClean="0"/>
              <a:t>From what or whom?</a:t>
            </a:r>
          </a:p>
          <a:p>
            <a:r>
              <a:rPr lang="en-US" dirty="0" smtClean="0"/>
              <a:t>... of her own free will”</a:t>
            </a:r>
          </a:p>
          <a:p>
            <a:pPr lvl="1"/>
            <a:r>
              <a:rPr lang="en-US" dirty="0" smtClean="0"/>
              <a:t>She had a choice? And human sacrifice?</a:t>
            </a:r>
            <a:endParaRPr lang="en-US" dirty="0"/>
          </a:p>
        </p:txBody>
      </p:sp>
      <p:sp>
        <p:nvSpPr>
          <p:cNvPr id="4" name="TextBox 3"/>
          <p:cNvSpPr txBox="1"/>
          <p:nvPr/>
        </p:nvSpPr>
        <p:spPr>
          <a:xfrm>
            <a:off x="3742078" y="5562600"/>
            <a:ext cx="4722088" cy="646986"/>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ctr" anchorCtr="0">
            <a:spAutoFit/>
          </a:bodyPr>
          <a:lstStyle/>
          <a:p>
            <a:pPr algn="ctr"/>
            <a:r>
              <a:rPr lang="en-US" sz="3200" dirty="0" smtClean="0">
                <a:solidFill>
                  <a:srgbClr val="737373"/>
                </a:solidFill>
                <a:latin typeface="Calibri" panose="020F0502020204030204" pitchFamily="34" charset="0"/>
                <a:cs typeface="Calibri" panose="020F0502020204030204" pitchFamily="34" charset="0"/>
              </a:rPr>
              <a:t>An overdetermined death?</a:t>
            </a:r>
          </a:p>
        </p:txBody>
      </p:sp>
    </p:spTree>
    <p:extLst>
      <p:ext uri="{BB962C8B-B14F-4D97-AF65-F5344CB8AC3E}">
        <p14:creationId xmlns:p14="http://schemas.microsoft.com/office/powerpoint/2010/main" val="19227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dirty="0" smtClean="0"/>
              <a:t>Agenda</a:t>
            </a:r>
            <a:endParaRPr lang="en-US" dirty="0"/>
          </a:p>
        </p:txBody>
      </p:sp>
      <p:sp>
        <p:nvSpPr>
          <p:cNvPr id="146435" name="Rectangle 3"/>
          <p:cNvSpPr>
            <a:spLocks noGrp="1" noChangeArrowheads="1"/>
          </p:cNvSpPr>
          <p:nvPr>
            <p:ph idx="1"/>
          </p:nvPr>
        </p:nvSpPr>
        <p:spPr/>
        <p:txBody>
          <a:bodyPr>
            <a:normAutofit/>
          </a:bodyPr>
          <a:lstStyle/>
          <a:p>
            <a:pPr lvl="0"/>
            <a:r>
              <a:rPr lang="en-US" dirty="0" smtClean="0"/>
              <a:t>Cold Open</a:t>
            </a:r>
          </a:p>
          <a:p>
            <a:pPr lvl="1"/>
            <a:r>
              <a:rPr lang="en-US" dirty="0" smtClean="0"/>
              <a:t>Iphigenia’s </a:t>
            </a:r>
            <a:r>
              <a:rPr lang="en-US" dirty="0" smtClean="0"/>
              <a:t>overdetermined demise</a:t>
            </a:r>
          </a:p>
          <a:p>
            <a:pPr lvl="0"/>
            <a:r>
              <a:rPr lang="en-US" dirty="0" smtClean="0"/>
              <a:t>Discussion</a:t>
            </a:r>
            <a:r>
              <a:rPr lang="en-US" dirty="0"/>
              <a:t>: Satyr Drama is…</a:t>
            </a:r>
          </a:p>
          <a:p>
            <a:pPr lvl="1"/>
            <a:r>
              <a:rPr lang="en-US" dirty="0"/>
              <a:t>Funny Tragedy?</a:t>
            </a:r>
          </a:p>
          <a:p>
            <a:pPr lvl="0"/>
            <a:r>
              <a:rPr lang="en-US" dirty="0" smtClean="0"/>
              <a:t>Introduction to Genre, Play</a:t>
            </a:r>
          </a:p>
          <a:p>
            <a:pPr lvl="1"/>
            <a:r>
              <a:rPr lang="en-US" dirty="0" smtClean="0"/>
              <a:t>Playful Tragedy (Seaford)</a:t>
            </a:r>
          </a:p>
        </p:txBody>
      </p:sp>
    </p:spTree>
    <p:extLst>
      <p:ext uri="{BB962C8B-B14F-4D97-AF65-F5344CB8AC3E}">
        <p14:creationId xmlns:p14="http://schemas.microsoft.com/office/powerpoint/2010/main" val="12805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fade">
                                      <p:cBhvr>
                                        <p:cTn id="7" dur="500"/>
                                        <p:tgtEl>
                                          <p:spTgt spid="1464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6435">
                                            <p:txEl>
                                              <p:pRg st="1" end="1"/>
                                            </p:txEl>
                                          </p:spTgt>
                                        </p:tgtEl>
                                        <p:attrNameLst>
                                          <p:attrName>style.visibility</p:attrName>
                                        </p:attrNameLst>
                                      </p:cBhvr>
                                      <p:to>
                                        <p:strVal val="visible"/>
                                      </p:to>
                                    </p:set>
                                    <p:animEffect transition="in" filter="fade">
                                      <p:cBhvr>
                                        <p:cTn id="10" dur="500"/>
                                        <p:tgtEl>
                                          <p:spTgt spid="14643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6435">
                                            <p:txEl>
                                              <p:pRg st="2" end="2"/>
                                            </p:txEl>
                                          </p:spTgt>
                                        </p:tgtEl>
                                        <p:attrNameLst>
                                          <p:attrName>style.visibility</p:attrName>
                                        </p:attrNameLst>
                                      </p:cBhvr>
                                      <p:to>
                                        <p:strVal val="visible"/>
                                      </p:to>
                                    </p:set>
                                    <p:animEffect transition="in" filter="fade">
                                      <p:cBhvr>
                                        <p:cTn id="15" dur="500"/>
                                        <p:tgtEl>
                                          <p:spTgt spid="14643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6435">
                                            <p:txEl>
                                              <p:pRg st="3" end="3"/>
                                            </p:txEl>
                                          </p:spTgt>
                                        </p:tgtEl>
                                        <p:attrNameLst>
                                          <p:attrName>style.visibility</p:attrName>
                                        </p:attrNameLst>
                                      </p:cBhvr>
                                      <p:to>
                                        <p:strVal val="visible"/>
                                      </p:to>
                                    </p:set>
                                    <p:animEffect transition="in" filter="fade">
                                      <p:cBhvr>
                                        <p:cTn id="18" dur="500"/>
                                        <p:tgtEl>
                                          <p:spTgt spid="14643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6435">
                                            <p:txEl>
                                              <p:pRg st="4" end="4"/>
                                            </p:txEl>
                                          </p:spTgt>
                                        </p:tgtEl>
                                        <p:attrNameLst>
                                          <p:attrName>style.visibility</p:attrName>
                                        </p:attrNameLst>
                                      </p:cBhvr>
                                      <p:to>
                                        <p:strVal val="visible"/>
                                      </p:to>
                                    </p:set>
                                    <p:animEffect transition="in" filter="fade">
                                      <p:cBhvr>
                                        <p:cTn id="23" dur="500"/>
                                        <p:tgtEl>
                                          <p:spTgt spid="14643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6435">
                                            <p:txEl>
                                              <p:pRg st="5" end="5"/>
                                            </p:txEl>
                                          </p:spTgt>
                                        </p:tgtEl>
                                        <p:attrNameLst>
                                          <p:attrName>style.visibility</p:attrName>
                                        </p:attrNameLst>
                                      </p:cBhvr>
                                      <p:to>
                                        <p:strVal val="visible"/>
                                      </p:to>
                                    </p:set>
                                    <p:animEffect transition="in" filter="fade">
                                      <p:cBhvr>
                                        <p:cTn id="26" dur="500"/>
                                        <p:tgtEl>
                                          <p:spTgt spid="146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Discussion: Satyr Drama is…</a:t>
            </a:r>
            <a:endParaRPr lang="en-US" dirty="0"/>
          </a:p>
        </p:txBody>
      </p:sp>
      <p:sp>
        <p:nvSpPr>
          <p:cNvPr id="8" name="Text Placeholder 7"/>
          <p:cNvSpPr>
            <a:spLocks noGrp="1"/>
          </p:cNvSpPr>
          <p:nvPr>
            <p:ph type="body" idx="1"/>
          </p:nvPr>
        </p:nvSpPr>
        <p:spPr/>
        <p:txBody>
          <a:bodyPr/>
          <a:lstStyle/>
          <a:p>
            <a:r>
              <a:rPr lang="en-US" dirty="0" smtClean="0"/>
              <a:t>Funny Tragedy?</a:t>
            </a:r>
            <a:endParaRPr lang="en-US" dirty="0"/>
          </a:p>
        </p:txBody>
      </p:sp>
    </p:spTree>
    <p:extLst>
      <p:ext uri="{BB962C8B-B14F-4D97-AF65-F5344CB8AC3E}">
        <p14:creationId xmlns:p14="http://schemas.microsoft.com/office/powerpoint/2010/main" val="280744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37" y="1574327"/>
            <a:ext cx="11692175" cy="3709349"/>
          </a:xfrm>
          <a:prstGeom prst="rect">
            <a:avLst/>
          </a:prstGeom>
          <a:noFill/>
        </p:spPr>
        <p:txBody>
          <a:bodyPr wrap="none" rtlCol="0" anchor="ctr" anchorCtr="0">
            <a:spAutoFit/>
          </a:bodyPr>
          <a:lstStyle/>
          <a:p>
            <a:pPr>
              <a:lnSpc>
                <a:spcPct val="150000"/>
              </a:lnSpc>
            </a:pPr>
            <a:r>
              <a:rPr lang="en-US" sz="3200" dirty="0">
                <a:latin typeface="Calibri" panose="020F0502020204030204" pitchFamily="34" charset="0"/>
                <a:cs typeface="Calibri" panose="020F0502020204030204" pitchFamily="34" charset="0"/>
              </a:rPr>
              <a:t>SATYR: Look here, Odysseus, </a:t>
            </a:r>
          </a:p>
          <a:p>
            <a:pPr>
              <a:lnSpc>
                <a:spcPct val="150000"/>
              </a:lnSpc>
            </a:pPr>
            <a:r>
              <a:rPr lang="en-US" sz="3200" dirty="0">
                <a:latin typeface="Calibri" panose="020F0502020204030204" pitchFamily="34" charset="0"/>
                <a:cs typeface="Calibri" panose="020F0502020204030204" pitchFamily="34" charset="0"/>
              </a:rPr>
              <a:t> there’s a matter we’d like to discuss with you</a:t>
            </a:r>
            <a:r>
              <a:rPr lang="en-US" sz="3200" dirty="0" smtClean="0">
                <a:latin typeface="Calibri" panose="020F0502020204030204" pitchFamily="34" charset="0"/>
                <a:cs typeface="Calibri" panose="020F0502020204030204" pitchFamily="34" charset="0"/>
              </a:rPr>
              <a:t>.</a:t>
            </a:r>
          </a:p>
          <a:p>
            <a:pPr>
              <a:lnSpc>
                <a:spcPct val="150000"/>
              </a:lnSpc>
            </a:pPr>
            <a:r>
              <a:rPr lang="en-US" sz="3200" dirty="0" smtClean="0">
                <a:latin typeface="Calibri" panose="020F0502020204030204" pitchFamily="34" charset="0"/>
                <a:cs typeface="Calibri" panose="020F0502020204030204" pitchFamily="34" charset="0"/>
              </a:rPr>
              <a:t>ODYSSEUS</a:t>
            </a:r>
            <a:r>
              <a:rPr lang="en-US" sz="3200" dirty="0">
                <a:latin typeface="Calibri" panose="020F0502020204030204" pitchFamily="34" charset="0"/>
                <a:cs typeface="Calibri" panose="020F0502020204030204" pitchFamily="34" charset="0"/>
              </a:rPr>
              <a:t>: Go ahead . . . Friend to friend. Nothing nicer</a:t>
            </a:r>
            <a:r>
              <a:rPr lang="en-US" sz="3200" dirty="0" smtClean="0">
                <a:latin typeface="Calibri" panose="020F0502020204030204" pitchFamily="34" charset="0"/>
                <a:cs typeface="Calibri" panose="020F0502020204030204" pitchFamily="34" charset="0"/>
              </a:rPr>
              <a:t>.</a:t>
            </a:r>
          </a:p>
          <a:p>
            <a:pPr>
              <a:lnSpc>
                <a:spcPct val="150000"/>
              </a:lnSpc>
            </a:pPr>
            <a:r>
              <a:rPr lang="en-US" sz="3200" dirty="0" smtClean="0">
                <a:latin typeface="Calibri" panose="020F0502020204030204" pitchFamily="34" charset="0"/>
                <a:cs typeface="Calibri" panose="020F0502020204030204" pitchFamily="34" charset="0"/>
              </a:rPr>
              <a:t>SATYR</a:t>
            </a:r>
            <a:r>
              <a:rPr lang="en-US" sz="3200" dirty="0">
                <a:latin typeface="Calibri" panose="020F0502020204030204" pitchFamily="34" charset="0"/>
                <a:cs typeface="Calibri" panose="020F0502020204030204" pitchFamily="34" charset="0"/>
              </a:rPr>
              <a:t>: Well, when you laid waste Troy, did you also lay Helen</a:t>
            </a:r>
            <a:r>
              <a:rPr lang="en-US" sz="3200" dirty="0" smtClean="0">
                <a:latin typeface="Calibri" panose="020F0502020204030204" pitchFamily="34" charset="0"/>
                <a:cs typeface="Calibri" panose="020F0502020204030204" pitchFamily="34" charset="0"/>
              </a:rPr>
              <a:t>?</a:t>
            </a:r>
          </a:p>
          <a:p>
            <a:pPr>
              <a:lnSpc>
                <a:spcPct val="150000"/>
              </a:lnSpc>
            </a:pPr>
            <a:r>
              <a:rPr lang="en-US" sz="3200" dirty="0" smtClean="0">
                <a:latin typeface="Calibri" panose="020F0502020204030204" pitchFamily="34" charset="0"/>
                <a:cs typeface="Calibri" panose="020F0502020204030204" pitchFamily="34" charset="0"/>
              </a:rPr>
              <a:t>ODYSSEUS</a:t>
            </a:r>
            <a:r>
              <a:rPr lang="en-US" sz="3200" dirty="0">
                <a:latin typeface="Calibri" panose="020F0502020204030204" pitchFamily="34" charset="0"/>
                <a:cs typeface="Calibri" panose="020F0502020204030204" pitchFamily="34" charset="0"/>
              </a:rPr>
              <a:t>: [rather shocked] We laid waste the whole house of Priam.</a:t>
            </a:r>
          </a:p>
        </p:txBody>
      </p:sp>
    </p:spTree>
    <p:extLst>
      <p:ext uri="{BB962C8B-B14F-4D97-AF65-F5344CB8AC3E}">
        <p14:creationId xmlns:p14="http://schemas.microsoft.com/office/powerpoint/2010/main" val="18204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6238" y="2161401"/>
            <a:ext cx="8119533" cy="2862322"/>
          </a:xfrm>
          <a:prstGeom prst="rect">
            <a:avLst/>
          </a:prstGeom>
          <a:noFill/>
        </p:spPr>
        <p:txBody>
          <a:bodyPr wrap="square" rtlCol="0" anchor="ctr" anchorCtr="0">
            <a:spAutoFit/>
          </a:bodyPr>
          <a:lstStyle/>
          <a:p>
            <a:pPr algn="ctr">
              <a:lnSpc>
                <a:spcPct val="125000"/>
              </a:lnSpc>
            </a:pPr>
            <a:r>
              <a:rPr lang="en-US" sz="3600" i="1" dirty="0">
                <a:latin typeface="Calibri" panose="020F0502020204030204" pitchFamily="34" charset="0"/>
                <a:cs typeface="Calibri" panose="020F0502020204030204" pitchFamily="34" charset="0"/>
              </a:rPr>
              <a:t>Can tragedy be funny and still be tragedy? If so, will this be what “funny tragedy” will look like. If not, why not? What is tragedy, anyway?</a:t>
            </a:r>
            <a:endParaRPr lang="en-US" sz="36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mtClean="0"/>
              <a:t>Question</a:t>
            </a:r>
            <a:endParaRPr lang="en-US" dirty="0"/>
          </a:p>
        </p:txBody>
      </p:sp>
    </p:spTree>
    <p:extLst>
      <p:ext uri="{BB962C8B-B14F-4D97-AF65-F5344CB8AC3E}">
        <p14:creationId xmlns:p14="http://schemas.microsoft.com/office/powerpoint/2010/main" val="168775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48" y="978725"/>
            <a:ext cx="10515600" cy="2554545"/>
          </a:xfrm>
          <a:prstGeom prst="rect">
            <a:avLst/>
          </a:prstGeom>
          <a:noFill/>
        </p:spPr>
        <p:txBody>
          <a:bodyPr wrap="square" rtlCol="0" anchor="ctr" anchorCtr="0">
            <a:spAutoFit/>
          </a:bodyPr>
          <a:lstStyle/>
          <a:p>
            <a:pPr algn="ctr">
              <a:lnSpc>
                <a:spcPct val="125000"/>
              </a:lnSpc>
            </a:pPr>
            <a:r>
              <a:rPr lang="en-US" sz="3200" dirty="0" smtClean="0">
                <a:solidFill>
                  <a:srgbClr val="545454"/>
                </a:solidFill>
                <a:latin typeface="Calibri" panose="020F0502020204030204" pitchFamily="34" charset="0"/>
                <a:cs typeface="Calibri" panose="020F0502020204030204" pitchFamily="34" charset="0"/>
              </a:rPr>
              <a:t>“In </a:t>
            </a:r>
            <a:r>
              <a:rPr lang="en-US" sz="3200" dirty="0">
                <a:solidFill>
                  <a:srgbClr val="545454"/>
                </a:solidFill>
                <a:latin typeface="Calibri" panose="020F0502020204030204" pitchFamily="34" charset="0"/>
                <a:cs typeface="Calibri" panose="020F0502020204030204" pitchFamily="34" charset="0"/>
              </a:rPr>
              <a:t>drama you struggle, because you hope you’re going to survive. It’s utilitarian — sordid. But tragedy is gratuitous. Pointless, irremediable. Fit for a king</a:t>
            </a:r>
            <a:r>
              <a:rPr lang="en-US" sz="3200" dirty="0" smtClean="0">
                <a:solidFill>
                  <a:srgbClr val="545454"/>
                </a:solidFill>
                <a:latin typeface="Calibri" panose="020F0502020204030204" pitchFamily="34" charset="0"/>
                <a:cs typeface="Calibri" panose="020F0502020204030204" pitchFamily="34" charset="0"/>
              </a:rPr>
              <a:t>!”</a:t>
            </a:r>
            <a:br>
              <a:rPr lang="en-US" sz="3200" dirty="0" smtClean="0">
                <a:solidFill>
                  <a:srgbClr val="545454"/>
                </a:solidFill>
                <a:latin typeface="Calibri" panose="020F0502020204030204" pitchFamily="34" charset="0"/>
                <a:cs typeface="Calibri" panose="020F0502020204030204" pitchFamily="34" charset="0"/>
              </a:rPr>
            </a:br>
            <a:r>
              <a:rPr lang="en-US" sz="3200" dirty="0" smtClean="0">
                <a:solidFill>
                  <a:srgbClr val="545454"/>
                </a:solidFill>
                <a:latin typeface="Calibri" panose="020F0502020204030204" pitchFamily="34" charset="0"/>
                <a:cs typeface="Calibri" panose="020F0502020204030204" pitchFamily="34" charset="0"/>
              </a:rPr>
              <a:t>(Chorus in Anouilh </a:t>
            </a:r>
            <a:r>
              <a:rPr lang="en-US" sz="3200" i="1" dirty="0" smtClean="0">
                <a:solidFill>
                  <a:srgbClr val="545454"/>
                </a:solidFill>
                <a:latin typeface="Calibri" panose="020F0502020204030204" pitchFamily="34" charset="0"/>
                <a:cs typeface="Calibri" panose="020F0502020204030204" pitchFamily="34" charset="0"/>
              </a:rPr>
              <a:t>Antigone</a:t>
            </a:r>
            <a:r>
              <a:rPr lang="en-US" sz="3200" dirty="0" smtClean="0">
                <a:solidFill>
                  <a:srgbClr val="545454"/>
                </a:solidFill>
                <a:latin typeface="Calibri" panose="020F0502020204030204" pitchFamily="34" charset="0"/>
                <a:cs typeface="Calibri" panose="020F0502020204030204" pitchFamily="34" charset="0"/>
              </a:rPr>
              <a:t> p</a:t>
            </a:r>
            <a:r>
              <a:rPr lang="en-US" sz="3200" dirty="0">
                <a:solidFill>
                  <a:srgbClr val="545454"/>
                </a:solidFill>
                <a:latin typeface="Calibri" panose="020F0502020204030204" pitchFamily="34" charset="0"/>
                <a:cs typeface="Calibri" panose="020F0502020204030204" pitchFamily="34" charset="0"/>
              </a:rPr>
              <a:t>. 102</a:t>
            </a:r>
            <a:r>
              <a:rPr lang="en-US" sz="3200" dirty="0" smtClean="0">
                <a:solidFill>
                  <a:srgbClr val="545454"/>
                </a:solidFill>
                <a:latin typeface="Calibri" panose="020F0502020204030204" pitchFamily="34" charset="0"/>
                <a:cs typeface="Calibri" panose="020F0502020204030204" pitchFamily="34" charset="0"/>
              </a:rPr>
              <a:t>)</a:t>
            </a:r>
          </a:p>
        </p:txBody>
      </p:sp>
      <p:sp>
        <p:nvSpPr>
          <p:cNvPr id="3" name="TextBox 2"/>
          <p:cNvSpPr txBox="1"/>
          <p:nvPr/>
        </p:nvSpPr>
        <p:spPr>
          <a:xfrm>
            <a:off x="764460" y="3950525"/>
            <a:ext cx="10679976" cy="1938992"/>
          </a:xfrm>
          <a:prstGeom prst="rect">
            <a:avLst/>
          </a:prstGeom>
          <a:noFill/>
        </p:spPr>
        <p:txBody>
          <a:bodyPr wrap="square" rtlCol="0">
            <a:spAutoFit/>
          </a:bodyPr>
          <a:lstStyle/>
          <a:p>
            <a:pPr algn="ctr">
              <a:lnSpc>
                <a:spcPct val="125000"/>
              </a:lnSpc>
            </a:pPr>
            <a:r>
              <a:rPr lang="en-US" sz="4800" dirty="0" smtClean="0">
                <a:solidFill>
                  <a:srgbClr val="545454"/>
                </a:solidFill>
                <a:latin typeface="Calibri" panose="020F0502020204030204" pitchFamily="34" charset="0"/>
                <a:cs typeface="Calibri" panose="020F0502020204030204" pitchFamily="34" charset="0"/>
              </a:rPr>
              <a:t>Can we think of Euripides’ </a:t>
            </a:r>
            <a:r>
              <a:rPr lang="en-US" sz="4800" i="1" dirty="0" smtClean="0">
                <a:solidFill>
                  <a:srgbClr val="545454"/>
                </a:solidFill>
                <a:latin typeface="Calibri" panose="020F0502020204030204" pitchFamily="34" charset="0"/>
                <a:cs typeface="Calibri" panose="020F0502020204030204" pitchFamily="34" charset="0"/>
              </a:rPr>
              <a:t>Cyclops</a:t>
            </a:r>
            <a:r>
              <a:rPr lang="en-US" sz="4800" dirty="0" smtClean="0">
                <a:solidFill>
                  <a:srgbClr val="545454"/>
                </a:solidFill>
                <a:latin typeface="Calibri" panose="020F0502020204030204" pitchFamily="34" charset="0"/>
                <a:cs typeface="Calibri" panose="020F0502020204030204" pitchFamily="34" charset="0"/>
              </a:rPr>
              <a:t> as drama or tragedy?</a:t>
            </a:r>
          </a:p>
        </p:txBody>
      </p:sp>
    </p:spTree>
    <p:extLst>
      <p:ext uri="{BB962C8B-B14F-4D97-AF65-F5344CB8AC3E}">
        <p14:creationId xmlns:p14="http://schemas.microsoft.com/office/powerpoint/2010/main" val="147565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Introduction to Genre, Play</a:t>
            </a:r>
            <a:endParaRPr lang="en-US" dirty="0"/>
          </a:p>
        </p:txBody>
      </p:sp>
      <p:sp>
        <p:nvSpPr>
          <p:cNvPr id="41987" name="Rectangle 3"/>
          <p:cNvSpPr>
            <a:spLocks noGrp="1" noChangeArrowheads="1"/>
          </p:cNvSpPr>
          <p:nvPr>
            <p:ph type="body" idx="1"/>
          </p:nvPr>
        </p:nvSpPr>
        <p:spPr/>
        <p:txBody>
          <a:bodyPr/>
          <a:lstStyle/>
          <a:p>
            <a:r>
              <a:rPr lang="en-US" dirty="0" smtClean="0"/>
              <a:t>Playful Tragedy (Seaford)?</a:t>
            </a:r>
            <a:endParaRPr lang="en-US" dirty="0"/>
          </a:p>
        </p:txBody>
      </p:sp>
    </p:spTree>
    <p:extLst>
      <p:ext uri="{BB962C8B-B14F-4D97-AF65-F5344CB8AC3E}">
        <p14:creationId xmlns:p14="http://schemas.microsoft.com/office/powerpoint/2010/main" val="37242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Satyr Drama: Origins</a:t>
            </a:r>
            <a:endParaRPr lang="en-US" dirty="0"/>
          </a:p>
        </p:txBody>
      </p:sp>
      <p:sp>
        <p:nvSpPr>
          <p:cNvPr id="5" name="Content Placeholder 4"/>
          <p:cNvSpPr>
            <a:spLocks noGrp="1"/>
          </p:cNvSpPr>
          <p:nvPr>
            <p:ph sz="half" idx="1"/>
          </p:nvPr>
        </p:nvSpPr>
        <p:spPr>
          <a:xfrm>
            <a:off x="1233600" y="1828800"/>
            <a:ext cx="4709961" cy="3124200"/>
          </a:xfrm>
        </p:spPr>
        <p:txBody>
          <a:bodyPr>
            <a:normAutofit fontScale="92500" lnSpcReduction="10000"/>
          </a:bodyPr>
          <a:lstStyle/>
          <a:p>
            <a:r>
              <a:rPr lang="en-US" dirty="0" smtClean="0"/>
              <a:t>Cultic (Dionysian) precursors</a:t>
            </a:r>
          </a:p>
          <a:p>
            <a:pPr lvl="1"/>
            <a:r>
              <a:rPr lang="en-US" dirty="0" smtClean="0"/>
              <a:t>Impersonation</a:t>
            </a:r>
          </a:p>
          <a:p>
            <a:pPr lvl="1"/>
            <a:r>
              <a:rPr lang="en-US" dirty="0" smtClean="0"/>
              <a:t>Procession</a:t>
            </a:r>
          </a:p>
          <a:p>
            <a:pPr lvl="1"/>
            <a:r>
              <a:rPr lang="en-US" dirty="0" smtClean="0"/>
              <a:t>Carousal-celebration</a:t>
            </a:r>
          </a:p>
        </p:txBody>
      </p:sp>
      <p:sp>
        <p:nvSpPr>
          <p:cNvPr id="8" name="Content Placeholder 7"/>
          <p:cNvSpPr>
            <a:spLocks noGrp="1"/>
          </p:cNvSpPr>
          <p:nvPr>
            <p:ph sz="half" idx="2"/>
          </p:nvPr>
        </p:nvSpPr>
        <p:spPr>
          <a:xfrm>
            <a:off x="6264110" y="1828800"/>
            <a:ext cx="4709961" cy="3124200"/>
          </a:xfrm>
        </p:spPr>
        <p:txBody>
          <a:bodyPr>
            <a:normAutofit fontScale="92500" lnSpcReduction="10000"/>
          </a:bodyPr>
          <a:lstStyle/>
          <a:p>
            <a:r>
              <a:rPr lang="en-US" dirty="0"/>
              <a:t>Chronology, Athens</a:t>
            </a:r>
          </a:p>
          <a:p>
            <a:pPr lvl="1"/>
            <a:r>
              <a:rPr lang="en-US" dirty="0"/>
              <a:t>Late 500s</a:t>
            </a:r>
          </a:p>
          <a:p>
            <a:pPr lvl="2"/>
            <a:r>
              <a:rPr lang="en-US" dirty="0"/>
              <a:t>“Tragedies from satyric drama” (Aristotle)</a:t>
            </a:r>
          </a:p>
          <a:p>
            <a:pPr lvl="1"/>
            <a:r>
              <a:rPr lang="en-US" dirty="0"/>
              <a:t>Early 400s</a:t>
            </a:r>
          </a:p>
          <a:p>
            <a:pPr lvl="2"/>
            <a:r>
              <a:rPr lang="en-US" dirty="0"/>
              <a:t>First satyr dramas </a:t>
            </a:r>
            <a:r>
              <a:rPr lang="en-US" dirty="0" smtClean="0"/>
              <a:t>(?)</a:t>
            </a:r>
            <a:endParaRPr lang="en-US" dirty="0"/>
          </a:p>
        </p:txBody>
      </p:sp>
      <p:grpSp>
        <p:nvGrpSpPr>
          <p:cNvPr id="6" name="Group 5"/>
          <p:cNvGrpSpPr/>
          <p:nvPr/>
        </p:nvGrpSpPr>
        <p:grpSpPr>
          <a:xfrm>
            <a:off x="1971624" y="5010933"/>
            <a:ext cx="3233911" cy="1618467"/>
            <a:chOff x="609600" y="2892037"/>
            <a:chExt cx="3233911" cy="1618467"/>
          </a:xfrm>
        </p:grpSpPr>
        <p:sp>
          <p:nvSpPr>
            <p:cNvPr id="7" name="Text Box 14"/>
            <p:cNvSpPr txBox="1">
              <a:spLocks noChangeArrowheads="1"/>
            </p:cNvSpPr>
            <p:nvPr/>
          </p:nvSpPr>
          <p:spPr bwMode="auto">
            <a:xfrm>
              <a:off x="770644" y="4171950"/>
              <a:ext cx="2911823" cy="338554"/>
            </a:xfrm>
            <a:prstGeom prst="rect">
              <a:avLst/>
            </a:prstGeom>
            <a:noFill/>
            <a:ln w="9525">
              <a:noFill/>
              <a:miter lim="800000"/>
              <a:headEnd/>
              <a:tailEnd/>
            </a:ln>
            <a:effectLst/>
          </p:spPr>
          <p:txBody>
            <a:bodyPr wrap="none">
              <a:spAutoFit/>
            </a:bodyPr>
            <a:lstStyle/>
            <a:p>
              <a:r>
                <a:rPr lang="en-US" sz="1600" dirty="0">
                  <a:latin typeface="Calibri" panose="020F0502020204030204" pitchFamily="34" charset="0"/>
                  <a:cs typeface="Calibri" panose="020F0502020204030204" pitchFamily="34" charset="0"/>
                </a:rPr>
                <a:t>Komasts: archaic Corinthian vase</a:t>
              </a:r>
            </a:p>
          </p:txBody>
        </p:sp>
        <p:pic>
          <p:nvPicPr>
            <p:cNvPr id="9" name="Picture 19"/>
            <p:cNvPicPr>
              <a:picLocks noChangeAspect="1" noChangeArrowheads="1"/>
            </p:cNvPicPr>
            <p:nvPr/>
          </p:nvPicPr>
          <p:blipFill>
            <a:blip r:embed="rId3" cstate="print"/>
            <a:srcRect/>
            <a:stretch>
              <a:fillRect/>
            </a:stretch>
          </p:blipFill>
          <p:spPr bwMode="auto">
            <a:xfrm>
              <a:off x="609600" y="2892037"/>
              <a:ext cx="3233911" cy="1238638"/>
            </a:xfrm>
            <a:prstGeom prst="rect">
              <a:avLst/>
            </a:prstGeom>
            <a:noFill/>
            <a:ln w="9525">
              <a:noFill/>
              <a:miter lim="800000"/>
              <a:headEnd/>
              <a:tailEnd/>
            </a:ln>
            <a:effectLst/>
          </p:spPr>
        </p:pic>
      </p:grpSp>
    </p:spTree>
    <p:extLst>
      <p:ext uri="{BB962C8B-B14F-4D97-AF65-F5344CB8AC3E}">
        <p14:creationId xmlns:p14="http://schemas.microsoft.com/office/powerpoint/2010/main" val="6977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theme/theme1.xml><?xml version="1.0" encoding="utf-8"?>
<a:theme xmlns:a="http://schemas.openxmlformats.org/drawingml/2006/main" name="ancient_tragedy">
  <a:themeElements>
    <a:clrScheme name="Custom 1">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00B0F0"/>
      </a:hlink>
      <a:folHlink>
        <a:srgbClr val="00B0F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tailEnd type="triangle"/>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lnSpc>
            <a:spcPct val="125000"/>
          </a:lnSpc>
          <a:defRPr sz="3200" dirty="0" smtClean="0">
            <a:solidFill>
              <a:srgbClr val="737373"/>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ancient_tragedy" id="{EA7E70D2-4716-4C29-9B1D-4CC4103D83DE}" vid="{9CB889F5-4647-4BC6-A79F-3A09808F0EF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ancient_tragedy</Template>
  <TotalTime>1203</TotalTime>
  <Words>3486</Words>
  <Application>Microsoft Office PowerPoint</Application>
  <PresentationFormat>Widescreen</PresentationFormat>
  <Paragraphs>330</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Candara</vt:lpstr>
      <vt:lpstr>Century Gothic</vt:lpstr>
      <vt:lpstr>Levenim MT</vt:lpstr>
      <vt:lpstr>Tahoma</vt:lpstr>
      <vt:lpstr>Times New Roman</vt:lpstr>
      <vt:lpstr>Wingdings</vt:lpstr>
      <vt:lpstr>ancient_tragedy</vt:lpstr>
      <vt:lpstr>Euripides’ Cyclops</vt:lpstr>
      <vt:lpstr>Iphigenia’s End — Why?</vt:lpstr>
      <vt:lpstr>Agenda</vt:lpstr>
      <vt:lpstr>Discussion: Satyr Drama is…</vt:lpstr>
      <vt:lpstr>PowerPoint Presentation</vt:lpstr>
      <vt:lpstr>Question</vt:lpstr>
      <vt:lpstr>PowerPoint Presentation</vt:lpstr>
      <vt:lpstr>Introduction to Genre, Play</vt:lpstr>
      <vt:lpstr>Satyr Drama: Origins</vt:lpstr>
      <vt:lpstr>Satyr Drama: Elements</vt:lpstr>
      <vt:lpstr>PowerPoint Presentation</vt:lpstr>
      <vt:lpstr>PowerPoint Presentation</vt:lpstr>
      <vt:lpstr>PowerPoint Presentation</vt:lpstr>
      <vt:lpstr>Cyclops: Production, Myth, Characters</vt:lpstr>
      <vt:lpstr>PowerPoint Presentation</vt:lpstr>
      <vt:lpstr>Analysis</vt:lpstr>
      <vt:lpstr>Analysis (cont’d)</vt:lpstr>
      <vt:lpstr>Tragic Themes, Topicality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Euripides’ Cyclops</dc:title>
  <dc:creator>ascholtz</dc:creator>
  <cp:lastModifiedBy>Scholtz, Andrew</cp:lastModifiedBy>
  <cp:revision>138</cp:revision>
  <cp:lastPrinted>2024-03-21T13:41:53Z</cp:lastPrinted>
  <dcterms:created xsi:type="dcterms:W3CDTF">2011-11-08T00:36:00Z</dcterms:created>
  <dcterms:modified xsi:type="dcterms:W3CDTF">2024-03-21T18:06:02Z</dcterms:modified>
</cp:coreProperties>
</file>