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19"/>
  </p:notesMasterIdLst>
  <p:handoutMasterIdLst>
    <p:handoutMasterId r:id="rId20"/>
  </p:handoutMasterIdLst>
  <p:sldIdLst>
    <p:sldId id="272" r:id="rId2"/>
    <p:sldId id="258" r:id="rId3"/>
    <p:sldId id="276" r:id="rId4"/>
    <p:sldId id="269" r:id="rId5"/>
    <p:sldId id="273" r:id="rId6"/>
    <p:sldId id="274" r:id="rId7"/>
    <p:sldId id="275" r:id="rId8"/>
    <p:sldId id="277" r:id="rId9"/>
    <p:sldId id="278" r:id="rId10"/>
    <p:sldId id="268" r:id="rId11"/>
    <p:sldId id="279" r:id="rId12"/>
    <p:sldId id="263" r:id="rId13"/>
    <p:sldId id="264" r:id="rId14"/>
    <p:sldId id="265" r:id="rId15"/>
    <p:sldId id="266" r:id="rId16"/>
    <p:sldId id="280" r:id="rId17"/>
    <p:sldId id="281"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7373"/>
    <a:srgbClr val="D9954E"/>
    <a:srgbClr val="FA5300"/>
    <a:srgbClr val="FF6600"/>
    <a:srgbClr val="993300"/>
    <a:srgbClr val="CCFFFF"/>
    <a:srgbClr val="FFFFFF"/>
    <a:srgbClr val="E5E5FF"/>
    <a:srgbClr val="1A1A1A"/>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 autoAdjust="0"/>
    <p:restoredTop sz="81808" autoAdjust="0"/>
  </p:normalViewPr>
  <p:slideViewPr>
    <p:cSldViewPr showGuides="1">
      <p:cViewPr varScale="1">
        <p:scale>
          <a:sx n="110" d="100"/>
          <a:sy n="110" d="100"/>
        </p:scale>
        <p:origin x="1218" y="114"/>
      </p:cViewPr>
      <p:guideLst>
        <p:guide pos="3840"/>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showGuides="1">
      <p:cViewPr varScale="1">
        <p:scale>
          <a:sx n="62" d="100"/>
          <a:sy n="62" d="100"/>
        </p:scale>
        <p:origin x="3125" y="4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a:lvl1pPr>
          </a:lstStyle>
          <a:p>
            <a:endParaRPr lang="en-US"/>
          </a:p>
        </p:txBody>
      </p:sp>
      <p:sp>
        <p:nvSpPr>
          <p:cNvPr id="79875" name="Rectangle 3"/>
          <p:cNvSpPr>
            <a:spLocks noGrp="1" noChangeArrowheads="1"/>
          </p:cNvSpPr>
          <p:nvPr>
            <p:ph type="dt" sz="quarter"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a:lvl1pPr>
          </a:lstStyle>
          <a:p>
            <a:endParaRPr lang="en-US"/>
          </a:p>
        </p:txBody>
      </p:sp>
      <p:sp>
        <p:nvSpPr>
          <p:cNvPr id="79877" name="Rectangle 5"/>
          <p:cNvSpPr>
            <a:spLocks noGrp="1" noChangeArrowheads="1"/>
          </p:cNvSpPr>
          <p:nvPr>
            <p:ph type="sldNum" sz="quarter" idx="3"/>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20925611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59" name="Rectangle 3"/>
          <p:cNvSpPr>
            <a:spLocks noGrp="1" noChangeArrowheads="1"/>
          </p:cNvSpPr>
          <p:nvPr>
            <p:ph type="dt"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1655763" y="482600"/>
            <a:ext cx="3700462"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7"/>
            <a:ext cx="5919894" cy="5895930"/>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63" name="Rectangle 7"/>
          <p:cNvSpPr>
            <a:spLocks noGrp="1" noChangeArrowheads="1"/>
          </p:cNvSpPr>
          <p:nvPr>
            <p:ph type="sldNum" sz="quarter" idx="5"/>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1645551686"/>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100" kern="1200" baseline="0">
        <a:solidFill>
          <a:schemeClr val="tx1"/>
        </a:solidFill>
        <a:latin typeface="Tahoma" pitchFamily="34" charset="0"/>
        <a:ea typeface="+mn-ea"/>
        <a:cs typeface="+mn-cs"/>
      </a:defRPr>
    </a:lvl1pPr>
    <a:lvl2pPr marL="457200" algn="l" rtl="0" fontAlgn="base">
      <a:spcBef>
        <a:spcPct val="30000"/>
      </a:spcBef>
      <a:spcAft>
        <a:spcPct val="0"/>
      </a:spcAft>
      <a:defRPr sz="1100" kern="1200" baseline="0">
        <a:solidFill>
          <a:schemeClr val="tx1"/>
        </a:solidFill>
        <a:latin typeface="Tahoma" pitchFamily="34" charset="0"/>
        <a:ea typeface="+mn-ea"/>
        <a:cs typeface="+mn-cs"/>
      </a:defRPr>
    </a:lvl2pPr>
    <a:lvl3pPr marL="914400" algn="l" rtl="0" fontAlgn="base">
      <a:spcBef>
        <a:spcPct val="30000"/>
      </a:spcBef>
      <a:spcAft>
        <a:spcPct val="0"/>
      </a:spcAft>
      <a:defRPr sz="1100" kern="1200" baseline="0">
        <a:solidFill>
          <a:schemeClr val="tx1"/>
        </a:solidFill>
        <a:latin typeface="Tahoma" pitchFamily="34" charset="0"/>
        <a:ea typeface="+mn-ea"/>
        <a:cs typeface="+mn-cs"/>
      </a:defRPr>
    </a:lvl3pPr>
    <a:lvl4pPr marL="1371600" algn="l" rtl="0" fontAlgn="base">
      <a:spcBef>
        <a:spcPct val="30000"/>
      </a:spcBef>
      <a:spcAft>
        <a:spcPct val="0"/>
      </a:spcAft>
      <a:defRPr sz="1100" kern="1200" baseline="0">
        <a:solidFill>
          <a:schemeClr val="tx1"/>
        </a:solidFill>
        <a:latin typeface="Tahoma" pitchFamily="34" charset="0"/>
        <a:ea typeface="+mn-ea"/>
        <a:cs typeface="+mn-cs"/>
      </a:defRPr>
    </a:lvl4pPr>
    <a:lvl5pPr marL="1828800" algn="l" rtl="0" fontAlgn="base">
      <a:spcBef>
        <a:spcPct val="30000"/>
      </a:spcBef>
      <a:spcAft>
        <a:spcPct val="0"/>
      </a:spcAft>
      <a:defRPr sz="1100" kern="1200" baseline="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baseline="0" dirty="0" smtClean="0">
                <a:solidFill>
                  <a:schemeClr val="tx1"/>
                </a:solidFill>
                <a:effectLst/>
                <a:latin typeface="Tahoma" pitchFamily="34" charset="0"/>
                <a:ea typeface="+mn-ea"/>
                <a:cs typeface="+mn-cs"/>
              </a:rPr>
              <a:t>The Farewell of Admetus (ATMITE) and Alcestis (ALCSTI). Etruscan red-figure amphora found in </a:t>
            </a:r>
            <a:r>
              <a:rPr lang="en-US" sz="1100" b="0" i="0" kern="1200" baseline="0" dirty="0" err="1" smtClean="0">
                <a:solidFill>
                  <a:schemeClr val="tx1"/>
                </a:solidFill>
                <a:effectLst/>
                <a:latin typeface="Tahoma" pitchFamily="34" charset="0"/>
                <a:ea typeface="+mn-ea"/>
                <a:cs typeface="+mn-cs"/>
              </a:rPr>
              <a:t>Vulci</a:t>
            </a:r>
            <a:r>
              <a:rPr lang="en-US" sz="1100" b="0" i="0" kern="1200" baseline="0" dirty="0" smtClean="0">
                <a:solidFill>
                  <a:schemeClr val="tx1"/>
                </a:solidFill>
                <a:effectLst/>
                <a:latin typeface="Tahoma" pitchFamily="34" charset="0"/>
                <a:ea typeface="+mn-ea"/>
                <a:cs typeface="+mn-cs"/>
              </a:rPr>
              <a:t>. Inscription on the left: ECA ERSCE NAC ACHRUM FLERTHRCE (She went and in this way she satisfied Acheron with a sacrifice)</a:t>
            </a:r>
          </a:p>
          <a:p>
            <a:r>
              <a:rPr lang="en-US" dirty="0" smtClean="0"/>
              <a:t>https://en.m.wikipedia.org/wiki/File:Farewell_of_Admetus_%26_Alcestis.jpg</a:t>
            </a:r>
          </a:p>
          <a:p>
            <a:endParaRPr lang="en-US" dirty="0" smtClean="0"/>
          </a:p>
          <a:p>
            <a:r>
              <a:rPr lang="en-US" dirty="0" smtClean="0"/>
              <a:t>The fourth century Etruscan volute krater from </a:t>
            </a:r>
            <a:r>
              <a:rPr lang="en-US" dirty="0" err="1" smtClean="0"/>
              <a:t>Vulci</a:t>
            </a:r>
            <a:r>
              <a:rPr lang="en-US" dirty="0" smtClean="0"/>
              <a:t>, now housed in the </a:t>
            </a:r>
            <a:r>
              <a:rPr lang="en-US" dirty="0" err="1" smtClean="0"/>
              <a:t>Bibliothèque</a:t>
            </a:r>
            <a:r>
              <a:rPr lang="en-US" dirty="0" smtClean="0"/>
              <a:t> </a:t>
            </a:r>
            <a:r>
              <a:rPr lang="en-US" dirty="0" err="1" smtClean="0"/>
              <a:t>Nationale</a:t>
            </a:r>
            <a:r>
              <a:rPr lang="en-US" dirty="0" smtClean="0"/>
              <a:t>, Cabinet des </a:t>
            </a:r>
            <a:r>
              <a:rPr lang="en-US" dirty="0" err="1" smtClean="0"/>
              <a:t>Médailles</a:t>
            </a:r>
            <a:r>
              <a:rPr lang="en-US" dirty="0" smtClean="0"/>
              <a:t> in Paris (inv. 918), features the ﬁnest depiction of the farewell scene of Alcestis and Admetus known in red-ﬁgure vase-painting throughout the Mediterranean.</a:t>
            </a:r>
          </a:p>
          <a:p>
            <a:r>
              <a:rPr lang="en-US" dirty="0" smtClean="0"/>
              <a:t>https://www.academia.edu/8757733/_Greek_in_Subject_Etruscan_by_Design_Alcestis_and_Admetus_on_an_Etruscan_Red_Figure_Krater_in_The_Regional_Production_of_Red_figure_Pottery_Greece_Magna_Graecia_and_Etruria_eds_S_Schierup_and_V_Sabetai_Copenhagen_304_310_2014_</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a:t>
            </a:fld>
            <a:endParaRPr lang="en-US"/>
          </a:p>
        </p:txBody>
      </p:sp>
    </p:spTree>
    <p:extLst>
      <p:ext uri="{BB962C8B-B14F-4D97-AF65-F5344CB8AC3E}">
        <p14:creationId xmlns:p14="http://schemas.microsoft.com/office/powerpoint/2010/main" val="512940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of the play can be played for laughs, the Heracles-butler scene, for instance? should the </a:t>
            </a:r>
            <a:r>
              <a:rPr lang="en-US" i="1" dirty="0" smtClean="0"/>
              <a:t>ending</a:t>
            </a:r>
            <a:r>
              <a:rPr lang="en-US" i="0" dirty="0" smtClean="0"/>
              <a:t> be played for laughs?</a:t>
            </a:r>
          </a:p>
          <a:p>
            <a:r>
              <a:rPr lang="en-US" dirty="0" smtClean="0"/>
              <a:t>Tragic?</a:t>
            </a:r>
          </a:p>
          <a:p>
            <a:pPr lvl="1"/>
            <a:r>
              <a:rPr lang="en-US" dirty="0" smtClean="0"/>
              <a:t>Lamentation</a:t>
            </a:r>
          </a:p>
          <a:p>
            <a:pPr lvl="1"/>
            <a:r>
              <a:rPr lang="en-US" dirty="0" smtClean="0"/>
              <a:t>“I have overstepped my mark, ... Too late I learn this now” (Admetus, p. 36)</a:t>
            </a:r>
          </a:p>
          <a:p>
            <a:pPr lvl="0"/>
            <a:r>
              <a:rPr lang="en-US" dirty="0" smtClean="0"/>
              <a:t>Satyric?</a:t>
            </a:r>
          </a:p>
          <a:p>
            <a:pPr lvl="1"/>
            <a:r>
              <a:rPr lang="en-US" dirty="0" smtClean="0"/>
              <a:t>Butler on Heracles (p. 30)</a:t>
            </a:r>
          </a:p>
          <a:p>
            <a:pPr lvl="1"/>
            <a:r>
              <a:rPr lang="en-US" dirty="0" smtClean="0"/>
              <a:t>“He grabs the loving cup with ivy round it / and swills it down neat like so much grape juice”</a:t>
            </a:r>
          </a:p>
          <a:p>
            <a:pPr lvl="1"/>
            <a:r>
              <a:rPr lang="en-US" dirty="0" smtClean="0"/>
              <a:t>Heracles to Butler (p. 31)</a:t>
            </a:r>
          </a:p>
          <a:p>
            <a:pPr lvl="1"/>
            <a:r>
              <a:rPr lang="en-US" dirty="0" smtClean="0"/>
              <a:t>“Have a drink”</a:t>
            </a:r>
          </a:p>
          <a:p>
            <a:pPr lvl="1"/>
            <a:r>
              <a:rPr lang="en-US" dirty="0" smtClean="0"/>
              <a:t>“… pay homage to … Aphrodite”</a:t>
            </a:r>
          </a:p>
          <a:p>
            <a:pPr lvl="1"/>
            <a:r>
              <a:rPr lang="en-US" dirty="0" smtClean="0"/>
              <a:t>“… take a swig with me”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4119203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ask?</a:t>
            </a:r>
            <a:r>
              <a:rPr lang="en-US" baseline="0" dirty="0" smtClean="0"/>
              <a:t> again, Anouilh is drawing a distinction between, on the one hand, engaging, suspenseful drama with viewers’/readers’ emotional involvement, on the other hand, unrelatable tragedy with its quasi-ritualistic violence and catastrophe. Alcestis is like the latter, yet it it’s so very untragic. the prologue contains a huge spoiler, Heracles will save the day.</a:t>
            </a:r>
            <a:r>
              <a:rPr lang="en-US" dirty="0" smtClean="0"/>
              <a:t> it’s not that everything’s hopeless; hope itself is pointless</a:t>
            </a:r>
            <a:r>
              <a:rPr lang="en-US" baseline="0" dirty="0" smtClean="0"/>
              <a:t> – why worry or fret? </a:t>
            </a:r>
            <a:r>
              <a:rPr lang="en-US" dirty="0" smtClean="0"/>
              <a:t>so much of the tragedy, the mourning and grief</a:t>
            </a:r>
            <a:r>
              <a:rPr lang="en-US" baseline="0" dirty="0" smtClean="0"/>
              <a:t> and suffering, etc., turns out to be not simply gratuitous but riotously performative, even self-indulgent, both in Admetus’ case and in Alcestis’.</a:t>
            </a:r>
          </a:p>
          <a:p>
            <a:r>
              <a:rPr lang="en-US" baseline="0" dirty="0" smtClean="0"/>
              <a:t>thus to ask the question, Is Alcestis tragedy? is kind of to ask what tragedy is.</a:t>
            </a:r>
          </a:p>
          <a:p>
            <a:r>
              <a:rPr lang="en-US" baseline="0" dirty="0" err="1" smtClean="0"/>
              <a:t>i</a:t>
            </a:r>
            <a:r>
              <a:rPr lang="en-US" baseline="0" dirty="0" smtClean="0"/>
              <a:t> think the point is that we can begin to map out a few diagnostic features that point in the direction of tragedy and that the connect the dramas of real life with the imagined dramas of print, stage, and screen.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3896897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clas215</a:t>
            </a:r>
            <a:endParaRPr lang="en-US" dirty="0"/>
          </a:p>
        </p:txBody>
      </p:sp>
      <p:sp>
        <p:nvSpPr>
          <p:cNvPr id="5" name="Date Placeholder 4"/>
          <p:cNvSpPr>
            <a:spLocks noGrp="1"/>
          </p:cNvSpPr>
          <p:nvPr>
            <p:ph type="dt" idx="11"/>
          </p:nvPr>
        </p:nvSpPr>
        <p:spPr/>
        <p:txBody>
          <a:bodyPr/>
          <a:lstStyle/>
          <a:p>
            <a:fld id="{44FB5FEA-8BCF-4D35-B9EB-1CDC7618E77B}" type="datetime1">
              <a:rPr lang="en-US" smtClean="0"/>
              <a:pPr/>
              <a:t>3/26/2024</a:t>
            </a:fld>
            <a:endParaRPr lang="en-US" dirty="0"/>
          </a:p>
        </p:txBody>
      </p:sp>
      <p:sp>
        <p:nvSpPr>
          <p:cNvPr id="6" name="Footer Placeholder 5"/>
          <p:cNvSpPr>
            <a:spLocks noGrp="1"/>
          </p:cNvSpPr>
          <p:nvPr>
            <p:ph type="ftr" sz="quarter" idx="12"/>
          </p:nvPr>
        </p:nvSpPr>
        <p:spPr/>
        <p:txBody>
          <a:bodyPr/>
          <a:lstStyle/>
          <a:p>
            <a:r>
              <a:rPr lang="en-US" dirty="0" smtClean="0"/>
              <a:t>bacchae 2</a:t>
            </a:r>
            <a:endParaRPr lang="en-US" dirty="0"/>
          </a:p>
        </p:txBody>
      </p:sp>
      <p:sp>
        <p:nvSpPr>
          <p:cNvPr id="7" name="Slide Number Placeholder 6"/>
          <p:cNvSpPr>
            <a:spLocks noGrp="1"/>
          </p:cNvSpPr>
          <p:nvPr>
            <p:ph type="sldNum" sz="quarter" idx="13"/>
          </p:nvPr>
        </p:nvSpPr>
        <p:spPr/>
        <p:txBody>
          <a:bodyPr/>
          <a:lstStyle/>
          <a:p>
            <a:fld id="{5721D7F7-CBDC-4618-B4D1-D6BF1CF121FB}" type="slidenum">
              <a:rPr lang="en-US" smtClean="0"/>
              <a:pPr/>
              <a:t>12</a:t>
            </a:fld>
            <a:endParaRPr lang="en-US" dirty="0"/>
          </a:p>
        </p:txBody>
      </p:sp>
    </p:spTree>
    <p:extLst>
      <p:ext uri="{BB962C8B-B14F-4D97-AF65-F5344CB8AC3E}">
        <p14:creationId xmlns:p14="http://schemas.microsoft.com/office/powerpoint/2010/main" val="3437122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Alcestis and Admetus, ancient Roman fresco (45–79 CE) from the House of the Tragic Poet, Pompeii, Italy (photo by Stefano </a:t>
            </a:r>
            <a:r>
              <a:rPr lang="en-US" dirty="0" err="1" smtClean="0"/>
              <a:t>Bolognini</a:t>
            </a:r>
            <a:r>
              <a:rPr lang="en-US" dirty="0" smtClean="0"/>
              <a:t>). https://en.wikipedia.org/wiki/Alcestis#/media/File:Affreschi_romani_-_pompei_-_alcesti_e_admeto.JPG</a:t>
            </a:r>
          </a:p>
          <a:p>
            <a:r>
              <a:rPr lang="en-US" dirty="0" smtClean="0"/>
              <a:t>Euripides</a:t>
            </a:r>
          </a:p>
          <a:p>
            <a:pPr lvl="1"/>
            <a:r>
              <a:rPr lang="en-US" dirty="0" smtClean="0"/>
              <a:t>480s-406 BCE</a:t>
            </a:r>
          </a:p>
          <a:p>
            <a:r>
              <a:rPr lang="en-US" dirty="0" smtClean="0"/>
              <a:t>play</a:t>
            </a:r>
          </a:p>
          <a:p>
            <a:pPr lvl="1"/>
            <a:r>
              <a:rPr lang="en-US" dirty="0" smtClean="0"/>
              <a:t>438 BCE</a:t>
            </a:r>
          </a:p>
          <a:p>
            <a:pPr lvl="1"/>
            <a:r>
              <a:rPr lang="en-US" dirty="0" smtClean="0"/>
              <a:t>1st preserved play of his</a:t>
            </a:r>
          </a:p>
          <a:p>
            <a:pPr lvl="2"/>
            <a:r>
              <a:rPr lang="en-US" dirty="0" smtClean="0"/>
              <a:t>first competes 455, age c. 40</a:t>
            </a:r>
          </a:p>
          <a:p>
            <a:pPr lvl="2"/>
            <a:r>
              <a:rPr lang="en-US" dirty="0" smtClean="0"/>
              <a:t>myth figures importantly in the background to the eum, where the furies clearly carry a grudge against apollo for interfering in the affairs of the deities associated with earth,</a:t>
            </a:r>
            <a:r>
              <a:rPr lang="en-US" baseline="0" dirty="0" smtClean="0"/>
              <a:t> death, punishment.</a:t>
            </a:r>
            <a:endParaRPr lang="en-US" dirty="0" smtClean="0"/>
          </a:p>
        </p:txBody>
      </p:sp>
      <p:sp>
        <p:nvSpPr>
          <p:cNvPr id="4" name="Header Placeholder 3"/>
          <p:cNvSpPr>
            <a:spLocks noGrp="1"/>
          </p:cNvSpPr>
          <p:nvPr>
            <p:ph type="hdr" sz="quarter" idx="10"/>
          </p:nvPr>
        </p:nvSpPr>
        <p:spPr/>
        <p:txBody>
          <a:bodyPr/>
          <a:lstStyle/>
          <a:p>
            <a:r>
              <a:rPr lang="en-US" dirty="0" smtClean="0"/>
              <a:t>clas215</a:t>
            </a:r>
            <a:endParaRPr lang="en-US" dirty="0"/>
          </a:p>
        </p:txBody>
      </p:sp>
      <p:sp>
        <p:nvSpPr>
          <p:cNvPr id="5" name="Date Placeholder 4"/>
          <p:cNvSpPr>
            <a:spLocks noGrp="1"/>
          </p:cNvSpPr>
          <p:nvPr>
            <p:ph type="dt" idx="11"/>
          </p:nvPr>
        </p:nvSpPr>
        <p:spPr/>
        <p:txBody>
          <a:bodyPr/>
          <a:lstStyle/>
          <a:p>
            <a:fld id="{44FB5FEA-8BCF-4D35-B9EB-1CDC7618E77B}" type="datetime1">
              <a:rPr lang="en-US" smtClean="0"/>
              <a:pPr/>
              <a:t>3/26/2024</a:t>
            </a:fld>
            <a:endParaRPr lang="en-US" dirty="0"/>
          </a:p>
        </p:txBody>
      </p:sp>
      <p:sp>
        <p:nvSpPr>
          <p:cNvPr id="6" name="Footer Placeholder 5"/>
          <p:cNvSpPr>
            <a:spLocks noGrp="1"/>
          </p:cNvSpPr>
          <p:nvPr>
            <p:ph type="ftr" sz="quarter" idx="12"/>
          </p:nvPr>
        </p:nvSpPr>
        <p:spPr/>
        <p:txBody>
          <a:bodyPr/>
          <a:lstStyle/>
          <a:p>
            <a:r>
              <a:rPr lang="en-US" dirty="0" smtClean="0"/>
              <a:t>bacchae 2</a:t>
            </a:r>
            <a:endParaRPr lang="en-US" dirty="0"/>
          </a:p>
        </p:txBody>
      </p:sp>
      <p:sp>
        <p:nvSpPr>
          <p:cNvPr id="7" name="Slide Number Placeholder 6"/>
          <p:cNvSpPr>
            <a:spLocks noGrp="1"/>
          </p:cNvSpPr>
          <p:nvPr>
            <p:ph type="sldNum" sz="quarter" idx="13"/>
          </p:nvPr>
        </p:nvSpPr>
        <p:spPr/>
        <p:txBody>
          <a:bodyPr/>
          <a:lstStyle/>
          <a:p>
            <a:fld id="{5721D7F7-CBDC-4618-B4D1-D6BF1CF121FB}" type="slidenum">
              <a:rPr lang="en-US" smtClean="0"/>
              <a:pPr/>
              <a:t>13</a:t>
            </a:fld>
            <a:endParaRPr lang="en-US" dirty="0"/>
          </a:p>
        </p:txBody>
      </p:sp>
      <p:sp>
        <p:nvSpPr>
          <p:cNvPr id="13" name="Slide Image Placeholder 12"/>
          <p:cNvSpPr>
            <a:spLocks noGrp="1" noRot="1" noChangeAspect="1"/>
          </p:cNvSpPr>
          <p:nvPr>
            <p:ph type="sldImg"/>
          </p:nvPr>
        </p:nvSpPr>
        <p:spPr>
          <a:xfrm>
            <a:off x="2041525" y="477838"/>
            <a:ext cx="2928938" cy="1647825"/>
          </a:xfrm>
        </p:spPr>
      </p:sp>
    </p:spTree>
    <p:extLst>
      <p:ext uri="{BB962C8B-B14F-4D97-AF65-F5344CB8AC3E}">
        <p14:creationId xmlns:p14="http://schemas.microsoft.com/office/powerpoint/2010/main" val="3131273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lnSpcReduction="10000"/>
          </a:bodyPr>
          <a:lstStyle/>
          <a:p>
            <a:r>
              <a:rPr lang="en-US" dirty="0" smtClean="0"/>
              <a:t>PROLOGUE: the quasi-agon of apollo and death place the play’s conflicts in the context of virtually the same cosmic conflicts as emerge in aesch’s eum.</a:t>
            </a:r>
          </a:p>
          <a:p>
            <a:r>
              <a:rPr lang="en-US" dirty="0" smtClean="0"/>
              <a:t>noticeable is apollo’s role as a kind of divine exemplar of anti-sociality. mythical background not irrelevant:</a:t>
            </a:r>
          </a:p>
          <a:p>
            <a:r>
              <a:rPr lang="en-US" dirty="0" smtClean="0"/>
              <a:t>hinted at but not mentioned here is the reason for apollo’s having to serve admetus as a kind of servant. </a:t>
            </a:r>
            <a:r>
              <a:rPr lang="en-US" dirty="0" err="1" smtClean="0"/>
              <a:t>apollo’s</a:t>
            </a:r>
            <a:r>
              <a:rPr lang="en-US" dirty="0" smtClean="0"/>
              <a:t> son, the physician asclepius, had been infringing on the territory of death by bringing the dead back to life. (p. 8, ref to ascl as only god capable of reviving her soul) apollo, in anger, then kills the cyclopses as providers of the lethal thunderbolt (never mind that the cyclopses in at least some sources are gods and immortal.) apollo, for that crime, forced into servitude to admetus, who takes that rather as an opportunity to exhibit his extraordinary hospitality. apollo, pleased, tricks the fates into providing admetus with a one-time pass on avoiding a fated death, provided he can find someone to take his place. our play mentions the “trick” apollo plays on the fates; in aesch’s eum, we hear that apollo had got the fates drunk!!</a:t>
            </a:r>
          </a:p>
          <a:p>
            <a:r>
              <a:rPr lang="en-US" dirty="0" smtClean="0"/>
              <a:t>but alcestis too could be said to have a hand in a potentially transgressive act of rejuvenation if not revival. acc to various sources, </a:t>
            </a:r>
            <a:r>
              <a:rPr lang="en-US" dirty="0" err="1" smtClean="0"/>
              <a:t>medea</a:t>
            </a:r>
            <a:r>
              <a:rPr lang="en-US" dirty="0" smtClean="0"/>
              <a:t> persuaded the daughters of pelias that, by following a certain magic recipe, they could restore their father to youth  - recall that one of pelias’ daughters is </a:t>
            </a:r>
            <a:r>
              <a:rPr lang="en-US" dirty="0" err="1" smtClean="0"/>
              <a:t>alcestis</a:t>
            </a:r>
            <a:r>
              <a:rPr lang="en-US" dirty="0" smtClean="0"/>
              <a:t>.</a:t>
            </a:r>
          </a:p>
          <a:p>
            <a:r>
              <a:rPr lang="en-US" dirty="0" smtClean="0"/>
              <a:t>well, just as medea had planned, it doesn’t work, and alcestis and her sisters kill their dad. which isn’t to say that act represents hamartia for which alc must pay. but that this play of eur’s is completely suffused with themes of hubristic trespass: ad’s (and, in effect, herc’s) upon proper observance of mourning, and that of a whole bunch of characters – not least, the god apollo – upon proper observance of the boundaries between life and death, of youth and old age.</a:t>
            </a:r>
          </a:p>
          <a:p>
            <a:r>
              <a:rPr lang="en-US" dirty="0" smtClean="0"/>
              <a:t>so students who point out that the alcestis can’t work exactly as a tragedy are right. still, the play, if nothing else – and especially considering its ending – leaves us scratching our heads whether the cosmos has been put back in balance by play’s end, or is just as dysfunctional as it was when it started.</a:t>
            </a:r>
          </a:p>
          <a:p>
            <a:endParaRPr lang="en-US" dirty="0" smtClean="0"/>
          </a:p>
          <a:p>
            <a:r>
              <a:rPr lang="en-US" dirty="0" smtClean="0"/>
              <a:t>Athens: Agora Altar of Pity relief-Medea and daughters of Pelias Date c.410 B.C. Location Athens (Greece)</a:t>
            </a:r>
          </a:p>
          <a:p>
            <a:r>
              <a:rPr lang="en-US" dirty="0" smtClean="0"/>
              <a:t>marble copy, Rome, Lateran</a:t>
            </a:r>
          </a:p>
          <a:p>
            <a:r>
              <a:rPr lang="en-US" dirty="0" smtClean="0"/>
              <a:t>Athens (Greece)--Agora--Altar of Pity</a:t>
            </a:r>
            <a:br>
              <a:rPr lang="en-US" dirty="0" smtClean="0"/>
            </a:br>
            <a:r>
              <a:rPr lang="en-US" dirty="0" smtClean="0"/>
              <a:t>Greek--5th C. B.C</a:t>
            </a:r>
            <a:br>
              <a:rPr lang="en-US" dirty="0" smtClean="0"/>
            </a:br>
            <a:r>
              <a:rPr lang="en-US" dirty="0" smtClean="0"/>
              <a:t>Medea (Greek mythology) ARTstor CollectionARTstor Slide Gallery</a:t>
            </a:r>
          </a:p>
        </p:txBody>
      </p:sp>
      <p:sp>
        <p:nvSpPr>
          <p:cNvPr id="4" name="Header Placeholder 3"/>
          <p:cNvSpPr>
            <a:spLocks noGrp="1"/>
          </p:cNvSpPr>
          <p:nvPr>
            <p:ph type="hdr" sz="quarter" idx="10"/>
          </p:nvPr>
        </p:nvSpPr>
        <p:spPr/>
        <p:txBody>
          <a:bodyPr/>
          <a:lstStyle/>
          <a:p>
            <a:r>
              <a:rPr lang="en-US" dirty="0" smtClean="0"/>
              <a:t>clas215</a:t>
            </a:r>
            <a:endParaRPr lang="en-US" dirty="0"/>
          </a:p>
        </p:txBody>
      </p:sp>
      <p:sp>
        <p:nvSpPr>
          <p:cNvPr id="5" name="Date Placeholder 4"/>
          <p:cNvSpPr>
            <a:spLocks noGrp="1"/>
          </p:cNvSpPr>
          <p:nvPr>
            <p:ph type="dt" idx="11"/>
          </p:nvPr>
        </p:nvSpPr>
        <p:spPr/>
        <p:txBody>
          <a:bodyPr/>
          <a:lstStyle/>
          <a:p>
            <a:fld id="{44FB5FEA-8BCF-4D35-B9EB-1CDC7618E77B}" type="datetime1">
              <a:rPr lang="en-US" smtClean="0"/>
              <a:pPr/>
              <a:t>3/26/2024</a:t>
            </a:fld>
            <a:endParaRPr lang="en-US" dirty="0"/>
          </a:p>
        </p:txBody>
      </p:sp>
      <p:sp>
        <p:nvSpPr>
          <p:cNvPr id="6" name="Footer Placeholder 5"/>
          <p:cNvSpPr>
            <a:spLocks noGrp="1"/>
          </p:cNvSpPr>
          <p:nvPr>
            <p:ph type="ftr" sz="quarter" idx="12"/>
          </p:nvPr>
        </p:nvSpPr>
        <p:spPr/>
        <p:txBody>
          <a:bodyPr/>
          <a:lstStyle/>
          <a:p>
            <a:r>
              <a:rPr lang="en-US" dirty="0" smtClean="0"/>
              <a:t>bacchae 2</a:t>
            </a:r>
            <a:endParaRPr lang="en-US" dirty="0"/>
          </a:p>
        </p:txBody>
      </p:sp>
      <p:sp>
        <p:nvSpPr>
          <p:cNvPr id="7" name="Slide Number Placeholder 6"/>
          <p:cNvSpPr>
            <a:spLocks noGrp="1"/>
          </p:cNvSpPr>
          <p:nvPr>
            <p:ph type="sldNum" sz="quarter" idx="13"/>
          </p:nvPr>
        </p:nvSpPr>
        <p:spPr/>
        <p:txBody>
          <a:bodyPr/>
          <a:lstStyle/>
          <a:p>
            <a:fld id="{5721D7F7-CBDC-4618-B4D1-D6BF1CF121FB}" type="slidenum">
              <a:rPr lang="en-US" smtClean="0"/>
              <a:pPr/>
              <a:t>14</a:t>
            </a:fld>
            <a:endParaRPr lang="en-US" dirty="0"/>
          </a:p>
        </p:txBody>
      </p:sp>
      <p:sp>
        <p:nvSpPr>
          <p:cNvPr id="13" name="Slide Image Placeholder 12"/>
          <p:cNvSpPr>
            <a:spLocks noGrp="1" noRot="1" noChangeAspect="1"/>
          </p:cNvSpPr>
          <p:nvPr>
            <p:ph type="sldImg"/>
          </p:nvPr>
        </p:nvSpPr>
        <p:spPr>
          <a:xfrm>
            <a:off x="2041525" y="477838"/>
            <a:ext cx="2928938" cy="1647825"/>
          </a:xfrm>
        </p:spPr>
      </p:sp>
    </p:spTree>
    <p:extLst>
      <p:ext uri="{BB962C8B-B14F-4D97-AF65-F5344CB8AC3E}">
        <p14:creationId xmlns:p14="http://schemas.microsoft.com/office/powerpoint/2010/main" val="1239670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r>
              <a:rPr lang="en-US" dirty="0" smtClean="0"/>
              <a:t>if a happy ending, still, much that fells deeply tragic.</a:t>
            </a:r>
          </a:p>
          <a:p>
            <a:r>
              <a:rPr lang="en-US" dirty="0" smtClean="0"/>
              <a:t>the play includes plot features desired</a:t>
            </a:r>
            <a:r>
              <a:rPr lang="en-US" baseline="0" dirty="0" smtClean="0"/>
              <a:t> by </a:t>
            </a:r>
            <a:r>
              <a:rPr lang="en-US" baseline="0" dirty="0" err="1" smtClean="0"/>
              <a:t>aristotle</a:t>
            </a:r>
            <a:r>
              <a:rPr lang="en-US" baseline="0" dirty="0" smtClean="0"/>
              <a:t> in a tragedy: complication, resolution, recognition, reversal. but the resolutions themselves cause complications. in fact, everything causes complications.</a:t>
            </a:r>
            <a:endParaRPr lang="en-US" dirty="0" smtClean="0"/>
          </a:p>
          <a:p>
            <a:r>
              <a:rPr lang="en-US" dirty="0" smtClean="0"/>
              <a:t>PROLOGUE: backstory, thematic context.</a:t>
            </a:r>
          </a:p>
          <a:p>
            <a:pPr defTabSz="909645">
              <a:defRPr/>
            </a:pPr>
            <a:r>
              <a:rPr lang="en-US" baseline="0" dirty="0" smtClean="0"/>
              <a:t>the play’s prologue, with its dramatization of a clash between gods (and therefore clearly alluding to aesch’s eum), prompts the question: is there hamartia here, and if so, what is it? does apollo err by infringing on death’s territory? (apollo has a history of this, precisely what led to the punishment that itself led to ap’s meeting ad.) is it hamartia when ad canvasses for a stand-in death-victim, or when alc extracts from the promise, in return for her life, he must pledge himself not simply to eternal widower-hood, but celibacy too (not sharing his bed with anyone)?</a:t>
            </a:r>
            <a:endParaRPr lang="en-US" dirty="0" smtClean="0"/>
          </a:p>
          <a:p>
            <a:r>
              <a:rPr lang="en-US" dirty="0" smtClean="0"/>
              <a:t>in effect, AGON! between death and apollo. (apollo as trickster</a:t>
            </a:r>
            <a:r>
              <a:rPr lang="en-US" baseline="0" dirty="0" smtClean="0"/>
              <a:t> god – cf. Eumenides) death rightly suspects apollo. apollo says he has his reasons. what are they? apollo adduces some really pitiful arguments to “bribe” death to spare alc. (the beautiful funeral if she’s carried off old.) apollo takes death’s demurrals as sophistry – an interest of eur’s. apollo utters a thinly veiled oracle predicting the saving of alc by heracles.</a:t>
            </a:r>
          </a:p>
          <a:p>
            <a:r>
              <a:rPr lang="en-US" baseline="0" dirty="0" smtClean="0"/>
              <a:t>PARODOS. the frequently encountered chorus of elderly – and more or less bewildered – men. (is this the day al is to die?)</a:t>
            </a:r>
          </a:p>
          <a:p>
            <a:r>
              <a:rPr lang="en-US" baseline="0" dirty="0" smtClean="0"/>
              <a:t>1</a:t>
            </a:r>
            <a:r>
              <a:rPr lang="en-US" baseline="30000" dirty="0" smtClean="0"/>
              <a:t>ST</a:t>
            </a:r>
            <a:r>
              <a:rPr lang="en-US" baseline="0" dirty="0" smtClean="0"/>
              <a:t> EPISODE. more later when we do the performance. how to read the seeming over-dramatization of alc’s death? her seeming passive-aggressive behavior? (alc’s farewells – even to her bed. what’s that with obsessive focus on the bed, i.e., on her marriage?)</a:t>
            </a:r>
          </a:p>
          <a:p>
            <a:r>
              <a:rPr lang="en-US" baseline="0" dirty="0" smtClean="0"/>
              <a:t>STASIMON 1. prayer to apollo. chorus insane with sense of loss, almost suicidal.</a:t>
            </a:r>
          </a:p>
          <a:p>
            <a:r>
              <a:rPr lang="en-US" baseline="0" dirty="0" smtClean="0"/>
              <a:t>EPISODE 2. more later, but again, tragedy or paratragedy of alc’s death….</a:t>
            </a:r>
          </a:p>
          <a:p>
            <a:r>
              <a:rPr lang="en-US" baseline="0" dirty="0" smtClean="0"/>
              <a:t>ad declares a full year of mourning.</a:t>
            </a:r>
          </a:p>
          <a:p>
            <a:r>
              <a:rPr lang="en-US" baseline="0" dirty="0" smtClean="0"/>
              <a:t>EPISODE 3. her, ad. ad’s equivocal, nebulous talk. asked a straightforward question, he speaks in enigmatic ambiguities – he trying to say things that maintain the appearance of saying something without actually saying anything. ad the host is trumping ad the husband. in the process, he plays false to both sides of his social self.</a:t>
            </a:r>
          </a:p>
          <a:p>
            <a:r>
              <a:rPr lang="en-US" baseline="0" dirty="0" smtClean="0"/>
              <a:t>STASIMON 3. ostensibly, praise of ad’s hospitality and of ap’s serenely bucolic music. but the irony: implications of both (ad’s hospitality, ap’s association with carefree serenity) source of tension. “for the gentle-born cannot err but in generous wise. all wisdom resides in the noble. it sets me to thinking. deep in my soul a faith abides that the referent man will always fare well” (chorus, 24). that gives utterance to the sorts of platitudes that many on the last exam assumed are the “lessons” of tragedy. but uncritical buy-in to those sentiments must ignore a great deal else contracting that in the play.</a:t>
            </a:r>
          </a:p>
          <a:p>
            <a:r>
              <a:rPr lang="en-US" b="1" i="1" baseline="0" dirty="0" smtClean="0"/>
              <a:t>EPISODE 4. pheres-ad agon. whatever you think of the back-and-forth (and neither side looks good here), upshot: the deal with death is tearing the family apart – by athenian standards, ad’s disrespect to his father is appalling, however contemptible the father’s relief is (the “what else are wives for?” thing). and the theme of families torn apart very much is close to the heart of tragedy. plus, father shows up son’s cowardice.</a:t>
            </a:r>
          </a:p>
          <a:p>
            <a:r>
              <a:rPr lang="en-US" baseline="0" dirty="0" smtClean="0"/>
              <a:t>EPISODE 5. heracles satyr?? bit of cyclops?</a:t>
            </a:r>
            <a:endParaRPr lang="en-US" dirty="0" smtClean="0"/>
          </a:p>
          <a:p>
            <a:r>
              <a:rPr lang="en-US" dirty="0" smtClean="0"/>
              <a:t>arias and duets. ample kommos.</a:t>
            </a:r>
          </a:p>
          <a:p>
            <a:r>
              <a:rPr lang="en-US" dirty="0" smtClean="0"/>
              <a:t>formal agon: long speeches, stichomythia.</a:t>
            </a:r>
          </a:p>
          <a:p>
            <a:r>
              <a:rPr lang="en-US" b="1" i="1" dirty="0" smtClean="0"/>
              <a:t>choruses: not simply ornamental, but resonate with action, project an emotional response to it. do not advance plot. but ad unambiguously makes a deal with alc.</a:t>
            </a:r>
          </a:p>
          <a:p>
            <a:r>
              <a:rPr lang="en-US" b="1" i="1" dirty="0" smtClean="0"/>
              <a:t>exodos. in effect, heracles’ DEM. but does herac actually solve – or create – problems? note the cascading consequences of inept yielding to passion, inclination. if not tragic cycle, still, some sort of cycle.</a:t>
            </a:r>
          </a:p>
          <a:p>
            <a:r>
              <a:rPr lang="en-US" b="1" i="1" dirty="0" smtClean="0"/>
              <a:t>mirroring, reversal</a:t>
            </a:r>
          </a:p>
          <a:p>
            <a:pPr lvl="1"/>
            <a:r>
              <a:rPr lang="en-US" dirty="0" smtClean="0"/>
              <a:t>rejection and welcome</a:t>
            </a:r>
          </a:p>
          <a:p>
            <a:pPr lvl="2"/>
            <a:r>
              <a:rPr lang="en-US" dirty="0" smtClean="0"/>
              <a:t>rejection of Pheres</a:t>
            </a:r>
          </a:p>
          <a:p>
            <a:pPr lvl="2"/>
            <a:r>
              <a:rPr lang="en-US" dirty="0" smtClean="0"/>
              <a:t>welcome of Heracles</a:t>
            </a:r>
          </a:p>
          <a:p>
            <a:pPr lvl="1"/>
            <a:r>
              <a:rPr lang="en-US" dirty="0" smtClean="0"/>
              <a:t>mourning and rejoicing</a:t>
            </a:r>
          </a:p>
          <a:p>
            <a:pPr lvl="2"/>
            <a:r>
              <a:rPr lang="en-US" dirty="0" smtClean="0"/>
              <a:t>by Admetus</a:t>
            </a:r>
          </a:p>
          <a:p>
            <a:pPr lvl="1"/>
            <a:r>
              <a:rPr lang="en-US" dirty="0" smtClean="0"/>
              <a:t>death and resurrection …</a:t>
            </a:r>
          </a:p>
          <a:p>
            <a:pPr lvl="2"/>
            <a:r>
              <a:rPr lang="en-US" dirty="0" smtClean="0"/>
              <a:t>of Alcestis</a:t>
            </a:r>
          </a:p>
          <a:p>
            <a:r>
              <a:rPr lang="en-US" b="1" i="1" dirty="0" smtClean="0"/>
              <a:t>double …</a:t>
            </a:r>
          </a:p>
          <a:p>
            <a:pPr lvl="1"/>
            <a:r>
              <a:rPr lang="en-US" b="1" i="1" dirty="0" smtClean="0"/>
              <a:t>deception (Ad </a:t>
            </a:r>
            <a:r>
              <a:rPr lang="en-US" b="1" i="1" dirty="0" err="1" smtClean="0"/>
              <a:t>dec’d</a:t>
            </a:r>
            <a:r>
              <a:rPr lang="en-US" b="1" i="1" dirty="0" smtClean="0"/>
              <a:t> H, H deceives Ad)</a:t>
            </a:r>
          </a:p>
          <a:p>
            <a:pPr lvl="1"/>
            <a:r>
              <a:rPr lang="en-US" b="1" i="1" dirty="0" smtClean="0"/>
              <a:t>anagnorisis (recognition, H of the situation in which he finds himself, Ad that it’s his wife)</a:t>
            </a:r>
          </a:p>
          <a:p>
            <a:pPr lvl="1"/>
            <a:r>
              <a:rPr lang="en-US" b="1" i="1" dirty="0" smtClean="0"/>
              <a:t>peripateia (reversal, of H and AL/AD</a:t>
            </a:r>
            <a:r>
              <a:rPr lang="en-US" b="1" i="1" baseline="0" dirty="0" smtClean="0"/>
              <a:t> – but </a:t>
            </a:r>
            <a:r>
              <a:rPr lang="en-US" b="1" i="1" baseline="0" dirty="0" err="1" smtClean="0"/>
              <a:t>al’s</a:t>
            </a:r>
            <a:r>
              <a:rPr lang="en-US" b="1" i="1" baseline="0" dirty="0" smtClean="0"/>
              <a:t> death not a reversal, rather is </a:t>
            </a:r>
            <a:r>
              <a:rPr lang="en-US" b="1" i="1" baseline="0" dirty="0" err="1" smtClean="0"/>
              <a:t>exdpected</a:t>
            </a:r>
            <a:r>
              <a:rPr lang="en-US" b="1" i="1" dirty="0" smtClean="0"/>
              <a:t>)</a:t>
            </a:r>
          </a:p>
          <a:p>
            <a:r>
              <a:rPr lang="en-US" b="1" i="1" dirty="0" smtClean="0"/>
              <a:t>… of</a:t>
            </a:r>
          </a:p>
          <a:p>
            <a:pPr lvl="1"/>
            <a:r>
              <a:rPr lang="en-US" b="1" i="1" dirty="0" smtClean="0"/>
              <a:t>Heracles</a:t>
            </a:r>
          </a:p>
          <a:p>
            <a:pPr lvl="1"/>
            <a:r>
              <a:rPr lang="en-US" b="1" i="1" dirty="0" smtClean="0"/>
              <a:t>Admetus</a:t>
            </a:r>
          </a:p>
          <a:p>
            <a:pPr lvl="0"/>
            <a:r>
              <a:rPr lang="en-US" b="1" i="1" dirty="0" smtClean="0"/>
              <a:t>the untragic action reveals flawed ethos of Admetus.</a:t>
            </a:r>
            <a:r>
              <a:rPr lang="en-US" b="1" i="1" baseline="0" dirty="0" smtClean="0"/>
              <a:t> he commits hamartia: whether in entertaining </a:t>
            </a:r>
            <a:r>
              <a:rPr lang="en-US" b="1" i="1" baseline="0" dirty="0" err="1" smtClean="0"/>
              <a:t>heracl</a:t>
            </a:r>
            <a:r>
              <a:rPr lang="en-US" b="1" i="1" baseline="0" dirty="0" smtClean="0"/>
              <a:t> or in breaking his promise to al. but Alcestis exaggerated </a:t>
            </a:r>
            <a:endParaRPr lang="en-US" b="1" i="1" dirty="0" smtClean="0"/>
          </a:p>
          <a:p>
            <a:pPr lvl="0"/>
            <a:r>
              <a:rPr lang="en-US" dirty="0" smtClean="0"/>
              <a:t>note also element of koros: excessive grief of adm (Heracles: "Bear up! Don't overdo your grief,“ p. 40), excessive meddling of alc (? do not remarry, “. . . remember always what you owe to me; / something I can never ask you to repay,” p. 14).</a:t>
            </a:r>
          </a:p>
          <a:p>
            <a:pPr lvl="0"/>
            <a:r>
              <a:rPr lang="en-US" i="1" dirty="0" smtClean="0"/>
              <a:t>dike: I know most of you want to see the ending as happy, but could we also see this spectral alcestis as a kind of human Fury, an albatross bound to remind him every chance she gets of his failure to keep two of his promises? (ad: "Really her, / not some hallucination from the shades?" ad: "Are you sure she's not some ghost rising from the shades the shades?" herac: "That would make your guest a spirit-raiser,“ p. 42.)</a:t>
            </a:r>
          </a:p>
          <a:p>
            <a:pPr lvl="0"/>
            <a:r>
              <a:rPr lang="en-US" i="1" dirty="0" smtClean="0"/>
              <a:t>MORE GENERALLY, on the tragic/un-tragic features</a:t>
            </a:r>
            <a:r>
              <a:rPr lang="en-US" i="1" baseline="0" dirty="0" smtClean="0"/>
              <a:t> of play,…</a:t>
            </a:r>
          </a:p>
          <a:p>
            <a:r>
              <a:rPr lang="en-US" b="1" i="1" baseline="0" dirty="0" smtClean="0"/>
              <a:t>ate?</a:t>
            </a:r>
            <a:r>
              <a:rPr lang="en-US" i="1" baseline="0" dirty="0" smtClean="0"/>
              <a:t> leader on p. 15: “all this he’ll do – or else be raving mad.” leader on page 23, when ad asks that her be hospitably received: “what are you doing, admetus? overwhelmed by catastrophe, and you think of entertaining? are you out of your senses?”</a:t>
            </a:r>
          </a:p>
          <a:p>
            <a:r>
              <a:rPr lang="en-US" b="1" i="1" baseline="0" dirty="0" smtClean="0"/>
              <a:t>koros? recognition? reversal?</a:t>
            </a:r>
            <a:r>
              <a:rPr lang="en-US" baseline="0" dirty="0" smtClean="0"/>
              <a:t> not as clear cut as in aesch., but this is a king who in a sense has it all – and wants to keep it that way. just as soon as he consents to his wife’s proxy death, he experiences reversals (the compromising promises he’s forced to make). but when his wife returns, he arguably experiences reversal. but it is reversal with pity and fear? KOROS. not what’s usually meant by the word, but note the servant’s “he’s just too considerate, too hospitable” (31).</a:t>
            </a:r>
            <a:endParaRPr lang="en-US" i="1" dirty="0" smtClean="0"/>
          </a:p>
        </p:txBody>
      </p:sp>
      <p:sp>
        <p:nvSpPr>
          <p:cNvPr id="4" name="Header Placeholder 3"/>
          <p:cNvSpPr>
            <a:spLocks noGrp="1"/>
          </p:cNvSpPr>
          <p:nvPr>
            <p:ph type="hdr" sz="quarter" idx="10"/>
          </p:nvPr>
        </p:nvSpPr>
        <p:spPr/>
        <p:txBody>
          <a:bodyPr/>
          <a:lstStyle/>
          <a:p>
            <a:r>
              <a:rPr lang="en-US" dirty="0" smtClean="0"/>
              <a:t>clas215</a:t>
            </a:r>
            <a:endParaRPr lang="en-US" dirty="0"/>
          </a:p>
        </p:txBody>
      </p:sp>
      <p:sp>
        <p:nvSpPr>
          <p:cNvPr id="5" name="Date Placeholder 4"/>
          <p:cNvSpPr>
            <a:spLocks noGrp="1"/>
          </p:cNvSpPr>
          <p:nvPr>
            <p:ph type="dt" idx="11"/>
          </p:nvPr>
        </p:nvSpPr>
        <p:spPr/>
        <p:txBody>
          <a:bodyPr/>
          <a:lstStyle/>
          <a:p>
            <a:fld id="{44FB5FEA-8BCF-4D35-B9EB-1CDC7618E77B}" type="datetime1">
              <a:rPr lang="en-US" smtClean="0"/>
              <a:pPr/>
              <a:t>3/26/2024</a:t>
            </a:fld>
            <a:endParaRPr lang="en-US" dirty="0"/>
          </a:p>
        </p:txBody>
      </p:sp>
      <p:sp>
        <p:nvSpPr>
          <p:cNvPr id="6" name="Footer Placeholder 5"/>
          <p:cNvSpPr>
            <a:spLocks noGrp="1"/>
          </p:cNvSpPr>
          <p:nvPr>
            <p:ph type="ftr" sz="quarter" idx="12"/>
          </p:nvPr>
        </p:nvSpPr>
        <p:spPr/>
        <p:txBody>
          <a:bodyPr/>
          <a:lstStyle/>
          <a:p>
            <a:r>
              <a:rPr lang="en-US" dirty="0" smtClean="0"/>
              <a:t>bacchae 2</a:t>
            </a:r>
            <a:endParaRPr lang="en-US" dirty="0"/>
          </a:p>
        </p:txBody>
      </p:sp>
      <p:sp>
        <p:nvSpPr>
          <p:cNvPr id="7" name="Slide Number Placeholder 6"/>
          <p:cNvSpPr>
            <a:spLocks noGrp="1"/>
          </p:cNvSpPr>
          <p:nvPr>
            <p:ph type="sldNum" sz="quarter" idx="13"/>
          </p:nvPr>
        </p:nvSpPr>
        <p:spPr/>
        <p:txBody>
          <a:bodyPr/>
          <a:lstStyle/>
          <a:p>
            <a:fld id="{5721D7F7-CBDC-4618-B4D1-D6BF1CF121FB}" type="slidenum">
              <a:rPr lang="en-US" smtClean="0"/>
              <a:pPr/>
              <a:t>15</a:t>
            </a:fld>
            <a:endParaRPr lang="en-US" dirty="0"/>
          </a:p>
        </p:txBody>
      </p:sp>
      <p:sp>
        <p:nvSpPr>
          <p:cNvPr id="14" name="Slide Image Placeholder 13"/>
          <p:cNvSpPr>
            <a:spLocks noGrp="1" noRot="1" noChangeAspect="1"/>
          </p:cNvSpPr>
          <p:nvPr>
            <p:ph type="sldImg"/>
          </p:nvPr>
        </p:nvSpPr>
        <p:spPr/>
      </p:sp>
    </p:spTree>
    <p:extLst>
      <p:ext uri="{BB962C8B-B14F-4D97-AF65-F5344CB8AC3E}">
        <p14:creationId xmlns:p14="http://schemas.microsoft.com/office/powerpoint/2010/main" val="4239482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Alcestis’ as best of women. Achilles</a:t>
            </a:r>
            <a:r>
              <a:rPr lang="en-US" baseline="0" dirty="0" smtClean="0"/>
              <a:t> in the </a:t>
            </a:r>
            <a:r>
              <a:rPr lang="en-US" baseline="0" dirty="0" err="1" smtClean="0"/>
              <a:t>iliad</a:t>
            </a:r>
            <a:r>
              <a:rPr lang="en-US" baseline="0" dirty="0" smtClean="0"/>
              <a:t> is best of the </a:t>
            </a:r>
            <a:r>
              <a:rPr lang="en-US" baseline="0" dirty="0" err="1" smtClean="0"/>
              <a:t>greeks</a:t>
            </a:r>
            <a:r>
              <a:rPr lang="en-US" baseline="0" dirty="0" smtClean="0"/>
              <a:t> for his warrior prowess and courage. Alcestis in this play is best of women for her self-abnegation, by dying for her husband. so in </a:t>
            </a:r>
            <a:r>
              <a:rPr lang="en-US" i="1" baseline="0" dirty="0" smtClean="0"/>
              <a:t>IA</a:t>
            </a:r>
            <a:r>
              <a:rPr lang="en-US" i="0" baseline="0" dirty="0" smtClean="0"/>
              <a:t>, </a:t>
            </a:r>
            <a:r>
              <a:rPr lang="en-US" i="0" baseline="0" dirty="0" err="1" smtClean="0"/>
              <a:t>iph</a:t>
            </a:r>
            <a:r>
              <a:rPr lang="en-US" i="0" baseline="0" dirty="0" smtClean="0"/>
              <a:t> similarly heroic for allowing self to be destroyed: one woman’s life is worth many men’s lives. only here we may see something like a send up </a:t>
            </a:r>
            <a:r>
              <a:rPr lang="en-US" i="0" baseline="0" dirty="0" err="1" smtClean="0"/>
              <a:t>ofg</a:t>
            </a:r>
            <a:r>
              <a:rPr lang="en-US" i="0" baseline="0" dirty="0" smtClean="0"/>
              <a:t> that idea: ad comes across as distinctly unheroic. it’s the character type that </a:t>
            </a:r>
            <a:r>
              <a:rPr lang="en-US" i="0" baseline="0" dirty="0" err="1" smtClean="0"/>
              <a:t>honig</a:t>
            </a:r>
            <a:r>
              <a:rPr lang="en-US" i="0" baseline="0" dirty="0" smtClean="0"/>
              <a:t> pushes back against for </a:t>
            </a:r>
            <a:r>
              <a:rPr lang="en-US" i="0" baseline="0" dirty="0" err="1" smtClean="0"/>
              <a:t>antigone</a:t>
            </a:r>
            <a:r>
              <a:rPr lang="en-US" i="0" baseline="0" dirty="0" smtClean="0"/>
              <a:t>.</a:t>
            </a:r>
            <a:endParaRPr lang="en-US" dirty="0" smtClean="0"/>
          </a:p>
          <a:p>
            <a:r>
              <a:rPr lang="en-US" dirty="0" smtClean="0"/>
              <a:t>7. "Alcestis / who seems to me and all of us / best of wives a man could get." (83-85 </a:t>
            </a:r>
            <a:r>
              <a:rPr lang="el-GR" dirty="0" smtClean="0"/>
              <a:t>Ἄλκηστις, ἐμοὶ πᾶσί τ᾽ ἀρίστη | δόξασα γυνὴ | πόσιν εἰς αὑτῆς γεγενῆσθαι.) [</a:t>
            </a:r>
            <a:r>
              <a:rPr lang="en-US" dirty="0" smtClean="0"/>
              <a:t>note resonance with </a:t>
            </a:r>
            <a:r>
              <a:rPr lang="en-US" dirty="0" err="1" smtClean="0"/>
              <a:t>thuc</a:t>
            </a:r>
            <a:r>
              <a:rPr lang="en-US" dirty="0" smtClean="0"/>
              <a:t> </a:t>
            </a:r>
            <a:r>
              <a:rPr lang="en-US" dirty="0" err="1" smtClean="0"/>
              <a:t>fo</a:t>
            </a:r>
            <a:r>
              <a:rPr lang="en-US" dirty="0" smtClean="0"/>
              <a:t>, </a:t>
            </a:r>
            <a:r>
              <a:rPr lang="en-US" dirty="0" err="1" smtClean="0"/>
              <a:t>homeric</a:t>
            </a:r>
            <a:r>
              <a:rPr lang="en-US" dirty="0" smtClean="0"/>
              <a:t> "best of the </a:t>
            </a:r>
            <a:r>
              <a:rPr lang="en-US" dirty="0" err="1" smtClean="0"/>
              <a:t>achaeans</a:t>
            </a:r>
            <a:r>
              <a:rPr lang="en-US" dirty="0" smtClean="0"/>
              <a:t>." her best-ness is in self-negation.]</a:t>
            </a:r>
          </a:p>
          <a:p>
            <a:r>
              <a:rPr lang="en-US" dirty="0" smtClean="0"/>
              <a:t>9. leader: "The noblest consort under the sun!“</a:t>
            </a:r>
          </a:p>
          <a:p>
            <a:r>
              <a:rPr lang="en-US" dirty="0" smtClean="0"/>
              <a:t>but that necessarily involves pure SELF-NEGATION – yet again, glorious action in an outwardly directed direction is denied a woman. (contrast the lordly </a:t>
            </a:r>
            <a:r>
              <a:rPr lang="en-US" dirty="0" err="1" smtClean="0"/>
              <a:t>clyt</a:t>
            </a:r>
            <a:r>
              <a:rPr lang="en-US" dirty="0" smtClean="0"/>
              <a:t>, cf. also the proactive </a:t>
            </a:r>
            <a:r>
              <a:rPr lang="en-US" dirty="0" err="1" smtClean="0"/>
              <a:t>medea</a:t>
            </a:r>
            <a:r>
              <a:rPr lang="en-US" dirty="0" smtClean="0"/>
              <a:t> and her concern for her dignity.)</a:t>
            </a:r>
          </a:p>
          <a:p>
            <a:r>
              <a:rPr lang="en-US" dirty="0" smtClean="0"/>
              <a:t>note that chorus leader ominously-ironically foreshadows ad’s faithlessness when says “all this he’ll do – or else be raving mad” (15).</a:t>
            </a:r>
          </a:p>
          <a:p>
            <a:r>
              <a:rPr lang="en-US" baseline="0" dirty="0" smtClean="0"/>
              <a:t>leader on page 23, when ad asks that her be hospitably received: “what are doing, </a:t>
            </a:r>
            <a:r>
              <a:rPr lang="en-US" baseline="0" dirty="0" err="1" smtClean="0"/>
              <a:t>admetus</a:t>
            </a:r>
            <a:r>
              <a:rPr lang="en-US" baseline="0" dirty="0" smtClean="0"/>
              <a:t>? overwhelmed by catastrophe, and you think of entertaining? are you out of your senses?” this is the tragic setup, you might say – the playwright sets the trap, just as Dionysus does in the </a:t>
            </a:r>
            <a:r>
              <a:rPr lang="en-US" i="1" baseline="0" dirty="0" smtClean="0"/>
              <a:t>Bacchae</a:t>
            </a:r>
            <a:r>
              <a:rPr lang="en-US" baseline="0" dirty="0" smtClean="0"/>
              <a:t>, where he serves as orchestrator of tragic action.</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16</a:t>
            </a:fld>
            <a:endParaRPr lang="en-US"/>
          </a:p>
        </p:txBody>
      </p:sp>
    </p:spTree>
    <p:extLst>
      <p:ext uri="{BB962C8B-B14F-4D97-AF65-F5344CB8AC3E}">
        <p14:creationId xmlns:p14="http://schemas.microsoft.com/office/powerpoint/2010/main" val="2829127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dirty="0" smtClean="0"/>
              <a:t>Nancy Sorkin Rabinowitz, Anxiety veiled : Euripides and the traffic in women. Ithaca: Cornell University Press, 1993</a:t>
            </a:r>
            <a:r>
              <a:rPr lang="en-US" altLang="en-US" sz="1800" baseline="0" dirty="0" smtClean="0"/>
              <a:t>.</a:t>
            </a:r>
            <a:endParaRPr lang="en-US" altLang="en-US" sz="1800" dirty="0" smtClean="0"/>
          </a:p>
          <a:p>
            <a:pPr lvl="1"/>
            <a:r>
              <a:rPr lang="en-US" sz="1800" i="1" dirty="0" smtClean="0"/>
              <a:t>IAA</a:t>
            </a:r>
            <a:r>
              <a:rPr lang="en-US" sz="1800" i="0" dirty="0" smtClean="0"/>
              <a:t> and </a:t>
            </a:r>
            <a:r>
              <a:rPr lang="en-US" sz="1800" i="1" dirty="0" smtClean="0"/>
              <a:t>Alcestis</a:t>
            </a:r>
            <a:r>
              <a:rPr lang="en-US" sz="1800" i="0" dirty="0" smtClean="0"/>
              <a:t> = sacrificial women fetishized by men.</a:t>
            </a:r>
            <a:endParaRPr lang="en-US" sz="1800" i="1" dirty="0" smtClean="0"/>
          </a:p>
          <a:p>
            <a:pPr lvl="1"/>
            <a:r>
              <a:rPr lang="en-US" dirty="0" err="1" smtClean="0"/>
              <a:t>medea</a:t>
            </a:r>
            <a:r>
              <a:rPr lang="en-US" dirty="0" smtClean="0"/>
              <a:t> as vengeful destroyer, “uncanny” in psychoanalytic sense. she displaces “audience attention from systemic failings to [the women’s] violence” (108).</a:t>
            </a:r>
          </a:p>
          <a:p>
            <a:pPr lvl="1"/>
            <a:r>
              <a:rPr lang="en-US" dirty="0" smtClean="0"/>
              <a:t>Alcestis as uncanny in her doublets: the bedtime doll, the revenant wife?</a:t>
            </a:r>
            <a:r>
              <a:rPr lang="en-US" baseline="0" dirty="0" smtClean="0"/>
              <a:t> she’ll always be there threatening the males, those who “traffic” in her, with a </a:t>
            </a:r>
            <a:r>
              <a:rPr lang="en-US" baseline="0" dirty="0" err="1" smtClean="0"/>
              <a:t>medea</a:t>
            </a:r>
            <a:r>
              <a:rPr lang="en-US" baseline="0" dirty="0" smtClean="0"/>
              <a:t>-like revenge undoing their </a:t>
            </a:r>
            <a:r>
              <a:rPr lang="en-US" baseline="0" smtClean="0"/>
              <a:t>patriarchal order.</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17</a:t>
            </a:fld>
            <a:endParaRPr lang="en-US"/>
          </a:p>
        </p:txBody>
      </p:sp>
    </p:spTree>
    <p:extLst>
      <p:ext uri="{BB962C8B-B14F-4D97-AF65-F5344CB8AC3E}">
        <p14:creationId xmlns:p14="http://schemas.microsoft.com/office/powerpoint/2010/main" val="165899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normAutofit/>
          </a:bodyPr>
          <a:lstStyle/>
          <a:p>
            <a:endParaRPr lang="en-US" i="0" u="none" dirty="0" smtClean="0"/>
          </a:p>
        </p:txBody>
      </p:sp>
      <p:sp>
        <p:nvSpPr>
          <p:cNvPr id="4" name="Header Placeholder 3"/>
          <p:cNvSpPr>
            <a:spLocks noGrp="1"/>
          </p:cNvSpPr>
          <p:nvPr>
            <p:ph type="hdr" sz="quarter" idx="10"/>
          </p:nvPr>
        </p:nvSpPr>
        <p:spPr/>
        <p:txBody>
          <a:bodyPr/>
          <a:lstStyle/>
          <a:p>
            <a:r>
              <a:rPr lang="en-US" dirty="0" smtClean="0"/>
              <a:t>clas215</a:t>
            </a:r>
            <a:endParaRPr lang="en-US" dirty="0"/>
          </a:p>
        </p:txBody>
      </p:sp>
      <p:sp>
        <p:nvSpPr>
          <p:cNvPr id="5" name="Date Placeholder 4"/>
          <p:cNvSpPr>
            <a:spLocks noGrp="1"/>
          </p:cNvSpPr>
          <p:nvPr>
            <p:ph type="dt" idx="11"/>
          </p:nvPr>
        </p:nvSpPr>
        <p:spPr/>
        <p:txBody>
          <a:bodyPr/>
          <a:lstStyle/>
          <a:p>
            <a:fld id="{44FB5FEA-8BCF-4D35-B9EB-1CDC7618E77B}" type="datetime1">
              <a:rPr lang="en-US" smtClean="0"/>
              <a:pPr/>
              <a:t>3/26/2024</a:t>
            </a:fld>
            <a:endParaRPr lang="en-US" dirty="0"/>
          </a:p>
        </p:txBody>
      </p:sp>
      <p:sp>
        <p:nvSpPr>
          <p:cNvPr id="6" name="Footer Placeholder 5"/>
          <p:cNvSpPr>
            <a:spLocks noGrp="1"/>
          </p:cNvSpPr>
          <p:nvPr>
            <p:ph type="ftr" sz="quarter" idx="12"/>
          </p:nvPr>
        </p:nvSpPr>
        <p:spPr/>
        <p:txBody>
          <a:bodyPr/>
          <a:lstStyle/>
          <a:p>
            <a:r>
              <a:rPr lang="en-US" dirty="0" smtClean="0"/>
              <a:t>bacchae 2</a:t>
            </a:r>
            <a:endParaRPr lang="en-US" dirty="0"/>
          </a:p>
        </p:txBody>
      </p:sp>
      <p:sp>
        <p:nvSpPr>
          <p:cNvPr id="7" name="Slide Number Placeholder 6"/>
          <p:cNvSpPr>
            <a:spLocks noGrp="1"/>
          </p:cNvSpPr>
          <p:nvPr>
            <p:ph type="sldNum" sz="quarter" idx="13"/>
          </p:nvPr>
        </p:nvSpPr>
        <p:spPr/>
        <p:txBody>
          <a:bodyPr/>
          <a:lstStyle/>
          <a:p>
            <a:fld id="{5721D7F7-CBDC-4618-B4D1-D6BF1CF121FB}" type="slidenum">
              <a:rPr lang="en-US" smtClean="0"/>
              <a:pPr/>
              <a:t>2</a:t>
            </a:fld>
            <a:endParaRPr lang="en-US" dirty="0"/>
          </a:p>
        </p:txBody>
      </p:sp>
    </p:spTree>
    <p:extLst>
      <p:ext uri="{BB962C8B-B14F-4D97-AF65-F5344CB8AC3E}">
        <p14:creationId xmlns:p14="http://schemas.microsoft.com/office/powerpoint/2010/main" val="115344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3383435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4</a:t>
            </a:fld>
            <a:endParaRPr lang="en-US"/>
          </a:p>
        </p:txBody>
      </p:sp>
    </p:spTree>
    <p:extLst>
      <p:ext uri="{BB962C8B-B14F-4D97-AF65-F5344CB8AC3E}">
        <p14:creationId xmlns:p14="http://schemas.microsoft.com/office/powerpoint/2010/main" val="4127434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237348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2134756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2878655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you to write a brief speech, what Alcestis says</a:t>
            </a:r>
            <a:r>
              <a:rPr lang="en-US" baseline="0" dirty="0" smtClean="0"/>
              <a:t> to her husband, when she gets her voice back</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2901745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665863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0"/>
            <a:ext cx="12192000" cy="6858000"/>
          </a:xfrm>
          <a:prstGeom prst="rect">
            <a:avLst/>
          </a:prstGeom>
          <a:solidFill>
            <a:schemeClr val="bg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p:cNvSpPr>
            <a:spLocks noGrp="1"/>
          </p:cNvSpPr>
          <p:nvPr>
            <p:ph type="ctrTitle"/>
          </p:nvPr>
        </p:nvSpPr>
        <p:spPr>
          <a:xfrm>
            <a:off x="435949" y="908717"/>
            <a:ext cx="11323277"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35949" y="3602038"/>
            <a:ext cx="11323277"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249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931" y="1828800"/>
            <a:ext cx="9756141"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Tree>
    <p:extLst>
      <p:ext uri="{BB962C8B-B14F-4D97-AF65-F5344CB8AC3E}">
        <p14:creationId xmlns:p14="http://schemas.microsoft.com/office/powerpoint/2010/main" val="399158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930" y="685800"/>
            <a:ext cx="7418070"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Tree>
    <p:extLst>
      <p:ext uri="{BB962C8B-B14F-4D97-AF65-F5344CB8AC3E}">
        <p14:creationId xmlns:p14="http://schemas.microsoft.com/office/powerpoint/2010/main" val="301531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17475"/>
            <a:ext cx="10871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764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800" y="39243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3661033"/>
      </p:ext>
    </p:extLst>
  </p:cSld>
  <p:clrMapOvr>
    <a:masterClrMapping/>
  </p:clrMapOvr>
  <p:transition/>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732451"/>
            <a:ext cx="10363200" cy="1362075"/>
          </a:xfrm>
        </p:spPr>
        <p:txBody>
          <a:bodyPr anchor="ctr" anchorCtr="0"/>
          <a:lstStyle>
            <a:lvl1pPr algn="l">
              <a:defRPr sz="4000" b="1" cap="none" baseline="0"/>
            </a:lvl1pPr>
          </a:lstStyle>
          <a:p>
            <a:r>
              <a:rPr lang="en-US" smtClean="0"/>
              <a:t>Click to edit Master title style</a:t>
            </a:r>
            <a:endParaRPr lang="en-US" dirty="0"/>
          </a:p>
        </p:txBody>
      </p:sp>
      <p:sp>
        <p:nvSpPr>
          <p:cNvPr id="7" name="Text Placeholder 2"/>
          <p:cNvSpPr>
            <a:spLocks noGrp="1"/>
          </p:cNvSpPr>
          <p:nvPr>
            <p:ph type="body" idx="1"/>
          </p:nvPr>
        </p:nvSpPr>
        <p:spPr>
          <a:xfrm>
            <a:off x="963084" y="4279101"/>
            <a:ext cx="10363200" cy="1500187"/>
          </a:xfrm>
          <a:prstGeom prst="rect">
            <a:avLst/>
          </a:prstGeom>
        </p:spPr>
        <p:txBody>
          <a:bodyPr anchor="t" anchorCtr="0">
            <a:normAutofit/>
          </a:bodyPr>
          <a:lstStyle>
            <a:lvl1pPr marL="0" indent="0">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931" y="1828800"/>
            <a:ext cx="9756141"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a:xfrm>
            <a:off x="6003633" y="6408109"/>
            <a:ext cx="184731" cy="261610"/>
          </a:xfrm>
        </p:spPr>
        <p:txBody>
          <a:bodyPr/>
          <a:lstStyle/>
          <a:p>
            <a:endParaRPr lang="en-US"/>
          </a:p>
        </p:txBody>
      </p:sp>
      <p:sp>
        <p:nvSpPr>
          <p:cNvPr id="6" name="Slide Number Placeholder 5"/>
          <p:cNvSpPr>
            <a:spLocks noGrp="1"/>
          </p:cNvSpPr>
          <p:nvPr>
            <p:ph type="sldNum" sz="quarter" idx="12"/>
          </p:nvPr>
        </p:nvSpPr>
        <p:spPr>
          <a:xfrm>
            <a:off x="10789341" y="6408109"/>
            <a:ext cx="184730" cy="261610"/>
          </a:xfrm>
        </p:spPr>
        <p:txBody>
          <a:bodyPr/>
          <a:lstStyle/>
          <a:p>
            <a:fld id="{C84949BF-B90B-4E25-9A47-07E9FB3241D4}" type="slidenum">
              <a:rPr lang="en-US" smtClean="0"/>
              <a:pPr/>
              <a:t>‹#›</a:t>
            </a:fld>
            <a:endParaRPr lang="en-US"/>
          </a:p>
        </p:txBody>
      </p:sp>
    </p:spTree>
    <p:extLst>
      <p:ext uri="{BB962C8B-B14F-4D97-AF65-F5344CB8AC3E}">
        <p14:creationId xmlns:p14="http://schemas.microsoft.com/office/powerpoint/2010/main" val="141385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466" y="3742278"/>
            <a:ext cx="9760605"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7668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600" y="1828800"/>
            <a:ext cx="4709961" cy="4343400"/>
          </a:xfrm>
          <a:prstGeom prst="rect">
            <a:avLst/>
          </a:prstGeom>
        </p:spPr>
        <p:txBody>
          <a:bodyPr>
            <a:normAutofit/>
          </a:bodyPr>
          <a:lstStyle>
            <a:lvl1pPr>
              <a:lnSpc>
                <a:spcPct val="114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64110" y="1828800"/>
            <a:ext cx="4709961" cy="4343400"/>
          </a:xfrm>
          <a:prstGeom prst="rect">
            <a:avLst/>
          </a:prstGeom>
        </p:spPr>
        <p:txBody>
          <a:bodyPr>
            <a:normAutofit/>
          </a:bodyPr>
          <a:lstStyle>
            <a:lvl1pPr>
              <a:lnSpc>
                <a:spcPct val="113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cxnSp>
        <p:nvCxnSpPr>
          <p:cNvPr id="8" name="Straight Connector 7"/>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44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17931"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a:lvl8pPr>
            <a:lvl9pPr>
              <a:defRPr sz="14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931" y="1761745"/>
            <a:ext cx="4710387"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dirty="0" smtClean="0"/>
              <a:t>Edit Master text styles</a:t>
            </a:r>
          </a:p>
        </p:txBody>
      </p:sp>
      <p:sp>
        <p:nvSpPr>
          <p:cNvPr id="5" name="Text Placeholder 4"/>
          <p:cNvSpPr>
            <a:spLocks noGrp="1"/>
          </p:cNvSpPr>
          <p:nvPr>
            <p:ph type="body" sz="quarter" idx="3"/>
          </p:nvPr>
        </p:nvSpPr>
        <p:spPr>
          <a:xfrm>
            <a:off x="6263685" y="1761745"/>
            <a:ext cx="4710387"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3685"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cxnSp>
        <p:nvCxnSpPr>
          <p:cNvPr id="16" name="Straight Connector 15"/>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97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7931" y="731838"/>
            <a:ext cx="9756141" cy="1325562"/>
          </a:xfrm>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43896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04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7342" y="685800"/>
            <a:ext cx="5640269"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Tree>
    <p:extLst>
      <p:ext uri="{BB962C8B-B14F-4D97-AF65-F5344CB8AC3E}">
        <p14:creationId xmlns:p14="http://schemas.microsoft.com/office/powerpoint/2010/main" val="109047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Tree>
    <p:extLst>
      <p:ext uri="{BB962C8B-B14F-4D97-AF65-F5344CB8AC3E}">
        <p14:creationId xmlns:p14="http://schemas.microsoft.com/office/powerpoint/2010/main" val="99341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9151" y="6408109"/>
            <a:ext cx="1849806"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endParaRPr lang="en-US"/>
          </a:p>
        </p:txBody>
      </p:sp>
      <p:sp>
        <p:nvSpPr>
          <p:cNvPr id="4" name="Date Placeholder 3"/>
          <p:cNvSpPr>
            <a:spLocks noGrp="1"/>
          </p:cNvSpPr>
          <p:nvPr>
            <p:ph type="dt" sz="half" idx="2"/>
          </p:nvPr>
        </p:nvSpPr>
        <p:spPr>
          <a:xfrm>
            <a:off x="6003633" y="6408109"/>
            <a:ext cx="184731"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endParaRPr lang="en-US"/>
          </a:p>
        </p:txBody>
      </p:sp>
      <p:sp>
        <p:nvSpPr>
          <p:cNvPr id="6" name="Slide Number Placeholder 5"/>
          <p:cNvSpPr>
            <a:spLocks noGrp="1"/>
          </p:cNvSpPr>
          <p:nvPr>
            <p:ph type="sldNum" sz="quarter" idx="4"/>
          </p:nvPr>
        </p:nvSpPr>
        <p:spPr>
          <a:xfrm>
            <a:off x="10789341" y="6408109"/>
            <a:ext cx="184730"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75105F9F-A147-4999-9337-ABC437A27969}" type="slidenum">
              <a:rPr lang="en-US" smtClean="0"/>
              <a:pPr/>
              <a:t>‹#›</a:t>
            </a:fld>
            <a:endParaRPr lang="en-US"/>
          </a:p>
        </p:txBody>
      </p:sp>
      <p:sp>
        <p:nvSpPr>
          <p:cNvPr id="7" name="Content Placeholder 2"/>
          <p:cNvSpPr txBox="1">
            <a:spLocks/>
          </p:cNvSpPr>
          <p:nvPr/>
        </p:nvSpPr>
        <p:spPr>
          <a:xfrm>
            <a:off x="1217931" y="1828800"/>
            <a:ext cx="9756141"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lvl="0" indent="-228600" algn="l" defTabSz="914400" rtl="0" eaLnBrk="1" latinLnBrk="0" hangingPunct="1">
              <a:lnSpc>
                <a:spcPct val="114000"/>
              </a:lnSpc>
              <a:spcBef>
                <a:spcPts val="900"/>
              </a:spcBef>
              <a:buClr>
                <a:schemeClr val="tx1"/>
              </a:buClr>
              <a:buSzPct val="80000"/>
              <a:buFont typeface="Arial" pitchFamily="34" charset="0"/>
              <a:buChar char="•"/>
            </a:pPr>
            <a:r>
              <a:rPr lang="en-US" sz="3600" kern="1200" dirty="0" smtClean="0">
                <a:solidFill>
                  <a:schemeClr val="tx1">
                    <a:lumMod val="75000"/>
                  </a:schemeClr>
                </a:solidFill>
                <a:latin typeface="Calibri" panose="020F0502020204030204" pitchFamily="34" charset="0"/>
                <a:ea typeface="+mn-ea"/>
                <a:cs typeface="Calibri" panose="020F0502020204030204" pitchFamily="34" charset="0"/>
              </a:rPr>
              <a:t>Edit Master text styles</a:t>
            </a:r>
          </a:p>
          <a:p>
            <a:pPr marL="573088" lvl="1" indent="-228600" algn="l" defTabSz="914400" rtl="0" eaLnBrk="1" latinLnBrk="0" hangingPunct="1">
              <a:lnSpc>
                <a:spcPct val="114000"/>
              </a:lnSpc>
              <a:spcBef>
                <a:spcPts val="300"/>
              </a:spcBef>
              <a:buClr>
                <a:schemeClr val="tx1"/>
              </a:buClr>
              <a:buSzPct val="80000"/>
              <a:buFont typeface="Wingdings" panose="05000000000000000000" pitchFamily="2" charset="2"/>
              <a:buChar char="§"/>
            </a:pPr>
            <a:r>
              <a:rPr lang="en-US" sz="3000" kern="1200" dirty="0" smtClean="0">
                <a:solidFill>
                  <a:schemeClr val="tx1">
                    <a:lumMod val="75000"/>
                  </a:schemeClr>
                </a:solidFill>
                <a:latin typeface="Calibri" panose="020F0502020204030204" pitchFamily="34" charset="0"/>
                <a:ea typeface="+mn-ea"/>
                <a:cs typeface="Calibri" panose="020F0502020204030204" pitchFamily="34" charset="0"/>
              </a:rPr>
              <a:t>Second level</a:t>
            </a:r>
          </a:p>
          <a:p>
            <a:pPr marL="854075" lvl="2" indent="-228600" algn="l" defTabSz="914400" rtl="0" eaLnBrk="1" latinLnBrk="0" hangingPunct="1">
              <a:lnSpc>
                <a:spcPct val="114000"/>
              </a:lnSpc>
              <a:spcBef>
                <a:spcPts val="0"/>
              </a:spcBef>
              <a:buClr>
                <a:schemeClr val="tx1"/>
              </a:buClr>
              <a:buSzPct val="80000"/>
              <a:buFont typeface="Arial" pitchFamily="34" charset="0"/>
              <a:buChar char="•"/>
            </a:pPr>
            <a:r>
              <a:rPr lang="en-US" sz="2400" kern="1200" dirty="0" smtClean="0">
                <a:solidFill>
                  <a:schemeClr val="tx1">
                    <a:lumMod val="75000"/>
                  </a:schemeClr>
                </a:solidFill>
                <a:latin typeface="Calibri" panose="020F0502020204030204" pitchFamily="34" charset="0"/>
                <a:ea typeface="+mn-ea"/>
                <a:cs typeface="Calibri" panose="020F0502020204030204" pitchFamily="34" charset="0"/>
              </a:rPr>
              <a:t>Third level</a:t>
            </a:r>
          </a:p>
          <a:p>
            <a:pPr marL="960120" lvl="3"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Fourth level</a:t>
            </a:r>
          </a:p>
          <a:p>
            <a:pPr marL="1188720" lvl="4"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Fifth level</a:t>
            </a:r>
            <a:endParaRPr lang="en-US" sz="2000" kern="1200" dirty="0">
              <a:solidFill>
                <a:schemeClr val="tx1">
                  <a:lumMod val="75000"/>
                </a:scheme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8373357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 y="304800"/>
            <a:ext cx="11201400" cy="1168400"/>
          </a:xfrm>
        </p:spPr>
        <p:txBody>
          <a:bodyPr>
            <a:normAutofit/>
          </a:bodyPr>
          <a:lstStyle/>
          <a:p>
            <a:r>
              <a:rPr lang="en-US" dirty="0" smtClean="0">
                <a:solidFill>
                  <a:schemeClr val="bg1"/>
                </a:solidFill>
              </a:rPr>
              <a:t>Tragedy with a Twist</a:t>
            </a:r>
            <a:endParaRPr lang="en-US" dirty="0">
              <a:solidFill>
                <a:schemeClr val="bg1"/>
              </a:solidFill>
            </a:endParaRPr>
          </a:p>
        </p:txBody>
      </p:sp>
      <p:sp>
        <p:nvSpPr>
          <p:cNvPr id="3" name="Subtitle 2"/>
          <p:cNvSpPr>
            <a:spLocks noGrp="1"/>
          </p:cNvSpPr>
          <p:nvPr>
            <p:ph type="subTitle" idx="1"/>
          </p:nvPr>
        </p:nvSpPr>
        <p:spPr>
          <a:xfrm>
            <a:off x="3886200" y="1676400"/>
            <a:ext cx="4419600" cy="762000"/>
          </a:xfrm>
        </p:spPr>
        <p:txBody>
          <a:bodyPr>
            <a:noAutofit/>
          </a:bodyPr>
          <a:lstStyle/>
          <a:p>
            <a:r>
              <a:rPr lang="en-US" dirty="0">
                <a:solidFill>
                  <a:schemeClr val="bg1"/>
                </a:solidFill>
              </a:rPr>
              <a:t>Euripides’ </a:t>
            </a:r>
            <a:r>
              <a:rPr lang="en-US" i="1" dirty="0">
                <a:solidFill>
                  <a:schemeClr val="bg1"/>
                </a:solidFill>
              </a:rPr>
              <a:t>Alcestis</a:t>
            </a:r>
          </a:p>
        </p:txBody>
      </p:sp>
      <p:sp>
        <p:nvSpPr>
          <p:cNvPr id="5" name="TextBox 4"/>
          <p:cNvSpPr txBox="1"/>
          <p:nvPr/>
        </p:nvSpPr>
        <p:spPr>
          <a:xfrm>
            <a:off x="4116186" y="6324600"/>
            <a:ext cx="3984168" cy="400110"/>
          </a:xfrm>
          <a:prstGeom prst="rect">
            <a:avLst/>
          </a:prstGeom>
          <a:noFill/>
        </p:spPr>
        <p:txBody>
          <a:bodyPr wrap="none" rtlCol="0">
            <a:spAutoFit/>
          </a:bodyPr>
          <a:lstStyle/>
          <a:p>
            <a:pPr algn="ctr"/>
            <a:r>
              <a:rPr lang="en-US" sz="2000" dirty="0" smtClean="0">
                <a:solidFill>
                  <a:srgbClr val="D9954E"/>
                </a:solidFill>
                <a:latin typeface="Calibri" panose="020F0502020204030204" pitchFamily="34" charset="0"/>
                <a:cs typeface="Calibri" panose="020F0502020204030204" pitchFamily="34" charset="0"/>
              </a:rPr>
              <a:t>Alcestis and Admetus, Etruscan Vase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024" y="2286000"/>
            <a:ext cx="7242090" cy="3863920"/>
          </a:xfrm>
          <a:prstGeom prst="rect">
            <a:avLst/>
          </a:prstGeom>
        </p:spPr>
      </p:pic>
    </p:spTree>
    <p:extLst>
      <p:ext uri="{BB962C8B-B14F-4D97-AF65-F5344CB8AC3E}">
        <p14:creationId xmlns:p14="http://schemas.microsoft.com/office/powerpoint/2010/main" val="67317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Commentary</a:t>
            </a:r>
            <a:endParaRPr lang="en-US" dirty="0"/>
          </a:p>
        </p:txBody>
      </p:sp>
      <p:sp>
        <p:nvSpPr>
          <p:cNvPr id="3" name="TextBox 2"/>
          <p:cNvSpPr txBox="1"/>
          <p:nvPr/>
        </p:nvSpPr>
        <p:spPr>
          <a:xfrm>
            <a:off x="838201" y="2111459"/>
            <a:ext cx="10515600" cy="4213141"/>
          </a:xfrm>
          <a:prstGeom prst="rect">
            <a:avLst/>
          </a:prstGeom>
          <a:noFill/>
        </p:spPr>
        <p:txBody>
          <a:bodyPr wrap="square" rtlCol="0">
            <a:spAutoFit/>
          </a:bodyPr>
          <a:lstStyle/>
          <a:p>
            <a:pPr algn="ctr">
              <a:lnSpc>
                <a:spcPct val="125000"/>
              </a:lnSpc>
            </a:pPr>
            <a:r>
              <a:rPr lang="en-US" sz="3200" dirty="0">
                <a:solidFill>
                  <a:srgbClr val="737373"/>
                </a:solidFill>
                <a:latin typeface="Calibri" panose="020F0502020204030204" pitchFamily="34" charset="0"/>
                <a:cs typeface="Calibri" panose="020F0502020204030204" pitchFamily="34" charset="0"/>
              </a:rPr>
              <a:t>“The drama is rather of the satyr-play variety, because its reversal leads to joy and pleasure, contrary to tragic genre. Inadmissible as examples of tragic poetry are both the </a:t>
            </a:r>
            <a:r>
              <a:rPr lang="en-US" sz="3200" i="1" dirty="0">
                <a:solidFill>
                  <a:srgbClr val="737373"/>
                </a:solidFill>
                <a:latin typeface="Calibri" panose="020F0502020204030204" pitchFamily="34" charset="0"/>
                <a:cs typeface="Calibri" panose="020F0502020204030204" pitchFamily="34" charset="0"/>
              </a:rPr>
              <a:t>Orestes</a:t>
            </a:r>
            <a:r>
              <a:rPr lang="en-US" sz="3200" dirty="0">
                <a:solidFill>
                  <a:srgbClr val="737373"/>
                </a:solidFill>
                <a:latin typeface="Calibri" panose="020F0502020204030204" pitchFamily="34" charset="0"/>
                <a:cs typeface="Calibri" panose="020F0502020204030204" pitchFamily="34" charset="0"/>
              </a:rPr>
              <a:t> [of Euripides] and the </a:t>
            </a:r>
            <a:r>
              <a:rPr lang="en-US" sz="3200" i="1" dirty="0">
                <a:solidFill>
                  <a:srgbClr val="737373"/>
                </a:solidFill>
                <a:latin typeface="Calibri" panose="020F0502020204030204" pitchFamily="34" charset="0"/>
                <a:cs typeface="Calibri" panose="020F0502020204030204" pitchFamily="34" charset="0"/>
              </a:rPr>
              <a:t>Alcestis</a:t>
            </a:r>
            <a:r>
              <a:rPr lang="en-US" sz="3200" dirty="0">
                <a:solidFill>
                  <a:srgbClr val="737373"/>
                </a:solidFill>
                <a:latin typeface="Calibri" panose="020F0502020204030204" pitchFamily="34" charset="0"/>
                <a:cs typeface="Calibri" panose="020F0502020204030204" pitchFamily="34" charset="0"/>
              </a:rPr>
              <a:t>, as they start from misfortune and finish ... with the characters well off – a plot pattern holding rather more to comedy</a:t>
            </a:r>
            <a:r>
              <a:rPr lang="en-US" sz="3200" dirty="0" smtClean="0">
                <a:solidFill>
                  <a:srgbClr val="737373"/>
                </a:solidFill>
                <a:latin typeface="Calibri" panose="020F0502020204030204" pitchFamily="34" charset="0"/>
                <a:cs typeface="Calibri" panose="020F0502020204030204" pitchFamily="34" charset="0"/>
              </a:rPr>
              <a:t>.”</a:t>
            </a:r>
            <a:br>
              <a:rPr lang="en-US" sz="3200" dirty="0" smtClean="0">
                <a:solidFill>
                  <a:srgbClr val="737373"/>
                </a:solidFill>
                <a:latin typeface="Calibri" panose="020F0502020204030204" pitchFamily="34" charset="0"/>
                <a:cs typeface="Calibri" panose="020F0502020204030204" pitchFamily="34" charset="0"/>
              </a:rPr>
            </a:br>
            <a:r>
              <a:rPr lang="en-US" sz="2400" dirty="0" smtClean="0">
                <a:solidFill>
                  <a:srgbClr val="737373"/>
                </a:solidFill>
                <a:latin typeface="Calibri" panose="020F0502020204030204" pitchFamily="34" charset="0"/>
                <a:cs typeface="Calibri" panose="020F0502020204030204" pitchFamily="34" charset="0"/>
              </a:rPr>
              <a:t>(</a:t>
            </a:r>
            <a:r>
              <a:rPr lang="en-US" sz="2400" dirty="0">
                <a:solidFill>
                  <a:srgbClr val="737373"/>
                </a:solidFill>
                <a:latin typeface="Calibri" panose="020F0502020204030204" pitchFamily="34" charset="0"/>
                <a:cs typeface="Calibri" panose="020F0502020204030204" pitchFamily="34" charset="0"/>
              </a:rPr>
              <a:t>Aristophanes of </a:t>
            </a:r>
            <a:r>
              <a:rPr lang="en-US" sz="2400" dirty="0" smtClean="0">
                <a:solidFill>
                  <a:srgbClr val="737373"/>
                </a:solidFill>
                <a:latin typeface="Calibri" panose="020F0502020204030204" pitchFamily="34" charset="0"/>
                <a:cs typeface="Calibri" panose="020F0502020204030204" pitchFamily="34" charset="0"/>
              </a:rPr>
              <a:t>Byzantium)</a:t>
            </a:r>
            <a:endParaRPr lang="en-US" sz="3200" dirty="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00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648" y="978725"/>
            <a:ext cx="10515600" cy="2554545"/>
          </a:xfrm>
          <a:prstGeom prst="rect">
            <a:avLst/>
          </a:prstGeom>
          <a:noFill/>
        </p:spPr>
        <p:txBody>
          <a:bodyPr wrap="square" rtlCol="0" anchor="ctr" anchorCtr="0">
            <a:spAutoFit/>
          </a:bodyPr>
          <a:lstStyle/>
          <a:p>
            <a:pPr algn="ctr">
              <a:lnSpc>
                <a:spcPct val="125000"/>
              </a:lnSpc>
            </a:pPr>
            <a:r>
              <a:rPr lang="en-US" sz="3200" dirty="0" smtClean="0">
                <a:solidFill>
                  <a:srgbClr val="545454"/>
                </a:solidFill>
                <a:latin typeface="Calibri" panose="020F0502020204030204" pitchFamily="34" charset="0"/>
                <a:cs typeface="Calibri" panose="020F0502020204030204" pitchFamily="34" charset="0"/>
              </a:rPr>
              <a:t>“In </a:t>
            </a:r>
            <a:r>
              <a:rPr lang="en-US" sz="3200" dirty="0">
                <a:solidFill>
                  <a:srgbClr val="545454"/>
                </a:solidFill>
                <a:latin typeface="Calibri" panose="020F0502020204030204" pitchFamily="34" charset="0"/>
                <a:cs typeface="Calibri" panose="020F0502020204030204" pitchFamily="34" charset="0"/>
              </a:rPr>
              <a:t>drama you struggle, because you hope you’re going to survive. It’s utilitarian — sordid. But tragedy is gratuitous. Pointless, irremediable. Fit for a king</a:t>
            </a:r>
            <a:r>
              <a:rPr lang="en-US" sz="3200" dirty="0" smtClean="0">
                <a:solidFill>
                  <a:srgbClr val="545454"/>
                </a:solidFill>
                <a:latin typeface="Calibri" panose="020F0502020204030204" pitchFamily="34" charset="0"/>
                <a:cs typeface="Calibri" panose="020F0502020204030204" pitchFamily="34" charset="0"/>
              </a:rPr>
              <a:t>!”</a:t>
            </a:r>
            <a:br>
              <a:rPr lang="en-US" sz="3200" dirty="0" smtClean="0">
                <a:solidFill>
                  <a:srgbClr val="545454"/>
                </a:solidFill>
                <a:latin typeface="Calibri" panose="020F0502020204030204" pitchFamily="34" charset="0"/>
                <a:cs typeface="Calibri" panose="020F0502020204030204" pitchFamily="34" charset="0"/>
              </a:rPr>
            </a:br>
            <a:r>
              <a:rPr lang="en-US" sz="3200" dirty="0" smtClean="0">
                <a:solidFill>
                  <a:srgbClr val="545454"/>
                </a:solidFill>
                <a:latin typeface="Calibri" panose="020F0502020204030204" pitchFamily="34" charset="0"/>
                <a:cs typeface="Calibri" panose="020F0502020204030204" pitchFamily="34" charset="0"/>
              </a:rPr>
              <a:t>(Chorus in Anouilh </a:t>
            </a:r>
            <a:r>
              <a:rPr lang="en-US" sz="3200" i="1" dirty="0" smtClean="0">
                <a:solidFill>
                  <a:srgbClr val="545454"/>
                </a:solidFill>
                <a:latin typeface="Calibri" panose="020F0502020204030204" pitchFamily="34" charset="0"/>
                <a:cs typeface="Calibri" panose="020F0502020204030204" pitchFamily="34" charset="0"/>
              </a:rPr>
              <a:t>Antigone</a:t>
            </a:r>
            <a:r>
              <a:rPr lang="en-US" sz="3200" dirty="0" smtClean="0">
                <a:solidFill>
                  <a:srgbClr val="545454"/>
                </a:solidFill>
                <a:latin typeface="Calibri" panose="020F0502020204030204" pitchFamily="34" charset="0"/>
                <a:cs typeface="Calibri" panose="020F0502020204030204" pitchFamily="34" charset="0"/>
              </a:rPr>
              <a:t> p</a:t>
            </a:r>
            <a:r>
              <a:rPr lang="en-US" sz="3200" dirty="0">
                <a:solidFill>
                  <a:srgbClr val="545454"/>
                </a:solidFill>
                <a:latin typeface="Calibri" panose="020F0502020204030204" pitchFamily="34" charset="0"/>
                <a:cs typeface="Calibri" panose="020F0502020204030204" pitchFamily="34" charset="0"/>
              </a:rPr>
              <a:t>. 102</a:t>
            </a:r>
            <a:r>
              <a:rPr lang="en-US" sz="3200" dirty="0" smtClean="0">
                <a:solidFill>
                  <a:srgbClr val="545454"/>
                </a:solidFill>
                <a:latin typeface="Calibri" panose="020F0502020204030204" pitchFamily="34" charset="0"/>
                <a:cs typeface="Calibri" panose="020F0502020204030204" pitchFamily="34" charset="0"/>
              </a:rPr>
              <a:t>)</a:t>
            </a:r>
          </a:p>
        </p:txBody>
      </p:sp>
      <p:sp>
        <p:nvSpPr>
          <p:cNvPr id="3" name="TextBox 2"/>
          <p:cNvSpPr txBox="1"/>
          <p:nvPr/>
        </p:nvSpPr>
        <p:spPr>
          <a:xfrm>
            <a:off x="764460" y="3950525"/>
            <a:ext cx="10679976" cy="1574277"/>
          </a:xfrm>
          <a:prstGeom prst="rect">
            <a:avLst/>
          </a:prstGeom>
          <a:noFill/>
        </p:spPr>
        <p:txBody>
          <a:bodyPr wrap="square" rtlCol="0">
            <a:spAutoFit/>
          </a:bodyPr>
          <a:lstStyle/>
          <a:p>
            <a:pPr algn="ctr">
              <a:lnSpc>
                <a:spcPct val="125000"/>
              </a:lnSpc>
            </a:pPr>
            <a:r>
              <a:rPr lang="en-US" sz="4000" dirty="0" smtClean="0">
                <a:solidFill>
                  <a:srgbClr val="545454"/>
                </a:solidFill>
                <a:latin typeface="Calibri" panose="020F0502020204030204" pitchFamily="34" charset="0"/>
                <a:cs typeface="Calibri" panose="020F0502020204030204" pitchFamily="34" charset="0"/>
              </a:rPr>
              <a:t>Can we think of Euripides’ </a:t>
            </a:r>
            <a:r>
              <a:rPr lang="en-US" sz="4000" i="1" dirty="0" smtClean="0">
                <a:solidFill>
                  <a:srgbClr val="545454"/>
                </a:solidFill>
                <a:latin typeface="Calibri" panose="020F0502020204030204" pitchFamily="34" charset="0"/>
                <a:cs typeface="Calibri" panose="020F0502020204030204" pitchFamily="34" charset="0"/>
              </a:rPr>
              <a:t>Alcestis</a:t>
            </a:r>
            <a:r>
              <a:rPr lang="en-US" sz="4000" dirty="0" smtClean="0">
                <a:solidFill>
                  <a:srgbClr val="545454"/>
                </a:solidFill>
                <a:latin typeface="Calibri" panose="020F0502020204030204" pitchFamily="34" charset="0"/>
                <a:cs typeface="Calibri" panose="020F0502020204030204" pitchFamily="34" charset="0"/>
              </a:rPr>
              <a:t> as drama or tragedy?</a:t>
            </a:r>
          </a:p>
        </p:txBody>
      </p:sp>
    </p:spTree>
    <p:extLst>
      <p:ext uri="{BB962C8B-B14F-4D97-AF65-F5344CB8AC3E}">
        <p14:creationId xmlns:p14="http://schemas.microsoft.com/office/powerpoint/2010/main" val="241577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Euripides’ </a:t>
            </a:r>
            <a:r>
              <a:rPr lang="en-US" i="1" dirty="0" smtClean="0"/>
              <a:t>Alcestis</a:t>
            </a:r>
            <a:endParaRPr lang="en-US" dirty="0"/>
          </a:p>
        </p:txBody>
      </p:sp>
      <p:sp>
        <p:nvSpPr>
          <p:cNvPr id="3" name="Subtitle 2"/>
          <p:cNvSpPr>
            <a:spLocks noGrp="1"/>
          </p:cNvSpPr>
          <p:nvPr>
            <p:ph type="body" idx="1"/>
          </p:nvPr>
        </p:nvSpPr>
        <p:spPr/>
        <p:txBody>
          <a:bodyPr/>
          <a:lstStyle/>
          <a:p>
            <a:r>
              <a:rPr lang="en-US" dirty="0"/>
              <a:t>More on </a:t>
            </a:r>
            <a:r>
              <a:rPr lang="en-US" dirty="0" smtClean="0"/>
              <a:t>the Play</a:t>
            </a:r>
            <a:endParaRPr lang="en-US" dirty="0"/>
          </a:p>
        </p:txBody>
      </p:sp>
    </p:spTree>
    <p:extLst>
      <p:ext uri="{BB962C8B-B14F-4D97-AF65-F5344CB8AC3E}">
        <p14:creationId xmlns:p14="http://schemas.microsoft.com/office/powerpoint/2010/main" val="67031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ChangeArrowheads="1"/>
          </p:cNvSpPr>
          <p:nvPr>
            <p:ph type="title"/>
          </p:nvPr>
        </p:nvSpPr>
        <p:spPr/>
        <p:txBody>
          <a:bodyPr/>
          <a:lstStyle/>
          <a:p>
            <a:r>
              <a:rPr lang="en-US" i="1" dirty="0" smtClean="0"/>
              <a:t>Alcestis</a:t>
            </a:r>
            <a:r>
              <a:rPr lang="en-US" dirty="0" smtClean="0"/>
              <a:t>: Production Facts</a:t>
            </a:r>
            <a:endParaRPr lang="en-US" dirty="0"/>
          </a:p>
        </p:txBody>
      </p:sp>
      <p:sp>
        <p:nvSpPr>
          <p:cNvPr id="8" name="Content Placeholder 7"/>
          <p:cNvSpPr>
            <a:spLocks noGrp="1"/>
          </p:cNvSpPr>
          <p:nvPr>
            <p:ph sz="half" idx="1"/>
          </p:nvPr>
        </p:nvSpPr>
        <p:spPr/>
        <p:txBody>
          <a:bodyPr>
            <a:normAutofit lnSpcReduction="10000"/>
          </a:bodyPr>
          <a:lstStyle/>
          <a:p>
            <a:r>
              <a:rPr lang="en-US" dirty="0"/>
              <a:t>438 BCE</a:t>
            </a:r>
          </a:p>
          <a:p>
            <a:r>
              <a:rPr lang="en-US" dirty="0" smtClean="0"/>
              <a:t>Euripides’ 1st </a:t>
            </a:r>
            <a:r>
              <a:rPr lang="en-US" dirty="0"/>
              <a:t>preserved </a:t>
            </a:r>
            <a:r>
              <a:rPr lang="en-US" dirty="0" smtClean="0"/>
              <a:t>play</a:t>
            </a:r>
          </a:p>
        </p:txBody>
      </p:sp>
      <p:sp>
        <p:nvSpPr>
          <p:cNvPr id="9" name="Content Placeholder 8"/>
          <p:cNvSpPr>
            <a:spLocks noGrp="1"/>
          </p:cNvSpPr>
          <p:nvPr>
            <p:ph sz="half" idx="2"/>
          </p:nvPr>
        </p:nvSpPr>
        <p:spPr/>
        <p:txBody>
          <a:bodyPr>
            <a:normAutofit lnSpcReduction="10000"/>
          </a:bodyPr>
          <a:lstStyle/>
          <a:p>
            <a:r>
              <a:rPr lang="en-US" dirty="0"/>
              <a:t>Tetralogy</a:t>
            </a:r>
          </a:p>
          <a:p>
            <a:pPr lvl="1"/>
            <a:r>
              <a:rPr lang="en-US" i="1" dirty="0"/>
              <a:t>Cretan Women</a:t>
            </a:r>
          </a:p>
          <a:p>
            <a:pPr lvl="1"/>
            <a:r>
              <a:rPr lang="en-US" i="1" dirty="0"/>
              <a:t>Alcmaeon in Psophis</a:t>
            </a:r>
          </a:p>
          <a:p>
            <a:pPr lvl="1"/>
            <a:r>
              <a:rPr lang="en-US" i="1" dirty="0"/>
              <a:t>Telephus</a:t>
            </a:r>
          </a:p>
          <a:p>
            <a:pPr lvl="1"/>
            <a:r>
              <a:rPr lang="en-US" i="1" dirty="0"/>
              <a:t>Alcestis</a:t>
            </a:r>
          </a:p>
          <a:p>
            <a:r>
              <a:rPr lang="en-US" dirty="0" smtClean="0"/>
              <a:t>2</a:t>
            </a:r>
            <a:r>
              <a:rPr lang="en-US" baseline="30000" dirty="0" smtClean="0"/>
              <a:t>nd</a:t>
            </a:r>
            <a:r>
              <a:rPr lang="en-US" dirty="0" smtClean="0"/>
              <a:t> place</a:t>
            </a:r>
          </a:p>
          <a:p>
            <a:pPr lvl="1"/>
            <a:r>
              <a:rPr lang="en-US" dirty="0" smtClean="0"/>
              <a:t>1</a:t>
            </a:r>
            <a:r>
              <a:rPr lang="en-US" baseline="30000" dirty="0" smtClean="0"/>
              <a:t>st</a:t>
            </a:r>
            <a:r>
              <a:rPr lang="en-US" dirty="0" smtClean="0"/>
              <a:t> place Sophocles</a:t>
            </a:r>
            <a:endParaRPr lang="en-US"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15556" r="32222" b="24444"/>
          <a:stretch/>
        </p:blipFill>
        <p:spPr>
          <a:xfrm>
            <a:off x="2286000" y="3962400"/>
            <a:ext cx="2065867" cy="2438400"/>
          </a:xfrm>
          <a:prstGeom prst="rect">
            <a:avLst/>
          </a:prstGeom>
        </p:spPr>
      </p:pic>
      <p:sp>
        <p:nvSpPr>
          <p:cNvPr id="2" name="TextBox 1"/>
          <p:cNvSpPr txBox="1"/>
          <p:nvPr/>
        </p:nvSpPr>
        <p:spPr>
          <a:xfrm>
            <a:off x="1396227" y="6396182"/>
            <a:ext cx="3845412" cy="377283"/>
          </a:xfrm>
          <a:prstGeom prst="rect">
            <a:avLst/>
          </a:prstGeom>
          <a:noFill/>
        </p:spPr>
        <p:txBody>
          <a:bodyPr wrap="none" rtlCol="0">
            <a:spAutoFit/>
          </a:bodyPr>
          <a:lstStyle/>
          <a:p>
            <a:pPr algn="ctr">
              <a:lnSpc>
                <a:spcPct val="125000"/>
              </a:lnSpc>
            </a:pPr>
            <a:r>
              <a:rPr lang="en-US" sz="1600" dirty="0" smtClean="0">
                <a:solidFill>
                  <a:srgbClr val="737373"/>
                </a:solidFill>
                <a:latin typeface="Calibri" panose="020F0502020204030204" pitchFamily="34" charset="0"/>
                <a:cs typeface="Calibri" panose="020F0502020204030204" pitchFamily="34" charset="0"/>
              </a:rPr>
              <a:t>Admetus and Alcestis, Pompeii wall painting</a:t>
            </a:r>
          </a:p>
        </p:txBody>
      </p:sp>
    </p:spTree>
    <p:extLst>
      <p:ext uri="{BB962C8B-B14F-4D97-AF65-F5344CB8AC3E}">
        <p14:creationId xmlns:p14="http://schemas.microsoft.com/office/powerpoint/2010/main" val="39351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Mythological Background</a:t>
            </a:r>
            <a:endParaRPr lang="en-US" dirty="0"/>
          </a:p>
        </p:txBody>
      </p:sp>
      <p:sp>
        <p:nvSpPr>
          <p:cNvPr id="8" name="Content Placeholder 7"/>
          <p:cNvSpPr>
            <a:spLocks noGrp="1"/>
          </p:cNvSpPr>
          <p:nvPr>
            <p:ph idx="1"/>
          </p:nvPr>
        </p:nvSpPr>
        <p:spPr/>
        <p:txBody>
          <a:bodyPr/>
          <a:lstStyle/>
          <a:p>
            <a:r>
              <a:rPr lang="en-US" smtClean="0"/>
              <a:t>Asclepius, Apollo</a:t>
            </a:r>
          </a:p>
          <a:p>
            <a:r>
              <a:rPr lang="en-US" smtClean="0"/>
              <a:t>Apollo, Admetus</a:t>
            </a:r>
          </a:p>
          <a:p>
            <a:r>
              <a:rPr lang="en-US" smtClean="0"/>
              <a:t>Alcestis, Pelias, Medea</a:t>
            </a:r>
            <a:endParaRPr lang="en-US" dirty="0"/>
          </a:p>
        </p:txBody>
      </p:sp>
      <p:grpSp>
        <p:nvGrpSpPr>
          <p:cNvPr id="11" name="Group 10"/>
          <p:cNvGrpSpPr/>
          <p:nvPr/>
        </p:nvGrpSpPr>
        <p:grpSpPr>
          <a:xfrm>
            <a:off x="7297964" y="2286000"/>
            <a:ext cx="2868093" cy="3606937"/>
            <a:chOff x="5251308" y="1566964"/>
            <a:chExt cx="3622085" cy="4555163"/>
          </a:xfrm>
        </p:grpSpPr>
        <p:pic>
          <p:nvPicPr>
            <p:cNvPr id="9" name="Picture 8" descr="bath.jpg"/>
            <p:cNvPicPr>
              <a:picLocks noChangeAspect="1"/>
            </p:cNvPicPr>
            <p:nvPr/>
          </p:nvPicPr>
          <p:blipFill>
            <a:blip r:embed="rId3" cstate="print"/>
            <a:stretch>
              <a:fillRect/>
            </a:stretch>
          </p:blipFill>
          <p:spPr>
            <a:xfrm>
              <a:off x="5369307" y="1566964"/>
              <a:ext cx="3386088" cy="3948790"/>
            </a:xfrm>
            <a:prstGeom prst="rect">
              <a:avLst/>
            </a:prstGeom>
          </p:spPr>
        </p:pic>
        <p:sp>
          <p:nvSpPr>
            <p:cNvPr id="10" name="TextBox 9"/>
            <p:cNvSpPr txBox="1"/>
            <p:nvPr/>
          </p:nvSpPr>
          <p:spPr>
            <a:xfrm>
              <a:off x="5251308" y="5616832"/>
              <a:ext cx="3622085" cy="505295"/>
            </a:xfrm>
            <a:prstGeom prst="rect">
              <a:avLst/>
            </a:prstGeom>
            <a:noFill/>
          </p:spPr>
          <p:txBody>
            <a:bodyPr wrap="none" rtlCol="0">
              <a:spAutoFit/>
            </a:bodyPr>
            <a:lstStyle/>
            <a:p>
              <a:pPr algn="ctr"/>
              <a:r>
                <a:rPr lang="en-US" sz="2000" dirty="0"/>
                <a:t>Pelias takes a bath. . .</a:t>
              </a:r>
            </a:p>
          </p:txBody>
        </p:sp>
      </p:grpSp>
    </p:spTree>
    <p:extLst>
      <p:ext uri="{BB962C8B-B14F-4D97-AF65-F5344CB8AC3E}">
        <p14:creationId xmlns:p14="http://schemas.microsoft.com/office/powerpoint/2010/main" val="46520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67553" y="1143000"/>
            <a:ext cx="5208494" cy="5562600"/>
          </a:xfrm>
        </p:spPr>
        <p:txBody>
          <a:bodyPr>
            <a:normAutofit/>
          </a:bodyPr>
          <a:lstStyle/>
          <a:p>
            <a:r>
              <a:rPr lang="en-US" sz="2400" dirty="0" smtClean="0"/>
              <a:t>Prologue (p. 1 ff., Signet ed.)</a:t>
            </a:r>
          </a:p>
          <a:p>
            <a:pPr lvl="1">
              <a:spcBef>
                <a:spcPts val="0"/>
              </a:spcBef>
            </a:pPr>
            <a:r>
              <a:rPr lang="en-US" sz="2000" dirty="0" smtClean="0"/>
              <a:t>Apollo, death. (Quasi-</a:t>
            </a:r>
            <a:r>
              <a:rPr lang="en-US" sz="2000" i="1" dirty="0" smtClean="0"/>
              <a:t>agōn</a:t>
            </a:r>
            <a:r>
              <a:rPr lang="en-US" sz="2000" dirty="0" smtClean="0"/>
              <a:t>)</a:t>
            </a:r>
          </a:p>
          <a:p>
            <a:r>
              <a:rPr lang="en-US" sz="2400" dirty="0" smtClean="0"/>
              <a:t>Parodos (6)</a:t>
            </a:r>
          </a:p>
          <a:p>
            <a:pPr lvl="1">
              <a:spcBef>
                <a:spcPts val="0"/>
              </a:spcBef>
            </a:pPr>
            <a:r>
              <a:rPr lang="en-US" sz="2000" dirty="0" smtClean="0"/>
              <a:t>Elders of Pherae. (Alcestis: best of women)</a:t>
            </a:r>
          </a:p>
          <a:p>
            <a:r>
              <a:rPr lang="en-US" sz="2400" dirty="0" smtClean="0"/>
              <a:t>Episode 1 (8)</a:t>
            </a:r>
          </a:p>
          <a:p>
            <a:pPr lvl="1">
              <a:spcBef>
                <a:spcPts val="0"/>
              </a:spcBef>
            </a:pPr>
            <a:r>
              <a:rPr lang="en-US" sz="2000" dirty="0" smtClean="0"/>
              <a:t>Maidservant, Leader</a:t>
            </a:r>
          </a:p>
          <a:p>
            <a:r>
              <a:rPr lang="en-US" sz="2400" i="1" dirty="0" smtClean="0"/>
              <a:t>Stasimon</a:t>
            </a:r>
            <a:r>
              <a:rPr lang="en-US" sz="2400" dirty="0" smtClean="0"/>
              <a:t> 1 (11)</a:t>
            </a:r>
          </a:p>
          <a:p>
            <a:pPr lvl="1">
              <a:spcBef>
                <a:spcPts val="0"/>
              </a:spcBef>
            </a:pPr>
            <a:r>
              <a:rPr lang="en-US" sz="2000" dirty="0" smtClean="0"/>
              <a:t>“Gods: “help!”</a:t>
            </a:r>
          </a:p>
          <a:p>
            <a:r>
              <a:rPr lang="en-US" sz="2400" dirty="0" smtClean="0"/>
              <a:t>Episode 2 (12)</a:t>
            </a:r>
          </a:p>
          <a:p>
            <a:pPr lvl="1">
              <a:spcBef>
                <a:spcPts val="0"/>
              </a:spcBef>
            </a:pPr>
            <a:r>
              <a:rPr lang="en-US" sz="2000" dirty="0" smtClean="0"/>
              <a:t>lyric duet, dialogue: Alcestis, Admetus, Eumelus (grief, fidelity)</a:t>
            </a:r>
          </a:p>
          <a:p>
            <a:r>
              <a:rPr lang="en-US" sz="2400" dirty="0" smtClean="0"/>
              <a:t>Stasimon 2 (19)</a:t>
            </a:r>
          </a:p>
          <a:p>
            <a:pPr lvl="1">
              <a:spcBef>
                <a:spcPts val="0"/>
              </a:spcBef>
            </a:pPr>
            <a:r>
              <a:rPr lang="en-US" sz="2000" dirty="0" smtClean="0"/>
              <a:t>best of women. . .</a:t>
            </a:r>
          </a:p>
        </p:txBody>
      </p:sp>
      <p:sp>
        <p:nvSpPr>
          <p:cNvPr id="10" name="Content Placeholder 9"/>
          <p:cNvSpPr>
            <a:spLocks noGrp="1"/>
          </p:cNvSpPr>
          <p:nvPr>
            <p:ph sz="half" idx="2"/>
          </p:nvPr>
        </p:nvSpPr>
        <p:spPr>
          <a:xfrm>
            <a:off x="6615953" y="1143000"/>
            <a:ext cx="5208494" cy="5562600"/>
          </a:xfrm>
        </p:spPr>
        <p:txBody>
          <a:bodyPr>
            <a:noAutofit/>
          </a:bodyPr>
          <a:lstStyle/>
          <a:p>
            <a:r>
              <a:rPr lang="en-US" sz="2400" dirty="0" smtClean="0"/>
              <a:t>Episode 3 (20)</a:t>
            </a:r>
          </a:p>
          <a:p>
            <a:pPr lvl="1">
              <a:spcBef>
                <a:spcPts val="0"/>
              </a:spcBef>
            </a:pPr>
            <a:r>
              <a:rPr lang="en-US" sz="2000" dirty="0" smtClean="0"/>
              <a:t>Heracles, leader, Admetus</a:t>
            </a:r>
          </a:p>
          <a:p>
            <a:r>
              <a:rPr lang="en-US" sz="2400" dirty="0" smtClean="0"/>
              <a:t>Stasimon 3 (23)</a:t>
            </a:r>
          </a:p>
          <a:p>
            <a:pPr lvl="1">
              <a:spcBef>
                <a:spcPts val="0"/>
              </a:spcBef>
            </a:pPr>
            <a:r>
              <a:rPr lang="en-US" sz="2000" dirty="0" smtClean="0"/>
              <a:t>Admetus’ hospitality</a:t>
            </a:r>
          </a:p>
          <a:p>
            <a:r>
              <a:rPr lang="en-US" sz="2400" dirty="0"/>
              <a:t>Episode </a:t>
            </a:r>
            <a:r>
              <a:rPr lang="en-US" sz="2400" dirty="0" smtClean="0"/>
              <a:t>4 (25)</a:t>
            </a:r>
          </a:p>
          <a:p>
            <a:pPr lvl="1">
              <a:spcBef>
                <a:spcPts val="0"/>
              </a:spcBef>
            </a:pPr>
            <a:r>
              <a:rPr lang="en-US" sz="2000" dirty="0" smtClean="0"/>
              <a:t>Admetus, Leader</a:t>
            </a:r>
            <a:r>
              <a:rPr lang="en-US" sz="2000" dirty="0"/>
              <a:t>, </a:t>
            </a:r>
            <a:r>
              <a:rPr lang="en-US" sz="2000" dirty="0" smtClean="0"/>
              <a:t>Pheres. (</a:t>
            </a:r>
            <a:r>
              <a:rPr lang="en-US" sz="2000" i="1" dirty="0" smtClean="0"/>
              <a:t>Agōn</a:t>
            </a:r>
            <a:r>
              <a:rPr lang="en-US" sz="2000" dirty="0" smtClean="0"/>
              <a:t>)</a:t>
            </a:r>
          </a:p>
          <a:p>
            <a:r>
              <a:rPr lang="en-US" sz="2400" dirty="0" smtClean="0"/>
              <a:t>Short choral interlude (29)</a:t>
            </a:r>
          </a:p>
          <a:p>
            <a:r>
              <a:rPr lang="en-US" sz="2400" dirty="0"/>
              <a:t>Episode </a:t>
            </a:r>
            <a:r>
              <a:rPr lang="en-US" sz="2400" dirty="0" smtClean="0"/>
              <a:t>5 (29)</a:t>
            </a:r>
          </a:p>
          <a:p>
            <a:pPr lvl="1">
              <a:spcBef>
                <a:spcPts val="0"/>
              </a:spcBef>
            </a:pPr>
            <a:r>
              <a:rPr lang="en-US" sz="2000" dirty="0" smtClean="0"/>
              <a:t>Butler, Heracles</a:t>
            </a:r>
          </a:p>
          <a:p>
            <a:r>
              <a:rPr lang="en-US" sz="2400" dirty="0"/>
              <a:t>Stasimon </a:t>
            </a:r>
            <a:r>
              <a:rPr lang="en-US" sz="2400" dirty="0" smtClean="0"/>
              <a:t>4 (37)</a:t>
            </a:r>
          </a:p>
          <a:p>
            <a:pPr lvl="1">
              <a:spcBef>
                <a:spcPts val="0"/>
              </a:spcBef>
            </a:pPr>
            <a:r>
              <a:rPr lang="en-US" sz="2000" dirty="0" smtClean="0"/>
              <a:t>Power of fate</a:t>
            </a:r>
          </a:p>
          <a:p>
            <a:r>
              <a:rPr lang="en-US" sz="2400" dirty="0" smtClean="0"/>
              <a:t>Exodos</a:t>
            </a:r>
          </a:p>
          <a:p>
            <a:pPr lvl="1">
              <a:spcBef>
                <a:spcPts val="0"/>
              </a:spcBef>
            </a:pPr>
            <a:r>
              <a:rPr lang="en-US" sz="2000" dirty="0" smtClean="0"/>
              <a:t>Admetus, Heracles, silent Alcestis</a:t>
            </a:r>
          </a:p>
        </p:txBody>
      </p:sp>
      <p:sp>
        <p:nvSpPr>
          <p:cNvPr id="3" name="TextBox 2"/>
          <p:cNvSpPr txBox="1"/>
          <p:nvPr/>
        </p:nvSpPr>
        <p:spPr>
          <a:xfrm>
            <a:off x="4085273" y="228600"/>
            <a:ext cx="4018280" cy="769441"/>
          </a:xfrm>
          <a:prstGeom prst="rect">
            <a:avLst/>
          </a:prstGeom>
          <a:noFill/>
        </p:spPr>
        <p:txBody>
          <a:bodyPr wrap="none" rtlCol="0">
            <a:spAutoFit/>
          </a:bodyPr>
          <a:lstStyle/>
          <a:p>
            <a:pPr algn="ctr"/>
            <a:r>
              <a:rPr lang="en-US" sz="4400" i="1" dirty="0" smtClean="0">
                <a:solidFill>
                  <a:srgbClr val="737373"/>
                </a:solidFill>
                <a:latin typeface="Calibri" panose="020F0502020204030204" pitchFamily="34" charset="0"/>
                <a:cs typeface="Calibri" panose="020F0502020204030204" pitchFamily="34" charset="0"/>
              </a:rPr>
              <a:t>Alcestis</a:t>
            </a:r>
            <a:r>
              <a:rPr lang="en-US" sz="4400" dirty="0" smtClean="0">
                <a:solidFill>
                  <a:srgbClr val="737373"/>
                </a:solidFill>
                <a:latin typeface="Calibri" panose="020F0502020204030204" pitchFamily="34" charset="0"/>
                <a:cs typeface="Calibri" panose="020F0502020204030204" pitchFamily="34" charset="0"/>
              </a:rPr>
              <a:t>: Analysis</a:t>
            </a:r>
          </a:p>
        </p:txBody>
      </p:sp>
    </p:spTree>
    <p:extLst>
      <p:ext uri="{BB962C8B-B14F-4D97-AF65-F5344CB8AC3E}">
        <p14:creationId xmlns:p14="http://schemas.microsoft.com/office/powerpoint/2010/main" val="271700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217931" y="2743201"/>
            <a:ext cx="4710387" cy="4114799"/>
          </a:xfrm>
        </p:spPr>
        <p:txBody>
          <a:bodyPr>
            <a:normAutofit/>
          </a:bodyPr>
          <a:lstStyle/>
          <a:p>
            <a:pPr marL="0" indent="0">
              <a:lnSpc>
                <a:spcPct val="114000"/>
              </a:lnSpc>
              <a:buNone/>
            </a:pPr>
            <a:r>
              <a:rPr lang="en-US" dirty="0" smtClean="0"/>
              <a:t>“</a:t>
            </a:r>
            <a:r>
              <a:rPr lang="en-US" dirty="0"/>
              <a:t>My being </a:t>
            </a:r>
            <a:r>
              <a:rPr lang="en-US" dirty="0" smtClean="0"/>
              <a:t>... </a:t>
            </a:r>
            <a:r>
              <a:rPr lang="en-US" dirty="0"/>
              <a:t>would simply add the evil of inhospitality and my house would get the name of Unfriendly </a:t>
            </a:r>
            <a:r>
              <a:rPr lang="en-US" dirty="0" smtClean="0"/>
              <a:t>Hall” (Admetus, episode </a:t>
            </a:r>
            <a:r>
              <a:rPr lang="en-US" dirty="0"/>
              <a:t>3)</a:t>
            </a:r>
          </a:p>
        </p:txBody>
      </p:sp>
      <p:sp>
        <p:nvSpPr>
          <p:cNvPr id="2" name="Title 1"/>
          <p:cNvSpPr>
            <a:spLocks noGrp="1"/>
          </p:cNvSpPr>
          <p:nvPr>
            <p:ph type="title"/>
          </p:nvPr>
        </p:nvSpPr>
        <p:spPr/>
        <p:txBody>
          <a:bodyPr/>
          <a:lstStyle/>
          <a:p>
            <a:r>
              <a:rPr lang="en-US" dirty="0" smtClean="0"/>
              <a:t>Gender, Heroism</a:t>
            </a:r>
            <a:endParaRPr lang="en-US" dirty="0"/>
          </a:p>
        </p:txBody>
      </p:sp>
      <p:sp>
        <p:nvSpPr>
          <p:cNvPr id="4" name="Text Placeholder 3"/>
          <p:cNvSpPr>
            <a:spLocks noGrp="1"/>
          </p:cNvSpPr>
          <p:nvPr>
            <p:ph type="body" idx="1"/>
          </p:nvPr>
        </p:nvSpPr>
        <p:spPr/>
        <p:txBody>
          <a:bodyPr/>
          <a:lstStyle/>
          <a:p>
            <a:r>
              <a:rPr lang="en-US" dirty="0" smtClean="0"/>
              <a:t>Admetus’ Hospitality</a:t>
            </a:r>
            <a:endParaRPr lang="en-US" dirty="0"/>
          </a:p>
        </p:txBody>
      </p:sp>
      <p:sp>
        <p:nvSpPr>
          <p:cNvPr id="6" name="Text Placeholder 5"/>
          <p:cNvSpPr>
            <a:spLocks noGrp="1"/>
          </p:cNvSpPr>
          <p:nvPr>
            <p:ph type="body" sz="quarter" idx="3"/>
          </p:nvPr>
        </p:nvSpPr>
        <p:spPr/>
        <p:txBody>
          <a:bodyPr/>
          <a:lstStyle/>
          <a:p>
            <a:r>
              <a:rPr lang="en-US" dirty="0" smtClean="0"/>
              <a:t>Alcestis</a:t>
            </a:r>
            <a:endParaRPr lang="en-US" dirty="0"/>
          </a:p>
        </p:txBody>
      </p:sp>
      <p:sp>
        <p:nvSpPr>
          <p:cNvPr id="7" name="Content Placeholder 6"/>
          <p:cNvSpPr>
            <a:spLocks noGrp="1"/>
          </p:cNvSpPr>
          <p:nvPr>
            <p:ph sz="quarter" idx="4"/>
          </p:nvPr>
        </p:nvSpPr>
        <p:spPr>
          <a:xfrm>
            <a:off x="6263685" y="2743201"/>
            <a:ext cx="4710387" cy="4114799"/>
          </a:xfrm>
        </p:spPr>
        <p:txBody>
          <a:bodyPr/>
          <a:lstStyle/>
          <a:p>
            <a:pPr marL="0" indent="0">
              <a:lnSpc>
                <a:spcPct val="114000"/>
              </a:lnSpc>
              <a:buNone/>
            </a:pPr>
            <a:r>
              <a:rPr lang="en-US" dirty="0"/>
              <a:t>“Alcestis who seems to me and all of us </a:t>
            </a:r>
            <a:r>
              <a:rPr lang="en-US" dirty="0" smtClean="0"/>
              <a:t>best </a:t>
            </a:r>
            <a:r>
              <a:rPr lang="en-US" dirty="0"/>
              <a:t>of wives a man could </a:t>
            </a:r>
            <a:r>
              <a:rPr lang="en-US" dirty="0" smtClean="0"/>
              <a:t>get” (chorus, parodos)</a:t>
            </a:r>
            <a:endParaRPr lang="en-US" dirty="0"/>
          </a:p>
        </p:txBody>
      </p:sp>
    </p:spTree>
    <p:extLst>
      <p:ext uri="{BB962C8B-B14F-4D97-AF65-F5344CB8AC3E}">
        <p14:creationId xmlns:p14="http://schemas.microsoft.com/office/powerpoint/2010/main" val="186232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Pericles to Athenian Women</a:t>
            </a:r>
            <a:endParaRPr lang="en-US" dirty="0"/>
          </a:p>
        </p:txBody>
      </p:sp>
      <p:sp>
        <p:nvSpPr>
          <p:cNvPr id="3" name="TextBox 2"/>
          <p:cNvSpPr txBox="1"/>
          <p:nvPr/>
        </p:nvSpPr>
        <p:spPr>
          <a:xfrm>
            <a:off x="745434" y="2209800"/>
            <a:ext cx="10744200" cy="4053546"/>
          </a:xfrm>
          <a:prstGeom prst="rect">
            <a:avLst/>
          </a:prstGeom>
          <a:noFill/>
        </p:spPr>
        <p:txBody>
          <a:bodyPr wrap="square" rtlCol="0">
            <a:spAutoFit/>
          </a:bodyPr>
          <a:lstStyle/>
          <a:p>
            <a:pPr algn="ctr">
              <a:lnSpc>
                <a:spcPct val="125000"/>
              </a:lnSpc>
            </a:pPr>
            <a:r>
              <a:rPr lang="en-US" sz="3600" dirty="0" smtClean="0">
                <a:solidFill>
                  <a:srgbClr val="737373"/>
                </a:solidFill>
                <a:latin typeface="Calibri" panose="020F0502020204030204" pitchFamily="34" charset="0"/>
                <a:cs typeface="Calibri" panose="020F0502020204030204" pitchFamily="34" charset="0"/>
              </a:rPr>
              <a:t>“... </a:t>
            </a:r>
            <a:r>
              <a:rPr lang="en-US" sz="3600" dirty="0">
                <a:solidFill>
                  <a:srgbClr val="737373"/>
                </a:solidFill>
                <a:latin typeface="Calibri" panose="020F0502020204030204" pitchFamily="34" charset="0"/>
                <a:cs typeface="Calibri" panose="020F0502020204030204" pitchFamily="34" charset="0"/>
              </a:rPr>
              <a:t>if I am to speak of womanly virtues to those of you who will henceforth be widows, let me sum them up in one short admonition: To a woman not to show more weakness than is natural to her sex is a great glory, and not to be talked about for good or for evil among men</a:t>
            </a:r>
            <a:r>
              <a:rPr lang="en-US" sz="3600" dirty="0" smtClean="0">
                <a:solidFill>
                  <a:srgbClr val="737373"/>
                </a:solidFill>
                <a:latin typeface="Calibri" panose="020F0502020204030204" pitchFamily="34" charset="0"/>
                <a:cs typeface="Calibri" panose="020F0502020204030204" pitchFamily="34" charset="0"/>
              </a:rPr>
              <a:t>.”</a:t>
            </a:r>
            <a:br>
              <a:rPr lang="en-US" sz="3600" dirty="0" smtClean="0">
                <a:solidFill>
                  <a:srgbClr val="737373"/>
                </a:solidFill>
                <a:latin typeface="Calibri" panose="020F0502020204030204" pitchFamily="34" charset="0"/>
                <a:cs typeface="Calibri" panose="020F0502020204030204" pitchFamily="34" charset="0"/>
              </a:rPr>
            </a:br>
            <a:r>
              <a:rPr lang="en-US" sz="2800" dirty="0" smtClean="0">
                <a:solidFill>
                  <a:srgbClr val="737373"/>
                </a:solidFill>
                <a:latin typeface="Calibri" panose="020F0502020204030204" pitchFamily="34" charset="0"/>
                <a:cs typeface="Calibri" panose="020F0502020204030204" pitchFamily="34" charset="0"/>
              </a:rPr>
              <a:t>(Thucydides </a:t>
            </a:r>
            <a:r>
              <a:rPr lang="en-US" sz="2800" i="1" dirty="0" smtClean="0">
                <a:solidFill>
                  <a:srgbClr val="737373"/>
                </a:solidFill>
                <a:latin typeface="Calibri" panose="020F0502020204030204" pitchFamily="34" charset="0"/>
                <a:cs typeface="Calibri" panose="020F0502020204030204" pitchFamily="34" charset="0"/>
              </a:rPr>
              <a:t>History</a:t>
            </a:r>
            <a:r>
              <a:rPr lang="en-US" sz="2800" dirty="0">
                <a:solidFill>
                  <a:srgbClr val="737373"/>
                </a:solidFill>
                <a:latin typeface="Calibri" panose="020F0502020204030204" pitchFamily="34" charset="0"/>
                <a:cs typeface="Calibri" panose="020F0502020204030204" pitchFamily="34" charset="0"/>
              </a:rPr>
              <a:t> </a:t>
            </a:r>
            <a:r>
              <a:rPr lang="en-US" sz="2800" dirty="0" smtClean="0">
                <a:solidFill>
                  <a:srgbClr val="737373"/>
                </a:solidFill>
                <a:latin typeface="Calibri" panose="020F0502020204030204" pitchFamily="34" charset="0"/>
                <a:cs typeface="Calibri" panose="020F0502020204030204" pitchFamily="34" charset="0"/>
              </a:rPr>
              <a:t>2.45.2)</a:t>
            </a:r>
            <a:endParaRPr lang="en-US" sz="3600"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37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Agenda</a:t>
            </a:r>
            <a:endParaRPr lang="en-US" dirty="0"/>
          </a:p>
        </p:txBody>
      </p:sp>
      <p:sp>
        <p:nvSpPr>
          <p:cNvPr id="9" name="Content Placeholder 8"/>
          <p:cNvSpPr>
            <a:spLocks noGrp="1"/>
          </p:cNvSpPr>
          <p:nvPr>
            <p:ph idx="1"/>
          </p:nvPr>
        </p:nvSpPr>
        <p:spPr/>
        <p:txBody>
          <a:bodyPr/>
          <a:lstStyle/>
          <a:p>
            <a:pPr lvl="0"/>
            <a:r>
              <a:rPr lang="en-US" dirty="0" smtClean="0"/>
              <a:t>Discussion</a:t>
            </a:r>
          </a:p>
          <a:p>
            <a:pPr lvl="1"/>
            <a:r>
              <a:rPr lang="en-US" dirty="0" smtClean="0"/>
              <a:t>Promises, Promises</a:t>
            </a:r>
          </a:p>
          <a:p>
            <a:pPr lvl="0"/>
            <a:r>
              <a:rPr lang="en-US" dirty="0" smtClean="0"/>
              <a:t>Is It Tragedy?</a:t>
            </a:r>
          </a:p>
          <a:p>
            <a:pPr lvl="1"/>
            <a:r>
              <a:rPr lang="en-US" dirty="0" smtClean="0"/>
              <a:t>Euripides’ </a:t>
            </a:r>
            <a:r>
              <a:rPr lang="en-US" i="1" dirty="0" smtClean="0"/>
              <a:t>Alcestis</a:t>
            </a:r>
            <a:r>
              <a:rPr lang="en-US" dirty="0" smtClean="0"/>
              <a:t>, I Mean...</a:t>
            </a:r>
          </a:p>
          <a:p>
            <a:pPr lvl="0"/>
            <a:r>
              <a:rPr lang="en-US" dirty="0" smtClean="0"/>
              <a:t>Euripides’ </a:t>
            </a:r>
            <a:r>
              <a:rPr lang="en-US" i="1" dirty="0" smtClean="0"/>
              <a:t>Alcestis</a:t>
            </a:r>
          </a:p>
          <a:p>
            <a:pPr lvl="1"/>
            <a:r>
              <a:rPr lang="en-US" dirty="0" smtClean="0"/>
              <a:t>More on the Play</a:t>
            </a:r>
            <a:endParaRPr lang="en-US" dirty="0"/>
          </a:p>
        </p:txBody>
      </p:sp>
    </p:spTree>
    <p:extLst>
      <p:ext uri="{BB962C8B-B14F-4D97-AF65-F5344CB8AC3E}">
        <p14:creationId xmlns:p14="http://schemas.microsoft.com/office/powerpoint/2010/main" val="52534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idx="1"/>
          </p:nvPr>
        </p:nvSpPr>
        <p:spPr/>
        <p:txBody>
          <a:bodyPr/>
          <a:lstStyle/>
          <a:p>
            <a:r>
              <a:rPr lang="en-US" dirty="0" smtClean="0"/>
              <a:t>Promises, Promises</a:t>
            </a:r>
            <a:endParaRPr lang="en-US" dirty="0"/>
          </a:p>
        </p:txBody>
      </p:sp>
    </p:spTree>
    <p:extLst>
      <p:ext uri="{BB962C8B-B14F-4D97-AF65-F5344CB8AC3E}">
        <p14:creationId xmlns:p14="http://schemas.microsoft.com/office/powerpoint/2010/main" val="310120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217931" y="2743201"/>
            <a:ext cx="4710387" cy="4114799"/>
          </a:xfrm>
        </p:spPr>
        <p:txBody>
          <a:bodyPr>
            <a:normAutofit/>
          </a:bodyPr>
          <a:lstStyle/>
          <a:p>
            <a:pPr marL="0" indent="0">
              <a:lnSpc>
                <a:spcPct val="114000"/>
              </a:lnSpc>
              <a:spcBef>
                <a:spcPts val="0"/>
              </a:spcBef>
              <a:buNone/>
            </a:pPr>
            <a:r>
              <a:rPr lang="en-US" sz="2600" dirty="0" smtClean="0"/>
              <a:t>ADMETUS (to Alcestis</a:t>
            </a:r>
            <a:r>
              <a:rPr lang="en-US" sz="2600" dirty="0"/>
              <a:t>): </a:t>
            </a:r>
            <a:r>
              <a:rPr lang="en-US" sz="2600" dirty="0" smtClean="0"/>
              <a:t>As </a:t>
            </a:r>
            <a:r>
              <a:rPr lang="en-US" sz="2600" dirty="0"/>
              <a:t>in life you alone were mine, so in death no one else shall be called my </a:t>
            </a:r>
            <a:r>
              <a:rPr lang="en-US" sz="2600" dirty="0" smtClean="0"/>
              <a:t>wife. </a:t>
            </a:r>
            <a:r>
              <a:rPr lang="en-US" sz="2600" dirty="0"/>
              <a:t>... I’ll have a sculptor make an effigy of </a:t>
            </a:r>
            <a:r>
              <a:rPr lang="en-US" sz="2600" dirty="0" smtClean="0"/>
              <a:t>you </a:t>
            </a:r>
            <a:r>
              <a:rPr lang="en-US" sz="2600" dirty="0"/>
              <a:t>and lay </a:t>
            </a:r>
            <a:r>
              <a:rPr lang="en-US" sz="2600" dirty="0" smtClean="0"/>
              <a:t>it sleeping </a:t>
            </a:r>
            <a:r>
              <a:rPr lang="en-US" sz="2600" dirty="0"/>
              <a:t>in my </a:t>
            </a:r>
            <a:r>
              <a:rPr lang="en-US" sz="2600" dirty="0" smtClean="0"/>
              <a:t>bed. (episode 2)</a:t>
            </a:r>
            <a:endParaRPr lang="en-US" sz="2600" dirty="0"/>
          </a:p>
        </p:txBody>
      </p:sp>
      <p:sp>
        <p:nvSpPr>
          <p:cNvPr id="3" name="Title 2"/>
          <p:cNvSpPr>
            <a:spLocks noGrp="1"/>
          </p:cNvSpPr>
          <p:nvPr>
            <p:ph type="title"/>
          </p:nvPr>
        </p:nvSpPr>
        <p:spPr/>
        <p:txBody>
          <a:bodyPr/>
          <a:lstStyle/>
          <a:p>
            <a:r>
              <a:rPr lang="en-US" dirty="0" smtClean="0"/>
              <a:t>Admetus’ Promises 1</a:t>
            </a:r>
            <a:endParaRPr lang="en-US" dirty="0"/>
          </a:p>
        </p:txBody>
      </p:sp>
      <p:sp>
        <p:nvSpPr>
          <p:cNvPr id="4" name="Text Placeholder 3"/>
          <p:cNvSpPr>
            <a:spLocks noGrp="1"/>
          </p:cNvSpPr>
          <p:nvPr>
            <p:ph type="body" idx="1"/>
          </p:nvPr>
        </p:nvSpPr>
        <p:spPr/>
        <p:txBody>
          <a:bodyPr/>
          <a:lstStyle/>
          <a:p>
            <a:r>
              <a:rPr lang="en-US" dirty="0" smtClean="0"/>
              <a:t>Promise...</a:t>
            </a:r>
            <a:endParaRPr lang="en-US" dirty="0"/>
          </a:p>
        </p:txBody>
      </p:sp>
      <p:sp>
        <p:nvSpPr>
          <p:cNvPr id="5" name="Text Placeholder 4"/>
          <p:cNvSpPr>
            <a:spLocks noGrp="1"/>
          </p:cNvSpPr>
          <p:nvPr>
            <p:ph type="body" sz="quarter" idx="3"/>
          </p:nvPr>
        </p:nvSpPr>
        <p:spPr/>
        <p:txBody>
          <a:bodyPr/>
          <a:lstStyle/>
          <a:p>
            <a:r>
              <a:rPr lang="en-US" dirty="0" smtClean="0"/>
              <a:t>... kept?</a:t>
            </a:r>
            <a:endParaRPr lang="en-US" dirty="0"/>
          </a:p>
        </p:txBody>
      </p:sp>
      <p:sp>
        <p:nvSpPr>
          <p:cNvPr id="6" name="Content Placeholder 5"/>
          <p:cNvSpPr>
            <a:spLocks noGrp="1"/>
          </p:cNvSpPr>
          <p:nvPr>
            <p:ph sz="quarter" idx="4"/>
          </p:nvPr>
        </p:nvSpPr>
        <p:spPr>
          <a:xfrm>
            <a:off x="6263685" y="2743201"/>
            <a:ext cx="4710387" cy="4114799"/>
          </a:xfrm>
        </p:spPr>
        <p:txBody>
          <a:bodyPr>
            <a:normAutofit/>
          </a:bodyPr>
          <a:lstStyle/>
          <a:p>
            <a:pPr marL="0" indent="0">
              <a:lnSpc>
                <a:spcPct val="114000"/>
              </a:lnSpc>
              <a:spcBef>
                <a:spcPts val="0"/>
              </a:spcBef>
              <a:buNone/>
            </a:pPr>
            <a:r>
              <a:rPr lang="en-US" sz="2600" dirty="0"/>
              <a:t>HERACLES: ... take this woman now into your noble home. ...</a:t>
            </a:r>
          </a:p>
          <a:p>
            <a:pPr marL="0" indent="0">
              <a:lnSpc>
                <a:spcPct val="114000"/>
              </a:lnSpc>
              <a:spcBef>
                <a:spcPts val="0"/>
              </a:spcBef>
              <a:buNone/>
            </a:pPr>
            <a:r>
              <a:rPr lang="en-US" sz="2600" dirty="0"/>
              <a:t>ADMETUS: No, by Zeus! …</a:t>
            </a:r>
          </a:p>
          <a:p>
            <a:pPr marL="0" indent="0">
              <a:lnSpc>
                <a:spcPct val="114000"/>
              </a:lnSpc>
              <a:spcBef>
                <a:spcPts val="0"/>
              </a:spcBef>
              <a:buNone/>
            </a:pPr>
            <a:r>
              <a:rPr lang="en-US" sz="2600" dirty="0"/>
              <a:t>HERACLES: You’ll be making a mistake if you say no. …</a:t>
            </a:r>
          </a:p>
          <a:p>
            <a:pPr marL="0" indent="0">
              <a:lnSpc>
                <a:spcPct val="114000"/>
              </a:lnSpc>
              <a:spcBef>
                <a:spcPts val="0"/>
              </a:spcBef>
              <a:buNone/>
            </a:pPr>
            <a:r>
              <a:rPr lang="en-US" sz="2600" dirty="0"/>
              <a:t>ADMETUS: All right, you win. But it doesn’t give me </a:t>
            </a:r>
            <a:r>
              <a:rPr lang="en-US" sz="2600" dirty="0" smtClean="0"/>
              <a:t>pleasure. (exodos)</a:t>
            </a:r>
            <a:endParaRPr lang="en-US" sz="2600" dirty="0"/>
          </a:p>
        </p:txBody>
      </p:sp>
    </p:spTree>
    <p:extLst>
      <p:ext uri="{BB962C8B-B14F-4D97-AF65-F5344CB8AC3E}">
        <p14:creationId xmlns:p14="http://schemas.microsoft.com/office/powerpoint/2010/main" val="401343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217931" y="2743201"/>
            <a:ext cx="4710387" cy="4114799"/>
          </a:xfrm>
        </p:spPr>
        <p:txBody>
          <a:bodyPr>
            <a:normAutofit/>
          </a:bodyPr>
          <a:lstStyle/>
          <a:p>
            <a:pPr marL="0" indent="0">
              <a:lnSpc>
                <a:spcPct val="114000"/>
              </a:lnSpc>
              <a:buNone/>
            </a:pPr>
            <a:r>
              <a:rPr lang="en-US" sz="2800" dirty="0" smtClean="0"/>
              <a:t>ADMETUS (to Alcestis, chorus): All </a:t>
            </a:r>
            <a:r>
              <a:rPr lang="en-US" sz="2800" dirty="0"/>
              <a:t>celebrations I disallow, all drinking parties: no more song and garlands in my </a:t>
            </a:r>
            <a:r>
              <a:rPr lang="en-US" sz="2800" dirty="0" smtClean="0"/>
              <a:t>house. (episode 2)</a:t>
            </a:r>
            <a:endParaRPr lang="en-US" sz="2800" dirty="0"/>
          </a:p>
        </p:txBody>
      </p:sp>
      <p:sp>
        <p:nvSpPr>
          <p:cNvPr id="3" name="Title 2"/>
          <p:cNvSpPr>
            <a:spLocks noGrp="1"/>
          </p:cNvSpPr>
          <p:nvPr>
            <p:ph type="title"/>
          </p:nvPr>
        </p:nvSpPr>
        <p:spPr/>
        <p:txBody>
          <a:bodyPr/>
          <a:lstStyle/>
          <a:p>
            <a:r>
              <a:rPr lang="en-US" dirty="0" smtClean="0"/>
              <a:t>Admetus’ Promises 2</a:t>
            </a:r>
            <a:endParaRPr lang="en-US" dirty="0"/>
          </a:p>
        </p:txBody>
      </p:sp>
      <p:sp>
        <p:nvSpPr>
          <p:cNvPr id="4" name="Text Placeholder 3"/>
          <p:cNvSpPr>
            <a:spLocks noGrp="1"/>
          </p:cNvSpPr>
          <p:nvPr>
            <p:ph type="body" idx="1"/>
          </p:nvPr>
        </p:nvSpPr>
        <p:spPr/>
        <p:txBody>
          <a:bodyPr/>
          <a:lstStyle/>
          <a:p>
            <a:r>
              <a:rPr lang="en-US" dirty="0" smtClean="0"/>
              <a:t>Promise...</a:t>
            </a:r>
            <a:endParaRPr lang="en-US" dirty="0"/>
          </a:p>
        </p:txBody>
      </p:sp>
      <p:sp>
        <p:nvSpPr>
          <p:cNvPr id="5" name="Text Placeholder 4"/>
          <p:cNvSpPr>
            <a:spLocks noGrp="1"/>
          </p:cNvSpPr>
          <p:nvPr>
            <p:ph type="body" sz="quarter" idx="3"/>
          </p:nvPr>
        </p:nvSpPr>
        <p:spPr/>
        <p:txBody>
          <a:bodyPr/>
          <a:lstStyle/>
          <a:p>
            <a:r>
              <a:rPr lang="en-US" dirty="0" smtClean="0"/>
              <a:t>... kept?</a:t>
            </a:r>
            <a:endParaRPr lang="en-US" dirty="0"/>
          </a:p>
        </p:txBody>
      </p:sp>
      <p:sp>
        <p:nvSpPr>
          <p:cNvPr id="6" name="Content Placeholder 5"/>
          <p:cNvSpPr>
            <a:spLocks noGrp="1"/>
          </p:cNvSpPr>
          <p:nvPr>
            <p:ph sz="quarter" idx="4"/>
          </p:nvPr>
        </p:nvSpPr>
        <p:spPr>
          <a:xfrm>
            <a:off x="6263685" y="2743201"/>
            <a:ext cx="4710387" cy="4114799"/>
          </a:xfrm>
        </p:spPr>
        <p:txBody>
          <a:bodyPr>
            <a:normAutofit/>
          </a:bodyPr>
          <a:lstStyle/>
          <a:p>
            <a:pPr marL="0" indent="0">
              <a:lnSpc>
                <a:spcPct val="114000"/>
              </a:lnSpc>
              <a:buNone/>
            </a:pPr>
            <a:r>
              <a:rPr lang="en-US" sz="2800" dirty="0" smtClean="0"/>
              <a:t>ADMETUS (to Heracles): My </a:t>
            </a:r>
            <a:r>
              <a:rPr lang="en-US" sz="2800" dirty="0"/>
              <a:t>being unfriendly would do nothing to reduce my woes. It would simply add the evil of inhospitality and my house would get the name of Unfriendly Hall</a:t>
            </a:r>
            <a:r>
              <a:rPr lang="en-US" sz="2800" dirty="0" smtClean="0"/>
              <a:t>. (episode 3)</a:t>
            </a:r>
            <a:endParaRPr lang="en-US" sz="2800" dirty="0"/>
          </a:p>
        </p:txBody>
      </p:sp>
    </p:spTree>
    <p:extLst>
      <p:ext uri="{BB962C8B-B14F-4D97-AF65-F5344CB8AC3E}">
        <p14:creationId xmlns:p14="http://schemas.microsoft.com/office/powerpoint/2010/main" val="328770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a:t>
            </a:r>
            <a:r>
              <a:rPr lang="en-US" dirty="0"/>
              <a:t> </a:t>
            </a:r>
            <a:r>
              <a:rPr lang="en-US" dirty="0" smtClean="0"/>
              <a:t>Reciprocity 1</a:t>
            </a:r>
            <a:endParaRPr lang="en-US" dirty="0"/>
          </a:p>
        </p:txBody>
      </p:sp>
      <p:sp>
        <p:nvSpPr>
          <p:cNvPr id="3" name="Content Placeholder 2"/>
          <p:cNvSpPr>
            <a:spLocks noGrp="1"/>
          </p:cNvSpPr>
          <p:nvPr>
            <p:ph idx="1"/>
          </p:nvPr>
        </p:nvSpPr>
        <p:spPr/>
        <p:txBody>
          <a:bodyPr>
            <a:normAutofit/>
          </a:bodyPr>
          <a:lstStyle/>
          <a:p>
            <a:pPr marL="457200" indent="-457200">
              <a:buNone/>
            </a:pPr>
            <a:r>
              <a:rPr lang="en-US" sz="3200" dirty="0"/>
              <a:t>APOLLO: Those ladies </a:t>
            </a:r>
            <a:r>
              <a:rPr lang="en-US" sz="3200" dirty="0" smtClean="0"/>
              <a:t>(fates) made </a:t>
            </a:r>
            <a:r>
              <a:rPr lang="en-US" sz="3200" dirty="0"/>
              <a:t>this bargain with me: “We’ll let Admetus off his dying, for now, if he’ll exchange one body for another down below</a:t>
            </a:r>
            <a:r>
              <a:rPr lang="en-US" sz="3200" dirty="0" smtClean="0"/>
              <a:t>.”</a:t>
            </a:r>
          </a:p>
          <a:p>
            <a:pPr marL="457200" indent="-457200">
              <a:buNone/>
            </a:pPr>
            <a:r>
              <a:rPr lang="en-US" sz="3200" dirty="0"/>
              <a:t>APOLLO (to Death): A man is coming to the house of Pherae.... he’ll wrest that woman from you by sheer force</a:t>
            </a:r>
            <a:r>
              <a:rPr lang="en-US" sz="3200" dirty="0" smtClean="0"/>
              <a:t>.</a:t>
            </a:r>
            <a:r>
              <a:rPr lang="en-US" sz="3200" dirty="0"/>
              <a:t> (prologue)</a:t>
            </a:r>
          </a:p>
        </p:txBody>
      </p:sp>
    </p:spTree>
    <p:extLst>
      <p:ext uri="{BB962C8B-B14F-4D97-AF65-F5344CB8AC3E}">
        <p14:creationId xmlns:p14="http://schemas.microsoft.com/office/powerpoint/2010/main" val="190372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Reciprocity 2</a:t>
            </a:r>
            <a:endParaRPr lang="en-US" dirty="0"/>
          </a:p>
        </p:txBody>
      </p:sp>
      <p:sp>
        <p:nvSpPr>
          <p:cNvPr id="3" name="Content Placeholder 2"/>
          <p:cNvSpPr>
            <a:spLocks noGrp="1"/>
          </p:cNvSpPr>
          <p:nvPr>
            <p:ph idx="1"/>
          </p:nvPr>
        </p:nvSpPr>
        <p:spPr/>
        <p:txBody>
          <a:bodyPr>
            <a:normAutofit/>
          </a:bodyPr>
          <a:lstStyle/>
          <a:p>
            <a:pPr marL="457200" indent="-457200">
              <a:buNone/>
            </a:pPr>
            <a:r>
              <a:rPr lang="en-US" sz="3200" dirty="0" smtClean="0"/>
              <a:t>HERACLES </a:t>
            </a:r>
            <a:r>
              <a:rPr lang="en-US" sz="3200" dirty="0"/>
              <a:t>(to </a:t>
            </a:r>
            <a:r>
              <a:rPr lang="en-US" sz="3200" dirty="0" smtClean="0"/>
              <a:t>Butler</a:t>
            </a:r>
            <a:r>
              <a:rPr lang="en-US" sz="3200" dirty="0"/>
              <a:t>): I must go at once and save this lately dead, </a:t>
            </a:r>
            <a:r>
              <a:rPr lang="en-US" sz="3200" dirty="0" smtClean="0"/>
              <a:t>restore </a:t>
            </a:r>
            <a:r>
              <a:rPr lang="en-US" sz="3200" dirty="0"/>
              <a:t>Alcestis to this home of hers, </a:t>
            </a:r>
            <a:r>
              <a:rPr lang="en-US" sz="3200" dirty="0" smtClean="0"/>
              <a:t>and </a:t>
            </a:r>
            <a:r>
              <a:rPr lang="en-US" sz="3200" dirty="0"/>
              <a:t>make Admetus some </a:t>
            </a:r>
            <a:r>
              <a:rPr lang="en-US" sz="3200" dirty="0" smtClean="0"/>
              <a:t>return. (episode 5)</a:t>
            </a:r>
            <a:endParaRPr lang="en-US" sz="3200" dirty="0"/>
          </a:p>
        </p:txBody>
      </p:sp>
    </p:spTree>
    <p:extLst>
      <p:ext uri="{BB962C8B-B14F-4D97-AF65-F5344CB8AC3E}">
        <p14:creationId xmlns:p14="http://schemas.microsoft.com/office/powerpoint/2010/main" val="90943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Journal Prompt</a:t>
            </a:r>
            <a:endParaRPr lang="en-US" dirty="0"/>
          </a:p>
        </p:txBody>
      </p:sp>
      <p:sp>
        <p:nvSpPr>
          <p:cNvPr id="3" name="TextBox 2"/>
          <p:cNvSpPr txBox="1"/>
          <p:nvPr/>
        </p:nvSpPr>
        <p:spPr>
          <a:xfrm>
            <a:off x="1458951" y="2438400"/>
            <a:ext cx="9297672" cy="2509020"/>
          </a:xfrm>
          <a:prstGeom prst="rect">
            <a:avLst/>
          </a:prstGeom>
          <a:noFill/>
        </p:spPr>
        <p:txBody>
          <a:bodyPr wrap="square" rtlCol="0">
            <a:spAutoFit/>
          </a:bodyPr>
          <a:lstStyle/>
          <a:p>
            <a:pPr algn="ctr">
              <a:lnSpc>
                <a:spcPct val="125000"/>
              </a:lnSpc>
            </a:pPr>
            <a:r>
              <a:rPr lang="en-US" sz="3200" dirty="0" smtClean="0">
                <a:solidFill>
                  <a:srgbClr val="737373"/>
                </a:solidFill>
                <a:latin typeface="Calibri" panose="020F0502020204030204" pitchFamily="34" charset="0"/>
                <a:cs typeface="Calibri" panose="020F0502020204030204" pitchFamily="34" charset="0"/>
              </a:rPr>
              <a:t>Does </a:t>
            </a:r>
            <a:r>
              <a:rPr lang="en-US" sz="3200" dirty="0">
                <a:solidFill>
                  <a:srgbClr val="737373"/>
                </a:solidFill>
                <a:latin typeface="Calibri" panose="020F0502020204030204" pitchFamily="34" charset="0"/>
                <a:cs typeface="Calibri" panose="020F0502020204030204" pitchFamily="34" charset="0"/>
              </a:rPr>
              <a:t>friendship with Heracles trump promises made to spouses? And when Alcestis does get her voice back, how will she feel? </a:t>
            </a:r>
            <a:r>
              <a:rPr lang="en-US" sz="3200" i="1" dirty="0">
                <a:solidFill>
                  <a:srgbClr val="737373"/>
                </a:solidFill>
                <a:latin typeface="Calibri" panose="020F0502020204030204" pitchFamily="34" charset="0"/>
                <a:cs typeface="Calibri" panose="020F0502020204030204" pitchFamily="34" charset="0"/>
              </a:rPr>
              <a:t>What's she going to say to her husband?</a:t>
            </a:r>
            <a:endParaRPr lang="en-US" sz="3200" i="1"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549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t>
            </a:r>
            <a:r>
              <a:rPr lang="en-US" smtClean="0"/>
              <a:t>It Tragedy?</a:t>
            </a:r>
            <a:endParaRPr lang="en-US" dirty="0"/>
          </a:p>
        </p:txBody>
      </p:sp>
      <p:sp>
        <p:nvSpPr>
          <p:cNvPr id="3" name="Text Placeholder 2"/>
          <p:cNvSpPr>
            <a:spLocks noGrp="1"/>
          </p:cNvSpPr>
          <p:nvPr>
            <p:ph type="body" idx="1"/>
          </p:nvPr>
        </p:nvSpPr>
        <p:spPr/>
        <p:txBody>
          <a:bodyPr/>
          <a:lstStyle/>
          <a:p>
            <a:r>
              <a:rPr lang="en-US" dirty="0" smtClean="0"/>
              <a:t>Euripides’ </a:t>
            </a:r>
            <a:r>
              <a:rPr lang="en-US" i="1" dirty="0" smtClean="0"/>
              <a:t>Alcestis</a:t>
            </a:r>
            <a:r>
              <a:rPr lang="en-US" dirty="0" smtClean="0"/>
              <a:t>, I Mean...</a:t>
            </a:r>
            <a:endParaRPr lang="en-US" dirty="0"/>
          </a:p>
        </p:txBody>
      </p:sp>
    </p:spTree>
    <p:extLst>
      <p:ext uri="{BB962C8B-B14F-4D97-AF65-F5344CB8AC3E}">
        <p14:creationId xmlns:p14="http://schemas.microsoft.com/office/powerpoint/2010/main" val="125170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ncient_tragedy">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tailEnd type="triangle"/>
        </a:ln>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ncient_tragedy" id="{EA7E70D2-4716-4C29-9B1D-4CC4103D83DE}" vid="{9CB889F5-4647-4BC6-A79F-3A09808F0EF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ancient_tragedy</Template>
  <TotalTime>1479</TotalTime>
  <Words>3472</Words>
  <Application>Microsoft Office PowerPoint</Application>
  <PresentationFormat>Widescreen</PresentationFormat>
  <Paragraphs>208</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Candara</vt:lpstr>
      <vt:lpstr>Century Gothic</vt:lpstr>
      <vt:lpstr>Tahoma</vt:lpstr>
      <vt:lpstr>Times New Roman</vt:lpstr>
      <vt:lpstr>Wingdings</vt:lpstr>
      <vt:lpstr>ancient_tragedy</vt:lpstr>
      <vt:lpstr>Tragedy with a Twist</vt:lpstr>
      <vt:lpstr>Agenda</vt:lpstr>
      <vt:lpstr>Discussion</vt:lpstr>
      <vt:lpstr>Admetus’ Promises 1</vt:lpstr>
      <vt:lpstr>Admetus’ Promises 2</vt:lpstr>
      <vt:lpstr>Twisted Reciprocity 1</vt:lpstr>
      <vt:lpstr>Twisted Reciprocity 2</vt:lpstr>
      <vt:lpstr>Journal Prompt</vt:lpstr>
      <vt:lpstr>Is It Tragedy?</vt:lpstr>
      <vt:lpstr>Ancient Commentary</vt:lpstr>
      <vt:lpstr>PowerPoint Presentation</vt:lpstr>
      <vt:lpstr>Euripides’ Alcestis</vt:lpstr>
      <vt:lpstr>Alcestis: Production Facts</vt:lpstr>
      <vt:lpstr>Mythological Background</vt:lpstr>
      <vt:lpstr>PowerPoint Presentation</vt:lpstr>
      <vt:lpstr>Gender, Heroism</vt:lpstr>
      <vt:lpstr>Pericles to Athenian Women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Euripides’ Cyclops</dc:title>
  <dc:creator>ascholtz</dc:creator>
  <cp:lastModifiedBy>Scholtz, Andrew</cp:lastModifiedBy>
  <cp:revision>185</cp:revision>
  <cp:lastPrinted>2024-03-26T13:39:36Z</cp:lastPrinted>
  <dcterms:created xsi:type="dcterms:W3CDTF">2011-11-08T00:36:00Z</dcterms:created>
  <dcterms:modified xsi:type="dcterms:W3CDTF">2024-03-27T01:53:14Z</dcterms:modified>
</cp:coreProperties>
</file>