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9" r:id="rId1"/>
  </p:sldMasterIdLst>
  <p:notesMasterIdLst>
    <p:notesMasterId r:id="rId22"/>
  </p:notesMasterIdLst>
  <p:handoutMasterIdLst>
    <p:handoutMasterId r:id="rId23"/>
  </p:handoutMasterIdLst>
  <p:sldIdLst>
    <p:sldId id="256" r:id="rId2"/>
    <p:sldId id="281" r:id="rId3"/>
    <p:sldId id="286" r:id="rId4"/>
    <p:sldId id="258" r:id="rId5"/>
    <p:sldId id="259" r:id="rId6"/>
    <p:sldId id="261" r:id="rId7"/>
    <p:sldId id="262" r:id="rId8"/>
    <p:sldId id="279" r:id="rId9"/>
    <p:sldId id="280" r:id="rId10"/>
    <p:sldId id="277" r:id="rId11"/>
    <p:sldId id="278" r:id="rId12"/>
    <p:sldId id="263" r:id="rId13"/>
    <p:sldId id="265" r:id="rId14"/>
    <p:sldId id="274" r:id="rId15"/>
    <p:sldId id="266" r:id="rId16"/>
    <p:sldId id="287" r:id="rId17"/>
    <p:sldId id="267" r:id="rId18"/>
    <p:sldId id="282" r:id="rId19"/>
    <p:sldId id="268" r:id="rId20"/>
    <p:sldId id="285" r:id="rId21"/>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guide id="3" pos="6912" userDrawn="1">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BCBB"/>
    <a:srgbClr val="6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248" autoAdjust="0"/>
    <p:restoredTop sz="95274" autoAdjust="0"/>
  </p:normalViewPr>
  <p:slideViewPr>
    <p:cSldViewPr snapToGrid="0">
      <p:cViewPr varScale="1">
        <p:scale>
          <a:sx n="83" d="100"/>
          <a:sy n="83" d="100"/>
        </p:scale>
        <p:origin x="1109" y="72"/>
      </p:cViewPr>
      <p:guideLst>
        <p:guide orient="horz" pos="2160"/>
        <p:guide pos="3840"/>
        <p:guide pos="691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378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16" tIns="45208" rIns="90416" bIns="45208" rtlCol="0"/>
          <a:lstStyle>
            <a:lvl1pPr algn="l">
              <a:defRPr sz="1200"/>
            </a:lvl1pPr>
          </a:lstStyle>
          <a:p>
            <a:endParaRPr lang="en-US"/>
          </a:p>
        </p:txBody>
      </p:sp>
      <p:sp>
        <p:nvSpPr>
          <p:cNvPr id="3" name="Date Placeholder 2"/>
          <p:cNvSpPr>
            <a:spLocks noGrp="1"/>
          </p:cNvSpPr>
          <p:nvPr>
            <p:ph type="dt" sz="quarter" idx="1"/>
          </p:nvPr>
        </p:nvSpPr>
        <p:spPr>
          <a:xfrm>
            <a:off x="3970576" y="0"/>
            <a:ext cx="3038258" cy="465292"/>
          </a:xfrm>
          <a:prstGeom prst="rect">
            <a:avLst/>
          </a:prstGeom>
        </p:spPr>
        <p:txBody>
          <a:bodyPr vert="horz" lIns="90416" tIns="45208" rIns="90416" bIns="45208" rtlCol="0"/>
          <a:lstStyle>
            <a:lvl1pPr algn="r">
              <a:defRPr sz="1200"/>
            </a:lvl1pPr>
          </a:lstStyle>
          <a:p>
            <a:fld id="{C5D2F8BE-AE2D-4F68-9D57-C979E72992EF}" type="datetimeFigureOut">
              <a:rPr lang="en-US" smtClean="0"/>
              <a:t>4/2/2024</a:t>
            </a:fld>
            <a:endParaRPr lang="en-US"/>
          </a:p>
        </p:txBody>
      </p:sp>
      <p:sp>
        <p:nvSpPr>
          <p:cNvPr id="4" name="Footer Placeholder 3"/>
          <p:cNvSpPr>
            <a:spLocks noGrp="1"/>
          </p:cNvSpPr>
          <p:nvPr>
            <p:ph type="ftr" sz="quarter" idx="2"/>
          </p:nvPr>
        </p:nvSpPr>
        <p:spPr>
          <a:xfrm>
            <a:off x="1" y="8831108"/>
            <a:ext cx="3038258" cy="465292"/>
          </a:xfrm>
          <a:prstGeom prst="rect">
            <a:avLst/>
          </a:prstGeom>
        </p:spPr>
        <p:txBody>
          <a:bodyPr vert="horz" lIns="90416" tIns="45208" rIns="90416" bIns="45208" rtlCol="0" anchor="b"/>
          <a:lstStyle>
            <a:lvl1pPr algn="l">
              <a:defRPr sz="1200"/>
            </a:lvl1pPr>
          </a:lstStyle>
          <a:p>
            <a:endParaRPr lang="en-US"/>
          </a:p>
        </p:txBody>
      </p:sp>
      <p:sp>
        <p:nvSpPr>
          <p:cNvPr id="5" name="Slide Number Placeholder 4"/>
          <p:cNvSpPr>
            <a:spLocks noGrp="1"/>
          </p:cNvSpPr>
          <p:nvPr>
            <p:ph type="sldNum" sz="quarter" idx="3"/>
          </p:nvPr>
        </p:nvSpPr>
        <p:spPr>
          <a:xfrm>
            <a:off x="3970576" y="8831108"/>
            <a:ext cx="3038258" cy="465292"/>
          </a:xfrm>
          <a:prstGeom prst="rect">
            <a:avLst/>
          </a:prstGeom>
        </p:spPr>
        <p:txBody>
          <a:bodyPr vert="horz" lIns="90416" tIns="45208" rIns="90416" bIns="45208" rtlCol="0" anchor="b"/>
          <a:lstStyle>
            <a:lvl1pPr algn="r">
              <a:defRPr sz="1200"/>
            </a:lvl1pPr>
          </a:lstStyle>
          <a:p>
            <a:fld id="{81F88F8D-FD3A-44E4-B519-5829E81A1627}" type="slidenum">
              <a:rPr lang="en-US" smtClean="0"/>
              <a:t>‹#›</a:t>
            </a:fld>
            <a:endParaRPr lang="en-US"/>
          </a:p>
        </p:txBody>
      </p:sp>
    </p:spTree>
    <p:extLst>
      <p:ext uri="{BB962C8B-B14F-4D97-AF65-F5344CB8AC3E}">
        <p14:creationId xmlns:p14="http://schemas.microsoft.com/office/powerpoint/2010/main" val="40381141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38258" cy="465292"/>
          </a:xfrm>
          <a:prstGeom prst="rect">
            <a:avLst/>
          </a:prstGeom>
        </p:spPr>
        <p:txBody>
          <a:bodyPr vert="horz" lIns="90405" tIns="45202" rIns="90405" bIns="45202" rtlCol="0"/>
          <a:lstStyle>
            <a:lvl1pPr algn="l">
              <a:defRPr sz="1200"/>
            </a:lvl1pPr>
          </a:lstStyle>
          <a:p>
            <a:endParaRPr lang="en-US"/>
          </a:p>
        </p:txBody>
      </p:sp>
      <p:sp>
        <p:nvSpPr>
          <p:cNvPr id="3" name="Date Placeholder 2"/>
          <p:cNvSpPr>
            <a:spLocks noGrp="1"/>
          </p:cNvSpPr>
          <p:nvPr>
            <p:ph type="dt" idx="1"/>
          </p:nvPr>
        </p:nvSpPr>
        <p:spPr>
          <a:xfrm>
            <a:off x="3970577" y="0"/>
            <a:ext cx="3038258" cy="465292"/>
          </a:xfrm>
          <a:prstGeom prst="rect">
            <a:avLst/>
          </a:prstGeom>
        </p:spPr>
        <p:txBody>
          <a:bodyPr vert="horz" lIns="90405" tIns="45202" rIns="90405" bIns="45202" rtlCol="0"/>
          <a:lstStyle>
            <a:lvl1pPr algn="r">
              <a:defRPr sz="1200"/>
            </a:lvl1pPr>
          </a:lstStyle>
          <a:p>
            <a:fld id="{D7198810-8A27-44A6-8A6B-61AF2ACC64B4}" type="datetimeFigureOut">
              <a:rPr lang="en-US" smtClean="0"/>
              <a:t>4/2/2024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0405" tIns="45202" rIns="90405" bIns="45202" rtlCol="0" anchor="ctr"/>
          <a:lstStyle/>
          <a:p>
            <a:endParaRPr lang="en-US"/>
          </a:p>
        </p:txBody>
      </p:sp>
      <p:sp>
        <p:nvSpPr>
          <p:cNvPr id="5" name="Notes Placeholder 4"/>
          <p:cNvSpPr>
            <a:spLocks noGrp="1"/>
          </p:cNvSpPr>
          <p:nvPr>
            <p:ph type="body" sz="quarter" idx="3"/>
          </p:nvPr>
        </p:nvSpPr>
        <p:spPr>
          <a:xfrm>
            <a:off x="700413" y="4473716"/>
            <a:ext cx="5609574" cy="3661028"/>
          </a:xfrm>
          <a:prstGeom prst="rect">
            <a:avLst/>
          </a:prstGeom>
        </p:spPr>
        <p:txBody>
          <a:bodyPr vert="horz" lIns="90405" tIns="45202" rIns="90405" bIns="45202"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31108"/>
            <a:ext cx="3038258" cy="465292"/>
          </a:xfrm>
          <a:prstGeom prst="rect">
            <a:avLst/>
          </a:prstGeom>
        </p:spPr>
        <p:txBody>
          <a:bodyPr vert="horz" lIns="90405" tIns="45202" rIns="90405" bIns="45202" rtlCol="0" anchor="b"/>
          <a:lstStyle>
            <a:lvl1pPr algn="l">
              <a:defRPr sz="1200"/>
            </a:lvl1pPr>
          </a:lstStyle>
          <a:p>
            <a:endParaRPr lang="en-US"/>
          </a:p>
        </p:txBody>
      </p:sp>
      <p:sp>
        <p:nvSpPr>
          <p:cNvPr id="7" name="Slide Number Placeholder 6"/>
          <p:cNvSpPr>
            <a:spLocks noGrp="1"/>
          </p:cNvSpPr>
          <p:nvPr>
            <p:ph type="sldNum" sz="quarter" idx="5"/>
          </p:nvPr>
        </p:nvSpPr>
        <p:spPr>
          <a:xfrm>
            <a:off x="3970577" y="8831108"/>
            <a:ext cx="3038258" cy="465292"/>
          </a:xfrm>
          <a:prstGeom prst="rect">
            <a:avLst/>
          </a:prstGeom>
        </p:spPr>
        <p:txBody>
          <a:bodyPr vert="horz" lIns="90405" tIns="45202" rIns="90405" bIns="45202" rtlCol="0" anchor="b"/>
          <a:lstStyle>
            <a:lvl1pPr algn="r">
              <a:defRPr sz="1200"/>
            </a:lvl1pPr>
          </a:lstStyle>
          <a:p>
            <a:fld id="{86908404-88BE-44AF-8D17-32D4082FC3F8}" type="slidenum">
              <a:rPr lang="en-US" smtClean="0"/>
              <a:t>‹#›</a:t>
            </a:fld>
            <a:endParaRPr lang="en-US"/>
          </a:p>
        </p:txBody>
      </p:sp>
    </p:spTree>
    <p:extLst>
      <p:ext uri="{BB962C8B-B14F-4D97-AF65-F5344CB8AC3E}">
        <p14:creationId xmlns:p14="http://schemas.microsoft.com/office/powerpoint/2010/main" val="3210012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oxfordreference-com.proxy.binghamton.edu/view/10.1093/acref/9780198606413.001.0001/acref-9780198606413-e-2411"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www-oxfordreference-com.proxy.binghamton.edu/view/10.1093/acref/9780198606413.001.0001/acref-9780198606413-e-6222" TargetMode="External"/><Relationship Id="rId4" Type="http://schemas.openxmlformats.org/officeDocument/2006/relationships/hyperlink" Target="https://www-oxfordreference-com.proxy.binghamton.edu/view/10.1093/acref/9780198606413.001.0001/acref-9780198606413-e-1184"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25" y="481013"/>
            <a:ext cx="3684588" cy="20732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721D7F7-CBDC-4618-B4D1-D6BF1CF121FB}" type="slidenum">
              <a:rPr lang="en-US" smtClean="0"/>
              <a:pPr/>
              <a:t>1</a:t>
            </a:fld>
            <a:endParaRPr lang="en-US" dirty="0"/>
          </a:p>
        </p:txBody>
      </p:sp>
    </p:spTree>
    <p:extLst>
      <p:ext uri="{BB962C8B-B14F-4D97-AF65-F5344CB8AC3E}">
        <p14:creationId xmlns:p14="http://schemas.microsoft.com/office/powerpoint/2010/main" val="3204228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908404-88BE-44AF-8D17-32D4082FC3F8}" type="slidenum">
              <a:rPr lang="en-US" smtClean="0"/>
              <a:t>11</a:t>
            </a:fld>
            <a:endParaRPr lang="en-US"/>
          </a:p>
        </p:txBody>
      </p:sp>
    </p:spTree>
    <p:extLst>
      <p:ext uri="{BB962C8B-B14F-4D97-AF65-F5344CB8AC3E}">
        <p14:creationId xmlns:p14="http://schemas.microsoft.com/office/powerpoint/2010/main" val="32568552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25" y="481013"/>
            <a:ext cx="3684588" cy="2073275"/>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12</a:t>
            </a:fld>
            <a:endParaRPr lang="en-US"/>
          </a:p>
        </p:txBody>
      </p:sp>
    </p:spTree>
    <p:extLst>
      <p:ext uri="{BB962C8B-B14F-4D97-AF65-F5344CB8AC3E}">
        <p14:creationId xmlns:p14="http://schemas.microsoft.com/office/powerpoint/2010/main" val="2465523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eader Placeholder 3"/>
          <p:cNvSpPr>
            <a:spLocks noGrp="1"/>
          </p:cNvSpPr>
          <p:nvPr>
            <p:ph type="hdr" sz="quarter" idx="10"/>
          </p:nvPr>
        </p:nvSpPr>
        <p:spPr>
          <a:xfrm>
            <a:off x="1" y="0"/>
            <a:ext cx="3038258" cy="465292"/>
          </a:xfrm>
        </p:spPr>
        <p:txBody>
          <a:bodyPr/>
          <a:lstStyle/>
          <a:p>
            <a:r>
              <a:rPr lang="en-US" smtClean="0"/>
              <a:t>clas215</a:t>
            </a:r>
            <a:endParaRPr lang="en-US"/>
          </a:p>
        </p:txBody>
      </p:sp>
      <p:sp>
        <p:nvSpPr>
          <p:cNvPr id="5" name="Date Placeholder 4"/>
          <p:cNvSpPr>
            <a:spLocks noGrp="1"/>
          </p:cNvSpPr>
          <p:nvPr>
            <p:ph type="dt" idx="11"/>
          </p:nvPr>
        </p:nvSpPr>
        <p:spPr>
          <a:xfrm>
            <a:off x="3972143" y="0"/>
            <a:ext cx="3038257" cy="465292"/>
          </a:xfrm>
        </p:spPr>
        <p:txBody>
          <a:bodyPr/>
          <a:lstStyle/>
          <a:p>
            <a:fld id="{44FB5FEA-8BCF-4D35-B9EB-1CDC7618E77B}" type="datetime1">
              <a:rPr lang="en-US" smtClean="0"/>
              <a:pPr/>
              <a:t>4/2/2024</a:t>
            </a:fld>
            <a:endParaRPr lang="en-US" dirty="0"/>
          </a:p>
        </p:txBody>
      </p:sp>
      <p:sp>
        <p:nvSpPr>
          <p:cNvPr id="6" name="Footer Placeholder 5"/>
          <p:cNvSpPr>
            <a:spLocks noGrp="1"/>
          </p:cNvSpPr>
          <p:nvPr>
            <p:ph type="ftr" sz="quarter" idx="12"/>
          </p:nvPr>
        </p:nvSpPr>
        <p:spPr>
          <a:xfrm>
            <a:off x="1" y="8831108"/>
            <a:ext cx="3038258" cy="465292"/>
          </a:xfrm>
        </p:spPr>
        <p:txBody>
          <a:bodyPr/>
          <a:lstStyle/>
          <a:p>
            <a:r>
              <a:rPr lang="en-US" smtClean="0"/>
              <a:t>bacchae 2</a:t>
            </a:r>
            <a:endParaRPr lang="en-US"/>
          </a:p>
        </p:txBody>
      </p:sp>
      <p:sp>
        <p:nvSpPr>
          <p:cNvPr id="7" name="Slide Number Placeholder 6"/>
          <p:cNvSpPr>
            <a:spLocks noGrp="1"/>
          </p:cNvSpPr>
          <p:nvPr>
            <p:ph type="sldNum" sz="quarter" idx="13"/>
          </p:nvPr>
        </p:nvSpPr>
        <p:spPr>
          <a:xfrm>
            <a:off x="3972143" y="8831108"/>
            <a:ext cx="3038257" cy="465292"/>
          </a:xfrm>
        </p:spPr>
        <p:txBody>
          <a:bodyPr/>
          <a:lstStyle/>
          <a:p>
            <a:fld id="{5721D7F7-CBDC-4618-B4D1-D6BF1CF121FB}" type="slidenum">
              <a:rPr lang="en-US" smtClean="0"/>
              <a:pPr/>
              <a:t>13</a:t>
            </a:fld>
            <a:endParaRPr lang="en-US" dirty="0"/>
          </a:p>
        </p:txBody>
      </p:sp>
      <p:sp>
        <p:nvSpPr>
          <p:cNvPr id="8" name="Slide Image Placeholder 7"/>
          <p:cNvSpPr>
            <a:spLocks noGrp="1" noRot="1" noChangeAspect="1"/>
          </p:cNvSpPr>
          <p:nvPr>
            <p:ph type="sldImg"/>
          </p:nvPr>
        </p:nvSpPr>
        <p:spPr/>
      </p:sp>
      <p:sp>
        <p:nvSpPr>
          <p:cNvPr id="9" name="Notes Placeholder 8"/>
          <p:cNvSpPr>
            <a:spLocks noGrp="1"/>
          </p:cNvSpPr>
          <p:nvPr>
            <p:ph type="body" idx="1"/>
          </p:nvPr>
        </p:nvSpPr>
        <p:spPr/>
        <p:txBody>
          <a:bodyPr/>
          <a:lstStyle/>
          <a:p>
            <a:r>
              <a:rPr lang="en-US" dirty="0"/>
              <a:t>How do the fragments of Latin tragedies compare to extant Greek tragedies in terms of style, structure, and thematic concerns?</a:t>
            </a:r>
          </a:p>
          <a:p>
            <a:r>
              <a:rPr lang="en-US" dirty="0"/>
              <a:t>(I would like to see a discussion of the differences between Roman tragedy and Greek tragedy, and how one draws influence from the other)</a:t>
            </a:r>
          </a:p>
          <a:p>
            <a:r>
              <a:rPr lang="en-US" dirty="0"/>
              <a:t>I would like to see where thematic elements of Greek and Roman tragedy differ</a:t>
            </a:r>
            <a:r>
              <a:rPr lang="en-US" dirty="0" smtClean="0">
                <a:effectLst/>
              </a:rPr>
              <a:t>.</a:t>
            </a:r>
          </a:p>
          <a:p>
            <a:r>
              <a:rPr lang="en-US" dirty="0"/>
              <a:t>During our discussion I'd like to talk about how the Roman's so heavily adapted from Greek works yet still made it so much their own?</a:t>
            </a:r>
            <a:endParaRPr lang="en-US" dirty="0"/>
          </a:p>
        </p:txBody>
      </p:sp>
    </p:spTree>
    <p:extLst>
      <p:ext uri="{BB962C8B-B14F-4D97-AF65-F5344CB8AC3E}">
        <p14:creationId xmlns:p14="http://schemas.microsoft.com/office/powerpoint/2010/main" val="2870287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NAEVIUS. “Six titles (Danae, </a:t>
            </a:r>
            <a:r>
              <a:rPr lang="en-US" dirty="0" err="1" smtClean="0"/>
              <a:t>Equos</a:t>
            </a:r>
            <a:r>
              <a:rPr lang="en-US" dirty="0" smtClean="0"/>
              <a:t> </a:t>
            </a:r>
            <a:r>
              <a:rPr lang="en-US" dirty="0" err="1" smtClean="0"/>
              <a:t>Troianus</a:t>
            </a:r>
            <a:r>
              <a:rPr lang="en-US" dirty="0" smtClean="0"/>
              <a:t>, Hector </a:t>
            </a:r>
            <a:r>
              <a:rPr lang="en-US" dirty="0" err="1" smtClean="0"/>
              <a:t>proficiscens</a:t>
            </a:r>
            <a:r>
              <a:rPr lang="en-US" dirty="0" smtClean="0"/>
              <a:t>, </a:t>
            </a:r>
            <a:r>
              <a:rPr lang="en-US" dirty="0" err="1" smtClean="0"/>
              <a:t>Hesiona</a:t>
            </a:r>
            <a:r>
              <a:rPr lang="en-US" dirty="0" smtClean="0"/>
              <a:t>, Iphigenia, Lycurgus) suggest tragedies of the Attic type. An account of Danae's disgrace (</a:t>
            </a:r>
            <a:r>
              <a:rPr lang="en-US" dirty="0" err="1" smtClean="0"/>
              <a:t>Nonius</a:t>
            </a:r>
            <a:r>
              <a:rPr lang="en-US" dirty="0" smtClean="0"/>
              <a:t> p. 456. 25, Lindsay) seems to have been set in </a:t>
            </a:r>
            <a:r>
              <a:rPr lang="en-US" dirty="0" err="1" smtClean="0"/>
              <a:t>bacchiac</a:t>
            </a:r>
            <a:r>
              <a:rPr lang="en-US" dirty="0" smtClean="0"/>
              <a:t> verse rather than in spoken </a:t>
            </a:r>
            <a:r>
              <a:rPr lang="en-US" dirty="0" err="1" smtClean="0"/>
              <a:t>senarii</a:t>
            </a:r>
            <a:r>
              <a:rPr lang="en-US" dirty="0" smtClean="0"/>
              <a:t>. Naevius also composed original tragedies, one on the story of Romulus the first Roman king, another (the </a:t>
            </a:r>
            <a:r>
              <a:rPr lang="en-US" dirty="0" err="1" smtClean="0"/>
              <a:t>Clastidium</a:t>
            </a:r>
            <a:r>
              <a:rPr lang="en-US" dirty="0" smtClean="0"/>
              <a:t>) on the defeat of a Gallic army in 222 by M. Claudius Marcellus (1). The latter may have been performed at funeral games for Marcellus in 208 or at the dedication in 205 of the temple of Virtus (see Honos) vowed by the consul before the battle of </a:t>
            </a:r>
            <a:r>
              <a:rPr lang="en-US" dirty="0" err="1" smtClean="0"/>
              <a:t>Clastidium</a:t>
            </a:r>
            <a:r>
              <a:rPr lang="en-US" dirty="0" smtClean="0"/>
              <a:t>.” (OCD)</a:t>
            </a:r>
          </a:p>
          <a:p>
            <a:r>
              <a:rPr lang="en-US" dirty="0" smtClean="0"/>
              <a:t>ACCIUS. Epic (Annales) and dramatic poet. “</a:t>
            </a:r>
            <a:r>
              <a:rPr lang="en-US" dirty="0"/>
              <a:t>The earliest [tragedy], probably the </a:t>
            </a:r>
            <a:r>
              <a:rPr lang="en-US" i="1" dirty="0"/>
              <a:t>Atreus</a:t>
            </a:r>
            <a:r>
              <a:rPr lang="en-US" dirty="0"/>
              <a:t>, was performed in 140 (Cicero </a:t>
            </a:r>
            <a:r>
              <a:rPr lang="en-US" i="1" dirty="0"/>
              <a:t>Brutus</a:t>
            </a:r>
            <a:r>
              <a:rPr lang="en-US" dirty="0"/>
              <a:t> 229). ... </a:t>
            </a:r>
            <a:r>
              <a:rPr lang="en-US" dirty="0" smtClean="0"/>
              <a:t>The grandeur of Accius' tragic style caused some contemporaries to laugh (Pompon. Hor. </a:t>
            </a:r>
            <a:r>
              <a:rPr lang="en-US" dirty="0" err="1" smtClean="0"/>
              <a:t>Serm</a:t>
            </a:r>
            <a:r>
              <a:rPr lang="en-US" dirty="0" smtClean="0"/>
              <a:t>. 1. 10. 53). Cicero, however, who was proud to have known him personally, admired his plays almost as highly as he did those of Pacuvius and cited extensive passages in his rhetorical and philosophical dialogues.” (OCD)</a:t>
            </a:r>
          </a:p>
          <a:p>
            <a:pPr defTabSz="904046">
              <a:defRPr/>
            </a:pPr>
            <a:r>
              <a:rPr lang="en-US" dirty="0" smtClean="0"/>
              <a:t>PACUVIUS (</a:t>
            </a:r>
            <a:r>
              <a:rPr lang="en-US" i="1" dirty="0"/>
              <a:t>c.</a:t>
            </a:r>
            <a:r>
              <a:rPr lang="en-US" dirty="0"/>
              <a:t> 220-130) stage poet and painter of South Italian birth, nephew and pupil of </a:t>
            </a:r>
            <a:r>
              <a:rPr lang="en-US" dirty="0">
                <a:hlinkClick r:id="rId3"/>
              </a:rPr>
              <a:t>Quintus Ennius</a:t>
            </a:r>
            <a:r>
              <a:rPr lang="en-US" dirty="0"/>
              <a:t>. His family belonged to </a:t>
            </a:r>
            <a:r>
              <a:rPr lang="en-US" dirty="0" err="1">
                <a:hlinkClick r:id="rId4"/>
              </a:rPr>
              <a:t>Brundisium</a:t>
            </a:r>
            <a:r>
              <a:rPr lang="en-US" dirty="0"/>
              <a:t>, and he spent his last years in </a:t>
            </a:r>
            <a:r>
              <a:rPr lang="en-US" dirty="0">
                <a:hlinkClick r:id="rId5"/>
              </a:rPr>
              <a:t>Tarentum</a:t>
            </a:r>
            <a:r>
              <a:rPr lang="en-US" dirty="0" smtClean="0"/>
              <a:t>.</a:t>
            </a:r>
          </a:p>
          <a:p>
            <a:pPr defTabSz="904046">
              <a:defRPr/>
            </a:pPr>
            <a:r>
              <a:rPr lang="en-US" dirty="0" smtClean="0"/>
              <a:t>QUESTION:</a:t>
            </a:r>
          </a:p>
          <a:p>
            <a:pPr defTabSz="904046">
              <a:defRPr/>
            </a:pPr>
            <a:r>
              <a:rPr lang="en-US" dirty="0"/>
              <a:t>Why are actors in Roman tragedy treated so poorly even while they serve as those who entertain? (well, they weren’t, exactly)</a:t>
            </a:r>
          </a:p>
          <a:p>
            <a:pPr defTabSz="904046">
              <a:defRPr/>
            </a:pPr>
            <a:r>
              <a:rPr lang="en-US" dirty="0"/>
              <a:t>the preservation question.</a:t>
            </a:r>
            <a:endParaRPr lang="en-US" dirty="0"/>
          </a:p>
        </p:txBody>
      </p:sp>
      <p:sp>
        <p:nvSpPr>
          <p:cNvPr id="4" name="Slide Number Placeholder 3"/>
          <p:cNvSpPr>
            <a:spLocks noGrp="1"/>
          </p:cNvSpPr>
          <p:nvPr>
            <p:ph type="sldNum" sz="quarter" idx="10"/>
          </p:nvPr>
        </p:nvSpPr>
        <p:spPr/>
        <p:txBody>
          <a:bodyPr/>
          <a:lstStyle/>
          <a:p>
            <a:fld id="{86908404-88BE-44AF-8D17-32D4082FC3F8}" type="slidenum">
              <a:rPr lang="en-US" smtClean="0"/>
              <a:t>14</a:t>
            </a:fld>
            <a:endParaRPr lang="en-US"/>
          </a:p>
        </p:txBody>
      </p:sp>
    </p:spTree>
    <p:extLst>
      <p:ext uri="{BB962C8B-B14F-4D97-AF65-F5344CB8AC3E}">
        <p14:creationId xmlns:p14="http://schemas.microsoft.com/office/powerpoint/2010/main" val="1580674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25" y="481013"/>
            <a:ext cx="3684588" cy="2073275"/>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15</a:t>
            </a:fld>
            <a:endParaRPr lang="en-US"/>
          </a:p>
        </p:txBody>
      </p:sp>
    </p:spTree>
    <p:extLst>
      <p:ext uri="{BB962C8B-B14F-4D97-AF65-F5344CB8AC3E}">
        <p14:creationId xmlns:p14="http://schemas.microsoft.com/office/powerpoint/2010/main" val="1019156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r>
              <a:rPr lang="en-US" dirty="0">
                <a:latin typeface="Tahoma" pitchFamily="34" charset="0"/>
              </a:rPr>
              <a:t>what emotions do you want to capture? what is the character of your speaker? given that these are mere fragments, there’s a lot of freedom</a:t>
            </a:r>
            <a:endParaRPr lang="en-US" dirty="0"/>
          </a:p>
        </p:txBody>
      </p:sp>
      <p:sp>
        <p:nvSpPr>
          <p:cNvPr id="4" name="Slide Number Placeholder 3"/>
          <p:cNvSpPr>
            <a:spLocks noGrp="1"/>
          </p:cNvSpPr>
          <p:nvPr>
            <p:ph type="sldNum" sz="quarter" idx="10"/>
          </p:nvPr>
        </p:nvSpPr>
        <p:spPr/>
        <p:txBody>
          <a:bodyPr/>
          <a:lstStyle/>
          <a:p>
            <a:fld id="{86908404-88BE-44AF-8D17-32D4082FC3F8}" type="slidenum">
              <a:rPr lang="en-US" smtClean="0"/>
              <a:t>16</a:t>
            </a:fld>
            <a:endParaRPr lang="en-US"/>
          </a:p>
        </p:txBody>
      </p:sp>
    </p:spTree>
    <p:extLst>
      <p:ext uri="{BB962C8B-B14F-4D97-AF65-F5344CB8AC3E}">
        <p14:creationId xmlns:p14="http://schemas.microsoft.com/office/powerpoint/2010/main" val="3776742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25" y="481013"/>
            <a:ext cx="3684588" cy="2073275"/>
          </a:xfrm>
        </p:spPr>
      </p:sp>
      <p:sp>
        <p:nvSpPr>
          <p:cNvPr id="3" name="Notes Placeholder 2"/>
          <p:cNvSpPr>
            <a:spLocks noGrp="1"/>
          </p:cNvSpPr>
          <p:nvPr>
            <p:ph type="body" idx="1"/>
          </p:nvPr>
        </p:nvSpPr>
        <p:spPr/>
        <p:txBody>
          <a:bodyPr/>
          <a:lstStyle/>
          <a:p>
            <a:pPr lvl="0"/>
            <a:r>
              <a:rPr lang="en-US" sz="1100" dirty="0">
                <a:latin typeface="Tahoma" pitchFamily="34" charset="0"/>
              </a:rPr>
              <a:t>note the passages from </a:t>
            </a:r>
            <a:r>
              <a:rPr lang="en-US" sz="1100" dirty="0" err="1">
                <a:latin typeface="Tahoma" pitchFamily="34" charset="0"/>
              </a:rPr>
              <a:t>accius</a:t>
            </a:r>
            <a:r>
              <a:rPr lang="en-US" sz="1100" dirty="0">
                <a:latin typeface="Tahoma" pitchFamily="34" charset="0"/>
              </a:rPr>
              <a:t>’ </a:t>
            </a:r>
            <a:r>
              <a:rPr lang="en-US" sz="1100" dirty="0" err="1">
                <a:latin typeface="Tahoma" pitchFamily="34" charset="0"/>
              </a:rPr>
              <a:t>atreus</a:t>
            </a:r>
            <a:r>
              <a:rPr lang="en-US" sz="1100" dirty="0">
                <a:latin typeface="Tahoma" pitchFamily="34" charset="0"/>
              </a:rPr>
              <a:t> – the feast-of-</a:t>
            </a:r>
            <a:r>
              <a:rPr lang="en-US" sz="1100" dirty="0" err="1">
                <a:latin typeface="Tahoma" pitchFamily="34" charset="0"/>
              </a:rPr>
              <a:t>thyestes</a:t>
            </a:r>
            <a:r>
              <a:rPr lang="en-US" sz="1100" dirty="0">
                <a:latin typeface="Tahoma" pitchFamily="34" charset="0"/>
              </a:rPr>
              <a:t> story. e.g., p. 383: “again </a:t>
            </a:r>
            <a:r>
              <a:rPr lang="en-US" sz="1100" dirty="0" err="1">
                <a:latin typeface="Tahoma" pitchFamily="34" charset="0"/>
              </a:rPr>
              <a:t>thyestes</a:t>
            </a:r>
            <a:r>
              <a:rPr lang="en-US" sz="1100" dirty="0">
                <a:latin typeface="Tahoma" pitchFamily="34" charset="0"/>
              </a:rPr>
              <a:t> comes.”</a:t>
            </a:r>
          </a:p>
          <a:p>
            <a:pPr lvl="0"/>
            <a:r>
              <a:rPr lang="en-US" sz="1100" dirty="0">
                <a:latin typeface="Tahoma" pitchFamily="34" charset="0"/>
              </a:rPr>
              <a:t>also the </a:t>
            </a:r>
            <a:r>
              <a:rPr lang="en-US" sz="1100" i="1" dirty="0">
                <a:latin typeface="Tahoma" pitchFamily="34" charset="0"/>
              </a:rPr>
              <a:t>sententia</a:t>
            </a:r>
            <a:r>
              <a:rPr lang="en-US" sz="1100" dirty="0">
                <a:latin typeface="Tahoma" pitchFamily="34" charset="0"/>
              </a:rPr>
              <a:t>: “let them hate so long as they fear,” a neat summation of what tyranny is about – </a:t>
            </a:r>
            <a:r>
              <a:rPr lang="en-US" sz="1100" dirty="0" err="1">
                <a:latin typeface="Tahoma" pitchFamily="34" charset="0"/>
              </a:rPr>
              <a:t>accius</a:t>
            </a:r>
            <a:r>
              <a:rPr lang="en-US" sz="1100" dirty="0">
                <a:latin typeface="Tahoma" pitchFamily="34" charset="0"/>
              </a:rPr>
              <a:t> was renowned in antiquity for his eloquence (</a:t>
            </a:r>
            <a:r>
              <a:rPr lang="en-US" sz="1100" dirty="0" err="1">
                <a:latin typeface="Tahoma" pitchFamily="34" charset="0"/>
              </a:rPr>
              <a:t>disertissimus</a:t>
            </a:r>
            <a:r>
              <a:rPr lang="en-US" sz="1100" dirty="0">
                <a:latin typeface="Tahoma" pitchFamily="34" charset="0"/>
              </a:rPr>
              <a:t> </a:t>
            </a:r>
            <a:r>
              <a:rPr lang="en-US" sz="1100" dirty="0" err="1">
                <a:latin typeface="Tahoma" pitchFamily="34" charset="0"/>
              </a:rPr>
              <a:t>poeta</a:t>
            </a:r>
            <a:r>
              <a:rPr lang="en-US" sz="1100" dirty="0">
                <a:latin typeface="Tahoma" pitchFamily="34" charset="0"/>
              </a:rPr>
              <a:t>, </a:t>
            </a:r>
            <a:r>
              <a:rPr lang="en-US" sz="1100" dirty="0" err="1">
                <a:latin typeface="Tahoma" pitchFamily="34" charset="0"/>
              </a:rPr>
              <a:t>cic</a:t>
            </a:r>
            <a:r>
              <a:rPr lang="en-US" sz="1100" dirty="0">
                <a:latin typeface="Tahoma" pitchFamily="34" charset="0"/>
              </a:rPr>
              <a:t>. </a:t>
            </a:r>
            <a:r>
              <a:rPr lang="en-US" sz="1100" dirty="0" err="1">
                <a:latin typeface="Tahoma" pitchFamily="34" charset="0"/>
              </a:rPr>
              <a:t>sest</a:t>
            </a:r>
            <a:r>
              <a:rPr lang="en-US" sz="1100" dirty="0">
                <a:latin typeface="Tahoma" pitchFamily="34" charset="0"/>
              </a:rPr>
              <a:t>. 122</a:t>
            </a:r>
            <a:r>
              <a:rPr lang="en-US" sz="1100" dirty="0">
                <a:latin typeface="Tahoma" pitchFamily="34" charset="0"/>
              </a:rPr>
              <a:t>).</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17</a:t>
            </a:fld>
            <a:endParaRPr lang="en-US"/>
          </a:p>
        </p:txBody>
      </p:sp>
    </p:spTree>
    <p:extLst>
      <p:ext uri="{BB962C8B-B14F-4D97-AF65-F5344CB8AC3E}">
        <p14:creationId xmlns:p14="http://schemas.microsoft.com/office/powerpoint/2010/main" val="9432378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25" y="481013"/>
            <a:ext cx="3684588" cy="2073275"/>
          </a:xfrm>
        </p:spPr>
      </p:sp>
      <p:sp>
        <p:nvSpPr>
          <p:cNvPr id="3" name="Notes Placeholder 2"/>
          <p:cNvSpPr>
            <a:spLocks noGrp="1"/>
          </p:cNvSpPr>
          <p:nvPr>
            <p:ph type="body" idx="1"/>
          </p:nvPr>
        </p:nvSpPr>
        <p:spPr/>
        <p:txBody>
          <a:bodyPr/>
          <a:lstStyle/>
          <a:p>
            <a:pPr lvl="0"/>
            <a:r>
              <a:rPr lang="en-US" sz="1100" dirty="0">
                <a:latin typeface="Tahoma" pitchFamily="34" charset="0"/>
              </a:rPr>
              <a:t>note the passages from </a:t>
            </a:r>
            <a:r>
              <a:rPr lang="en-US" sz="1100" dirty="0" err="1">
                <a:latin typeface="Tahoma" pitchFamily="34" charset="0"/>
              </a:rPr>
              <a:t>accius</a:t>
            </a:r>
            <a:r>
              <a:rPr lang="en-US" sz="1100" dirty="0">
                <a:latin typeface="Tahoma" pitchFamily="34" charset="0"/>
              </a:rPr>
              <a:t>’ </a:t>
            </a:r>
            <a:r>
              <a:rPr lang="en-US" sz="1100" dirty="0" err="1">
                <a:latin typeface="Tahoma" pitchFamily="34" charset="0"/>
              </a:rPr>
              <a:t>atreus</a:t>
            </a:r>
            <a:r>
              <a:rPr lang="en-US" sz="1100" dirty="0">
                <a:latin typeface="Tahoma" pitchFamily="34" charset="0"/>
              </a:rPr>
              <a:t> – the feast-of-</a:t>
            </a:r>
            <a:r>
              <a:rPr lang="en-US" sz="1100" dirty="0" err="1">
                <a:latin typeface="Tahoma" pitchFamily="34" charset="0"/>
              </a:rPr>
              <a:t>thyestes</a:t>
            </a:r>
            <a:r>
              <a:rPr lang="en-US" sz="1100" dirty="0">
                <a:latin typeface="Tahoma" pitchFamily="34" charset="0"/>
              </a:rPr>
              <a:t> story. e.g., p. 383: “again </a:t>
            </a:r>
            <a:r>
              <a:rPr lang="en-US" sz="1100" dirty="0" err="1">
                <a:latin typeface="Tahoma" pitchFamily="34" charset="0"/>
              </a:rPr>
              <a:t>thyestes</a:t>
            </a:r>
            <a:r>
              <a:rPr lang="en-US" sz="1100" dirty="0">
                <a:latin typeface="Tahoma" pitchFamily="34" charset="0"/>
              </a:rPr>
              <a:t> comes.”</a:t>
            </a:r>
          </a:p>
          <a:p>
            <a:pPr lvl="0"/>
            <a:r>
              <a:rPr lang="en-US" sz="1100" dirty="0">
                <a:latin typeface="Tahoma" pitchFamily="34" charset="0"/>
              </a:rPr>
              <a:t>also the </a:t>
            </a:r>
            <a:r>
              <a:rPr lang="en-US" sz="1100" i="1" dirty="0">
                <a:latin typeface="Tahoma" pitchFamily="34" charset="0"/>
              </a:rPr>
              <a:t>sententia</a:t>
            </a:r>
            <a:r>
              <a:rPr lang="en-US" sz="1100" dirty="0">
                <a:latin typeface="Tahoma" pitchFamily="34" charset="0"/>
              </a:rPr>
              <a:t>: “let them hate so long as they fear,” a neat summation of what tyranny is about – </a:t>
            </a:r>
            <a:r>
              <a:rPr lang="en-US" sz="1100" dirty="0" err="1">
                <a:latin typeface="Tahoma" pitchFamily="34" charset="0"/>
              </a:rPr>
              <a:t>accius</a:t>
            </a:r>
            <a:r>
              <a:rPr lang="en-US" sz="1100" dirty="0">
                <a:latin typeface="Tahoma" pitchFamily="34" charset="0"/>
              </a:rPr>
              <a:t> was renowned in antiquity for his eloquence (</a:t>
            </a:r>
            <a:r>
              <a:rPr lang="en-US" sz="1100" dirty="0" err="1">
                <a:latin typeface="Tahoma" pitchFamily="34" charset="0"/>
              </a:rPr>
              <a:t>disertissimus</a:t>
            </a:r>
            <a:r>
              <a:rPr lang="en-US" sz="1100" dirty="0">
                <a:latin typeface="Tahoma" pitchFamily="34" charset="0"/>
              </a:rPr>
              <a:t> </a:t>
            </a:r>
            <a:r>
              <a:rPr lang="en-US" sz="1100" dirty="0" err="1">
                <a:latin typeface="Tahoma" pitchFamily="34" charset="0"/>
              </a:rPr>
              <a:t>poeta</a:t>
            </a:r>
            <a:r>
              <a:rPr lang="en-US" sz="1100" dirty="0">
                <a:latin typeface="Tahoma" pitchFamily="34" charset="0"/>
              </a:rPr>
              <a:t>, </a:t>
            </a:r>
            <a:r>
              <a:rPr lang="en-US" sz="1100" dirty="0" err="1">
                <a:latin typeface="Tahoma" pitchFamily="34" charset="0"/>
              </a:rPr>
              <a:t>cic</a:t>
            </a:r>
            <a:r>
              <a:rPr lang="en-US" sz="1100" dirty="0">
                <a:latin typeface="Tahoma" pitchFamily="34" charset="0"/>
              </a:rPr>
              <a:t>. </a:t>
            </a:r>
            <a:r>
              <a:rPr lang="en-US" sz="1100" dirty="0" err="1">
                <a:latin typeface="Tahoma" pitchFamily="34" charset="0"/>
              </a:rPr>
              <a:t>sest</a:t>
            </a:r>
            <a:r>
              <a:rPr lang="en-US" sz="1100" dirty="0">
                <a:latin typeface="Tahoma" pitchFamily="34" charset="0"/>
              </a:rPr>
              <a:t>. 122).</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18</a:t>
            </a:fld>
            <a:endParaRPr lang="en-US"/>
          </a:p>
        </p:txBody>
      </p:sp>
    </p:spTree>
    <p:extLst>
      <p:ext uri="{BB962C8B-B14F-4D97-AF65-F5344CB8AC3E}">
        <p14:creationId xmlns:p14="http://schemas.microsoft.com/office/powerpoint/2010/main" val="2356151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0888" y="476250"/>
            <a:ext cx="2913062" cy="1639888"/>
          </a:xfrm>
        </p:spPr>
      </p:sp>
      <p:sp>
        <p:nvSpPr>
          <p:cNvPr id="3" name="Notes Placeholder 2"/>
          <p:cNvSpPr>
            <a:spLocks noGrp="1"/>
          </p:cNvSpPr>
          <p:nvPr>
            <p:ph type="body" idx="1"/>
          </p:nvPr>
        </p:nvSpPr>
        <p:spPr/>
        <p:txBody>
          <a:bodyPr>
            <a:normAutofit/>
          </a:bodyPr>
          <a:lstStyle/>
          <a:p>
            <a:r>
              <a:rPr lang="en-US" dirty="0" smtClean="0"/>
              <a:t>“Back to his native land, happy in life never dying”</a:t>
            </a:r>
          </a:p>
          <a:p>
            <a:pPr lvl="1"/>
            <a:r>
              <a:rPr lang="en-US" dirty="0" smtClean="0"/>
              <a:t>Naevius </a:t>
            </a:r>
            <a:r>
              <a:rPr lang="en-US" i="1" dirty="0" err="1" smtClean="0"/>
              <a:t>Clastidium</a:t>
            </a:r>
            <a:r>
              <a:rPr lang="en-US" dirty="0" smtClean="0"/>
              <a:t> (performed 195 BCE?)</a:t>
            </a:r>
          </a:p>
          <a:p>
            <a:pPr lvl="1"/>
            <a:r>
              <a:rPr lang="en-US" dirty="0" smtClean="0"/>
              <a:t>Naevius (ca. 265-190 BCE). a single line from a lost play, the </a:t>
            </a:r>
            <a:r>
              <a:rPr lang="en-US" i="1" dirty="0" err="1" smtClean="0"/>
              <a:t>Clastidium</a:t>
            </a:r>
            <a:r>
              <a:rPr lang="en-US" dirty="0" smtClean="0"/>
              <a:t> (performed 195 BCE?), which described the victory in single combat of the Consul (high Roman official) Marcus Claudius Marcellus over the Gallic chieftain, </a:t>
            </a:r>
            <a:r>
              <a:rPr lang="en-US" dirty="0" err="1" smtClean="0"/>
              <a:t>Viridomarus</a:t>
            </a:r>
            <a:r>
              <a:rPr lang="en-US" dirty="0" smtClean="0"/>
              <a:t>, in 222 BCE. In reward, Marcellus received the </a:t>
            </a:r>
            <a:r>
              <a:rPr lang="en-US" i="1" dirty="0" err="1" smtClean="0"/>
              <a:t>spolia</a:t>
            </a:r>
            <a:r>
              <a:rPr lang="en-US" i="1" dirty="0" smtClean="0"/>
              <a:t> </a:t>
            </a:r>
            <a:r>
              <a:rPr lang="en-US" i="1" dirty="0" err="1" smtClean="0"/>
              <a:t>opima</a:t>
            </a:r>
            <a:r>
              <a:rPr lang="en-US" dirty="0" smtClean="0"/>
              <a:t>.</a:t>
            </a:r>
          </a:p>
          <a:p>
            <a:pPr lvl="2"/>
            <a:r>
              <a:rPr lang="en-US" dirty="0" err="1" smtClean="0"/>
              <a:t>accius</a:t>
            </a:r>
            <a:r>
              <a:rPr lang="en-US" dirty="0" smtClean="0"/>
              <a:t>’ </a:t>
            </a:r>
            <a:r>
              <a:rPr lang="en-US" dirty="0" err="1" smtClean="0"/>
              <a:t>brutus</a:t>
            </a:r>
            <a:r>
              <a:rPr lang="en-US" dirty="0" smtClean="0"/>
              <a:t> is believed to have celebrated the family </a:t>
            </a:r>
            <a:r>
              <a:rPr lang="en-US" i="1" dirty="0" err="1" smtClean="0"/>
              <a:t>brutus</a:t>
            </a:r>
            <a:r>
              <a:rPr lang="en-US" i="0" dirty="0" smtClean="0"/>
              <a:t>, descended from</a:t>
            </a:r>
            <a:r>
              <a:rPr lang="en-US" i="0" baseline="0" dirty="0" smtClean="0"/>
              <a:t> the play’s protagonist, the republic’s founder.</a:t>
            </a:r>
            <a:endParaRPr lang="en-US" dirty="0" smtClean="0"/>
          </a:p>
          <a:p>
            <a:pPr lvl="0"/>
            <a:endParaRPr lang="en-US" dirty="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4/2/2024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19</a:t>
            </a:fld>
            <a:endParaRPr lang="en-US" dirty="0"/>
          </a:p>
        </p:txBody>
      </p:sp>
    </p:spTree>
    <p:extLst>
      <p:ext uri="{BB962C8B-B14F-4D97-AF65-F5344CB8AC3E}">
        <p14:creationId xmlns:p14="http://schemas.microsoft.com/office/powerpoint/2010/main" val="795246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20888" y="476250"/>
            <a:ext cx="2913062" cy="1639888"/>
          </a:xfrm>
        </p:spPr>
      </p:sp>
      <p:sp>
        <p:nvSpPr>
          <p:cNvPr id="3" name="Notes Placeholder 2"/>
          <p:cNvSpPr>
            <a:spLocks noGrp="1"/>
          </p:cNvSpPr>
          <p:nvPr>
            <p:ph type="body" idx="1"/>
          </p:nvPr>
        </p:nvSpPr>
        <p:spPr/>
        <p:txBody>
          <a:bodyPr>
            <a:normAutofit/>
          </a:bodyPr>
          <a:lstStyle/>
          <a:p>
            <a:r>
              <a:rPr lang="en-US" dirty="0" smtClean="0"/>
              <a:t>“Back to his native land, happy in life never dying”</a:t>
            </a:r>
          </a:p>
          <a:p>
            <a:pPr lvl="1"/>
            <a:r>
              <a:rPr lang="en-US" dirty="0" smtClean="0"/>
              <a:t>Naevius </a:t>
            </a:r>
            <a:r>
              <a:rPr lang="en-US" i="1" dirty="0" err="1" smtClean="0"/>
              <a:t>Clastidium</a:t>
            </a:r>
            <a:r>
              <a:rPr lang="en-US" dirty="0" smtClean="0"/>
              <a:t> (performed 195 BCE?)</a:t>
            </a:r>
          </a:p>
          <a:p>
            <a:pPr lvl="1"/>
            <a:r>
              <a:rPr lang="en-US" dirty="0" smtClean="0"/>
              <a:t>Naevius (ca. 265-190 BCE). a single line from a lost play, the </a:t>
            </a:r>
            <a:r>
              <a:rPr lang="en-US" i="1" dirty="0" err="1" smtClean="0"/>
              <a:t>Clastidium</a:t>
            </a:r>
            <a:r>
              <a:rPr lang="en-US" dirty="0" smtClean="0"/>
              <a:t> (performed 195 BCE?), which described the victory in single combat of the Consul (high Roman official) Marcus Claudius Marcellus over the Gallic chieftain, </a:t>
            </a:r>
            <a:r>
              <a:rPr lang="en-US" dirty="0" err="1" smtClean="0"/>
              <a:t>Viridomarus</a:t>
            </a:r>
            <a:r>
              <a:rPr lang="en-US" dirty="0" smtClean="0"/>
              <a:t>, in 222 BCE. In reward, Marcellus received the </a:t>
            </a:r>
            <a:r>
              <a:rPr lang="en-US" i="1" dirty="0" err="1" smtClean="0"/>
              <a:t>spolia</a:t>
            </a:r>
            <a:r>
              <a:rPr lang="en-US" i="1" dirty="0" smtClean="0"/>
              <a:t> </a:t>
            </a:r>
            <a:r>
              <a:rPr lang="en-US" i="1" dirty="0" err="1" smtClean="0"/>
              <a:t>opima</a:t>
            </a:r>
            <a:r>
              <a:rPr lang="en-US" dirty="0" smtClean="0"/>
              <a:t>.</a:t>
            </a:r>
          </a:p>
          <a:p>
            <a:pPr lvl="2"/>
            <a:r>
              <a:rPr lang="en-US" dirty="0" err="1" smtClean="0"/>
              <a:t>accius</a:t>
            </a:r>
            <a:r>
              <a:rPr lang="en-US" dirty="0" smtClean="0"/>
              <a:t>’ </a:t>
            </a:r>
            <a:r>
              <a:rPr lang="en-US" dirty="0" err="1" smtClean="0"/>
              <a:t>brutus</a:t>
            </a:r>
            <a:r>
              <a:rPr lang="en-US" dirty="0" smtClean="0"/>
              <a:t> is believed to have celebrated the family </a:t>
            </a:r>
            <a:r>
              <a:rPr lang="en-US" i="1" dirty="0" err="1" smtClean="0"/>
              <a:t>brutus</a:t>
            </a:r>
            <a:r>
              <a:rPr lang="en-US" i="0" dirty="0" smtClean="0"/>
              <a:t>, descended from</a:t>
            </a:r>
            <a:r>
              <a:rPr lang="en-US" i="0" baseline="0" dirty="0" smtClean="0"/>
              <a:t> the play’s protagonist, the republic’s founder.</a:t>
            </a:r>
            <a:endParaRPr lang="en-US" dirty="0" smtClean="0"/>
          </a:p>
          <a:p>
            <a:pPr lvl="0"/>
            <a:endParaRPr lang="en-US" dirty="0"/>
          </a:p>
        </p:txBody>
      </p:sp>
      <p:sp>
        <p:nvSpPr>
          <p:cNvPr id="4" name="Header Placeholder 3"/>
          <p:cNvSpPr>
            <a:spLocks noGrp="1"/>
          </p:cNvSpPr>
          <p:nvPr>
            <p:ph type="hdr" sz="quarter" idx="10"/>
          </p:nvPr>
        </p:nvSpPr>
        <p:spPr/>
        <p:txBody>
          <a:bodyPr/>
          <a:lstStyle/>
          <a:p>
            <a:r>
              <a:rPr lang="en-US" smtClean="0"/>
              <a:t>clas215</a:t>
            </a:r>
            <a:endParaRPr lang="en-US"/>
          </a:p>
        </p:txBody>
      </p:sp>
      <p:sp>
        <p:nvSpPr>
          <p:cNvPr id="5" name="Date Placeholder 4"/>
          <p:cNvSpPr>
            <a:spLocks noGrp="1"/>
          </p:cNvSpPr>
          <p:nvPr>
            <p:ph type="dt" idx="11"/>
          </p:nvPr>
        </p:nvSpPr>
        <p:spPr/>
        <p:txBody>
          <a:bodyPr/>
          <a:lstStyle/>
          <a:p>
            <a:fld id="{44FB5FEA-8BCF-4D35-B9EB-1CDC7618E77B}" type="datetime1">
              <a:rPr lang="en-US" smtClean="0"/>
              <a:pPr/>
              <a:t>4/2/2024</a:t>
            </a:fld>
            <a:endParaRPr lang="en-US" dirty="0"/>
          </a:p>
        </p:txBody>
      </p:sp>
      <p:sp>
        <p:nvSpPr>
          <p:cNvPr id="6" name="Footer Placeholder 5"/>
          <p:cNvSpPr>
            <a:spLocks noGrp="1"/>
          </p:cNvSpPr>
          <p:nvPr>
            <p:ph type="ftr" sz="quarter" idx="12"/>
          </p:nvPr>
        </p:nvSpPr>
        <p:spPr/>
        <p:txBody>
          <a:bodyPr/>
          <a:lstStyle/>
          <a:p>
            <a:r>
              <a:rPr lang="en-US" smtClean="0"/>
              <a:t>bacchae 2</a:t>
            </a:r>
            <a:endParaRPr lang="en-US"/>
          </a:p>
        </p:txBody>
      </p:sp>
      <p:sp>
        <p:nvSpPr>
          <p:cNvPr id="7" name="Slide Number Placeholder 6"/>
          <p:cNvSpPr>
            <a:spLocks noGrp="1"/>
          </p:cNvSpPr>
          <p:nvPr>
            <p:ph type="sldNum" sz="quarter" idx="13"/>
          </p:nvPr>
        </p:nvSpPr>
        <p:spPr/>
        <p:txBody>
          <a:bodyPr/>
          <a:lstStyle/>
          <a:p>
            <a:fld id="{5721D7F7-CBDC-4618-B4D1-D6BF1CF121FB}" type="slidenum">
              <a:rPr lang="en-US" smtClean="0"/>
              <a:pPr/>
              <a:t>20</a:t>
            </a:fld>
            <a:endParaRPr lang="en-US" dirty="0"/>
          </a:p>
        </p:txBody>
      </p:sp>
    </p:spTree>
    <p:extLst>
      <p:ext uri="{BB962C8B-B14F-4D97-AF65-F5344CB8AC3E}">
        <p14:creationId xmlns:p14="http://schemas.microsoft.com/office/powerpoint/2010/main" val="2048198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which one is more true? or is either true? in truth, each depends on the other....</a:t>
            </a:r>
            <a:endParaRPr lang="en-US" dirty="0"/>
          </a:p>
        </p:txBody>
      </p:sp>
      <p:sp>
        <p:nvSpPr>
          <p:cNvPr id="4" name="Slide Number Placeholder 3"/>
          <p:cNvSpPr>
            <a:spLocks noGrp="1"/>
          </p:cNvSpPr>
          <p:nvPr>
            <p:ph type="sldNum" sz="quarter" idx="10"/>
          </p:nvPr>
        </p:nvSpPr>
        <p:spPr/>
        <p:txBody>
          <a:bodyPr/>
          <a:lstStyle/>
          <a:p>
            <a:fld id="{86908404-88BE-44AF-8D17-32D4082FC3F8}" type="slidenum">
              <a:rPr lang="en-US" smtClean="0"/>
              <a:t>3</a:t>
            </a:fld>
            <a:endParaRPr lang="en-US"/>
          </a:p>
        </p:txBody>
      </p:sp>
    </p:spTree>
    <p:extLst>
      <p:ext uri="{BB962C8B-B14F-4D97-AF65-F5344CB8AC3E}">
        <p14:creationId xmlns:p14="http://schemas.microsoft.com/office/powerpoint/2010/main" val="12618921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25" y="481013"/>
            <a:ext cx="3684588" cy="2073275"/>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5721D7F7-CBDC-4618-B4D1-D6BF1CF121FB}" type="slidenum">
              <a:rPr lang="en-US" smtClean="0"/>
              <a:pPr/>
              <a:t>4</a:t>
            </a:fld>
            <a:endParaRPr lang="en-US" dirty="0"/>
          </a:p>
        </p:txBody>
      </p:sp>
    </p:spTree>
    <p:extLst>
      <p:ext uri="{BB962C8B-B14F-4D97-AF65-F5344CB8AC3E}">
        <p14:creationId xmlns:p14="http://schemas.microsoft.com/office/powerpoint/2010/main" val="41353060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35125" y="481013"/>
            <a:ext cx="3684588" cy="2073275"/>
          </a:xfrm>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5721D7F7-CBDC-4618-B4D1-D6BF1CF121FB}" type="slidenum">
              <a:rPr lang="en-US" smtClean="0"/>
              <a:pPr/>
              <a:t>5</a:t>
            </a:fld>
            <a:endParaRPr lang="en-US"/>
          </a:p>
        </p:txBody>
      </p:sp>
    </p:spTree>
    <p:extLst>
      <p:ext uri="{BB962C8B-B14F-4D97-AF65-F5344CB8AC3E}">
        <p14:creationId xmlns:p14="http://schemas.microsoft.com/office/powerpoint/2010/main" val="3583550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11DC92F4-0588-4679-B375-0E63790E4D48}" type="datetime1">
              <a:rPr lang="en-US"/>
              <a:pPr/>
              <a:t>4/2/2024</a:t>
            </a:fld>
            <a:endParaRPr lang="en-US"/>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C79AD93D-5A30-44C3-A926-FE4894461B1B}" type="slidenum">
              <a:rPr lang="en-US"/>
              <a:pPr/>
              <a:t>6</a:t>
            </a:fld>
            <a:endParaRPr lang="en-US"/>
          </a:p>
        </p:txBody>
      </p:sp>
      <p:sp>
        <p:nvSpPr>
          <p:cNvPr id="740354" name="Rectangle 2"/>
          <p:cNvSpPr>
            <a:spLocks noGrp="1" noRot="1" noChangeAspect="1" noChangeArrowheads="1" noTextEdit="1"/>
          </p:cNvSpPr>
          <p:nvPr>
            <p:ph type="sldImg"/>
          </p:nvPr>
        </p:nvSpPr>
        <p:spPr>
          <a:xfrm>
            <a:off x="2020888" y="476250"/>
            <a:ext cx="2913062" cy="1639888"/>
          </a:xfrm>
          <a:ln/>
        </p:spPr>
      </p:sp>
      <p:sp>
        <p:nvSpPr>
          <p:cNvPr id="7403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930069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ln/>
        </p:spPr>
        <p:txBody>
          <a:bodyPr/>
          <a:lstStyle/>
          <a:p>
            <a:fld id="{049181E1-A8E8-4031-A5DF-E9E5E4F2B303}" type="datetime1">
              <a:rPr lang="en-US"/>
              <a:pPr/>
              <a:t>4/2/2024</a:t>
            </a:fld>
            <a:endParaRPr lang="en-US"/>
          </a:p>
        </p:txBody>
      </p:sp>
      <p:sp>
        <p:nvSpPr>
          <p:cNvPr id="5" name="Rectangle 6"/>
          <p:cNvSpPr>
            <a:spLocks noGrp="1" noChangeArrowheads="1"/>
          </p:cNvSpPr>
          <p:nvPr>
            <p:ph type="ftr" sz="quarter" idx="4"/>
          </p:nvPr>
        </p:nvSpPr>
        <p:spPr>
          <a:ln/>
        </p:spPr>
        <p:txBody>
          <a:bodyPr/>
          <a:lstStyle/>
          <a:p>
            <a:r>
              <a:rPr lang="en-US"/>
              <a:t>CLA77, Andrew Scholtz</a:t>
            </a:r>
          </a:p>
        </p:txBody>
      </p:sp>
      <p:sp>
        <p:nvSpPr>
          <p:cNvPr id="6" name="Rectangle 7"/>
          <p:cNvSpPr>
            <a:spLocks noGrp="1" noChangeArrowheads="1"/>
          </p:cNvSpPr>
          <p:nvPr>
            <p:ph type="sldNum" sz="quarter" idx="5"/>
          </p:nvPr>
        </p:nvSpPr>
        <p:spPr>
          <a:ln/>
        </p:spPr>
        <p:txBody>
          <a:bodyPr/>
          <a:lstStyle/>
          <a:p>
            <a:fld id="{4153441A-F244-4B64-8548-FFF89392CDF6}" type="slidenum">
              <a:rPr lang="en-US"/>
              <a:pPr/>
              <a:t>7</a:t>
            </a:fld>
            <a:endParaRPr lang="en-US"/>
          </a:p>
        </p:txBody>
      </p:sp>
      <p:sp>
        <p:nvSpPr>
          <p:cNvPr id="741378" name="Rectangle 2"/>
          <p:cNvSpPr>
            <a:spLocks noGrp="1" noRot="1" noChangeAspect="1" noChangeArrowheads="1" noTextEdit="1"/>
          </p:cNvSpPr>
          <p:nvPr>
            <p:ph type="sldImg"/>
          </p:nvPr>
        </p:nvSpPr>
        <p:spPr>
          <a:xfrm>
            <a:off x="2020888" y="476250"/>
            <a:ext cx="2913062" cy="1639888"/>
          </a:xfrm>
          <a:ln/>
        </p:spPr>
      </p:sp>
      <p:sp>
        <p:nvSpPr>
          <p:cNvPr id="74137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26467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908404-88BE-44AF-8D17-32D4082FC3F8}" type="slidenum">
              <a:rPr lang="en-US" smtClean="0"/>
              <a:t>8</a:t>
            </a:fld>
            <a:endParaRPr lang="en-US"/>
          </a:p>
        </p:txBody>
      </p:sp>
    </p:spTree>
    <p:extLst>
      <p:ext uri="{BB962C8B-B14F-4D97-AF65-F5344CB8AC3E}">
        <p14:creationId xmlns:p14="http://schemas.microsoft.com/office/powerpoint/2010/main" val="2989468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 word, a fascination with the bizarre, the grotesque, the monstrous</a:t>
            </a:r>
            <a:endParaRPr lang="en-US" dirty="0"/>
          </a:p>
        </p:txBody>
      </p:sp>
      <p:sp>
        <p:nvSpPr>
          <p:cNvPr id="4" name="Slide Number Placeholder 3"/>
          <p:cNvSpPr>
            <a:spLocks noGrp="1"/>
          </p:cNvSpPr>
          <p:nvPr>
            <p:ph type="sldNum" sz="quarter" idx="10"/>
          </p:nvPr>
        </p:nvSpPr>
        <p:spPr/>
        <p:txBody>
          <a:bodyPr/>
          <a:lstStyle/>
          <a:p>
            <a:fld id="{86908404-88BE-44AF-8D17-32D4082FC3F8}" type="slidenum">
              <a:rPr lang="en-US" smtClean="0"/>
              <a:t>9</a:t>
            </a:fld>
            <a:endParaRPr lang="en-US"/>
          </a:p>
        </p:txBody>
      </p:sp>
    </p:spTree>
    <p:extLst>
      <p:ext uri="{BB962C8B-B14F-4D97-AF65-F5344CB8AC3E}">
        <p14:creationId xmlns:p14="http://schemas.microsoft.com/office/powerpoint/2010/main" val="2710770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908404-88BE-44AF-8D17-32D4082FC3F8}" type="slidenum">
              <a:rPr lang="en-US" smtClean="0"/>
              <a:t>10</a:t>
            </a:fld>
            <a:endParaRPr lang="en-US"/>
          </a:p>
        </p:txBody>
      </p:sp>
    </p:spTree>
    <p:extLst>
      <p:ext uri="{BB962C8B-B14F-4D97-AF65-F5344CB8AC3E}">
        <p14:creationId xmlns:p14="http://schemas.microsoft.com/office/powerpoint/2010/main" val="40177855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435949" y="908717"/>
            <a:ext cx="11323277" cy="2387600"/>
          </a:xfrm>
          <a:noFill/>
        </p:spPr>
        <p:txBody>
          <a:bodyPr anchor="b"/>
          <a:lstStyle>
            <a:lvl1pPr algn="ctr">
              <a:defRPr sz="6000" spc="100" baseline="0">
                <a:solidFill>
                  <a:srgbClr val="993300"/>
                </a:solidFill>
                <a:latin typeface="Candara" panose="020E0502030303020204" pitchFamily="34" charset="0"/>
              </a:defRPr>
            </a:lvl1pPr>
          </a:lstStyle>
          <a:p>
            <a:r>
              <a:rPr lang="en-US" smtClean="0"/>
              <a:t>Click to edit Master title style</a:t>
            </a:r>
            <a:endParaRPr lang="en-US" dirty="0"/>
          </a:p>
        </p:txBody>
      </p:sp>
      <p:sp>
        <p:nvSpPr>
          <p:cNvPr id="7" name="Subtitle 2"/>
          <p:cNvSpPr>
            <a:spLocks noGrp="1"/>
          </p:cNvSpPr>
          <p:nvPr>
            <p:ph type="subTitle" idx="1"/>
          </p:nvPr>
        </p:nvSpPr>
        <p:spPr>
          <a:xfrm>
            <a:off x="435949" y="3602038"/>
            <a:ext cx="11323277" cy="1655762"/>
          </a:xfrm>
          <a:prstGeom prst="rect">
            <a:avLst/>
          </a:prstGeom>
        </p:spPr>
        <p:txBody>
          <a:bodyPr>
            <a:normAutofit/>
          </a:bodyPr>
          <a:lstStyle>
            <a:lvl1pPr marL="0" indent="0" algn="ctr">
              <a:buNone/>
              <a:defRPr sz="3600">
                <a:solidFill>
                  <a:srgbClr val="993300"/>
                </a:solidFill>
                <a:latin typeface="Candara" panose="020E05020303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3748908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1217931" y="1828800"/>
            <a:ext cx="9756141" cy="4343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baseline="0"/>
            </a:lvl7pPr>
            <a:lvl8pPr>
              <a:defRPr baseline="0"/>
            </a:lvl8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826353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85800"/>
            <a:ext cx="2134871"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217930" y="685800"/>
            <a:ext cx="7418070" cy="5486400"/>
          </a:xfrm>
          <a:prstGeom prst="rect">
            <a:avLst/>
          </a:prstGeom>
        </p:spPr>
        <p:txBody>
          <a:bodyPr vert="eaVert"/>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vl6pPr>
              <a:defRPr/>
            </a:lvl6pPr>
            <a:lvl7pPr>
              <a:defRPr/>
            </a:lvl7pPr>
            <a:lvl8pPr>
              <a:defRPr/>
            </a:lvl8pPr>
            <a:lvl9pPr>
              <a:defRPr/>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43660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117475"/>
            <a:ext cx="10871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12800" y="16764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12800" y="3924300"/>
            <a:ext cx="10871200" cy="2095500"/>
          </a:xfrm>
          <a:prstGeom prst="rect">
            <a:avLst/>
          </a:prstGeom>
        </p:spPr>
        <p:txBody>
          <a:bodyPr/>
          <a:lstStyle>
            <a:lvl1pPr>
              <a:defRPr>
                <a:solidFill>
                  <a:schemeClr val="tx1">
                    <a:lumMod val="75000"/>
                  </a:schemeClr>
                </a:solidFill>
              </a:defRPr>
            </a:lvl1pPr>
            <a:lvl2pPr>
              <a:defRPr>
                <a:solidFill>
                  <a:schemeClr val="tx1">
                    <a:lumMod val="75000"/>
                  </a:schemeClr>
                </a:solidFill>
              </a:defRPr>
            </a:lvl2pPr>
            <a:lvl3pPr>
              <a:defRPr>
                <a:solidFill>
                  <a:schemeClr val="tx1">
                    <a:lumMod val="75000"/>
                  </a:schemeClr>
                </a:solidFill>
              </a:defRPr>
            </a:lvl3pPr>
            <a:lvl4pPr>
              <a:defRPr>
                <a:solidFill>
                  <a:schemeClr val="tx1">
                    <a:lumMod val="75000"/>
                  </a:schemeClr>
                </a:solidFill>
              </a:defRPr>
            </a:lvl4pPr>
            <a:lvl5pPr>
              <a:defRPr>
                <a:solidFill>
                  <a:schemeClr val="tx1">
                    <a:lumMod val="75000"/>
                  </a:schemeClr>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225292614"/>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00" y="1191312"/>
            <a:ext cx="11379200" cy="1470025"/>
          </a:xfrm>
          <a:noFill/>
        </p:spPr>
        <p:txBody>
          <a:bodyPr>
            <a:noAutofit/>
          </a:bodyPr>
          <a:lstStyle>
            <a:lvl1pPr algn="ctr">
              <a:defRPr sz="4800" b="0">
                <a:solidFill>
                  <a:schemeClr val="bg1"/>
                </a:solidFill>
                <a:effectLst>
                  <a:outerShdw blurRad="38100" dist="63500" dir="2700000" algn="tl">
                    <a:srgbClr val="000000">
                      <a:alpha val="43137"/>
                    </a:srgbClr>
                  </a:outerShdw>
                </a:effectLst>
                <a:latin typeface="+mj-lt"/>
                <a:cs typeface="Levenim MT" pitchFamily="2" charset="-79"/>
              </a:defRPr>
            </a:lvl1pPr>
          </a:lstStyle>
          <a:p>
            <a:r>
              <a:rPr lang="en-US" smtClean="0"/>
              <a:t>Click to edit Master title style</a:t>
            </a:r>
            <a:endParaRPr lang="en-US" dirty="0"/>
          </a:p>
        </p:txBody>
      </p:sp>
      <p:sp>
        <p:nvSpPr>
          <p:cNvPr id="3" name="Subtitle 2"/>
          <p:cNvSpPr>
            <a:spLocks noGrp="1"/>
          </p:cNvSpPr>
          <p:nvPr>
            <p:ph type="subTitle" idx="1"/>
          </p:nvPr>
        </p:nvSpPr>
        <p:spPr>
          <a:xfrm>
            <a:off x="406400" y="2947086"/>
            <a:ext cx="11379200" cy="1752600"/>
          </a:xfrm>
        </p:spPr>
        <p:txBody>
          <a:bodyPr>
            <a:normAutofit/>
          </a:bodyPr>
          <a:lstStyle>
            <a:lvl1pPr marL="0" indent="0" algn="ctr">
              <a:buNone/>
              <a:defRPr sz="3600" b="1">
                <a:solidFill>
                  <a:schemeClr val="accent1">
                    <a:lumMod val="75000"/>
                  </a:schemeClr>
                </a:solidFill>
                <a:effectLst/>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697221944"/>
      </p:ext>
    </p:extLst>
  </p:cSld>
  <p:clrMapOvr>
    <a:masterClrMapping/>
  </p:clrMapOvr>
  <p:transition spd="slow"/>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gradFill>
            <a:gsLst>
              <a:gs pos="0">
                <a:srgbClr val="BE7F42">
                  <a:alpha val="34000"/>
                  <a:lumMod val="75000"/>
                  <a:lumOff val="25000"/>
                </a:srgbClr>
              </a:gs>
              <a:gs pos="100000">
                <a:srgbClr val="FFFFFF">
                  <a:alpha val="0"/>
                </a:srgbClr>
              </a:gs>
            </a:gsLst>
            <a:lin ang="2700000" scaled="0"/>
          </a:gradFill>
        </p:spPr>
        <p:txBody>
          <a:bodyPr/>
          <a:lstStyle/>
          <a:p>
            <a:r>
              <a:rPr lang="en-US" smtClean="0"/>
              <a:t>Click to edit Master title style</a:t>
            </a:r>
            <a:endParaRPr/>
          </a:p>
        </p:txBody>
      </p:sp>
      <p:sp>
        <p:nvSpPr>
          <p:cNvPr id="3" name="Content Placeholder 2"/>
          <p:cNvSpPr>
            <a:spLocks noGrp="1"/>
          </p:cNvSpPr>
          <p:nvPr>
            <p:ph idx="1"/>
          </p:nvPr>
        </p:nvSpPr>
        <p:spPr>
          <a:xfrm>
            <a:off x="1217931" y="1828800"/>
            <a:ext cx="9756141" cy="4343400"/>
          </a:xfrm>
          <a:prstGeom prst="rect">
            <a:avLst/>
          </a:prstGeom>
        </p:spPr>
        <p:txBody>
          <a:bodyPr/>
          <a:lstStyle>
            <a:lvl1pPr>
              <a:lnSpc>
                <a:spcPct val="114000"/>
              </a:lnSpc>
              <a:spcBef>
                <a:spcPts val="900"/>
              </a:spcBef>
              <a:defRPr sz="3600">
                <a:solidFill>
                  <a:schemeClr val="tx1">
                    <a:lumMod val="75000"/>
                  </a:schemeClr>
                </a:solidFill>
              </a:defRPr>
            </a:lvl1pPr>
            <a:lvl2pPr marL="573088" indent="-228600">
              <a:lnSpc>
                <a:spcPct val="114000"/>
              </a:lnSpc>
              <a:spcBef>
                <a:spcPts val="300"/>
              </a:spcBef>
              <a:buFont typeface="Wingdings" panose="05000000000000000000" pitchFamily="2" charset="2"/>
              <a:buChar char="§"/>
              <a:defRPr sz="3000">
                <a:solidFill>
                  <a:schemeClr val="tx1">
                    <a:lumMod val="75000"/>
                  </a:schemeClr>
                </a:solidFill>
              </a:defRPr>
            </a:lvl2pPr>
            <a:lvl3pPr marL="854075" indent="-228600">
              <a:lnSpc>
                <a:spcPct val="114000"/>
              </a:lnSpc>
              <a:spcBef>
                <a:spcPts val="0"/>
              </a:spcBef>
              <a:defRPr sz="2400">
                <a:solidFill>
                  <a:schemeClr val="tx1">
                    <a:lumMod val="75000"/>
                  </a:schemeClr>
                </a:solidFill>
              </a:defRPr>
            </a:lvl3pPr>
            <a:lvl4pPr>
              <a:lnSpc>
                <a:spcPct val="114000"/>
              </a:lnSpc>
              <a:defRPr sz="2000">
                <a:solidFill>
                  <a:schemeClr val="tx1">
                    <a:lumMod val="75000"/>
                  </a:schemeClr>
                </a:solidFill>
              </a:defRPr>
            </a:lvl4pPr>
            <a:lvl5pPr>
              <a:lnSpc>
                <a:spcPct val="114000"/>
              </a:lnSpc>
              <a:defRPr sz="2000">
                <a:solidFill>
                  <a:schemeClr val="tx1">
                    <a:lumMod val="75000"/>
                  </a:schemeClr>
                </a:solidFill>
              </a:defRPr>
            </a:lvl5pPr>
            <a:lvl6pPr>
              <a:defRPr/>
            </a:lvl6pPr>
            <a:lvl7pPr>
              <a:defRPr baseline="0"/>
            </a:lvl7pPr>
            <a:lvl8pPr>
              <a:defRPr baseline="0"/>
            </a:lvl8pPr>
            <a:lvl9pPr>
              <a:defRPr baseline="0"/>
            </a:lvl9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a:xfrm>
            <a:off x="6003633" y="6408109"/>
            <a:ext cx="184731" cy="261610"/>
          </a:xfrm>
        </p:spPr>
        <p:txBody>
          <a:bodyPr/>
          <a:lstStyle/>
          <a:p>
            <a:endParaRPr lang="en-US" dirty="0"/>
          </a:p>
        </p:txBody>
      </p:sp>
      <p:sp>
        <p:nvSpPr>
          <p:cNvPr id="6" name="Slide Number Placeholder 5"/>
          <p:cNvSpPr>
            <a:spLocks noGrp="1"/>
          </p:cNvSpPr>
          <p:nvPr>
            <p:ph type="sldNum" sz="quarter" idx="12"/>
          </p:nvPr>
        </p:nvSpPr>
        <p:spPr>
          <a:xfrm>
            <a:off x="10789341" y="6408109"/>
            <a:ext cx="184730" cy="261610"/>
          </a:xfrm>
        </p:spPr>
        <p:txBody>
          <a:bodyPr/>
          <a:lstStyle/>
          <a:p>
            <a:endParaRPr lang="en-US" dirty="0"/>
          </a:p>
        </p:txBody>
      </p:sp>
    </p:spTree>
    <p:extLst>
      <p:ext uri="{BB962C8B-B14F-4D97-AF65-F5344CB8AC3E}">
        <p14:creationId xmlns:p14="http://schemas.microsoft.com/office/powerpoint/2010/main" val="1793102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4" name="Title 1"/>
          <p:cNvSpPr>
            <a:spLocks noGrp="1"/>
          </p:cNvSpPr>
          <p:nvPr>
            <p:ph type="title"/>
          </p:nvPr>
        </p:nvSpPr>
        <p:spPr>
          <a:xfrm>
            <a:off x="1217931" y="2091268"/>
            <a:ext cx="9756141" cy="1354665"/>
          </a:xfrm>
        </p:spPr>
        <p:txBody>
          <a:bodyPr bIns="137160" anchor="b">
            <a:normAutofit/>
          </a:bodyPr>
          <a:lstStyle>
            <a:lvl1pPr algn="l">
              <a:defRPr sz="4400" b="0" cap="none" baseline="0"/>
            </a:lvl1pPr>
          </a:lstStyle>
          <a:p>
            <a:r>
              <a:rPr lang="en-US" smtClean="0"/>
              <a:t>Click to edit Master title style</a:t>
            </a:r>
            <a:endParaRPr dirty="0"/>
          </a:p>
        </p:txBody>
      </p:sp>
      <p:sp>
        <p:nvSpPr>
          <p:cNvPr id="5" name="Text Placeholder 2"/>
          <p:cNvSpPr>
            <a:spLocks noGrp="1"/>
          </p:cNvSpPr>
          <p:nvPr>
            <p:ph type="body" idx="1"/>
          </p:nvPr>
        </p:nvSpPr>
        <p:spPr>
          <a:xfrm>
            <a:off x="1213466" y="3742278"/>
            <a:ext cx="9760605" cy="1142999"/>
          </a:xfrm>
          <a:prstGeom prst="rect">
            <a:avLst/>
          </a:prstGeom>
        </p:spPr>
        <p:txBody>
          <a:bodyPr anchor="t">
            <a:normAutofit/>
          </a:bodyPr>
          <a:lstStyle>
            <a:lvl1pPr marL="0" indent="0">
              <a:spcBef>
                <a:spcPts val="0"/>
              </a:spcBef>
              <a:buNone/>
              <a:defRPr sz="3600">
                <a:solidFill>
                  <a:schemeClr val="tx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Tree>
    <p:extLst>
      <p:ext uri="{BB962C8B-B14F-4D97-AF65-F5344CB8AC3E}">
        <p14:creationId xmlns:p14="http://schemas.microsoft.com/office/powerpoint/2010/main" val="220406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233600" y="1828800"/>
            <a:ext cx="4709961" cy="4343400"/>
          </a:xfrm>
          <a:prstGeom prst="rect">
            <a:avLst/>
          </a:prstGeom>
        </p:spPr>
        <p:txBody>
          <a:bodyPr>
            <a:normAutofit/>
          </a:bodyPr>
          <a:lstStyle>
            <a:lvl1pPr>
              <a:lnSpc>
                <a:spcPct val="114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baseline="0"/>
            </a:lvl7pPr>
            <a:lvl8pPr>
              <a:defRPr sz="1600" baseline="0"/>
            </a:lvl8pPr>
            <a:lvl9pPr>
              <a:defRPr sz="16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64110" y="1828800"/>
            <a:ext cx="4709961" cy="4343400"/>
          </a:xfrm>
          <a:prstGeom prst="rect">
            <a:avLst/>
          </a:prstGeom>
        </p:spPr>
        <p:txBody>
          <a:bodyPr>
            <a:normAutofit/>
          </a:bodyPr>
          <a:lstStyle>
            <a:lvl1pPr>
              <a:lnSpc>
                <a:spcPct val="113000"/>
              </a:lnSpc>
              <a:spcBef>
                <a:spcPts val="900"/>
              </a:spcBef>
              <a:buSzPct val="100000"/>
              <a:defRPr sz="3600">
                <a:solidFill>
                  <a:schemeClr val="tx1">
                    <a:lumMod val="75000"/>
                  </a:schemeClr>
                </a:solidFill>
              </a:defRPr>
            </a:lvl1pPr>
            <a:lvl2pPr marL="502920" indent="-228600">
              <a:lnSpc>
                <a:spcPct val="100000"/>
              </a:lnSpc>
              <a:buSzPct val="66000"/>
              <a:buFont typeface="Wingdings" panose="05000000000000000000" pitchFamily="2" charset="2"/>
              <a:buChar char="§"/>
              <a:defRPr sz="3200">
                <a:solidFill>
                  <a:schemeClr val="tx1">
                    <a:lumMod val="75000"/>
                  </a:schemeClr>
                </a:solidFill>
              </a:defRPr>
            </a:lvl2pPr>
            <a:lvl3pPr>
              <a:lnSpc>
                <a:spcPct val="100000"/>
              </a:lnSpc>
              <a:defRPr sz="2800">
                <a:solidFill>
                  <a:schemeClr val="tx1">
                    <a:lumMod val="75000"/>
                  </a:schemeClr>
                </a:solidFill>
              </a:defRPr>
            </a:lvl3pPr>
            <a:lvl4pPr>
              <a:lnSpc>
                <a:spcPct val="100000"/>
              </a:lnSpc>
              <a:defRPr sz="2400">
                <a:solidFill>
                  <a:schemeClr val="tx1">
                    <a:lumMod val="75000"/>
                  </a:schemeClr>
                </a:solidFill>
              </a:defRPr>
            </a:lvl4pPr>
            <a:lvl5pPr>
              <a:lnSpc>
                <a:spcPct val="100000"/>
              </a:lnSpc>
              <a:defRPr sz="24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dirty="0"/>
          </a:p>
        </p:txBody>
      </p:sp>
      <p:sp>
        <p:nvSpPr>
          <p:cNvPr id="7" name="Slide Number Placeholder 6"/>
          <p:cNvSpPr>
            <a:spLocks noGrp="1"/>
          </p:cNvSpPr>
          <p:nvPr>
            <p:ph type="sldNum" sz="quarter" idx="12"/>
          </p:nvPr>
        </p:nvSpPr>
        <p:spPr/>
        <p:txBody>
          <a:bodyPr/>
          <a:lstStyle/>
          <a:p>
            <a:endParaRPr lang="en-US" dirty="0"/>
          </a:p>
        </p:txBody>
      </p:sp>
      <p:cxnSp>
        <p:nvCxnSpPr>
          <p:cNvPr id="8" name="Straight Connector 7"/>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9900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217931" y="1761745"/>
            <a:ext cx="4710387" cy="838201"/>
          </a:xfrm>
          <a:prstGeom prst="rect">
            <a:avLst/>
          </a:prstGeom>
          <a:solidFill>
            <a:schemeClr val="bg2">
              <a:alpha val="15000"/>
            </a:schemeClr>
          </a:solidFill>
        </p:spPr>
        <p:txBody>
          <a:bodyPr anchor="ctr"/>
          <a:lstStyle>
            <a:lvl1pPr marL="0" indent="0">
              <a:spcBef>
                <a:spcPts val="0"/>
              </a:spcBef>
              <a:buNone/>
              <a:defRPr lang="en-US" sz="2800" b="0" kern="1200" cap="none" baseline="0" dirty="0" smtClean="0">
                <a:solidFill>
                  <a:schemeClr val="tx1">
                    <a:lumMod val="50000"/>
                  </a:schemeClr>
                </a:solidFill>
                <a:latin typeface="Calibri" panose="020F0502020204030204" pitchFamily="34" charset="0"/>
                <a:ea typeface="+mn-ea"/>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0"/>
              </a:spcBef>
              <a:buClr>
                <a:schemeClr val="tx1"/>
              </a:buClr>
              <a:buSzPct val="80000"/>
              <a:buFont typeface="Arial" pitchFamily="34" charset="0"/>
              <a:buNone/>
            </a:pPr>
            <a:r>
              <a:rPr lang="en-US" smtClean="0"/>
              <a:t>Edit Master text styles</a:t>
            </a:r>
          </a:p>
        </p:txBody>
      </p:sp>
      <p:sp>
        <p:nvSpPr>
          <p:cNvPr id="4" name="Content Placeholder 3"/>
          <p:cNvSpPr>
            <a:spLocks noGrp="1"/>
          </p:cNvSpPr>
          <p:nvPr>
            <p:ph sz="half" idx="2"/>
          </p:nvPr>
        </p:nvSpPr>
        <p:spPr>
          <a:xfrm>
            <a:off x="1217931"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63685" y="1761745"/>
            <a:ext cx="4710387" cy="838201"/>
          </a:xfrm>
          <a:prstGeom prst="rect">
            <a:avLst/>
          </a:prstGeom>
          <a:solidFill>
            <a:schemeClr val="bg2">
              <a:alpha val="15000"/>
            </a:schemeClr>
          </a:solidFill>
        </p:spPr>
        <p:txBody>
          <a:bodyPr anchor="ctr"/>
          <a:lstStyle>
            <a:lvl1pPr marL="0" indent="0">
              <a:spcBef>
                <a:spcPts val="0"/>
              </a:spcBef>
              <a:buNone/>
              <a:defRPr sz="2800" b="0" cap="none" baseline="0">
                <a:solidFill>
                  <a:schemeClr val="tx1">
                    <a:lumMod val="5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63685" y="2743201"/>
            <a:ext cx="4710387" cy="3428999"/>
          </a:xfrm>
          <a:prstGeom prst="rect">
            <a:avLst/>
          </a:prstGeom>
        </p:spPr>
        <p:txBody>
          <a:bodyPr>
            <a:normAutofit/>
          </a:bodyPr>
          <a:lstStyle>
            <a:lvl1pPr>
              <a:buSzPct val="100000"/>
              <a:defRPr sz="3200">
                <a:solidFill>
                  <a:schemeClr val="tx1">
                    <a:lumMod val="75000"/>
                  </a:schemeClr>
                </a:solidFill>
              </a:defRPr>
            </a:lvl1pPr>
            <a:lvl2pPr marL="502920" indent="-228600">
              <a:lnSpc>
                <a:spcPct val="100000"/>
              </a:lnSpc>
              <a:buSzPct val="66000"/>
              <a:buFont typeface="Wingdings" panose="05000000000000000000" pitchFamily="2" charset="2"/>
              <a:buChar char="§"/>
              <a:defRPr sz="2800">
                <a:solidFill>
                  <a:schemeClr val="tx1">
                    <a:lumMod val="75000"/>
                  </a:schemeClr>
                </a:solidFill>
              </a:defRPr>
            </a:lvl2pPr>
            <a:lvl3pPr>
              <a:lnSpc>
                <a:spcPct val="100000"/>
              </a:lnSpc>
              <a:defRPr sz="2400">
                <a:solidFill>
                  <a:schemeClr val="tx1">
                    <a:lumMod val="75000"/>
                  </a:schemeClr>
                </a:solidFill>
              </a:defRPr>
            </a:lvl3pPr>
            <a:lvl4pPr>
              <a:lnSpc>
                <a:spcPct val="100000"/>
              </a:lnSpc>
              <a:defRPr sz="2000">
                <a:solidFill>
                  <a:schemeClr val="tx1">
                    <a:lumMod val="75000"/>
                  </a:schemeClr>
                </a:solidFill>
              </a:defRPr>
            </a:lvl4pPr>
            <a:lvl5pPr>
              <a:lnSpc>
                <a:spcPct val="100000"/>
              </a:lnSpc>
              <a:defRPr sz="2000">
                <a:solidFill>
                  <a:schemeClr val="tx1">
                    <a:lumMod val="75000"/>
                  </a:schemeClr>
                </a:solidFill>
              </a:defRPr>
            </a:lvl5pPr>
            <a:lvl6pPr>
              <a:defRPr sz="1400"/>
            </a:lvl6pPr>
            <a:lvl7pPr>
              <a:defRPr sz="1400"/>
            </a:lvl7pPr>
            <a:lvl8pPr>
              <a:defRPr sz="1400" baseline="0"/>
            </a:lvl8pPr>
            <a:lvl9pPr>
              <a:defRPr sz="1400" baseline="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endParaRPr lang="en-US" dirty="0"/>
          </a:p>
        </p:txBody>
      </p:sp>
      <p:sp>
        <p:nvSpPr>
          <p:cNvPr id="9" name="Slide Number Placeholder 8"/>
          <p:cNvSpPr>
            <a:spLocks noGrp="1"/>
          </p:cNvSpPr>
          <p:nvPr>
            <p:ph type="sldNum" sz="quarter" idx="12"/>
          </p:nvPr>
        </p:nvSpPr>
        <p:spPr/>
        <p:txBody>
          <a:bodyPr/>
          <a:lstStyle/>
          <a:p>
            <a:endParaRPr lang="en-US" dirty="0"/>
          </a:p>
        </p:txBody>
      </p:sp>
      <p:cxnSp>
        <p:nvCxnSpPr>
          <p:cNvPr id="16" name="Straight Connector 15"/>
          <p:cNvCxnSpPr/>
          <p:nvPr/>
        </p:nvCxnSpPr>
        <p:spPr>
          <a:xfrm>
            <a:off x="6096001" y="1954566"/>
            <a:ext cx="0" cy="3352372"/>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34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 anchorCtr="0"/>
          <a:lstStyle>
            <a:lvl1pPr algn="ctr">
              <a:defRPr/>
            </a:lvl1pPr>
          </a:lstStyle>
          <a:p>
            <a:r>
              <a:rPr lang="en-US" smtClean="0"/>
              <a:t>Click to edit Master title style</a:t>
            </a:r>
            <a:endParaRPr dirty="0"/>
          </a:p>
        </p:txBody>
      </p:sp>
    </p:spTree>
    <p:extLst>
      <p:ext uri="{BB962C8B-B14F-4D97-AF65-F5344CB8AC3E}">
        <p14:creationId xmlns:p14="http://schemas.microsoft.com/office/powerpoint/2010/main" val="2412517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96854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Content Placeholder 2"/>
          <p:cNvSpPr>
            <a:spLocks noGrp="1"/>
          </p:cNvSpPr>
          <p:nvPr>
            <p:ph idx="1"/>
          </p:nvPr>
        </p:nvSpPr>
        <p:spPr>
          <a:xfrm>
            <a:off x="5867342" y="685800"/>
            <a:ext cx="5640269" cy="5486400"/>
          </a:xfrm>
          <a:prstGeom prst="rect">
            <a:avLst/>
          </a:prstGeom>
        </p:spPr>
        <p:txBody>
          <a:bodyPr>
            <a:normAutofit/>
          </a:bodyPr>
          <a:lstStyle>
            <a:lvl1pPr>
              <a:defRPr sz="2400">
                <a:solidFill>
                  <a:schemeClr val="tx1">
                    <a:lumMod val="75000"/>
                  </a:schemeClr>
                </a:solidFill>
              </a:defRPr>
            </a:lvl1pPr>
            <a:lvl2pPr>
              <a:defRPr sz="2000">
                <a:solidFill>
                  <a:schemeClr val="tx1">
                    <a:lumMod val="75000"/>
                  </a:schemeClr>
                </a:solidFill>
              </a:defRPr>
            </a:lvl2pPr>
            <a:lvl3pPr>
              <a:defRPr sz="1800">
                <a:solidFill>
                  <a:schemeClr val="tx1">
                    <a:lumMod val="75000"/>
                  </a:schemeClr>
                </a:solidFill>
              </a:defRPr>
            </a:lvl3pPr>
            <a:lvl4pPr>
              <a:defRPr sz="1600">
                <a:solidFill>
                  <a:schemeClr val="tx1">
                    <a:lumMod val="75000"/>
                  </a:schemeClr>
                </a:solidFill>
              </a:defRPr>
            </a:lvl4pPr>
            <a:lvl5pPr>
              <a:defRPr sz="1600">
                <a:solidFill>
                  <a:schemeClr val="tx1">
                    <a:lumMod val="75000"/>
                  </a:schemeClr>
                </a:solidFill>
              </a:defRPr>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3973390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sp>
        <p:nvSpPr>
          <p:cNvPr id="8" name="Rectangle 7"/>
          <p:cNvSpPr/>
          <p:nvPr/>
        </p:nvSpPr>
        <p:spPr>
          <a:xfrm>
            <a:off x="1" y="0"/>
            <a:ext cx="5181362"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2400"/>
          </a:p>
        </p:txBody>
      </p:sp>
      <p:sp>
        <p:nvSpPr>
          <p:cNvPr id="2" name="Title 1"/>
          <p:cNvSpPr>
            <a:spLocks noGrp="1"/>
          </p:cNvSpPr>
          <p:nvPr>
            <p:ph type="title"/>
          </p:nvPr>
        </p:nvSpPr>
        <p:spPr>
          <a:xfrm>
            <a:off x="684391" y="685800"/>
            <a:ext cx="3887212" cy="4038600"/>
          </a:xfrm>
        </p:spPr>
        <p:txBody>
          <a:bodyPr anchor="b">
            <a:noAutofit/>
          </a:bodyPr>
          <a:lstStyle>
            <a:lvl1pPr algn="l">
              <a:defRPr sz="4000" b="0"/>
            </a:lvl1pPr>
          </a:lstStyle>
          <a:p>
            <a:r>
              <a:rPr lang="en-US" smtClean="0"/>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5867341" y="685800"/>
            <a:ext cx="5640269" cy="5486400"/>
          </a:xfrm>
          <a:prstGeom prst="rect">
            <a:avLst/>
          </a:prstGeo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684391" y="4876800"/>
            <a:ext cx="3887212" cy="1295400"/>
          </a:xfrm>
          <a:prstGeom prst="rect">
            <a:avLst/>
          </a:prstGeom>
        </p:spPr>
        <p:txBody>
          <a:bodyPr>
            <a:normAutofit/>
          </a:bodyPr>
          <a:lstStyle>
            <a:lvl1pPr marL="0" indent="0">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endParaRPr lang="en-US"/>
          </a:p>
        </p:txBody>
      </p:sp>
      <p:sp>
        <p:nvSpPr>
          <p:cNvPr id="7" name="Slide Number Placeholder 6"/>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247660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1" y="274638"/>
            <a:ext cx="9756141" cy="1325562"/>
          </a:xfrm>
          <a:prstGeom prst="rect">
            <a:avLst/>
          </a:prstGeom>
          <a:gradFill>
            <a:gsLst>
              <a:gs pos="0">
                <a:srgbClr val="BE7F42">
                  <a:alpha val="34000"/>
                  <a:lumMod val="75000"/>
                  <a:lumOff val="25000"/>
                </a:srgbClr>
              </a:gs>
              <a:gs pos="100000">
                <a:srgbClr val="FFFFFF">
                  <a:alpha val="0"/>
                </a:srgbClr>
              </a:gs>
            </a:gsLst>
            <a:lin ang="2700000" scaled="0"/>
          </a:gradFill>
        </p:spPr>
        <p:txBody>
          <a:bodyPr vert="horz" lIns="91440" tIns="45720" rIns="91440" bIns="45720" rtlCol="0" anchor="b">
            <a:normAutofit/>
          </a:bodyPr>
          <a:lstStyle/>
          <a:p>
            <a:r>
              <a:rPr lang="en-US" smtClean="0"/>
              <a:t>Click to edit Master title style</a:t>
            </a:r>
            <a:endParaRPr dirty="0"/>
          </a:p>
        </p:txBody>
      </p:sp>
      <p:sp>
        <p:nvSpPr>
          <p:cNvPr id="5" name="Footer Placeholder 4"/>
          <p:cNvSpPr>
            <a:spLocks noGrp="1"/>
          </p:cNvSpPr>
          <p:nvPr>
            <p:ph type="ftr" sz="quarter" idx="3"/>
          </p:nvPr>
        </p:nvSpPr>
        <p:spPr>
          <a:xfrm>
            <a:off x="1209151" y="6408109"/>
            <a:ext cx="1849806" cy="261610"/>
          </a:xfrm>
          <a:prstGeom prst="rect">
            <a:avLst/>
          </a:prstGeom>
        </p:spPr>
        <p:txBody>
          <a:bodyPr vert="horz" wrap="square" lIns="91440" tIns="45720" rIns="91440" bIns="45720" rtlCol="0" anchor="ctr">
            <a:spAutoFit/>
          </a:bodyPr>
          <a:lstStyle>
            <a:lvl1pPr algn="l">
              <a:defRPr sz="1100" cap="none" baseline="0">
                <a:solidFill>
                  <a:schemeClr val="tx1"/>
                </a:solidFill>
              </a:defRPr>
            </a:lvl1pPr>
          </a:lstStyle>
          <a:p>
            <a:endParaRPr lang="en-US" dirty="0"/>
          </a:p>
        </p:txBody>
      </p:sp>
      <p:sp>
        <p:nvSpPr>
          <p:cNvPr id="4" name="Date Placeholder 3"/>
          <p:cNvSpPr>
            <a:spLocks noGrp="1"/>
          </p:cNvSpPr>
          <p:nvPr>
            <p:ph type="dt" sz="half" idx="2"/>
          </p:nvPr>
        </p:nvSpPr>
        <p:spPr>
          <a:xfrm>
            <a:off x="6003633" y="6408109"/>
            <a:ext cx="184731" cy="261610"/>
          </a:xfrm>
          <a:prstGeom prst="rect">
            <a:avLst/>
          </a:prstGeom>
        </p:spPr>
        <p:txBody>
          <a:bodyPr vert="horz" wrap="none" lIns="91440" tIns="45720" rIns="91440" bIns="45720" rtlCol="0" anchor="ctr">
            <a:spAutoFit/>
          </a:bodyP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789341" y="6408109"/>
            <a:ext cx="184730" cy="261610"/>
          </a:xfrm>
          <a:prstGeom prst="rect">
            <a:avLst/>
          </a:prstGeom>
        </p:spPr>
        <p:txBody>
          <a:bodyPr vert="horz" wrap="none" lIns="91440" tIns="45720" rIns="91440" bIns="45720" rtlCol="0" anchor="ctr">
            <a:spAutoFit/>
          </a:bodyPr>
          <a:lstStyle>
            <a:lvl1pPr algn="r">
              <a:defRPr sz="1100">
                <a:solidFill>
                  <a:schemeClr val="tx1"/>
                </a:solidFill>
              </a:defRPr>
            </a:lvl1pPr>
          </a:lstStyle>
          <a:p>
            <a:endParaRPr lang="en-US" dirty="0"/>
          </a:p>
        </p:txBody>
      </p:sp>
      <p:sp>
        <p:nvSpPr>
          <p:cNvPr id="7" name="Content Placeholder 2"/>
          <p:cNvSpPr txBox="1">
            <a:spLocks/>
          </p:cNvSpPr>
          <p:nvPr/>
        </p:nvSpPr>
        <p:spPr>
          <a:xfrm>
            <a:off x="1217931" y="1828800"/>
            <a:ext cx="9756141" cy="4343400"/>
          </a:xfrm>
          <a:prstGeom prst="rect">
            <a:avLst/>
          </a:prstGeom>
        </p:spPr>
        <p:txBody>
          <a:bodyPr/>
          <a:lstStyle>
            <a:lvl1pPr marL="274320" indent="-228600" algn="l" defTabSz="914400" rtl="0" eaLnBrk="1" latinLnBrk="0" hangingPunct="1">
              <a:lnSpc>
                <a:spcPct val="114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114000"/>
              </a:lnSpc>
              <a:spcBef>
                <a:spcPts val="12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114000"/>
              </a:lnSpc>
              <a:spcBef>
                <a:spcPts val="8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114000"/>
              </a:lnSpc>
              <a:spcBef>
                <a:spcPts val="600"/>
              </a:spcBef>
              <a:buClr>
                <a:schemeClr val="tx1"/>
              </a:buClr>
              <a:buSzPct val="80000"/>
              <a:buFont typeface="Arial" pitchFamily="34" charset="0"/>
              <a:buChar char="•"/>
              <a:defRPr sz="16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a:lstStyle>
          <a:p>
            <a:pPr marL="274320" lvl="0" indent="-228600" algn="l" defTabSz="914400" rtl="0" eaLnBrk="1" latinLnBrk="0" hangingPunct="1">
              <a:lnSpc>
                <a:spcPct val="114000"/>
              </a:lnSpc>
              <a:spcBef>
                <a:spcPts val="900"/>
              </a:spcBef>
              <a:buClr>
                <a:schemeClr val="tx1"/>
              </a:buClr>
              <a:buSzPct val="80000"/>
              <a:buFont typeface="Arial" pitchFamily="34" charset="0"/>
              <a:buChar char="•"/>
            </a:pPr>
            <a:r>
              <a:rPr lang="en-US" sz="3600" kern="1200" dirty="0" smtClean="0">
                <a:solidFill>
                  <a:schemeClr val="tx1">
                    <a:lumMod val="75000"/>
                  </a:schemeClr>
                </a:solidFill>
                <a:latin typeface="Calibri" panose="020F0502020204030204" pitchFamily="34" charset="0"/>
                <a:ea typeface="+mn-ea"/>
                <a:cs typeface="Calibri" panose="020F0502020204030204" pitchFamily="34" charset="0"/>
              </a:rPr>
              <a:t>Edit Master text styles</a:t>
            </a:r>
          </a:p>
          <a:p>
            <a:pPr marL="573088" lvl="1" indent="-228600" algn="l" defTabSz="914400" rtl="0" eaLnBrk="1" latinLnBrk="0" hangingPunct="1">
              <a:lnSpc>
                <a:spcPct val="114000"/>
              </a:lnSpc>
              <a:spcBef>
                <a:spcPts val="300"/>
              </a:spcBef>
              <a:buClr>
                <a:schemeClr val="tx1"/>
              </a:buClr>
              <a:buSzPct val="80000"/>
              <a:buFont typeface="Wingdings" panose="05000000000000000000" pitchFamily="2" charset="2"/>
              <a:buChar char="§"/>
            </a:pPr>
            <a:r>
              <a:rPr lang="en-US" sz="3000" kern="1200" dirty="0" smtClean="0">
                <a:solidFill>
                  <a:schemeClr val="tx1">
                    <a:lumMod val="75000"/>
                  </a:schemeClr>
                </a:solidFill>
                <a:latin typeface="Calibri" panose="020F0502020204030204" pitchFamily="34" charset="0"/>
                <a:ea typeface="+mn-ea"/>
                <a:cs typeface="Calibri" panose="020F0502020204030204" pitchFamily="34" charset="0"/>
              </a:rPr>
              <a:t>Second level</a:t>
            </a:r>
          </a:p>
          <a:p>
            <a:pPr marL="854075" lvl="2" indent="-228600" algn="l" defTabSz="914400" rtl="0" eaLnBrk="1" latinLnBrk="0" hangingPunct="1">
              <a:lnSpc>
                <a:spcPct val="114000"/>
              </a:lnSpc>
              <a:spcBef>
                <a:spcPts val="0"/>
              </a:spcBef>
              <a:buClr>
                <a:schemeClr val="tx1"/>
              </a:buClr>
              <a:buSzPct val="80000"/>
              <a:buFont typeface="Arial" pitchFamily="34" charset="0"/>
              <a:buChar char="•"/>
            </a:pPr>
            <a:r>
              <a:rPr lang="en-US" sz="2400" kern="1200" dirty="0" smtClean="0">
                <a:solidFill>
                  <a:schemeClr val="tx1">
                    <a:lumMod val="75000"/>
                  </a:schemeClr>
                </a:solidFill>
                <a:latin typeface="Calibri" panose="020F0502020204030204" pitchFamily="34" charset="0"/>
                <a:ea typeface="+mn-ea"/>
                <a:cs typeface="Calibri" panose="020F0502020204030204" pitchFamily="34" charset="0"/>
              </a:rPr>
              <a:t>Third level</a:t>
            </a:r>
          </a:p>
          <a:p>
            <a:pPr marL="960120" lvl="3"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Fourth level</a:t>
            </a:r>
          </a:p>
          <a:p>
            <a:pPr marL="1188720" lvl="4" indent="-228600" algn="l" defTabSz="914400" rtl="0" eaLnBrk="1" latinLnBrk="0" hangingPunct="1">
              <a:lnSpc>
                <a:spcPct val="114000"/>
              </a:lnSpc>
              <a:spcBef>
                <a:spcPts val="600"/>
              </a:spcBef>
              <a:buClr>
                <a:schemeClr val="tx1"/>
              </a:buClr>
              <a:buSzPct val="80000"/>
              <a:buFont typeface="Arial" pitchFamily="34" charset="0"/>
              <a:buChar char="•"/>
            </a:pPr>
            <a:r>
              <a:rPr lang="en-US" sz="2000" kern="1200" dirty="0" smtClean="0">
                <a:solidFill>
                  <a:schemeClr val="tx1">
                    <a:lumMod val="75000"/>
                  </a:schemeClr>
                </a:solidFill>
                <a:latin typeface="Calibri" panose="020F0502020204030204" pitchFamily="34" charset="0"/>
                <a:ea typeface="+mn-ea"/>
                <a:cs typeface="Calibri" panose="020F0502020204030204" pitchFamily="34" charset="0"/>
              </a:rPr>
              <a:t>Fifth level</a:t>
            </a:r>
            <a:endParaRPr lang="en-US" sz="2000" kern="1200" dirty="0">
              <a:solidFill>
                <a:schemeClr val="tx1">
                  <a:lumMod val="75000"/>
                </a:schemeClr>
              </a:solidFill>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07551628"/>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 id="214748369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1"/>
        </a:buClr>
        <a:buSzPct val="80000"/>
        <a:buFont typeface="Arial" pitchFamily="34" charset="0"/>
        <a:buChar char="•"/>
        <a:defRPr sz="3200" kern="1200">
          <a:solidFill>
            <a:schemeClr val="tx1"/>
          </a:solidFill>
          <a:latin typeface="Calibri" panose="020F0502020204030204" pitchFamily="34" charset="0"/>
          <a:ea typeface="+mn-ea"/>
          <a:cs typeface="Calibri" panose="020F0502020204030204" pitchFamily="34" charset="0"/>
        </a:defRPr>
      </a:lvl1pPr>
      <a:lvl2pPr marL="502920" indent="-228600" algn="l" defTabSz="914400" rtl="0" eaLnBrk="1" latinLnBrk="0" hangingPunct="1">
        <a:lnSpc>
          <a:spcPct val="90000"/>
        </a:lnSpc>
        <a:spcBef>
          <a:spcPts val="1200"/>
        </a:spcBef>
        <a:buClr>
          <a:schemeClr val="tx1"/>
        </a:buClr>
        <a:buSzPct val="80000"/>
        <a:buFont typeface="Arial"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731520" indent="-228600" algn="l" defTabSz="914400" rtl="0" eaLnBrk="1" latinLnBrk="0" hangingPunct="1">
        <a:lnSpc>
          <a:spcPct val="90000"/>
        </a:lnSpc>
        <a:spcBef>
          <a:spcPts val="800"/>
        </a:spcBef>
        <a:buClr>
          <a:schemeClr val="tx1"/>
        </a:buClr>
        <a:buSzPct val="80000"/>
        <a:buFont typeface="Arial"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9601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1188720"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14173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6pPr>
      <a:lvl7pPr marL="16459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7pPr>
      <a:lvl8pPr marL="1874520" indent="-228600" algn="l" defTabSz="914400" rtl="0" eaLnBrk="1" latinLnBrk="0" hangingPunct="1">
        <a:spcBef>
          <a:spcPts val="600"/>
        </a:spcBef>
        <a:buSzPct val="80000"/>
        <a:buFont typeface="Arial" pitchFamily="34" charset="0"/>
        <a:buChar char="•"/>
        <a:defRPr sz="1600" kern="1200">
          <a:solidFill>
            <a:schemeClr val="tx1"/>
          </a:solidFill>
          <a:latin typeface="+mn-lt"/>
          <a:ea typeface="+mn-ea"/>
          <a:cs typeface="+mn-cs"/>
        </a:defRPr>
      </a:lvl8pPr>
      <a:lvl9pPr marL="2103120" indent="-228600" algn="l" defTabSz="914400" rtl="0" eaLnBrk="1" latinLnBrk="0" hangingPunct="1">
        <a:spcBef>
          <a:spcPts val="600"/>
        </a:spcBef>
        <a:buSzPct val="80000"/>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Y4Q_DCgbEz0?si=I69g_ok2OCbIA8hc" TargetMode="External"/><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60000"/>
        </a:solidFill>
        <a:effectLst/>
      </p:bgPr>
    </p:bg>
    <p:spTree>
      <p:nvGrpSpPr>
        <p:cNvPr id="1" name=""/>
        <p:cNvGrpSpPr/>
        <p:nvPr/>
      </p:nvGrpSpPr>
      <p:grpSpPr>
        <a:xfrm>
          <a:off x="0" y="0"/>
          <a:ext cx="0" cy="0"/>
          <a:chOff x="0" y="0"/>
          <a:chExt cx="0" cy="0"/>
        </a:xfrm>
      </p:grpSpPr>
      <p:sp>
        <p:nvSpPr>
          <p:cNvPr id="6" name="Isosceles Triangle 5"/>
          <p:cNvSpPr/>
          <p:nvPr/>
        </p:nvSpPr>
        <p:spPr>
          <a:xfrm>
            <a:off x="-5916" y="0"/>
            <a:ext cx="12197916" cy="6858000"/>
          </a:xfrm>
          <a:prstGeom prst="triangle">
            <a:avLst>
              <a:gd name="adj" fmla="val 0"/>
            </a:avLst>
          </a:prstGeom>
          <a:solidFill>
            <a:srgbClr val="999966"/>
          </a:solidFill>
        </p:spPr>
        <p:txBody>
          <a:bodyPr wrap="square" rtlCol="0" anchor="ctr" anchorCtr="0">
            <a:spAutoFit/>
          </a:bodyPr>
          <a:lstStyle/>
          <a:p>
            <a:pPr algn="l"/>
            <a:endParaRPr lang="en-US" sz="1800" dirty="0">
              <a:latin typeface="+mn-lt"/>
            </a:endParaRPr>
          </a:p>
        </p:txBody>
      </p:sp>
      <p:pic>
        <p:nvPicPr>
          <p:cNvPr id="7" name="Picture 6" descr="old_poet1.jpg"/>
          <p:cNvPicPr>
            <a:picLocks noChangeAspect="1"/>
          </p:cNvPicPr>
          <p:nvPr/>
        </p:nvPicPr>
        <p:blipFill>
          <a:blip r:embed="rId3" cstate="print"/>
          <a:stretch>
            <a:fillRect/>
          </a:stretch>
        </p:blipFill>
        <p:spPr>
          <a:xfrm>
            <a:off x="4344473" y="1663903"/>
            <a:ext cx="3491224" cy="3491224"/>
          </a:xfrm>
          <a:prstGeom prst="rect">
            <a:avLst/>
          </a:prstGeom>
        </p:spPr>
      </p:pic>
      <p:sp>
        <p:nvSpPr>
          <p:cNvPr id="8" name="Rectangle 7"/>
          <p:cNvSpPr/>
          <p:nvPr/>
        </p:nvSpPr>
        <p:spPr>
          <a:xfrm>
            <a:off x="4140176" y="5562600"/>
            <a:ext cx="3911648" cy="1077218"/>
          </a:xfrm>
          <a:prstGeom prst="rect">
            <a:avLst/>
          </a:prstGeom>
        </p:spPr>
        <p:txBody>
          <a:bodyPr wrap="none">
            <a:spAutoFit/>
          </a:bodyPr>
          <a:lstStyle/>
          <a:p>
            <a:pPr algn="ctr"/>
            <a:r>
              <a:rPr lang="en-US" sz="3200" b="1" dirty="0">
                <a:solidFill>
                  <a:srgbClr val="660000"/>
                </a:solidFill>
                <a:latin typeface="Rusticana LT Std Roman" pitchFamily="50" charset="0"/>
              </a:rPr>
              <a:t>Introduction to</a:t>
            </a:r>
            <a:br>
              <a:rPr lang="en-US" sz="3200" b="1" dirty="0">
                <a:solidFill>
                  <a:srgbClr val="660000"/>
                </a:solidFill>
                <a:latin typeface="Rusticana LT Std Roman" pitchFamily="50" charset="0"/>
              </a:rPr>
            </a:br>
            <a:r>
              <a:rPr lang="en-US" sz="3200" b="1" dirty="0">
                <a:solidFill>
                  <a:srgbClr val="660000"/>
                </a:solidFill>
                <a:latin typeface="Rusticana LT Std Roman" pitchFamily="50" charset="0"/>
              </a:rPr>
              <a:t>Roman </a:t>
            </a:r>
            <a:r>
              <a:rPr lang="en-US" sz="3200" b="1" dirty="0" smtClean="0">
                <a:solidFill>
                  <a:srgbClr val="660000"/>
                </a:solidFill>
                <a:latin typeface="Rusticana LT Std Roman" pitchFamily="50" charset="0"/>
              </a:rPr>
              <a:t>Tragedy</a:t>
            </a:r>
            <a:endParaRPr lang="en-US" sz="3200" b="1" dirty="0">
              <a:latin typeface="Rusticana LT Std Roman" pitchFamily="50" charset="0"/>
            </a:endParaRPr>
          </a:p>
        </p:txBody>
      </p:sp>
      <p:pic>
        <p:nvPicPr>
          <p:cNvPr id="11" name="Picture 10" descr="mos_romana.png"/>
          <p:cNvPicPr>
            <a:picLocks noChangeAspect="1"/>
          </p:cNvPicPr>
          <p:nvPr/>
        </p:nvPicPr>
        <p:blipFill>
          <a:blip r:embed="rId4" cstate="print"/>
          <a:stretch>
            <a:fillRect/>
          </a:stretch>
        </p:blipFill>
        <p:spPr>
          <a:xfrm>
            <a:off x="2557670" y="351785"/>
            <a:ext cx="7076660" cy="927652"/>
          </a:xfrm>
          <a:prstGeom prst="rect">
            <a:avLst/>
          </a:prstGeom>
        </p:spPr>
      </p:pic>
    </p:spTree>
    <p:extLst>
      <p:ext uri="{BB962C8B-B14F-4D97-AF65-F5344CB8AC3E}">
        <p14:creationId xmlns:p14="http://schemas.microsoft.com/office/powerpoint/2010/main" val="1221098313"/>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2821" y="0"/>
            <a:ext cx="8239180" cy="6858000"/>
          </a:xfrm>
          <a:prstGeom prst="rect">
            <a:avLst/>
          </a:prstGeom>
        </p:spPr>
      </p:pic>
      <p:sp>
        <p:nvSpPr>
          <p:cNvPr id="3" name="TextBox 2"/>
          <p:cNvSpPr txBox="1"/>
          <p:nvPr/>
        </p:nvSpPr>
        <p:spPr>
          <a:xfrm>
            <a:off x="10428" y="5130356"/>
            <a:ext cx="3366515" cy="784830"/>
          </a:xfrm>
          <a:prstGeom prst="rect">
            <a:avLst/>
          </a:prstGeom>
          <a:noFill/>
        </p:spPr>
        <p:txBody>
          <a:bodyPr wrap="square" rtlCol="0">
            <a:spAutoFit/>
          </a:bodyPr>
          <a:lstStyle/>
          <a:p>
            <a:pPr algn="r">
              <a:lnSpc>
                <a:spcPct val="125000"/>
              </a:lnSpc>
            </a:pPr>
            <a:r>
              <a:rPr lang="en-US" dirty="0" smtClean="0">
                <a:solidFill>
                  <a:schemeClr val="bg1"/>
                </a:solidFill>
                <a:latin typeface="Calibri" panose="020F0502020204030204" pitchFamily="34" charset="0"/>
                <a:cs typeface="Calibri" panose="020F0502020204030204" pitchFamily="34" charset="0"/>
              </a:rPr>
              <a:t>Gladiator mosaic, ca. 320 CE, Borghese Gallery, Rome</a:t>
            </a:r>
          </a:p>
        </p:txBody>
      </p:sp>
      <p:sp>
        <p:nvSpPr>
          <p:cNvPr id="4" name="Title 3"/>
          <p:cNvSpPr>
            <a:spLocks noGrp="1"/>
          </p:cNvSpPr>
          <p:nvPr>
            <p:ph type="title"/>
          </p:nvPr>
        </p:nvSpPr>
        <p:spPr>
          <a:xfrm>
            <a:off x="10428" y="567850"/>
            <a:ext cx="3366515" cy="1089529"/>
          </a:xfrm>
        </p:spPr>
        <p:txBody>
          <a:bodyPr wrap="square">
            <a:spAutoFit/>
          </a:bodyPr>
          <a:lstStyle/>
          <a:p>
            <a:pPr algn="r"/>
            <a:r>
              <a:rPr lang="en-US" sz="3600" dirty="0">
                <a:solidFill>
                  <a:schemeClr val="bg1"/>
                </a:solidFill>
                <a:latin typeface="Calibri" panose="020F0502020204030204" pitchFamily="34" charset="0"/>
                <a:cs typeface="Calibri" panose="020F0502020204030204" pitchFamily="34" charset="0"/>
              </a:rPr>
              <a:t>Rome and the </a:t>
            </a:r>
            <a:r>
              <a:rPr lang="en-US" sz="3600" dirty="0" smtClean="0">
                <a:solidFill>
                  <a:schemeClr val="bg1"/>
                </a:solidFill>
                <a:latin typeface="Calibri" panose="020F0502020204030204" pitchFamily="34" charset="0"/>
                <a:cs typeface="Calibri" panose="020F0502020204030204" pitchFamily="34" charset="0"/>
              </a:rPr>
              <a:t>grotesque 1</a:t>
            </a:r>
            <a:endParaRPr lang="en-US" sz="3600" dirty="0">
              <a:solidFill>
                <a:schemeClr val="bg1"/>
              </a:solidFill>
            </a:endParaRPr>
          </a:p>
        </p:txBody>
      </p:sp>
    </p:spTree>
    <p:extLst>
      <p:ext uri="{BB962C8B-B14F-4D97-AF65-F5344CB8AC3E}">
        <p14:creationId xmlns:p14="http://schemas.microsoft.com/office/powerpoint/2010/main" val="815561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BCBB"/>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2123" r="11051"/>
          <a:stretch/>
        </p:blipFill>
        <p:spPr>
          <a:xfrm>
            <a:off x="313505" y="0"/>
            <a:ext cx="5268685" cy="6858000"/>
          </a:xfrm>
          <a:prstGeom prst="rect">
            <a:avLst/>
          </a:prstGeom>
        </p:spPr>
      </p:pic>
      <p:sp>
        <p:nvSpPr>
          <p:cNvPr id="3" name="TextBox 2"/>
          <p:cNvSpPr txBox="1"/>
          <p:nvPr/>
        </p:nvSpPr>
        <p:spPr>
          <a:xfrm>
            <a:off x="5604091" y="4442292"/>
            <a:ext cx="6255944" cy="784830"/>
          </a:xfrm>
          <a:prstGeom prst="rect">
            <a:avLst/>
          </a:prstGeom>
          <a:noFill/>
        </p:spPr>
        <p:txBody>
          <a:bodyPr wrap="square" rtlCol="0">
            <a:spAutoFit/>
          </a:bodyPr>
          <a:lstStyle/>
          <a:p>
            <a:pPr>
              <a:lnSpc>
                <a:spcPct val="125000"/>
              </a:lnSpc>
            </a:pPr>
            <a:r>
              <a:rPr lang="en-US" dirty="0" smtClean="0">
                <a:latin typeface="Calibri" panose="020F0502020204030204" pitchFamily="34" charset="0"/>
                <a:cs typeface="Calibri" panose="020F0502020204030204" pitchFamily="34" charset="0"/>
              </a:rPr>
              <a:t>Apotropaic tintinnabulum (</a:t>
            </a:r>
            <a:r>
              <a:rPr lang="en-US" i="1" dirty="0" smtClean="0">
                <a:latin typeface="Calibri" panose="020F0502020204030204" pitchFamily="34" charset="0"/>
                <a:cs typeface="Calibri" panose="020F0502020204030204" pitchFamily="34" charset="0"/>
              </a:rPr>
              <a:t>fascinum</a:t>
            </a:r>
            <a:r>
              <a:rPr lang="en-US" dirty="0" smtClean="0">
                <a:latin typeface="Calibri" panose="020F0502020204030204" pitchFamily="34" charset="0"/>
                <a:cs typeface="Calibri" panose="020F0502020204030204" pitchFamily="34" charset="0"/>
              </a:rPr>
              <a:t> countermeasure)</a:t>
            </a:r>
            <a:r>
              <a:rPr lang="en-US" i="1" dirty="0" smtClean="0">
                <a:latin typeface="Calibri" panose="020F0502020204030204" pitchFamily="34" charset="0"/>
                <a:cs typeface="Calibri" panose="020F0502020204030204" pitchFamily="34" charset="0"/>
              </a:rPr>
              <a:t>,</a:t>
            </a:r>
            <a:r>
              <a:rPr lang="en-US" dirty="0" smtClean="0">
                <a:latin typeface="Calibri" panose="020F0502020204030204" pitchFamily="34" charset="0"/>
                <a:cs typeface="Calibri" panose="020F0502020204030204" pitchFamily="34" charset="0"/>
              </a:rPr>
              <a:t> 1</a:t>
            </a:r>
            <a:r>
              <a:rPr lang="en-US" baseline="30000" dirty="0" smtClean="0">
                <a:latin typeface="Calibri" panose="020F0502020204030204" pitchFamily="34" charset="0"/>
                <a:cs typeface="Calibri" panose="020F0502020204030204" pitchFamily="34" charset="0"/>
              </a:rPr>
              <a:t>st</a:t>
            </a:r>
            <a:r>
              <a:rPr lang="en-US" dirty="0" smtClean="0">
                <a:latin typeface="Calibri" panose="020F0502020204030204" pitchFamily="34" charset="0"/>
                <a:cs typeface="Calibri" panose="020F0502020204030204" pitchFamily="34" charset="0"/>
              </a:rPr>
              <a:t> cent. CE. </a:t>
            </a:r>
            <a:r>
              <a:rPr lang="en-US" dirty="0" err="1" smtClean="0">
                <a:latin typeface="Calibri" panose="020F0502020204030204" pitchFamily="34" charset="0"/>
                <a:cs typeface="Calibri" panose="020F0502020204030204" pitchFamily="34" charset="0"/>
              </a:rPr>
              <a:t>Museo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archeologico</a:t>
            </a:r>
            <a:r>
              <a:rPr lang="en-US" dirty="0" smtClean="0">
                <a:latin typeface="Calibri" panose="020F0502020204030204" pitchFamily="34" charset="0"/>
                <a:cs typeface="Calibri" panose="020F0502020204030204" pitchFamily="34" charset="0"/>
              </a:rPr>
              <a:t> </a:t>
            </a:r>
            <a:r>
              <a:rPr lang="en-US" dirty="0" err="1" smtClean="0">
                <a:latin typeface="Calibri" panose="020F0502020204030204" pitchFamily="34" charset="0"/>
                <a:cs typeface="Calibri" panose="020F0502020204030204" pitchFamily="34" charset="0"/>
              </a:rPr>
              <a:t>nazionale</a:t>
            </a:r>
            <a:r>
              <a:rPr lang="en-US" dirty="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di Napoli</a:t>
            </a:r>
          </a:p>
        </p:txBody>
      </p:sp>
      <p:sp>
        <p:nvSpPr>
          <p:cNvPr id="4" name="Title 3"/>
          <p:cNvSpPr txBox="1">
            <a:spLocks/>
          </p:cNvSpPr>
          <p:nvPr/>
        </p:nvSpPr>
        <p:spPr>
          <a:xfrm>
            <a:off x="5575192" y="1145110"/>
            <a:ext cx="6347009" cy="590931"/>
          </a:xfrm>
          <a:prstGeom prst="rect">
            <a:avLst/>
          </a:prstGeom>
        </p:spPr>
        <p:txBody>
          <a:bodyPr wrap="square">
            <a:spAutoFit/>
          </a:bodyPr>
          <a:lstStyle>
            <a:lvl1pPr algn="l" defTabSz="914400" rtl="0" eaLnBrk="1" latinLnBrk="0" hangingPunct="1">
              <a:lnSpc>
                <a:spcPct val="90000"/>
              </a:lnSpc>
              <a:spcBef>
                <a:spcPct val="0"/>
              </a:spcBef>
              <a:buNone/>
              <a:defRPr sz="4400" kern="1200" cap="none" baseline="0">
                <a:solidFill>
                  <a:schemeClr val="tx1">
                    <a:lumMod val="50000"/>
                  </a:schemeClr>
                </a:solidFill>
                <a:latin typeface="+mj-lt"/>
                <a:ea typeface="+mj-ea"/>
                <a:cs typeface="+mj-cs"/>
              </a:defRPr>
            </a:lvl1pPr>
          </a:lstStyle>
          <a:p>
            <a:r>
              <a:rPr lang="en-US" sz="3600" dirty="0" smtClean="0">
                <a:solidFill>
                  <a:schemeClr val="tx1"/>
                </a:solidFill>
                <a:latin typeface="Calibri" panose="020F0502020204030204" pitchFamily="34" charset="0"/>
                <a:cs typeface="Calibri" panose="020F0502020204030204" pitchFamily="34" charset="0"/>
              </a:rPr>
              <a:t>Rome and the grotesque 2</a:t>
            </a:r>
            <a:endParaRPr lang="en-US" sz="3600" dirty="0">
              <a:solidFill>
                <a:schemeClr val="tx1"/>
              </a:solidFill>
            </a:endParaRPr>
          </a:p>
        </p:txBody>
      </p:sp>
    </p:spTree>
    <p:extLst>
      <p:ext uri="{BB962C8B-B14F-4D97-AF65-F5344CB8AC3E}">
        <p14:creationId xmlns:p14="http://schemas.microsoft.com/office/powerpoint/2010/main" val="1236761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Roman Theater, Roman Drama</a:t>
            </a:r>
            <a:endParaRPr lang="en-US" dirty="0"/>
          </a:p>
        </p:txBody>
      </p:sp>
      <p:sp>
        <p:nvSpPr>
          <p:cNvPr id="7" name="Subtitle 6"/>
          <p:cNvSpPr>
            <a:spLocks noGrp="1"/>
          </p:cNvSpPr>
          <p:nvPr>
            <p:ph type="body" idx="1"/>
          </p:nvPr>
        </p:nvSpPr>
        <p:spPr/>
        <p:txBody>
          <a:bodyPr/>
          <a:lstStyle/>
          <a:p>
            <a:r>
              <a:rPr lang="en-US" dirty="0" smtClean="0"/>
              <a:t>Continuities, Developments</a:t>
            </a:r>
            <a:endParaRPr lang="en-US" dirty="0"/>
          </a:p>
        </p:txBody>
      </p:sp>
    </p:spTree>
    <p:extLst>
      <p:ext uri="{BB962C8B-B14F-4D97-AF65-F5344CB8AC3E}">
        <p14:creationId xmlns:p14="http://schemas.microsoft.com/office/powerpoint/2010/main" val="181673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Roman Drama: </a:t>
            </a:r>
            <a:r>
              <a:rPr lang="en-US" i="1" dirty="0" err="1" smtClean="0"/>
              <a:t>Fabula</a:t>
            </a:r>
            <a:r>
              <a:rPr lang="en-US" dirty="0" smtClean="0"/>
              <a:t>. . .</a:t>
            </a:r>
            <a:endParaRPr lang="en-US" dirty="0"/>
          </a:p>
        </p:txBody>
      </p:sp>
      <p:sp>
        <p:nvSpPr>
          <p:cNvPr id="6" name="Text Placeholder 5"/>
          <p:cNvSpPr>
            <a:spLocks noGrp="1"/>
          </p:cNvSpPr>
          <p:nvPr>
            <p:ph type="body" idx="1"/>
          </p:nvPr>
        </p:nvSpPr>
        <p:spPr/>
        <p:txBody>
          <a:bodyPr/>
          <a:lstStyle/>
          <a:p>
            <a:r>
              <a:rPr lang="en-US" dirty="0" smtClean="0"/>
              <a:t>Comedy, </a:t>
            </a:r>
            <a:r>
              <a:rPr lang="en-US" i="1" dirty="0" err="1" smtClean="0"/>
              <a:t>fabula</a:t>
            </a:r>
            <a:r>
              <a:rPr lang="en-US" i="1" dirty="0" smtClean="0"/>
              <a:t>...</a:t>
            </a:r>
            <a:endParaRPr lang="en-US" i="1" dirty="0"/>
          </a:p>
        </p:txBody>
      </p:sp>
      <p:sp>
        <p:nvSpPr>
          <p:cNvPr id="7" name="Content Placeholder 6"/>
          <p:cNvSpPr>
            <a:spLocks noGrp="1"/>
          </p:cNvSpPr>
          <p:nvPr>
            <p:ph sz="half" idx="2"/>
          </p:nvPr>
        </p:nvSpPr>
        <p:spPr/>
        <p:txBody>
          <a:bodyPr>
            <a:normAutofit fontScale="62500" lnSpcReduction="20000"/>
          </a:bodyPr>
          <a:lstStyle/>
          <a:p>
            <a:r>
              <a:rPr lang="en-US" i="1" dirty="0" err="1" smtClean="0"/>
              <a:t>Palliata</a:t>
            </a:r>
            <a:endParaRPr lang="en-US" i="1" dirty="0" smtClean="0"/>
          </a:p>
          <a:p>
            <a:pPr lvl="1"/>
            <a:r>
              <a:rPr lang="en-US" i="1" dirty="0" smtClean="0"/>
              <a:t>himation</a:t>
            </a:r>
            <a:r>
              <a:rPr lang="en-US" dirty="0" smtClean="0"/>
              <a:t> – i.e., Greek-adapted – comedy</a:t>
            </a:r>
          </a:p>
          <a:p>
            <a:r>
              <a:rPr lang="en-US" i="1" dirty="0" err="1" smtClean="0"/>
              <a:t>Togata</a:t>
            </a:r>
            <a:endParaRPr lang="en-US" i="1" dirty="0" smtClean="0"/>
          </a:p>
          <a:p>
            <a:pPr lvl="1"/>
            <a:r>
              <a:rPr lang="en-US" dirty="0" smtClean="0"/>
              <a:t>“toga” – i.e., Italian comedy</a:t>
            </a:r>
          </a:p>
          <a:p>
            <a:r>
              <a:rPr lang="en-US" i="1" dirty="0" err="1" smtClean="0"/>
              <a:t>Trabeata</a:t>
            </a:r>
            <a:endParaRPr lang="en-US" i="1" dirty="0" smtClean="0"/>
          </a:p>
          <a:p>
            <a:pPr lvl="1"/>
            <a:r>
              <a:rPr lang="en-US" dirty="0" smtClean="0"/>
              <a:t>upper-class comedy</a:t>
            </a:r>
          </a:p>
          <a:p>
            <a:r>
              <a:rPr lang="en-US" i="1" dirty="0" err="1" smtClean="0"/>
              <a:t>Mimus</a:t>
            </a:r>
            <a:endParaRPr lang="en-US" dirty="0" smtClean="0"/>
          </a:p>
          <a:p>
            <a:pPr lvl="1"/>
            <a:r>
              <a:rPr lang="en-US" dirty="0" smtClean="0"/>
              <a:t>popular farce</a:t>
            </a:r>
          </a:p>
        </p:txBody>
      </p:sp>
      <p:sp>
        <p:nvSpPr>
          <p:cNvPr id="8" name="Text Placeholder 7"/>
          <p:cNvSpPr>
            <a:spLocks noGrp="1"/>
          </p:cNvSpPr>
          <p:nvPr>
            <p:ph type="body" sz="quarter" idx="3"/>
          </p:nvPr>
        </p:nvSpPr>
        <p:spPr/>
        <p:txBody>
          <a:bodyPr/>
          <a:lstStyle/>
          <a:p>
            <a:r>
              <a:rPr lang="en-US" dirty="0"/>
              <a:t>Tragedy, </a:t>
            </a:r>
            <a:r>
              <a:rPr lang="en-US" i="1" dirty="0" err="1" smtClean="0"/>
              <a:t>fabula</a:t>
            </a:r>
            <a:r>
              <a:rPr lang="en-US" i="1" dirty="0" smtClean="0"/>
              <a:t>...</a:t>
            </a:r>
            <a:endParaRPr lang="en-US" dirty="0"/>
          </a:p>
        </p:txBody>
      </p:sp>
      <p:sp>
        <p:nvSpPr>
          <p:cNvPr id="9" name="Content Placeholder 8"/>
          <p:cNvSpPr>
            <a:spLocks noGrp="1"/>
          </p:cNvSpPr>
          <p:nvPr>
            <p:ph sz="quarter" idx="4"/>
          </p:nvPr>
        </p:nvSpPr>
        <p:spPr/>
        <p:txBody>
          <a:bodyPr>
            <a:normAutofit fontScale="70000" lnSpcReduction="20000"/>
          </a:bodyPr>
          <a:lstStyle/>
          <a:p>
            <a:r>
              <a:rPr lang="en-US" i="1" dirty="0" smtClean="0"/>
              <a:t>Crepidata</a:t>
            </a:r>
          </a:p>
          <a:p>
            <a:pPr lvl="1"/>
            <a:r>
              <a:rPr lang="en-US" dirty="0" smtClean="0"/>
              <a:t>“</a:t>
            </a:r>
            <a:r>
              <a:rPr lang="en-US" dirty="0"/>
              <a:t>buskin </a:t>
            </a:r>
            <a:r>
              <a:rPr lang="en-US" dirty="0" smtClean="0"/>
              <a:t>drama” – i.e., tragedy based on Greek myth</a:t>
            </a:r>
          </a:p>
          <a:p>
            <a:r>
              <a:rPr lang="en-US" i="1" dirty="0" smtClean="0"/>
              <a:t>Praetexta</a:t>
            </a:r>
          </a:p>
          <a:p>
            <a:pPr lvl="1"/>
            <a:r>
              <a:rPr lang="en-US" dirty="0" smtClean="0"/>
              <a:t>“fringed-toga drama” – i.e., Roman history play</a:t>
            </a:r>
          </a:p>
          <a:p>
            <a:r>
              <a:rPr lang="en-US" dirty="0" smtClean="0"/>
              <a:t>Pantomime</a:t>
            </a:r>
          </a:p>
          <a:p>
            <a:pPr lvl="1"/>
            <a:r>
              <a:rPr lang="en-US" dirty="0" smtClean="0"/>
              <a:t>narrative dance, chorus accompaniment, mythological plots</a:t>
            </a:r>
          </a:p>
        </p:txBody>
      </p:sp>
      <p:grpSp>
        <p:nvGrpSpPr>
          <p:cNvPr id="2" name="Group 1"/>
          <p:cNvGrpSpPr/>
          <p:nvPr/>
        </p:nvGrpSpPr>
        <p:grpSpPr>
          <a:xfrm>
            <a:off x="3381976" y="2466648"/>
            <a:ext cx="8024578" cy="3537338"/>
            <a:chOff x="3381976" y="2466647"/>
            <a:chExt cx="8024578" cy="3909767"/>
          </a:xfrm>
        </p:grpSpPr>
        <p:sp>
          <p:nvSpPr>
            <p:cNvPr id="25" name="Oval 24"/>
            <p:cNvSpPr/>
            <p:nvPr/>
          </p:nvSpPr>
          <p:spPr>
            <a:xfrm>
              <a:off x="5715000" y="2466647"/>
              <a:ext cx="5691554" cy="2743200"/>
            </a:xfrm>
            <a:prstGeom prst="ellipse">
              <a:avLst/>
            </a:prstGeom>
            <a:ln w="25400">
              <a:solidFill>
                <a:srgbClr val="FF0000"/>
              </a:solidFill>
            </a:ln>
            <a:effectLst>
              <a:outerShdw blurRad="50800" dist="38100" dir="2700000" algn="tl" rotWithShape="0">
                <a:prstClr val="black">
                  <a:alpha val="40000"/>
                </a:prstClr>
              </a:outerShdw>
            </a:effectLst>
          </p:spPr>
          <p:txBody>
            <a:bodyPr wrap="square" rtlCol="0" anchor="ctr" anchorCtr="0">
              <a:spAutoFit/>
            </a:bodyPr>
            <a:lstStyle/>
            <a:p>
              <a:pPr algn="l"/>
              <a:endParaRPr lang="en-US" sz="1800" dirty="0">
                <a:latin typeface="+mn-lt"/>
              </a:endParaRPr>
            </a:p>
          </p:txBody>
        </p:sp>
        <p:cxnSp>
          <p:nvCxnSpPr>
            <p:cNvPr id="26" name="Straight Arrow Connector 25"/>
            <p:cNvCxnSpPr/>
            <p:nvPr/>
          </p:nvCxnSpPr>
          <p:spPr>
            <a:xfrm rot="5400000" flipH="1" flipV="1">
              <a:off x="5393314" y="5036217"/>
              <a:ext cx="842665" cy="762000"/>
            </a:xfrm>
            <a:prstGeom prst="straightConnector1">
              <a:avLst/>
            </a:prstGeom>
            <a:ln w="19050">
              <a:solidFill>
                <a:srgbClr val="FF0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381976" y="5914749"/>
              <a:ext cx="3373680" cy="461665"/>
            </a:xfrm>
            <a:prstGeom prst="rect">
              <a:avLst/>
            </a:prstGeom>
            <a:noFill/>
            <a:effectLst>
              <a:outerShdw blurRad="50800" dist="38100" dir="2700000" algn="tl" rotWithShape="0">
                <a:prstClr val="black">
                  <a:alpha val="40000"/>
                </a:prstClr>
              </a:outerShdw>
            </a:effectLst>
          </p:spPr>
          <p:txBody>
            <a:bodyPr wrap="none" rtlCol="0">
              <a:spAutoFit/>
            </a:bodyPr>
            <a:lstStyle/>
            <a:p>
              <a:r>
                <a:rPr lang="en-US" dirty="0">
                  <a:solidFill>
                    <a:srgbClr val="FF0000"/>
                  </a:solidFill>
                  <a:latin typeface="+mn-lt"/>
                </a:rPr>
                <a:t>ca. 240 BCE-early 100s CE</a:t>
              </a:r>
            </a:p>
          </p:txBody>
        </p:sp>
      </p:grpSp>
    </p:spTree>
    <p:extLst>
      <p:ext uri="{BB962C8B-B14F-4D97-AF65-F5344CB8AC3E}">
        <p14:creationId xmlns:p14="http://schemas.microsoft.com/office/powerpoint/2010/main" val="305410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6">
                                            <p:txEl>
                                              <p:pRg st="0" end="0"/>
                                            </p:txEl>
                                          </p:spTgt>
                                        </p:tgtEl>
                                        <p:attrNameLst>
                                          <p:attrName>style.color</p:attrName>
                                        </p:attrNameLst>
                                      </p:cBhvr>
                                      <p:to>
                                        <a:schemeClr val="bg2"/>
                                      </p:to>
                                    </p:animClr>
                                  </p:childTnLst>
                                </p:cTn>
                              </p:par>
                              <p:par>
                                <p:cTn id="7" presetID="3" presetClass="emph" presetSubtype="2" fill="hold" grpId="0" nodeType="withEffect">
                                  <p:stCondLst>
                                    <p:cond delay="0"/>
                                  </p:stCondLst>
                                  <p:childTnLst>
                                    <p:animClr clrSpc="rgb" dir="cw">
                                      <p:cBhvr override="childStyle">
                                        <p:cTn id="8" dur="2000" fill="hold"/>
                                        <p:tgtEl>
                                          <p:spTgt spid="7">
                                            <p:txEl>
                                              <p:pRg st="0" end="0"/>
                                            </p:txEl>
                                          </p:spTgt>
                                        </p:tgtEl>
                                        <p:attrNameLst>
                                          <p:attrName>style.color</p:attrName>
                                        </p:attrNameLst>
                                      </p:cBhvr>
                                      <p:to>
                                        <a:schemeClr val="bg2"/>
                                      </p:to>
                                    </p:animClr>
                                  </p:childTnLst>
                                </p:cTn>
                              </p:par>
                              <p:par>
                                <p:cTn id="9" presetID="3" presetClass="emph" presetSubtype="2" fill="hold" grpId="0" nodeType="withEffect">
                                  <p:stCondLst>
                                    <p:cond delay="0"/>
                                  </p:stCondLst>
                                  <p:childTnLst>
                                    <p:animClr clrSpc="rgb" dir="cw">
                                      <p:cBhvr override="childStyle">
                                        <p:cTn id="10" dur="2000" fill="hold"/>
                                        <p:tgtEl>
                                          <p:spTgt spid="7">
                                            <p:txEl>
                                              <p:pRg st="1" end="1"/>
                                            </p:txEl>
                                          </p:spTgt>
                                        </p:tgtEl>
                                        <p:attrNameLst>
                                          <p:attrName>style.color</p:attrName>
                                        </p:attrNameLst>
                                      </p:cBhvr>
                                      <p:to>
                                        <a:schemeClr val="bg2"/>
                                      </p:to>
                                    </p:animClr>
                                  </p:childTnLst>
                                </p:cTn>
                              </p:par>
                              <p:par>
                                <p:cTn id="11" presetID="3" presetClass="emph" presetSubtype="2" fill="hold" grpId="0" nodeType="withEffect">
                                  <p:stCondLst>
                                    <p:cond delay="0"/>
                                  </p:stCondLst>
                                  <p:childTnLst>
                                    <p:animClr clrSpc="rgb" dir="cw">
                                      <p:cBhvr override="childStyle">
                                        <p:cTn id="12" dur="2000" fill="hold"/>
                                        <p:tgtEl>
                                          <p:spTgt spid="7">
                                            <p:txEl>
                                              <p:pRg st="2" end="2"/>
                                            </p:txEl>
                                          </p:spTgt>
                                        </p:tgtEl>
                                        <p:attrNameLst>
                                          <p:attrName>style.color</p:attrName>
                                        </p:attrNameLst>
                                      </p:cBhvr>
                                      <p:to>
                                        <a:schemeClr val="bg2"/>
                                      </p:to>
                                    </p:animClr>
                                  </p:childTnLst>
                                </p:cTn>
                              </p:par>
                              <p:par>
                                <p:cTn id="13" presetID="3" presetClass="emph" presetSubtype="2" fill="hold" grpId="0" nodeType="withEffect">
                                  <p:stCondLst>
                                    <p:cond delay="0"/>
                                  </p:stCondLst>
                                  <p:childTnLst>
                                    <p:animClr clrSpc="rgb" dir="cw">
                                      <p:cBhvr override="childStyle">
                                        <p:cTn id="14" dur="2000" fill="hold"/>
                                        <p:tgtEl>
                                          <p:spTgt spid="7">
                                            <p:txEl>
                                              <p:pRg st="3" end="3"/>
                                            </p:txEl>
                                          </p:spTgt>
                                        </p:tgtEl>
                                        <p:attrNameLst>
                                          <p:attrName>style.color</p:attrName>
                                        </p:attrNameLst>
                                      </p:cBhvr>
                                      <p:to>
                                        <a:schemeClr val="bg2"/>
                                      </p:to>
                                    </p:animClr>
                                  </p:childTnLst>
                                </p:cTn>
                              </p:par>
                              <p:par>
                                <p:cTn id="15" presetID="3" presetClass="emph" presetSubtype="2" fill="hold" grpId="0" nodeType="withEffect">
                                  <p:stCondLst>
                                    <p:cond delay="0"/>
                                  </p:stCondLst>
                                  <p:childTnLst>
                                    <p:animClr clrSpc="rgb" dir="cw">
                                      <p:cBhvr override="childStyle">
                                        <p:cTn id="16" dur="2000" fill="hold"/>
                                        <p:tgtEl>
                                          <p:spTgt spid="7">
                                            <p:txEl>
                                              <p:pRg st="4" end="4"/>
                                            </p:txEl>
                                          </p:spTgt>
                                        </p:tgtEl>
                                        <p:attrNameLst>
                                          <p:attrName>style.color</p:attrName>
                                        </p:attrNameLst>
                                      </p:cBhvr>
                                      <p:to>
                                        <a:schemeClr val="bg2"/>
                                      </p:to>
                                    </p:animClr>
                                  </p:childTnLst>
                                </p:cTn>
                              </p:par>
                              <p:par>
                                <p:cTn id="17" presetID="3" presetClass="emph" presetSubtype="2" fill="hold" grpId="0" nodeType="withEffect">
                                  <p:stCondLst>
                                    <p:cond delay="0"/>
                                  </p:stCondLst>
                                  <p:childTnLst>
                                    <p:animClr clrSpc="rgb" dir="cw">
                                      <p:cBhvr override="childStyle">
                                        <p:cTn id="18" dur="2000" fill="hold"/>
                                        <p:tgtEl>
                                          <p:spTgt spid="7">
                                            <p:txEl>
                                              <p:pRg st="5" end="5"/>
                                            </p:txEl>
                                          </p:spTgt>
                                        </p:tgtEl>
                                        <p:attrNameLst>
                                          <p:attrName>style.color</p:attrName>
                                        </p:attrNameLst>
                                      </p:cBhvr>
                                      <p:to>
                                        <a:schemeClr val="bg2"/>
                                      </p:to>
                                    </p:animClr>
                                  </p:childTnLst>
                                </p:cTn>
                              </p:par>
                              <p:par>
                                <p:cTn id="19" presetID="3" presetClass="emph" presetSubtype="2" fill="hold" grpId="0" nodeType="withEffect">
                                  <p:stCondLst>
                                    <p:cond delay="0"/>
                                  </p:stCondLst>
                                  <p:childTnLst>
                                    <p:animClr clrSpc="rgb" dir="cw">
                                      <p:cBhvr override="childStyle">
                                        <p:cTn id="20" dur="2000" fill="hold"/>
                                        <p:tgtEl>
                                          <p:spTgt spid="7">
                                            <p:txEl>
                                              <p:pRg st="6" end="6"/>
                                            </p:txEl>
                                          </p:spTgt>
                                        </p:tgtEl>
                                        <p:attrNameLst>
                                          <p:attrName>style.color</p:attrName>
                                        </p:attrNameLst>
                                      </p:cBhvr>
                                      <p:to>
                                        <a:schemeClr val="bg2"/>
                                      </p:to>
                                    </p:animClr>
                                  </p:childTnLst>
                                </p:cTn>
                              </p:par>
                              <p:par>
                                <p:cTn id="21" presetID="3" presetClass="emph" presetSubtype="2" fill="hold" grpId="0" nodeType="withEffect">
                                  <p:stCondLst>
                                    <p:cond delay="0"/>
                                  </p:stCondLst>
                                  <p:childTnLst>
                                    <p:animClr clrSpc="rgb" dir="cw">
                                      <p:cBhvr override="childStyle">
                                        <p:cTn id="22" dur="2000" fill="hold"/>
                                        <p:tgtEl>
                                          <p:spTgt spid="7">
                                            <p:txEl>
                                              <p:pRg st="7" end="7"/>
                                            </p:txEl>
                                          </p:spTgt>
                                        </p:tgtEl>
                                        <p:attrNameLst>
                                          <p:attrName>style.color</p:attrName>
                                        </p:attrNameLst>
                                      </p:cBhvr>
                                      <p:to>
                                        <a:schemeClr val="bg2"/>
                                      </p:to>
                                    </p:animClr>
                                  </p:childTnLst>
                                </p:cTn>
                              </p:par>
                              <p:par>
                                <p:cTn id="23" presetID="3" presetClass="emph" presetSubtype="2" fill="hold" nodeType="withEffect">
                                  <p:stCondLst>
                                    <p:cond delay="0"/>
                                  </p:stCondLst>
                                  <p:childTnLst>
                                    <p:animClr clrSpc="rgb" dir="cw">
                                      <p:cBhvr override="childStyle">
                                        <p:cTn id="24" dur="2000" fill="hold"/>
                                        <p:tgtEl>
                                          <p:spTgt spid="9">
                                            <p:txEl>
                                              <p:pRg st="4" end="4"/>
                                            </p:txEl>
                                          </p:spTgt>
                                        </p:tgtEl>
                                        <p:attrNameLst>
                                          <p:attrName>style.color</p:attrName>
                                        </p:attrNameLst>
                                      </p:cBhvr>
                                      <p:to>
                                        <a:schemeClr val="bg2"/>
                                      </p:to>
                                    </p:animClr>
                                  </p:childTnLst>
                                </p:cTn>
                              </p:par>
                              <p:par>
                                <p:cTn id="25" presetID="3" presetClass="emph" presetSubtype="2" fill="hold" nodeType="withEffect">
                                  <p:stCondLst>
                                    <p:cond delay="0"/>
                                  </p:stCondLst>
                                  <p:childTnLst>
                                    <p:animClr clrSpc="rgb" dir="cw">
                                      <p:cBhvr override="childStyle">
                                        <p:cTn id="26" dur="2000" fill="hold"/>
                                        <p:tgtEl>
                                          <p:spTgt spid="9">
                                            <p:txEl>
                                              <p:pRg st="5" end="5"/>
                                            </p:txEl>
                                          </p:spTgt>
                                        </p:tgtEl>
                                        <p:attrNameLst>
                                          <p:attrName>style.color</p:attrName>
                                        </p:attrNameLst>
                                      </p:cBhvr>
                                      <p:to>
                                        <a:schemeClr val="bg2"/>
                                      </p:to>
                                    </p:animClr>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Tragic Playwrights</a:t>
            </a:r>
            <a:endParaRPr lang="en-US" dirty="0"/>
          </a:p>
        </p:txBody>
      </p:sp>
      <p:sp>
        <p:nvSpPr>
          <p:cNvPr id="6" name="Text Placeholder 5"/>
          <p:cNvSpPr>
            <a:spLocks noGrp="1"/>
          </p:cNvSpPr>
          <p:nvPr>
            <p:ph type="body" idx="1"/>
          </p:nvPr>
        </p:nvSpPr>
        <p:spPr/>
        <p:txBody>
          <a:bodyPr/>
          <a:lstStyle/>
          <a:p>
            <a:r>
              <a:rPr lang="en-US" dirty="0" smtClean="0"/>
              <a:t>Republican</a:t>
            </a:r>
            <a:endParaRPr lang="en-US" dirty="0"/>
          </a:p>
        </p:txBody>
      </p:sp>
      <p:sp>
        <p:nvSpPr>
          <p:cNvPr id="7" name="Content Placeholder 6"/>
          <p:cNvSpPr>
            <a:spLocks noGrp="1"/>
          </p:cNvSpPr>
          <p:nvPr>
            <p:ph sz="half" idx="2"/>
          </p:nvPr>
        </p:nvSpPr>
        <p:spPr/>
        <p:txBody>
          <a:bodyPr>
            <a:normAutofit fontScale="92500" lnSpcReduction="20000"/>
          </a:bodyPr>
          <a:lstStyle/>
          <a:p>
            <a:r>
              <a:rPr lang="en-US" dirty="0" smtClean="0"/>
              <a:t>LIVIUS ANDRONICUS</a:t>
            </a:r>
          </a:p>
          <a:p>
            <a:pPr lvl="1"/>
            <a:r>
              <a:rPr lang="en-US" dirty="0" smtClean="0"/>
              <a:t>280/60–200 BCE</a:t>
            </a:r>
          </a:p>
          <a:p>
            <a:r>
              <a:rPr lang="en-US" dirty="0" smtClean="0"/>
              <a:t>Gnaeus NAEVIUS</a:t>
            </a:r>
            <a:endParaRPr lang="en-US" dirty="0"/>
          </a:p>
          <a:p>
            <a:pPr lvl="1"/>
            <a:r>
              <a:rPr lang="en-US" dirty="0"/>
              <a:t>Late 2</a:t>
            </a:r>
            <a:r>
              <a:rPr lang="en-US" baseline="30000" dirty="0"/>
              <a:t>nd</a:t>
            </a:r>
            <a:r>
              <a:rPr lang="en-US" dirty="0"/>
              <a:t> cent. BCE</a:t>
            </a:r>
          </a:p>
          <a:p>
            <a:r>
              <a:rPr lang="en-US" dirty="0"/>
              <a:t>Lucius </a:t>
            </a:r>
            <a:r>
              <a:rPr lang="en-US" dirty="0" smtClean="0"/>
              <a:t>ACCIUS</a:t>
            </a:r>
            <a:endParaRPr lang="en-US" dirty="0"/>
          </a:p>
          <a:p>
            <a:pPr lvl="1"/>
            <a:r>
              <a:rPr lang="en-US" dirty="0" smtClean="0"/>
              <a:t>180–ca. 86 </a:t>
            </a:r>
            <a:r>
              <a:rPr lang="en-US" dirty="0"/>
              <a:t>BCE, child of ex-slaves</a:t>
            </a:r>
          </a:p>
        </p:txBody>
      </p:sp>
      <p:sp>
        <p:nvSpPr>
          <p:cNvPr id="8" name="Text Placeholder 7"/>
          <p:cNvSpPr>
            <a:spLocks noGrp="1"/>
          </p:cNvSpPr>
          <p:nvPr>
            <p:ph type="body" sz="quarter" idx="3"/>
          </p:nvPr>
        </p:nvSpPr>
        <p:spPr/>
        <p:txBody>
          <a:bodyPr/>
          <a:lstStyle/>
          <a:p>
            <a:r>
              <a:rPr lang="en-US" dirty="0" smtClean="0"/>
              <a:t>Imperial</a:t>
            </a:r>
            <a:endParaRPr lang="en-US" dirty="0"/>
          </a:p>
        </p:txBody>
      </p:sp>
      <p:sp>
        <p:nvSpPr>
          <p:cNvPr id="9" name="Content Placeholder 8"/>
          <p:cNvSpPr>
            <a:spLocks noGrp="1"/>
          </p:cNvSpPr>
          <p:nvPr>
            <p:ph sz="quarter" idx="4"/>
          </p:nvPr>
        </p:nvSpPr>
        <p:spPr/>
        <p:txBody>
          <a:bodyPr/>
          <a:lstStyle/>
          <a:p>
            <a:r>
              <a:rPr lang="en-US" dirty="0" smtClean="0"/>
              <a:t>Lucius Annaeus SENECA</a:t>
            </a:r>
          </a:p>
          <a:p>
            <a:pPr lvl="1"/>
            <a:r>
              <a:rPr lang="it-IT" dirty="0" smtClean="0"/>
              <a:t>c</a:t>
            </a:r>
            <a:r>
              <a:rPr lang="en-US" dirty="0" smtClean="0"/>
              <a:t>a</a:t>
            </a:r>
            <a:r>
              <a:rPr lang="it-IT" dirty="0" smtClean="0"/>
              <a:t>. </a:t>
            </a:r>
            <a:r>
              <a:rPr lang="it-IT" dirty="0"/>
              <a:t>4 </a:t>
            </a:r>
            <a:r>
              <a:rPr lang="it-IT" dirty="0" smtClean="0"/>
              <a:t>BC</a:t>
            </a:r>
            <a:r>
              <a:rPr lang="en-US" dirty="0" smtClean="0"/>
              <a:t>E</a:t>
            </a:r>
            <a:r>
              <a:rPr lang="it-IT" dirty="0" smtClean="0"/>
              <a:t>–65</a:t>
            </a:r>
            <a:r>
              <a:rPr lang="en-US" dirty="0" smtClean="0"/>
              <a:t> CE</a:t>
            </a:r>
          </a:p>
          <a:p>
            <a:r>
              <a:rPr lang="en-US" dirty="0" smtClean="0"/>
              <a:t>Anonymous author of </a:t>
            </a:r>
            <a:r>
              <a:rPr lang="en-US" i="1" dirty="0" smtClean="0"/>
              <a:t>Octavia</a:t>
            </a:r>
            <a:r>
              <a:rPr lang="en-US" dirty="0" smtClean="0"/>
              <a:t> (ca. 90 CE)</a:t>
            </a:r>
            <a:endParaRPr lang="en-US" dirty="0"/>
          </a:p>
        </p:txBody>
      </p:sp>
    </p:spTree>
    <p:extLst>
      <p:ext uri="{BB962C8B-B14F-4D97-AF65-F5344CB8AC3E}">
        <p14:creationId xmlns:p14="http://schemas.microsoft.com/office/powerpoint/2010/main" val="1300563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Adventures in Performance</a:t>
            </a:r>
            <a:endParaRPr lang="en-US" dirty="0"/>
          </a:p>
        </p:txBody>
      </p:sp>
      <p:sp>
        <p:nvSpPr>
          <p:cNvPr id="3" name="Text Placeholder 2"/>
          <p:cNvSpPr>
            <a:spLocks noGrp="1"/>
          </p:cNvSpPr>
          <p:nvPr>
            <p:ph type="body" idx="1"/>
          </p:nvPr>
        </p:nvSpPr>
        <p:spPr/>
        <p:txBody>
          <a:bodyPr/>
          <a:lstStyle/>
          <a:p>
            <a:r>
              <a:rPr lang="en-US" dirty="0"/>
              <a:t>Republican Tragedy, Choice Quotes</a:t>
            </a:r>
          </a:p>
        </p:txBody>
      </p:sp>
    </p:spTree>
    <p:extLst>
      <p:ext uri="{BB962C8B-B14F-4D97-AF65-F5344CB8AC3E}">
        <p14:creationId xmlns:p14="http://schemas.microsoft.com/office/powerpoint/2010/main" val="356375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Procedure</a:t>
            </a:r>
            <a:endParaRPr lang="en-US" dirty="0"/>
          </a:p>
        </p:txBody>
      </p:sp>
      <p:sp>
        <p:nvSpPr>
          <p:cNvPr id="3" name="Content Placeholder 2"/>
          <p:cNvSpPr>
            <a:spLocks noGrp="1"/>
          </p:cNvSpPr>
          <p:nvPr>
            <p:ph idx="1"/>
          </p:nvPr>
        </p:nvSpPr>
        <p:spPr>
          <a:xfrm>
            <a:off x="1217932" y="1828800"/>
            <a:ext cx="7394846" cy="4343400"/>
          </a:xfrm>
        </p:spPr>
        <p:txBody>
          <a:bodyPr>
            <a:normAutofit lnSpcReduction="10000"/>
          </a:bodyPr>
          <a:lstStyle/>
          <a:p>
            <a:pPr marL="461963" indent="-417513">
              <a:buFont typeface="+mj-lt"/>
              <a:buAutoNum type="arabicPeriod"/>
            </a:pPr>
            <a:r>
              <a:rPr lang="en-US" dirty="0" smtClean="0"/>
              <a:t>Pick four groups.</a:t>
            </a:r>
          </a:p>
          <a:p>
            <a:pPr marL="461963" indent="-417513">
              <a:buFont typeface="+mj-lt"/>
              <a:buAutoNum type="arabicPeriod"/>
            </a:pPr>
            <a:r>
              <a:rPr lang="en-US" dirty="0" smtClean="0"/>
              <a:t>Each group</a:t>
            </a:r>
            <a:r>
              <a:rPr lang="en-US" dirty="0"/>
              <a:t>...</a:t>
            </a:r>
            <a:endParaRPr lang="en-US" dirty="0" smtClean="0"/>
          </a:p>
          <a:p>
            <a:pPr marL="687388" lvl="1"/>
            <a:r>
              <a:rPr lang="en-US" dirty="0" smtClean="0"/>
              <a:t>Pick an actor</a:t>
            </a:r>
          </a:p>
          <a:p>
            <a:pPr marL="687388" lvl="1"/>
            <a:r>
              <a:rPr lang="en-US" dirty="0" smtClean="0"/>
              <a:t>Prepare </a:t>
            </a:r>
            <a:r>
              <a:rPr lang="en-US" i="1" dirty="0" smtClean="0"/>
              <a:t>brief</a:t>
            </a:r>
            <a:r>
              <a:rPr lang="en-US" dirty="0" smtClean="0"/>
              <a:t> context intro</a:t>
            </a:r>
          </a:p>
          <a:p>
            <a:pPr marL="968375" lvl="2"/>
            <a:r>
              <a:rPr lang="en-US" dirty="0" smtClean="0"/>
              <a:t>If you’re not sure, make something up</a:t>
            </a:r>
          </a:p>
          <a:p>
            <a:pPr marL="687388" lvl="1"/>
            <a:r>
              <a:rPr lang="en-US" dirty="0" smtClean="0"/>
              <a:t>Rehearse lines (direct your actor)</a:t>
            </a:r>
          </a:p>
          <a:p>
            <a:pPr marL="687388" lvl="1"/>
            <a:r>
              <a:rPr lang="en-US" dirty="0" smtClean="0"/>
              <a:t>Deliver lines (via your actor)</a:t>
            </a:r>
          </a:p>
          <a:p>
            <a:pPr marL="687388" lvl="1"/>
            <a:r>
              <a:rPr lang="en-US" dirty="0" smtClean="0"/>
              <a:t>Receive notes (from the audience)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13158" y="1828800"/>
            <a:ext cx="2960914" cy="2960914"/>
          </a:xfrm>
          <a:prstGeom prst="rect">
            <a:avLst/>
          </a:prstGeom>
        </p:spPr>
      </p:pic>
    </p:spTree>
    <p:extLst>
      <p:ext uri="{BB962C8B-B14F-4D97-AF65-F5344CB8AC3E}">
        <p14:creationId xmlns:p14="http://schemas.microsoft.com/office/powerpoint/2010/main" val="3240897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Crepidata </a:t>
            </a:r>
            <a:r>
              <a:rPr lang="en-US" sz="3200" dirty="0" smtClean="0"/>
              <a:t>(</a:t>
            </a:r>
            <a:r>
              <a:rPr lang="en-US" sz="3200" dirty="0" smtClean="0"/>
              <a:t>Accius </a:t>
            </a:r>
            <a:r>
              <a:rPr lang="en-US" sz="3200" i="1" dirty="0"/>
              <a:t>Atreus</a:t>
            </a:r>
            <a:r>
              <a:rPr lang="en-US" sz="3200" dirty="0"/>
              <a:t> frr. </a:t>
            </a:r>
            <a:r>
              <a:rPr lang="en-US" sz="3200" dirty="0" smtClean="0"/>
              <a:t>163-166)</a:t>
            </a:r>
            <a:endParaRPr lang="en-US" dirty="0"/>
          </a:p>
        </p:txBody>
      </p:sp>
      <p:sp>
        <p:nvSpPr>
          <p:cNvPr id="3" name="Content Placeholder 2"/>
          <p:cNvSpPr>
            <a:spLocks noGrp="1"/>
          </p:cNvSpPr>
          <p:nvPr>
            <p:ph idx="1"/>
          </p:nvPr>
        </p:nvSpPr>
        <p:spPr>
          <a:xfrm>
            <a:off x="1217931" y="1828799"/>
            <a:ext cx="9756141" cy="5029201"/>
          </a:xfrm>
        </p:spPr>
        <p:txBody>
          <a:bodyPr>
            <a:normAutofit/>
          </a:bodyPr>
          <a:lstStyle/>
          <a:p>
            <a:pPr marL="45720" indent="0">
              <a:buSzPct val="100000"/>
              <a:buNone/>
            </a:pPr>
            <a:r>
              <a:rPr lang="pt-BR" i="1" dirty="0" smtClean="0"/>
              <a:t>... maior mihi moles, maius miscendumst malum</a:t>
            </a:r>
            <a:br>
              <a:rPr lang="pt-BR" i="1" dirty="0" smtClean="0"/>
            </a:br>
            <a:r>
              <a:rPr lang="pt-BR" i="1" dirty="0" smtClean="0"/>
              <a:t>qui illius acerbum cor contundam et comprimam</a:t>
            </a:r>
            <a:endParaRPr lang="en-US" dirty="0" smtClean="0"/>
          </a:p>
          <a:p>
            <a:pPr marL="45720" indent="0">
              <a:buSzPct val="100000"/>
              <a:buNone/>
            </a:pPr>
            <a:r>
              <a:rPr lang="en-US" dirty="0" smtClean="0"/>
              <a:t>ATREUS: Again Thyestes comes,</a:t>
            </a:r>
            <a:br>
              <a:rPr lang="en-US" dirty="0" smtClean="0"/>
            </a:br>
            <a:r>
              <a:rPr lang="en-US" dirty="0" smtClean="0"/>
              <a:t>At Atreus to grabble, now again</a:t>
            </a:r>
            <a:br>
              <a:rPr lang="en-US" dirty="0" smtClean="0"/>
            </a:br>
            <a:r>
              <a:rPr lang="en-US" dirty="0" smtClean="0"/>
              <a:t>Approaches me to rouse me from my calm.</a:t>
            </a:r>
            <a:br>
              <a:rPr lang="en-US" dirty="0" smtClean="0"/>
            </a:br>
            <a:r>
              <a:rPr lang="en-US" dirty="0" smtClean="0"/>
              <a:t>More moil for me! A bigger bane to brew,</a:t>
            </a:r>
            <a:br>
              <a:rPr lang="en-US" dirty="0" smtClean="0"/>
            </a:br>
            <a:r>
              <a:rPr lang="en-US" dirty="0" smtClean="0"/>
              <a:t>That I may crush and crunch his grievous soul!</a:t>
            </a:r>
          </a:p>
        </p:txBody>
      </p:sp>
    </p:spTree>
    <p:extLst>
      <p:ext uri="{BB962C8B-B14F-4D97-AF65-F5344CB8AC3E}">
        <p14:creationId xmlns:p14="http://schemas.microsoft.com/office/powerpoint/2010/main" val="272089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6637125" y="1804820"/>
            <a:ext cx="4336947" cy="3558341"/>
            <a:chOff x="6637125" y="1804820"/>
            <a:chExt cx="4336947" cy="3558341"/>
          </a:xfrm>
        </p:grpSpPr>
        <p:sp>
          <p:nvSpPr>
            <p:cNvPr id="6" name="TextBox 5"/>
            <p:cNvSpPr txBox="1"/>
            <p:nvPr/>
          </p:nvSpPr>
          <p:spPr>
            <a:xfrm>
              <a:off x="7082816" y="4963051"/>
              <a:ext cx="3456652" cy="400110"/>
            </a:xfrm>
            <a:prstGeom prst="rect">
              <a:avLst/>
            </a:prstGeom>
            <a:noFill/>
          </p:spPr>
          <p:txBody>
            <a:bodyPr wrap="none" rtlCol="0">
              <a:spAutoFit/>
            </a:bodyPr>
            <a:lstStyle/>
            <a:p>
              <a:pPr algn="ctr">
                <a:lnSpc>
                  <a:spcPct val="125000"/>
                </a:lnSpc>
              </a:pPr>
              <a:r>
                <a:rPr lang="en-US" sz="1600" dirty="0" smtClean="0">
                  <a:solidFill>
                    <a:srgbClr val="737373"/>
                  </a:solidFill>
                  <a:latin typeface="Calibri" panose="020F0502020204030204" pitchFamily="34" charset="0"/>
                  <a:cs typeface="Calibri" panose="020F0502020204030204" pitchFamily="34" charset="0"/>
                </a:rPr>
                <a:t>The Tyrant slain, from an Athenian vase</a:t>
              </a:r>
            </a:p>
          </p:txBody>
        </p:sp>
        <p:pic>
          <p:nvPicPr>
            <p:cNvPr id="1028" name="Picture 4" descr="Tyrann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7125" y="1804820"/>
              <a:ext cx="4336947" cy="2953611"/>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smtClean="0"/>
              <a:t>2. Crepidata </a:t>
            </a:r>
            <a:r>
              <a:rPr lang="en-US" sz="3200" dirty="0" smtClean="0"/>
              <a:t>Accius </a:t>
            </a:r>
            <a:r>
              <a:rPr lang="en-US" sz="3200" i="1" dirty="0"/>
              <a:t>Atreus</a:t>
            </a:r>
            <a:r>
              <a:rPr lang="en-US" sz="3200" dirty="0"/>
              <a:t> </a:t>
            </a:r>
            <a:r>
              <a:rPr lang="en-US" sz="3200" dirty="0" smtClean="0"/>
              <a:t>fr. 168</a:t>
            </a:r>
            <a:endParaRPr lang="en-US" sz="2800" dirty="0"/>
          </a:p>
        </p:txBody>
      </p:sp>
      <p:sp>
        <p:nvSpPr>
          <p:cNvPr id="3" name="Content Placeholder 2"/>
          <p:cNvSpPr>
            <a:spLocks noGrp="1"/>
          </p:cNvSpPr>
          <p:nvPr>
            <p:ph idx="1"/>
          </p:nvPr>
        </p:nvSpPr>
        <p:spPr>
          <a:xfrm>
            <a:off x="1217932" y="1828799"/>
            <a:ext cx="5360422" cy="5029201"/>
          </a:xfrm>
        </p:spPr>
        <p:txBody>
          <a:bodyPr>
            <a:normAutofit/>
          </a:bodyPr>
          <a:lstStyle/>
          <a:p>
            <a:pPr marL="45720" indent="0">
              <a:buSzPct val="100000"/>
              <a:buNone/>
            </a:pPr>
            <a:r>
              <a:rPr lang="en-US" i="1" dirty="0" err="1" smtClean="0"/>
              <a:t>ōdērint</a:t>
            </a:r>
            <a:r>
              <a:rPr lang="en-US" i="1" dirty="0" smtClean="0"/>
              <a:t> </a:t>
            </a:r>
            <a:r>
              <a:rPr lang="en-US" i="1" dirty="0" err="1" smtClean="0"/>
              <a:t>dum</a:t>
            </a:r>
            <a:r>
              <a:rPr lang="en-US" i="1" dirty="0" smtClean="0"/>
              <a:t> </a:t>
            </a:r>
            <a:r>
              <a:rPr lang="en-US" i="1" dirty="0" err="1" smtClean="0"/>
              <a:t>metuant</a:t>
            </a:r>
            <a:endParaRPr lang="en-US" dirty="0" smtClean="0"/>
          </a:p>
          <a:p>
            <a:pPr marL="45720" indent="0">
              <a:buSzPct val="100000"/>
              <a:buNone/>
            </a:pPr>
            <a:r>
              <a:rPr lang="en-US" dirty="0" smtClean="0"/>
              <a:t>ATREUS: Let them hate, so long as they fear</a:t>
            </a:r>
            <a:r>
              <a:rPr lang="en-US" dirty="0"/>
              <a:t>!</a:t>
            </a:r>
            <a:endParaRPr lang="en-US" dirty="0" smtClean="0"/>
          </a:p>
        </p:txBody>
      </p:sp>
    </p:spTree>
    <p:extLst>
      <p:ext uri="{BB962C8B-B14F-4D97-AF65-F5344CB8AC3E}">
        <p14:creationId xmlns:p14="http://schemas.microsoft.com/office/powerpoint/2010/main" val="2706938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3. Praetexta </a:t>
            </a:r>
            <a:r>
              <a:rPr lang="en-US" sz="3200" dirty="0" smtClean="0">
                <a:solidFill>
                  <a:srgbClr val="545454">
                    <a:lumMod val="50000"/>
                  </a:srgbClr>
                </a:solidFill>
              </a:rPr>
              <a:t>Accius </a:t>
            </a:r>
            <a:r>
              <a:rPr lang="en-US" sz="3200" i="1" dirty="0" smtClean="0">
                <a:solidFill>
                  <a:srgbClr val="545454">
                    <a:lumMod val="50000"/>
                  </a:srgbClr>
                </a:solidFill>
              </a:rPr>
              <a:t>Brutus</a:t>
            </a:r>
            <a:r>
              <a:rPr lang="en-US" sz="3200" dirty="0" smtClean="0">
                <a:solidFill>
                  <a:srgbClr val="545454">
                    <a:lumMod val="50000"/>
                  </a:srgbClr>
                </a:solidFill>
              </a:rPr>
              <a:t> </a:t>
            </a:r>
            <a:r>
              <a:rPr lang="en-US" sz="3200" dirty="0">
                <a:solidFill>
                  <a:srgbClr val="545454">
                    <a:lumMod val="50000"/>
                  </a:srgbClr>
                </a:solidFill>
              </a:rPr>
              <a:t>fr. </a:t>
            </a:r>
            <a:r>
              <a:rPr lang="en-US" sz="3200" dirty="0" smtClean="0">
                <a:solidFill>
                  <a:srgbClr val="545454">
                    <a:lumMod val="50000"/>
                  </a:srgbClr>
                </a:solidFill>
              </a:rPr>
              <a:t>38</a:t>
            </a:r>
            <a:endParaRPr lang="en-US" dirty="0"/>
          </a:p>
        </p:txBody>
      </p:sp>
      <p:sp>
        <p:nvSpPr>
          <p:cNvPr id="11" name="Content Placeholder 10"/>
          <p:cNvSpPr>
            <a:spLocks noGrp="1"/>
          </p:cNvSpPr>
          <p:nvPr>
            <p:ph idx="1"/>
          </p:nvPr>
        </p:nvSpPr>
        <p:spPr>
          <a:xfrm>
            <a:off x="1217931" y="1828800"/>
            <a:ext cx="6017369" cy="4343400"/>
          </a:xfrm>
        </p:spPr>
        <p:txBody>
          <a:bodyPr>
            <a:normAutofit/>
          </a:bodyPr>
          <a:lstStyle/>
          <a:p>
            <a:pPr marL="45720" indent="0">
              <a:buSzPct val="100000"/>
              <a:buNone/>
            </a:pPr>
            <a:r>
              <a:rPr lang="en-US" dirty="0" smtClean="0"/>
              <a:t>SEER (to Tarquin): It </a:t>
            </a:r>
            <a:r>
              <a:rPr lang="en-US" dirty="0"/>
              <a:t>was thus most favorably foretold that the Roman state would be </a:t>
            </a:r>
            <a:r>
              <a:rPr lang="en-US" dirty="0" smtClean="0"/>
              <a:t>supreme.</a:t>
            </a:r>
            <a:endParaRPr lang="en-US" dirty="0"/>
          </a:p>
        </p:txBody>
      </p:sp>
      <p:grpSp>
        <p:nvGrpSpPr>
          <p:cNvPr id="4" name="Group 3"/>
          <p:cNvGrpSpPr/>
          <p:nvPr/>
        </p:nvGrpSpPr>
        <p:grpSpPr>
          <a:xfrm>
            <a:off x="7457405" y="1828800"/>
            <a:ext cx="3516667" cy="3916777"/>
            <a:chOff x="6990425" y="1828800"/>
            <a:chExt cx="3516667" cy="3916777"/>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0425" y="1828800"/>
              <a:ext cx="3516667" cy="3516667"/>
            </a:xfrm>
            <a:prstGeom prst="rect">
              <a:avLst/>
            </a:prstGeom>
          </p:spPr>
        </p:pic>
        <p:sp>
          <p:nvSpPr>
            <p:cNvPr id="3" name="TextBox 2"/>
            <p:cNvSpPr txBox="1"/>
            <p:nvPr/>
          </p:nvSpPr>
          <p:spPr>
            <a:xfrm>
              <a:off x="8046995" y="5345467"/>
              <a:ext cx="1403526" cy="400110"/>
            </a:xfrm>
            <a:prstGeom prst="rect">
              <a:avLst/>
            </a:prstGeom>
            <a:noFill/>
          </p:spPr>
          <p:txBody>
            <a:bodyPr wrap="none" rtlCol="0">
              <a:spAutoFit/>
            </a:bodyPr>
            <a:lstStyle/>
            <a:p>
              <a:pPr algn="ctr">
                <a:lnSpc>
                  <a:spcPct val="125000"/>
                </a:lnSpc>
              </a:pPr>
              <a:r>
                <a:rPr lang="en-US" sz="1600" dirty="0" smtClean="0">
                  <a:solidFill>
                    <a:srgbClr val="737373"/>
                  </a:solidFill>
                  <a:latin typeface="Calibri" panose="020F0502020204030204" pitchFamily="34" charset="0"/>
                  <a:cs typeface="Calibri" panose="020F0502020204030204" pitchFamily="34" charset="0"/>
                </a:rPr>
                <a:t>Cumaean Sibyl</a:t>
              </a:r>
            </a:p>
          </p:txBody>
        </p:sp>
      </p:grpSp>
    </p:spTree>
    <p:extLst>
      <p:ext uri="{BB962C8B-B14F-4D97-AF65-F5344CB8AC3E}">
        <p14:creationId xmlns:p14="http://schemas.microsoft.com/office/powerpoint/2010/main" val="294516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6290" y="0"/>
            <a:ext cx="9399419" cy="6858000"/>
          </a:xfrm>
          <a:prstGeom prst="rect">
            <a:avLst/>
          </a:prstGeom>
        </p:spPr>
      </p:pic>
      <p:sp>
        <p:nvSpPr>
          <p:cNvPr id="2" name="Title 1"/>
          <p:cNvSpPr>
            <a:spLocks noGrp="1"/>
          </p:cNvSpPr>
          <p:nvPr>
            <p:ph type="title"/>
          </p:nvPr>
        </p:nvSpPr>
        <p:spPr>
          <a:xfrm>
            <a:off x="1396290" y="135745"/>
            <a:ext cx="9399419" cy="1034129"/>
          </a:xfrm>
          <a:solidFill>
            <a:schemeClr val="tx2">
              <a:alpha val="63000"/>
            </a:schemeClr>
          </a:solidFill>
        </p:spPr>
        <p:txBody>
          <a:bodyPr wrap="square">
            <a:spAutoFit/>
          </a:bodyPr>
          <a:lstStyle/>
          <a:p>
            <a:r>
              <a:rPr lang="en-US" sz="4000" dirty="0" smtClean="0">
                <a:solidFill>
                  <a:schemeClr val="bg1"/>
                </a:solidFill>
              </a:rPr>
              <a:t>Peter Ustinov as Nero in </a:t>
            </a:r>
            <a:r>
              <a:rPr lang="en-US" sz="4000" i="1" dirty="0" smtClean="0">
                <a:solidFill>
                  <a:schemeClr val="bg1"/>
                </a:solidFill>
              </a:rPr>
              <a:t>Quo Vadis</a:t>
            </a:r>
            <a:r>
              <a:rPr lang="en-US" sz="4000" dirty="0" smtClean="0">
                <a:solidFill>
                  <a:schemeClr val="bg1"/>
                </a:solidFill>
              </a:rPr>
              <a:t> </a:t>
            </a:r>
            <a:r>
              <a:rPr lang="en-US" sz="2800" dirty="0" smtClean="0">
                <a:solidFill>
                  <a:schemeClr val="bg1"/>
                </a:solidFill>
              </a:rPr>
              <a:t>(1951)</a:t>
            </a:r>
            <a:endParaRPr lang="en-US" sz="4000" dirty="0">
              <a:solidFill>
                <a:schemeClr val="bg1"/>
              </a:solidFill>
            </a:endParaRPr>
          </a:p>
        </p:txBody>
      </p:sp>
      <p:sp>
        <p:nvSpPr>
          <p:cNvPr id="3" name="TextBox 2"/>
          <p:cNvSpPr txBox="1"/>
          <p:nvPr/>
        </p:nvSpPr>
        <p:spPr>
          <a:xfrm>
            <a:off x="2022577" y="6158059"/>
            <a:ext cx="8146846" cy="523220"/>
          </a:xfrm>
          <a:prstGeom prst="rect">
            <a:avLst/>
          </a:prstGeom>
          <a:solidFill>
            <a:schemeClr val="tx2">
              <a:alpha val="63000"/>
            </a:schemeClr>
          </a:solidFill>
        </p:spPr>
        <p:txBody>
          <a:bodyPr wrap="none" rtlCol="0">
            <a:spAutoFit/>
          </a:bodyPr>
          <a:lstStyle/>
          <a:p>
            <a:pPr algn="ctr"/>
            <a:r>
              <a:rPr lang="en-US" sz="2800" dirty="0">
                <a:solidFill>
                  <a:srgbClr val="737373"/>
                </a:solidFill>
                <a:latin typeface="Calibri" panose="020F0502020204030204" pitchFamily="34" charset="0"/>
                <a:cs typeface="Calibri" panose="020F0502020204030204" pitchFamily="34" charset="0"/>
                <a:hlinkClick r:id="rId3"/>
              </a:rPr>
              <a:t>https://youtu.be/Y4Q_DCgbEz0?si=I69g_ok2OCbIA8hc</a:t>
            </a:r>
            <a:endParaRPr lang="en-US" sz="2800"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3595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4. Praetexta </a:t>
            </a:r>
            <a:r>
              <a:rPr lang="en-US" sz="3200" dirty="0" smtClean="0">
                <a:solidFill>
                  <a:srgbClr val="545454">
                    <a:lumMod val="50000"/>
                  </a:srgbClr>
                </a:solidFill>
              </a:rPr>
              <a:t>Accius </a:t>
            </a:r>
            <a:r>
              <a:rPr lang="en-US" sz="3200" i="1" dirty="0" smtClean="0">
                <a:solidFill>
                  <a:srgbClr val="545454">
                    <a:lumMod val="50000"/>
                  </a:srgbClr>
                </a:solidFill>
              </a:rPr>
              <a:t>Brutus</a:t>
            </a:r>
            <a:r>
              <a:rPr lang="en-US" sz="3200" dirty="0" smtClean="0">
                <a:solidFill>
                  <a:srgbClr val="545454">
                    <a:lumMod val="50000"/>
                  </a:srgbClr>
                </a:solidFill>
              </a:rPr>
              <a:t> </a:t>
            </a:r>
            <a:r>
              <a:rPr lang="en-US" sz="3200" dirty="0">
                <a:solidFill>
                  <a:srgbClr val="545454">
                    <a:lumMod val="50000"/>
                  </a:srgbClr>
                </a:solidFill>
              </a:rPr>
              <a:t>fr. </a:t>
            </a:r>
            <a:r>
              <a:rPr lang="en-US" sz="3200" dirty="0" smtClean="0">
                <a:solidFill>
                  <a:srgbClr val="545454">
                    <a:lumMod val="50000"/>
                  </a:srgbClr>
                </a:solidFill>
              </a:rPr>
              <a:t>40</a:t>
            </a:r>
            <a:endParaRPr lang="en-US" dirty="0"/>
          </a:p>
        </p:txBody>
      </p:sp>
      <p:sp>
        <p:nvSpPr>
          <p:cNvPr id="11" name="Content Placeholder 10"/>
          <p:cNvSpPr>
            <a:spLocks noGrp="1"/>
          </p:cNvSpPr>
          <p:nvPr>
            <p:ph idx="1"/>
          </p:nvPr>
        </p:nvSpPr>
        <p:spPr>
          <a:xfrm>
            <a:off x="1217932" y="1828800"/>
            <a:ext cx="4878068" cy="4343400"/>
          </a:xfrm>
        </p:spPr>
        <p:txBody>
          <a:bodyPr>
            <a:normAutofit/>
          </a:bodyPr>
          <a:lstStyle/>
          <a:p>
            <a:pPr marL="45720" indent="0">
              <a:buSzPct val="100000"/>
              <a:buNone/>
            </a:pPr>
            <a:r>
              <a:rPr lang="en-US" dirty="0" smtClean="0"/>
              <a:t>[speaker?] Tullius,* </a:t>
            </a:r>
            <a:r>
              <a:rPr lang="en-US" dirty="0"/>
              <a:t>who for the citizens had made freedom </a:t>
            </a:r>
            <a:r>
              <a:rPr lang="en-US" dirty="0" smtClean="0"/>
              <a:t>firm....</a:t>
            </a:r>
            <a:endParaRPr lang="en-US" dirty="0"/>
          </a:p>
          <a:p>
            <a:pPr marL="344488" lvl="1" indent="0">
              <a:buNone/>
            </a:pPr>
            <a:r>
              <a:rPr lang="en-US" dirty="0" smtClean="0"/>
              <a:t>* Servius Tullius, early Roman king.</a:t>
            </a:r>
            <a:endParaRPr lang="en-US" dirty="0"/>
          </a:p>
        </p:txBody>
      </p:sp>
      <p:pic>
        <p:nvPicPr>
          <p:cNvPr id="1026" name="Picture 2" descr="https://d33y0z4ooepzrm.cloudfront.net/images/5a1c77c951ee5def4cd8ca6ce0d4e4494972924b/fullscreen/5a1c77c951ee5def4cd8ca6ce0d4e4494972924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28555" y="1828800"/>
            <a:ext cx="4445518" cy="350084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528555" y="5558246"/>
            <a:ext cx="4445518" cy="830997"/>
          </a:xfrm>
          <a:prstGeom prst="rect">
            <a:avLst/>
          </a:prstGeom>
          <a:noFill/>
        </p:spPr>
        <p:txBody>
          <a:bodyPr wrap="square" rtlCol="0">
            <a:spAutoFit/>
          </a:bodyPr>
          <a:lstStyle/>
          <a:p>
            <a:pPr algn="ctr"/>
            <a:r>
              <a:rPr lang="en-US" sz="1600" dirty="0" smtClean="0">
                <a:solidFill>
                  <a:srgbClr val="737373"/>
                </a:solidFill>
                <a:latin typeface="Calibri" panose="020F0502020204030204" pitchFamily="34" charset="0"/>
                <a:cs typeface="Calibri" panose="020F0502020204030204" pitchFamily="34" charset="0"/>
              </a:rPr>
              <a:t>Servia, wife of Tarquinius Superbus, </a:t>
            </a:r>
            <a:r>
              <a:rPr lang="en-US" sz="1600" dirty="0" smtClean="0">
                <a:solidFill>
                  <a:srgbClr val="737373"/>
                </a:solidFill>
                <a:latin typeface="Calibri" panose="020F0502020204030204" pitchFamily="34" charset="0"/>
                <a:cs typeface="Calibri" panose="020F0502020204030204" pitchFamily="34" charset="0"/>
              </a:rPr>
              <a:t>drives her chariot over her dead father, Servius Tullius, a </a:t>
            </a:r>
            <a:r>
              <a:rPr lang="en-US" sz="1600" i="1" dirty="0" err="1" smtClean="0">
                <a:solidFill>
                  <a:srgbClr val="737373"/>
                </a:solidFill>
                <a:latin typeface="Calibri" panose="020F0502020204030204" pitchFamily="34" charset="0"/>
                <a:cs typeface="Calibri" panose="020F0502020204030204" pitchFamily="34" charset="0"/>
              </a:rPr>
              <a:t>tragicum</a:t>
            </a:r>
            <a:r>
              <a:rPr lang="en-US" sz="1600" i="1" dirty="0" smtClean="0">
                <a:solidFill>
                  <a:srgbClr val="737373"/>
                </a:solidFill>
                <a:latin typeface="Calibri" panose="020F0502020204030204" pitchFamily="34" charset="0"/>
                <a:cs typeface="Calibri" panose="020F0502020204030204" pitchFamily="34" charset="0"/>
              </a:rPr>
              <a:t> </a:t>
            </a:r>
            <a:r>
              <a:rPr lang="en-US" sz="1600" i="1" dirty="0" err="1" smtClean="0">
                <a:solidFill>
                  <a:srgbClr val="737373"/>
                </a:solidFill>
                <a:latin typeface="Calibri" panose="020F0502020204030204" pitchFamily="34" charset="0"/>
                <a:cs typeface="Calibri" panose="020F0502020204030204" pitchFamily="34" charset="0"/>
              </a:rPr>
              <a:t>scelus</a:t>
            </a:r>
            <a:r>
              <a:rPr lang="en-US" sz="1600" dirty="0" smtClean="0">
                <a:solidFill>
                  <a:srgbClr val="737373"/>
                </a:solidFill>
                <a:latin typeface="Calibri" panose="020F0502020204030204" pitchFamily="34" charset="0"/>
                <a:cs typeface="Calibri" panose="020F0502020204030204" pitchFamily="34" charset="0"/>
              </a:rPr>
              <a:t> (“tragic crime,” Livy)</a:t>
            </a:r>
          </a:p>
        </p:txBody>
      </p:sp>
    </p:spTree>
    <p:extLst>
      <p:ext uri="{BB962C8B-B14F-4D97-AF65-F5344CB8AC3E}">
        <p14:creationId xmlns:p14="http://schemas.microsoft.com/office/powerpoint/2010/main" val="3215491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3686" y="943383"/>
            <a:ext cx="10972800" cy="4971233"/>
          </a:xfrm>
          <a:prstGeom prst="rect">
            <a:avLst/>
          </a:prstGeom>
          <a:noFill/>
        </p:spPr>
        <p:txBody>
          <a:bodyPr wrap="square" rtlCol="0" anchor="ctr" anchorCtr="0">
            <a:spAutoFit/>
          </a:bodyPr>
          <a:lstStyle/>
          <a:p>
            <a:pPr algn="ctr">
              <a:lnSpc>
                <a:spcPct val="125000"/>
              </a:lnSpc>
            </a:pPr>
            <a:r>
              <a:rPr lang="en-US" sz="3200" dirty="0" smtClean="0">
                <a:solidFill>
                  <a:srgbClr val="737373"/>
                </a:solidFill>
                <a:latin typeface="Calibri" panose="020F0502020204030204" pitchFamily="34" charset="0"/>
                <a:cs typeface="Calibri" panose="020F0502020204030204" pitchFamily="34" charset="0"/>
              </a:rPr>
              <a:t>“Others</a:t>
            </a:r>
            <a:r>
              <a:rPr lang="en-US" sz="3200" dirty="0">
                <a:solidFill>
                  <a:srgbClr val="737373"/>
                </a:solidFill>
                <a:latin typeface="Calibri" panose="020F0502020204030204" pitchFamily="34" charset="0"/>
                <a:cs typeface="Calibri" panose="020F0502020204030204" pitchFamily="34" charset="0"/>
              </a:rPr>
              <a:t>, I doubt not, shall with softer </a:t>
            </a:r>
            <a:r>
              <a:rPr lang="en-US" sz="3200" dirty="0" err="1">
                <a:solidFill>
                  <a:srgbClr val="737373"/>
                </a:solidFill>
                <a:latin typeface="Calibri" panose="020F0502020204030204" pitchFamily="34" charset="0"/>
                <a:cs typeface="Calibri" panose="020F0502020204030204" pitchFamily="34" charset="0"/>
              </a:rPr>
              <a:t>mould</a:t>
            </a:r>
            <a:r>
              <a:rPr lang="en-US" sz="3200" dirty="0">
                <a:solidFill>
                  <a:srgbClr val="737373"/>
                </a:solidFill>
                <a:latin typeface="Calibri" panose="020F0502020204030204" pitchFamily="34" charset="0"/>
                <a:cs typeface="Calibri" panose="020F0502020204030204" pitchFamily="34" charset="0"/>
              </a:rPr>
              <a:t> beat out the breathing bronze, coax from the marble features to the life, plead cases with greater eloquence and with a pointer trace heaven’s motions and predict the risings of the stars: you, Roman, be sure to rule the world (be these your arts), to crown peace with justice, to spare the vanquished and to crush the proud</a:t>
            </a:r>
            <a:r>
              <a:rPr lang="en-US" sz="3200" dirty="0" smtClean="0">
                <a:solidFill>
                  <a:srgbClr val="737373"/>
                </a:solidFill>
                <a:latin typeface="Calibri" panose="020F0502020204030204" pitchFamily="34" charset="0"/>
                <a:cs typeface="Calibri" panose="020F0502020204030204" pitchFamily="34" charset="0"/>
              </a:rPr>
              <a:t>.”</a:t>
            </a:r>
          </a:p>
          <a:p>
            <a:pPr algn="ctr">
              <a:lnSpc>
                <a:spcPct val="125000"/>
              </a:lnSpc>
            </a:pPr>
            <a:r>
              <a:rPr lang="en-US" sz="2400" dirty="0" smtClean="0">
                <a:solidFill>
                  <a:srgbClr val="737373"/>
                </a:solidFill>
                <a:latin typeface="Calibri" panose="020F0502020204030204" pitchFamily="34" charset="0"/>
                <a:cs typeface="Calibri" panose="020F0502020204030204" pitchFamily="34" charset="0"/>
              </a:rPr>
              <a:t>(Vergil </a:t>
            </a:r>
            <a:r>
              <a:rPr lang="en-US" sz="2400" i="1" dirty="0" smtClean="0">
                <a:solidFill>
                  <a:srgbClr val="737373"/>
                </a:solidFill>
                <a:latin typeface="Calibri" panose="020F0502020204030204" pitchFamily="34" charset="0"/>
                <a:cs typeface="Calibri" panose="020F0502020204030204" pitchFamily="34" charset="0"/>
              </a:rPr>
              <a:t>Aeneid</a:t>
            </a:r>
            <a:r>
              <a:rPr lang="en-US" sz="2400" dirty="0" smtClean="0">
                <a:solidFill>
                  <a:srgbClr val="737373"/>
                </a:solidFill>
                <a:latin typeface="Calibri" panose="020F0502020204030204" pitchFamily="34" charset="0"/>
                <a:cs typeface="Calibri" panose="020F0502020204030204" pitchFamily="34" charset="0"/>
              </a:rPr>
              <a:t> 6.847-853)</a:t>
            </a:r>
          </a:p>
        </p:txBody>
      </p:sp>
    </p:spTree>
    <p:extLst>
      <p:ext uri="{BB962C8B-B14F-4D97-AF65-F5344CB8AC3E}">
        <p14:creationId xmlns:p14="http://schemas.microsoft.com/office/powerpoint/2010/main" val="363992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Agenda</a:t>
            </a:r>
            <a:endParaRPr lang="en-US" dirty="0"/>
          </a:p>
        </p:txBody>
      </p:sp>
      <p:sp>
        <p:nvSpPr>
          <p:cNvPr id="7" name="Content Placeholder 6"/>
          <p:cNvSpPr>
            <a:spLocks noGrp="1"/>
          </p:cNvSpPr>
          <p:nvPr>
            <p:ph sz="half" idx="1"/>
          </p:nvPr>
        </p:nvSpPr>
        <p:spPr/>
        <p:txBody>
          <a:bodyPr>
            <a:normAutofit fontScale="85000" lnSpcReduction="20000"/>
          </a:bodyPr>
          <a:lstStyle/>
          <a:p>
            <a:pPr lvl="0"/>
            <a:r>
              <a:rPr lang="en-US" dirty="0" smtClean="0"/>
              <a:t>Cold Open</a:t>
            </a:r>
          </a:p>
          <a:p>
            <a:pPr lvl="1"/>
            <a:r>
              <a:rPr lang="en-US" dirty="0" smtClean="0"/>
              <a:t>Decadent Rome, Virtuous Rome</a:t>
            </a:r>
          </a:p>
          <a:p>
            <a:pPr lvl="0"/>
            <a:r>
              <a:rPr lang="en-US" dirty="0" smtClean="0"/>
              <a:t>City and Empire</a:t>
            </a:r>
          </a:p>
          <a:p>
            <a:pPr lvl="1"/>
            <a:r>
              <a:rPr lang="en-US" dirty="0" smtClean="0"/>
              <a:t>The Briefest of Historical Surveys</a:t>
            </a:r>
          </a:p>
          <a:p>
            <a:r>
              <a:rPr lang="en-US" dirty="0" smtClean="0"/>
              <a:t>Fascination (</a:t>
            </a:r>
            <a:r>
              <a:rPr lang="en-US" i="1" dirty="0" smtClean="0"/>
              <a:t>fascinum</a:t>
            </a:r>
            <a:r>
              <a:rPr lang="en-US" dirty="0" smtClean="0"/>
              <a:t>)</a:t>
            </a:r>
          </a:p>
          <a:p>
            <a:pPr lvl="1"/>
            <a:r>
              <a:rPr lang="en-US" dirty="0" smtClean="0"/>
              <a:t>The Gladiator and the Monster</a:t>
            </a:r>
          </a:p>
        </p:txBody>
      </p:sp>
      <p:sp>
        <p:nvSpPr>
          <p:cNvPr id="2" name="Content Placeholder 1"/>
          <p:cNvSpPr>
            <a:spLocks noGrp="1"/>
          </p:cNvSpPr>
          <p:nvPr>
            <p:ph sz="half" idx="2"/>
          </p:nvPr>
        </p:nvSpPr>
        <p:spPr/>
        <p:txBody>
          <a:bodyPr>
            <a:normAutofit fontScale="85000" lnSpcReduction="20000"/>
          </a:bodyPr>
          <a:lstStyle/>
          <a:p>
            <a:pPr lvl="0"/>
            <a:r>
              <a:rPr lang="en-US" dirty="0"/>
              <a:t>Roman Theater, Roman Drama</a:t>
            </a:r>
          </a:p>
          <a:p>
            <a:pPr lvl="1"/>
            <a:r>
              <a:rPr lang="en-US" dirty="0"/>
              <a:t>Continuities, Developments</a:t>
            </a:r>
          </a:p>
          <a:p>
            <a:pPr lvl="0"/>
            <a:r>
              <a:rPr lang="en-US" dirty="0"/>
              <a:t>Adventures in Performance</a:t>
            </a:r>
          </a:p>
          <a:p>
            <a:pPr lvl="1"/>
            <a:r>
              <a:rPr lang="en-US" dirty="0"/>
              <a:t>Republican Tragedy, Choice </a:t>
            </a:r>
            <a:r>
              <a:rPr lang="en-US" dirty="0" smtClean="0"/>
              <a:t>Quotes</a:t>
            </a:r>
            <a:endParaRPr lang="en-US" dirty="0"/>
          </a:p>
        </p:txBody>
      </p:sp>
    </p:spTree>
    <p:extLst>
      <p:ext uri="{BB962C8B-B14F-4D97-AF65-F5344CB8AC3E}">
        <p14:creationId xmlns:p14="http://schemas.microsoft.com/office/powerpoint/2010/main" val="4291434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
                                            <p:txEl>
                                              <p:pRg st="5" end="5"/>
                                            </p:txEl>
                                          </p:spTgt>
                                        </p:tgtEl>
                                        <p:attrNameLst>
                                          <p:attrName>style.visibility</p:attrName>
                                        </p:attrNameLst>
                                      </p:cBhvr>
                                      <p:to>
                                        <p:strVal val="visible"/>
                                      </p:to>
                                    </p:set>
                                    <p:animEffect transition="in" filter="fade">
                                      <p:cBhvr>
                                        <p:cTn id="26" dur="500"/>
                                        <p:tgtEl>
                                          <p:spTgt spid="7">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fade">
                                      <p:cBhvr>
                                        <p:cTn id="31" dur="500"/>
                                        <p:tgtEl>
                                          <p:spTgt spid="2">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fade">
                                      <p:cBhvr>
                                        <p:cTn id="34" dur="500"/>
                                        <p:tgtEl>
                                          <p:spTgt spid="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fade">
                                      <p:cBhvr>
                                        <p:cTn id="39" dur="500"/>
                                        <p:tgtEl>
                                          <p:spTgt spid="2">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
                                            <p:txEl>
                                              <p:pRg st="3" end="3"/>
                                            </p:txEl>
                                          </p:spTgt>
                                        </p:tgtEl>
                                        <p:attrNameLst>
                                          <p:attrName>style.visibility</p:attrName>
                                        </p:attrNameLst>
                                      </p:cBhvr>
                                      <p:to>
                                        <p:strVal val="visible"/>
                                      </p:to>
                                    </p:set>
                                    <p:animEffect transition="in" filter="fade">
                                      <p:cBhvr>
                                        <p:cTn id="4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2"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City and Empire</a:t>
            </a:r>
            <a:endParaRPr lang="en-US" dirty="0"/>
          </a:p>
        </p:txBody>
      </p:sp>
      <p:sp>
        <p:nvSpPr>
          <p:cNvPr id="7" name="Subtitle 6"/>
          <p:cNvSpPr>
            <a:spLocks noGrp="1"/>
          </p:cNvSpPr>
          <p:nvPr>
            <p:ph type="body" idx="1"/>
          </p:nvPr>
        </p:nvSpPr>
        <p:spPr/>
        <p:txBody>
          <a:bodyPr/>
          <a:lstStyle/>
          <a:p>
            <a:r>
              <a:rPr lang="en-US" dirty="0" smtClean="0"/>
              <a:t>The Briefest of Historical Surveys</a:t>
            </a:r>
            <a:endParaRPr lang="en-US" dirty="0"/>
          </a:p>
        </p:txBody>
      </p:sp>
    </p:spTree>
    <p:extLst>
      <p:ext uri="{BB962C8B-B14F-4D97-AF65-F5344CB8AC3E}">
        <p14:creationId xmlns:p14="http://schemas.microsoft.com/office/powerpoint/2010/main" val="54699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726021" name="Picture 5" descr="map2"/>
          <p:cNvPicPr>
            <a:picLocks noChangeAspect="1" noChangeArrowheads="1"/>
          </p:cNvPicPr>
          <p:nvPr/>
        </p:nvPicPr>
        <p:blipFill>
          <a:blip r:embed="rId3" cstate="print"/>
          <a:srcRect/>
          <a:stretch>
            <a:fillRect/>
          </a:stretch>
        </p:blipFill>
        <p:spPr bwMode="auto">
          <a:xfrm>
            <a:off x="6518798" y="2870200"/>
            <a:ext cx="4035425" cy="2921000"/>
          </a:xfrm>
          <a:prstGeom prst="rect">
            <a:avLst/>
          </a:prstGeom>
          <a:noFill/>
        </p:spPr>
      </p:pic>
      <p:pic>
        <p:nvPicPr>
          <p:cNvPr id="726020" name="Picture 4" descr="map1"/>
          <p:cNvPicPr>
            <a:picLocks noChangeAspect="1" noChangeArrowheads="1"/>
          </p:cNvPicPr>
          <p:nvPr/>
        </p:nvPicPr>
        <p:blipFill>
          <a:blip r:embed="rId4" cstate="print"/>
          <a:srcRect t="17505" b="16658"/>
          <a:stretch>
            <a:fillRect/>
          </a:stretch>
        </p:blipFill>
        <p:spPr bwMode="auto">
          <a:xfrm>
            <a:off x="2235722" y="1957388"/>
            <a:ext cx="3403600" cy="4138612"/>
          </a:xfrm>
          <a:prstGeom prst="rect">
            <a:avLst/>
          </a:prstGeom>
          <a:noFill/>
        </p:spPr>
      </p:pic>
      <p:sp>
        <p:nvSpPr>
          <p:cNvPr id="726022" name="Text Box 6"/>
          <p:cNvSpPr txBox="1">
            <a:spLocks noChangeArrowheads="1"/>
          </p:cNvSpPr>
          <p:nvPr/>
        </p:nvSpPr>
        <p:spPr bwMode="auto">
          <a:xfrm>
            <a:off x="3260157" y="6197601"/>
            <a:ext cx="1354730" cy="369332"/>
          </a:xfrm>
          <a:prstGeom prst="rect">
            <a:avLst/>
          </a:prstGeom>
          <a:noFill/>
          <a:ln w="9525">
            <a:noFill/>
            <a:miter lim="800000"/>
            <a:headEnd/>
            <a:tailEnd/>
          </a:ln>
          <a:effectLst/>
        </p:spPr>
        <p:txBody>
          <a:bodyPr wrap="none">
            <a:spAutoFit/>
          </a:bodyPr>
          <a:lstStyle/>
          <a:p>
            <a:pPr algn="ctr"/>
            <a:r>
              <a:rPr lang="en-US">
                <a:solidFill>
                  <a:schemeClr val="bg1"/>
                </a:solidFill>
                <a:latin typeface="Calibri" panose="020F0502020204030204" pitchFamily="34" charset="0"/>
                <a:cs typeface="Calibri" panose="020F0502020204030204" pitchFamily="34" charset="0"/>
              </a:rPr>
              <a:t>Ancient Italy</a:t>
            </a:r>
          </a:p>
        </p:txBody>
      </p:sp>
      <p:sp>
        <p:nvSpPr>
          <p:cNvPr id="726024" name="Text Box 8"/>
          <p:cNvSpPr txBox="1">
            <a:spLocks noChangeArrowheads="1"/>
          </p:cNvSpPr>
          <p:nvPr/>
        </p:nvSpPr>
        <p:spPr bwMode="auto">
          <a:xfrm>
            <a:off x="7756362" y="6197601"/>
            <a:ext cx="1560299" cy="369332"/>
          </a:xfrm>
          <a:prstGeom prst="rect">
            <a:avLst/>
          </a:prstGeom>
          <a:noFill/>
          <a:ln w="9525">
            <a:noFill/>
            <a:miter lim="800000"/>
            <a:headEnd/>
            <a:tailEnd/>
          </a:ln>
          <a:effectLst/>
        </p:spPr>
        <p:txBody>
          <a:bodyPr wrap="none">
            <a:spAutoFit/>
          </a:bodyPr>
          <a:lstStyle/>
          <a:p>
            <a:pPr algn="ctr"/>
            <a:r>
              <a:rPr lang="en-US">
                <a:solidFill>
                  <a:schemeClr val="bg1"/>
                </a:solidFill>
                <a:latin typeface="Calibri" panose="020F0502020204030204" pitchFamily="34" charset="0"/>
                <a:cs typeface="Calibri" panose="020F0502020204030204" pitchFamily="34" charset="0"/>
              </a:rPr>
              <a:t>Roman Empire</a:t>
            </a:r>
          </a:p>
        </p:txBody>
      </p:sp>
      <p:pic>
        <p:nvPicPr>
          <p:cNvPr id="726025" name="Picture 9" descr="wolf"/>
          <p:cNvPicPr>
            <a:picLocks noChangeAspect="1" noChangeArrowheads="1"/>
          </p:cNvPicPr>
          <p:nvPr/>
        </p:nvPicPr>
        <p:blipFill>
          <a:blip r:embed="rId5" cstate="print">
            <a:lum bright="12000"/>
          </a:blip>
          <a:srcRect/>
          <a:stretch>
            <a:fillRect/>
          </a:stretch>
        </p:blipFill>
        <p:spPr bwMode="auto">
          <a:xfrm>
            <a:off x="2905647" y="457201"/>
            <a:ext cx="1828800" cy="1196975"/>
          </a:xfrm>
          <a:prstGeom prst="rect">
            <a:avLst/>
          </a:prstGeom>
          <a:noFill/>
        </p:spPr>
      </p:pic>
      <p:pic>
        <p:nvPicPr>
          <p:cNvPr id="726027" name="Picture 11" descr="aug"/>
          <p:cNvPicPr>
            <a:picLocks noChangeAspect="1" noChangeArrowheads="1"/>
          </p:cNvPicPr>
          <p:nvPr/>
        </p:nvPicPr>
        <p:blipFill>
          <a:blip r:embed="rId6" cstate="print"/>
          <a:srcRect/>
          <a:stretch>
            <a:fillRect/>
          </a:stretch>
        </p:blipFill>
        <p:spPr bwMode="auto">
          <a:xfrm>
            <a:off x="7926910" y="152400"/>
            <a:ext cx="1185862" cy="2438400"/>
          </a:xfrm>
          <a:prstGeom prst="rect">
            <a:avLst/>
          </a:prstGeom>
          <a:noFill/>
        </p:spPr>
      </p:pic>
      <p:sp>
        <p:nvSpPr>
          <p:cNvPr id="726028" name="Text Box 12"/>
          <p:cNvSpPr txBox="1">
            <a:spLocks noChangeArrowheads="1"/>
          </p:cNvSpPr>
          <p:nvPr/>
        </p:nvSpPr>
        <p:spPr bwMode="auto">
          <a:xfrm>
            <a:off x="7298113" y="1371601"/>
            <a:ext cx="857542" cy="307777"/>
          </a:xfrm>
          <a:prstGeom prst="rect">
            <a:avLst/>
          </a:prstGeom>
          <a:noFill/>
          <a:ln w="9525">
            <a:noFill/>
            <a:miter lim="800000"/>
            <a:headEnd/>
            <a:tailEnd/>
          </a:ln>
          <a:effectLst/>
        </p:spPr>
        <p:txBody>
          <a:bodyPr wrap="none">
            <a:spAutoFit/>
          </a:bodyPr>
          <a:lstStyle/>
          <a:p>
            <a:pPr algn="ctr"/>
            <a:r>
              <a:rPr lang="en-US" sz="1400">
                <a:solidFill>
                  <a:schemeClr val="bg1"/>
                </a:solidFill>
                <a:latin typeface="+mn-lt"/>
              </a:rPr>
              <a:t>Augustus</a:t>
            </a:r>
          </a:p>
        </p:txBody>
      </p:sp>
      <p:sp>
        <p:nvSpPr>
          <p:cNvPr id="726029" name="Text Box 13"/>
          <p:cNvSpPr txBox="1">
            <a:spLocks noChangeArrowheads="1"/>
          </p:cNvSpPr>
          <p:nvPr/>
        </p:nvSpPr>
        <p:spPr bwMode="auto">
          <a:xfrm>
            <a:off x="1889351" y="1282701"/>
            <a:ext cx="1308692" cy="307777"/>
          </a:xfrm>
          <a:prstGeom prst="rect">
            <a:avLst/>
          </a:prstGeom>
          <a:noFill/>
          <a:ln w="9525">
            <a:noFill/>
            <a:miter lim="800000"/>
            <a:headEnd/>
            <a:tailEnd/>
          </a:ln>
          <a:effectLst/>
        </p:spPr>
        <p:txBody>
          <a:bodyPr wrap="none">
            <a:spAutoFit/>
          </a:bodyPr>
          <a:lstStyle/>
          <a:p>
            <a:pPr algn="ctr"/>
            <a:r>
              <a:rPr lang="en-US" sz="1400">
                <a:solidFill>
                  <a:schemeClr val="bg1"/>
                </a:solidFill>
                <a:latin typeface="+mn-lt"/>
              </a:rPr>
              <a:t>Capitoline Wolf</a:t>
            </a:r>
          </a:p>
        </p:txBody>
      </p:sp>
    </p:spTree>
    <p:extLst>
      <p:ext uri="{BB962C8B-B14F-4D97-AF65-F5344CB8AC3E}">
        <p14:creationId xmlns:p14="http://schemas.microsoft.com/office/powerpoint/2010/main" val="219519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8142" name="Group 78"/>
          <p:cNvGraphicFramePr>
            <a:graphicFrameLocks noGrp="1"/>
          </p:cNvGraphicFramePr>
          <p:nvPr>
            <p:extLst>
              <p:ext uri="{D42A27DB-BD31-4B8C-83A1-F6EECF244321}">
                <p14:modId xmlns:p14="http://schemas.microsoft.com/office/powerpoint/2010/main" val="2001462536"/>
              </p:ext>
            </p:extLst>
          </p:nvPr>
        </p:nvGraphicFramePr>
        <p:xfrm>
          <a:off x="2117725" y="1752600"/>
          <a:ext cx="7924800" cy="4064002"/>
        </p:xfrm>
        <a:graphic>
          <a:graphicData uri="http://schemas.openxmlformats.org/drawingml/2006/table">
            <a:tbl>
              <a:tblPr/>
              <a:tblGrid>
                <a:gridCol w="7924800">
                  <a:extLst>
                    <a:ext uri="{9D8B030D-6E8A-4147-A177-3AD203B41FA5}">
                      <a16:colId xmlns:a16="http://schemas.microsoft.com/office/drawing/2014/main" val="20000"/>
                    </a:ext>
                  </a:extLst>
                </a:gridCol>
              </a:tblGrid>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753-512 BCE	Regal period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00CCFF">
                        <a:alpha val="50000"/>
                      </a:srgbClr>
                    </a:solidFill>
                  </a:tcPr>
                </a:tc>
                <a:extLst>
                  <a:ext uri="{0D108BD9-81ED-4DB2-BD59-A6C34878D82A}">
                    <a16:rowId xmlns:a16="http://schemas.microsoft.com/office/drawing/2014/main" val="10000"/>
                  </a:ext>
                </a:extLst>
              </a:tr>
              <a:tr h="676275">
                <a:tc>
                  <a:txBody>
                    <a:bodyPr/>
                    <a:lstStyle/>
                    <a:p>
                      <a:pPr marL="457200" marR="0" lvl="1"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Ruled by kings.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677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510-27 BCE		Republic</a:t>
                      </a:r>
                      <a:r>
                        <a:rPr kumimoji="0" lang="en-US" sz="28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00CCFF">
                        <a:alpha val="50000"/>
                      </a:srgbClr>
                    </a:solidFill>
                  </a:tcPr>
                </a:tc>
                <a:extLst>
                  <a:ext uri="{0D108BD9-81ED-4DB2-BD59-A6C34878D82A}">
                    <a16:rowId xmlns:a16="http://schemas.microsoft.com/office/drawing/2014/main" val="10002"/>
                  </a:ext>
                </a:extLst>
              </a:tr>
              <a:tr h="677863">
                <a:tc>
                  <a:txBody>
                    <a:bodyPr/>
                    <a:lstStyle/>
                    <a:p>
                      <a:pPr marL="457200" marR="0" lvl="1"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Mixed constitution: oligarchic, quasi-democratic.</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6762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27 BCE-293 CE	Principate (Early Empire) </a:t>
                      </a:r>
                      <a:r>
                        <a:rPr kumimoji="0" lang="en-US" sz="2800" b="0" i="0" u="none" strike="noStrike" cap="none" normalizeH="0" baseline="0" smtClean="0">
                          <a:ln>
                            <a:noFill/>
                          </a:ln>
                          <a:solidFill>
                            <a:schemeClr val="tx1"/>
                          </a:solidFill>
                          <a:effectLst/>
                          <a:latin typeface="Calibri" panose="020F0502020204030204" pitchFamily="34" charset="0"/>
                          <a:cs typeface="Calibri" panose="020F0502020204030204" pitchFamily="34" charset="0"/>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00CCFF">
                        <a:alpha val="50000"/>
                      </a:srgbClr>
                    </a:solidFill>
                  </a:tcPr>
                </a:tc>
                <a:extLst>
                  <a:ext uri="{0D108BD9-81ED-4DB2-BD59-A6C34878D82A}">
                    <a16:rowId xmlns:a16="http://schemas.microsoft.com/office/drawing/2014/main" val="10004"/>
                  </a:ext>
                </a:extLst>
              </a:tr>
              <a:tr h="677863">
                <a:tc>
                  <a:txBody>
                    <a:bodyPr/>
                    <a:lstStyle/>
                    <a:p>
                      <a:pPr marL="457200" marR="0" lvl="1" indent="0" algn="l" defTabSz="914400" rtl="0" eaLnBrk="1" fontAlgn="base" latinLnBrk="0" hangingPunct="1">
                        <a:lnSpc>
                          <a:spcPct val="100000"/>
                        </a:lnSpc>
                        <a:spcBef>
                          <a:spcPct val="20000"/>
                        </a:spcBef>
                        <a:spcAft>
                          <a:spcPct val="0"/>
                        </a:spcAft>
                        <a:buClr>
                          <a:schemeClr val="accent1"/>
                        </a:buClr>
                        <a:buSzPct val="70000"/>
                        <a:buFont typeface="Wingdings" pitchFamily="2" charset="2"/>
                        <a:buNone/>
                        <a:tabLst/>
                      </a:pPr>
                      <a:r>
                        <a:rPr kumimoji="0" lang="en-US" sz="24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De facto</a:t>
                      </a: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monarchy (</a:t>
                      </a:r>
                      <a:r>
                        <a:rPr kumimoji="0" lang="en-US" sz="2400" b="0" i="1" u="none" strike="noStrike" cap="none" normalizeH="0" baseline="0" dirty="0" err="1" smtClean="0">
                          <a:ln>
                            <a:noFill/>
                          </a:ln>
                          <a:solidFill>
                            <a:schemeClr val="tx1"/>
                          </a:solidFill>
                          <a:effectLst/>
                          <a:latin typeface="Calibri" panose="020F0502020204030204" pitchFamily="34" charset="0"/>
                          <a:cs typeface="Calibri" panose="020F0502020204030204" pitchFamily="34" charset="0"/>
                        </a:rPr>
                        <a:t>imperātor</a:t>
                      </a: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r>
                        <a:rPr kumimoji="0" lang="en-US" sz="24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Caesar</a:t>
                      </a: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 </a:t>
                      </a:r>
                      <a:r>
                        <a:rPr kumimoji="0" lang="en-US" sz="24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princeps</a:t>
                      </a:r>
                      <a:r>
                        <a:rPr kumimoji="0" lang="en-US" sz="2400" b="0" i="0"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rPr>
                        <a:t>)</a:t>
                      </a:r>
                      <a:endParaRPr kumimoji="0" lang="en-US" sz="2400" b="0" i="1" u="none" strike="noStrike" cap="none" normalizeH="0" baseline="0" dirty="0" smtClean="0">
                        <a:ln>
                          <a:noFill/>
                        </a:ln>
                        <a:solidFill>
                          <a:schemeClr val="tx1"/>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728135" name="Rectangle 71"/>
          <p:cNvSpPr>
            <a:spLocks noGrp="1" noChangeArrowheads="1"/>
          </p:cNvSpPr>
          <p:nvPr>
            <p:ph type="title"/>
          </p:nvPr>
        </p:nvSpPr>
        <p:spPr>
          <a:xfrm>
            <a:off x="4936969" y="563564"/>
            <a:ext cx="2297424" cy="800219"/>
          </a:xfrm>
        </p:spPr>
        <p:txBody>
          <a:bodyPr wrap="none">
            <a:spAutoFit/>
          </a:bodyPr>
          <a:lstStyle/>
          <a:p>
            <a:pPr algn="ctr"/>
            <a:r>
              <a:rPr lang="en-US" sz="4600"/>
              <a:t>Timeline</a:t>
            </a:r>
          </a:p>
        </p:txBody>
      </p:sp>
    </p:spTree>
    <p:extLst>
      <p:ext uri="{BB962C8B-B14F-4D97-AF65-F5344CB8AC3E}">
        <p14:creationId xmlns:p14="http://schemas.microsoft.com/office/powerpoint/2010/main" val="135003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Fascination (</a:t>
            </a:r>
            <a:r>
              <a:rPr lang="en-US" i="1" dirty="0" smtClean="0"/>
              <a:t>fascinum</a:t>
            </a:r>
            <a:r>
              <a:rPr lang="en-US" dirty="0" smtClean="0"/>
              <a:t>)</a:t>
            </a:r>
            <a:endParaRPr lang="en-US" dirty="0"/>
          </a:p>
        </p:txBody>
      </p:sp>
      <p:sp>
        <p:nvSpPr>
          <p:cNvPr id="3" name="Text Placeholder 2"/>
          <p:cNvSpPr>
            <a:spLocks noGrp="1"/>
          </p:cNvSpPr>
          <p:nvPr>
            <p:ph type="body" idx="1"/>
          </p:nvPr>
        </p:nvSpPr>
        <p:spPr/>
        <p:txBody>
          <a:bodyPr/>
          <a:lstStyle/>
          <a:p>
            <a:r>
              <a:rPr lang="en-US" dirty="0" smtClean="0"/>
              <a:t>The Gladiator and the Monster</a:t>
            </a:r>
            <a:endParaRPr lang="en-US" dirty="0"/>
          </a:p>
        </p:txBody>
      </p:sp>
    </p:spTree>
    <p:extLst>
      <p:ext uri="{BB962C8B-B14F-4D97-AF65-F5344CB8AC3E}">
        <p14:creationId xmlns:p14="http://schemas.microsoft.com/office/powerpoint/2010/main" val="2798689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0719" y="693171"/>
            <a:ext cx="11567604" cy="5478423"/>
          </a:xfrm>
          <a:prstGeom prst="rect">
            <a:avLst/>
          </a:prstGeom>
          <a:noFill/>
        </p:spPr>
        <p:txBody>
          <a:bodyPr wrap="square" rtlCol="0">
            <a:spAutoFit/>
          </a:bodyPr>
          <a:lstStyle/>
          <a:p>
            <a:pPr algn="ctr">
              <a:lnSpc>
                <a:spcPct val="125000"/>
              </a:lnSpc>
            </a:pPr>
            <a:r>
              <a:rPr lang="en-US" sz="3600" dirty="0" smtClean="0">
                <a:solidFill>
                  <a:srgbClr val="737373"/>
                </a:solidFill>
                <a:latin typeface="Calibri" panose="020F0502020204030204" pitchFamily="34" charset="0"/>
                <a:cs typeface="Calibri" panose="020F0502020204030204" pitchFamily="34" charset="0"/>
              </a:rPr>
              <a:t>“In </a:t>
            </a:r>
            <a:r>
              <a:rPr lang="en-US" sz="3600" dirty="0">
                <a:solidFill>
                  <a:srgbClr val="737373"/>
                </a:solidFill>
                <a:latin typeface="Calibri" panose="020F0502020204030204" pitchFamily="34" charset="0"/>
                <a:cs typeface="Calibri" panose="020F0502020204030204" pitchFamily="34" charset="0"/>
              </a:rPr>
              <a:t>the late Republic and the early Empire the exaggerated and the astonishing permeated life in a manner and to a degree unprecedented in Roman history. The dwarf and the giant, the hunchback and the living skeleton ceased being prodigies and became pets; they ceased being destroyed and expiated and became objects of the attention and cultivation of every </a:t>
            </a:r>
            <a:r>
              <a:rPr lang="en-US" sz="3600" dirty="0" smtClean="0">
                <a:solidFill>
                  <a:srgbClr val="737373"/>
                </a:solidFill>
                <a:latin typeface="Calibri" panose="020F0502020204030204" pitchFamily="34" charset="0"/>
                <a:cs typeface="Calibri" panose="020F0502020204030204" pitchFamily="34" charset="0"/>
              </a:rPr>
              <a:t>class.”</a:t>
            </a:r>
            <a:br>
              <a:rPr lang="en-US" sz="3600" dirty="0" smtClean="0">
                <a:solidFill>
                  <a:srgbClr val="737373"/>
                </a:solidFill>
                <a:latin typeface="Calibri" panose="020F0502020204030204" pitchFamily="34" charset="0"/>
                <a:cs typeface="Calibri" panose="020F0502020204030204" pitchFamily="34" charset="0"/>
              </a:rPr>
            </a:br>
            <a:r>
              <a:rPr lang="en-US" sz="2800" dirty="0" smtClean="0">
                <a:solidFill>
                  <a:srgbClr val="737373"/>
                </a:solidFill>
                <a:latin typeface="Calibri" panose="020F0502020204030204" pitchFamily="34" charset="0"/>
                <a:cs typeface="Calibri" panose="020F0502020204030204" pitchFamily="34" charset="0"/>
              </a:rPr>
              <a:t>(</a:t>
            </a:r>
            <a:r>
              <a:rPr lang="en-US" sz="2800" dirty="0">
                <a:solidFill>
                  <a:srgbClr val="737373"/>
                </a:solidFill>
                <a:latin typeface="Calibri" panose="020F0502020204030204" pitchFamily="34" charset="0"/>
                <a:cs typeface="Calibri" panose="020F0502020204030204" pitchFamily="34" charset="0"/>
              </a:rPr>
              <a:t>Carlin Barton, </a:t>
            </a:r>
            <a:r>
              <a:rPr lang="en-US" sz="2800" i="1" dirty="0" smtClean="0">
                <a:solidFill>
                  <a:srgbClr val="737373"/>
                </a:solidFill>
                <a:latin typeface="Calibri" panose="020F0502020204030204" pitchFamily="34" charset="0"/>
                <a:cs typeface="Calibri" panose="020F0502020204030204" pitchFamily="34" charset="0"/>
              </a:rPr>
              <a:t>The Sorrows of the Ancient Romans</a:t>
            </a:r>
            <a:r>
              <a:rPr lang="en-US" sz="2800" dirty="0" smtClean="0">
                <a:solidFill>
                  <a:srgbClr val="737373"/>
                </a:solidFill>
                <a:latin typeface="Calibri" panose="020F0502020204030204" pitchFamily="34" charset="0"/>
                <a:cs typeface="Calibri" panose="020F0502020204030204" pitchFamily="34" charset="0"/>
              </a:rPr>
              <a:t>, p. 86)</a:t>
            </a:r>
            <a:endParaRPr lang="en-US" sz="3600" dirty="0" smtClean="0">
              <a:solidFill>
                <a:srgbClr val="737373"/>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310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ancient_tragedy">
  <a:themeElements>
    <a:clrScheme name="Custom 1">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00B0F0"/>
      </a:hlink>
      <a:folHlink>
        <a:srgbClr val="00B0F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ln>
          <a:solidFill>
            <a:schemeClr val="bg2">
              <a:lumMod val="75000"/>
            </a:schemeClr>
          </a:solidFill>
        </a:ln>
        <a:effectLst>
          <a:outerShdw blurRad="50800" dist="25400" dir="2700000" algn="tl" rotWithShape="0">
            <a:prstClr val="black">
              <a:alpha val="28000"/>
            </a:prstClr>
          </a:outerShdw>
        </a:effectLst>
      </a:spPr>
      <a:bodyPr wrap="square" anchor="ctr" anchorCtr="0">
        <a:spAutoFit/>
      </a:bodyPr>
      <a:lstStyle>
        <a:defPPr>
          <a:defRPr sz="3600" dirty="0">
            <a:latin typeface="Calibri" panose="020F0502020204030204" pitchFamily="34" charset="0"/>
            <a:cs typeface="Calibri" panose="020F0502020204030204" pitchFamily="34" charset="0"/>
          </a:defRPr>
        </a:defPPr>
      </a:lst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lnSpc>
            <a:spcPct val="125000"/>
          </a:lnSpc>
          <a:defRPr sz="3200" dirty="0" smtClean="0">
            <a:solidFill>
              <a:srgbClr val="737373"/>
            </a:solidFill>
            <a:latin typeface="Calibri" panose="020F0502020204030204" pitchFamily="34" charset="0"/>
            <a:cs typeface="Calibri" panose="020F0502020204030204" pitchFamily="34" charset="0"/>
          </a:defRPr>
        </a:defPPr>
      </a:lstStyle>
    </a:txDef>
  </a:objectDefaults>
  <a:extraClrSchemeLst/>
  <a:extLst>
    <a:ext uri="{05A4C25C-085E-4340-85A3-A5531E510DB2}">
      <thm15:themeFamily xmlns:thm15="http://schemas.microsoft.com/office/thememl/2012/main" name="ancient_tragedy" id="{7ED3EF83-65AE-4132-85CC-8951EDF6DBE1}" vid="{B55A40B6-58BF-4761-BC39-C5CF41FFE7B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ancient_tragedy</Template>
  <TotalTime>664</TotalTime>
  <Words>1534</Words>
  <Application>Microsoft Office PowerPoint</Application>
  <PresentationFormat>Widescreen</PresentationFormat>
  <Paragraphs>150</Paragraphs>
  <Slides>20</Slides>
  <Notes>19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Calibri</vt:lpstr>
      <vt:lpstr>Candara</vt:lpstr>
      <vt:lpstr>Century Gothic</vt:lpstr>
      <vt:lpstr>Levenim MT</vt:lpstr>
      <vt:lpstr>Rusticana LT Std Roman</vt:lpstr>
      <vt:lpstr>Tahoma</vt:lpstr>
      <vt:lpstr>Wingdings</vt:lpstr>
      <vt:lpstr>ancient_tragedy</vt:lpstr>
      <vt:lpstr>PowerPoint Presentation</vt:lpstr>
      <vt:lpstr>Peter Ustinov as Nero in Quo Vadis (1951)</vt:lpstr>
      <vt:lpstr>PowerPoint Presentation</vt:lpstr>
      <vt:lpstr>Agenda</vt:lpstr>
      <vt:lpstr>City and Empire</vt:lpstr>
      <vt:lpstr>PowerPoint Presentation</vt:lpstr>
      <vt:lpstr>Timeline</vt:lpstr>
      <vt:lpstr>Fascination (fascinum)</vt:lpstr>
      <vt:lpstr>PowerPoint Presentation</vt:lpstr>
      <vt:lpstr>Rome and the grotesque 1</vt:lpstr>
      <vt:lpstr>PowerPoint Presentation</vt:lpstr>
      <vt:lpstr>Roman Theater, Roman Drama</vt:lpstr>
      <vt:lpstr>Roman Drama: Fabula. . .</vt:lpstr>
      <vt:lpstr>Tragic Playwrights</vt:lpstr>
      <vt:lpstr>Adventures in Performance</vt:lpstr>
      <vt:lpstr>Procedure</vt:lpstr>
      <vt:lpstr>1. Crepidata (Accius Atreus frr. 163-166)</vt:lpstr>
      <vt:lpstr>2. Crepidata Accius Atreus fr. 168</vt:lpstr>
      <vt:lpstr>3. Praetexta Accius Brutus fr. 38</vt:lpstr>
      <vt:lpstr>4. Praetexta Accius Brutus fr. 40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Scholtz, Andrew</dc:creator>
  <cp:lastModifiedBy>Scholtz, Andrew</cp:lastModifiedBy>
  <cp:revision>70</cp:revision>
  <cp:lastPrinted>2024-04-02T13:51:33Z</cp:lastPrinted>
  <dcterms:created xsi:type="dcterms:W3CDTF">2020-04-14T00:27:30Z</dcterms:created>
  <dcterms:modified xsi:type="dcterms:W3CDTF">2024-04-02T13:51:36Z</dcterms:modified>
</cp:coreProperties>
</file>