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7"/>
  </p:notesMasterIdLst>
  <p:handoutMasterIdLst>
    <p:handoutMasterId r:id="rId18"/>
  </p:handoutMasterIdLst>
  <p:sldIdLst>
    <p:sldId id="326" r:id="rId2"/>
    <p:sldId id="327" r:id="rId3"/>
    <p:sldId id="310" r:id="rId4"/>
    <p:sldId id="323" r:id="rId5"/>
    <p:sldId id="324" r:id="rId6"/>
    <p:sldId id="325" r:id="rId7"/>
    <p:sldId id="286" r:id="rId8"/>
    <p:sldId id="290" r:id="rId9"/>
    <p:sldId id="267" r:id="rId10"/>
    <p:sldId id="322" r:id="rId11"/>
    <p:sldId id="320" r:id="rId12"/>
    <p:sldId id="312" r:id="rId13"/>
    <p:sldId id="266" r:id="rId14"/>
    <p:sldId id="321" r:id="rId15"/>
    <p:sldId id="31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1008" userDrawn="1">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FFFF"/>
    <a:srgbClr val="E5E5FF"/>
    <a:srgbClr val="1A1A1A"/>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66" autoAdjust="0"/>
    <p:restoredTop sz="96362" autoAdjust="0"/>
  </p:normalViewPr>
  <p:slideViewPr>
    <p:cSldViewPr showGuides="1">
      <p:cViewPr varScale="1">
        <p:scale>
          <a:sx n="110" d="100"/>
          <a:sy n="110" d="100"/>
        </p:scale>
        <p:origin x="1182" y="114"/>
      </p:cViewPr>
      <p:guideLst>
        <p:guide orient="horz" pos="3696"/>
        <p:guide pos="1008"/>
        <p:guide orient="horz" pos="2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82" d="100"/>
          <a:sy n="82" d="100"/>
        </p:scale>
        <p:origin x="38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285886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79218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385790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25334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from Terms:</a:t>
            </a:r>
          </a:p>
          <a:p>
            <a:r>
              <a:rPr lang="en-US" dirty="0" smtClean="0"/>
              <a:t>Sententia (pl. sententiae)</a:t>
            </a:r>
          </a:p>
          <a:p>
            <a:pPr lvl="1"/>
            <a:r>
              <a:rPr lang="en-US" dirty="0" smtClean="0"/>
              <a:t>While the Latin noun sententia can simply mean the "sense" of an utterance, it has a technical meaning pertinent to the study of Roman tragedy. In the poetic and rhetorical stylistics of the imperial period (27 BCE onward), sententia comes to the fore as a term describing a short sentence dense with meaning and often dense, too, with irony. Take, for instance, the famous dictum of Arria, whose husband, Paetus, too cowardly to commit suicide to save his family's fortune, had to be coaxed with the words of his much braver wife, who said, </a:t>
            </a:r>
            <a:r>
              <a:rPr lang="en-US" dirty="0" err="1" smtClean="0"/>
              <a:t>Paete</a:t>
            </a:r>
            <a:r>
              <a:rPr lang="en-US" dirty="0" smtClean="0"/>
              <a:t>, non </a:t>
            </a:r>
            <a:r>
              <a:rPr lang="en-US" dirty="0" err="1" smtClean="0"/>
              <a:t>dolet</a:t>
            </a:r>
            <a:r>
              <a:rPr lang="en-US" dirty="0" smtClean="0"/>
              <a:t>, "Paetus, it doesn't hurt" (Pliny Letters 3.16). Of course, she was plunging his sword into her own breast at that moment, so the meaning of her utterance extends well beyond </a:t>
            </a:r>
            <a:r>
              <a:rPr lang="en-US" dirty="0" err="1" smtClean="0"/>
              <a:t>throse</a:t>
            </a:r>
            <a:r>
              <a:rPr lang="en-US" dirty="0" smtClean="0"/>
              <a:t> three short words: "Paetus, you miserable coward, an affront to your noble ancestors! If you can't find the courage to do the honorable thing, however painful — if your own wife, a mere woman, can, then what are people to think?"</a:t>
            </a:r>
          </a:p>
          <a:p>
            <a:r>
              <a:rPr lang="en-US" dirty="0" smtClean="0"/>
              <a:t>Perverse exaggeration, rhetoric of excess</a:t>
            </a:r>
          </a:p>
          <a:p>
            <a:pPr lvl="1"/>
            <a:r>
              <a:rPr lang="en-US" dirty="0" smtClean="0"/>
              <a:t>... taking a sentiment, finding its potential to express something over the top, outrageous, or similar, and then exploiting that potential verbally for all its worth. Take, for instance, a made up, non-Roman example like the following: "STUDENT: Professor Snape, do you really hate students that much? SNAPE: Students? I eat them for lunch!" Well, no, he doesn't, but you get the point.</a:t>
            </a:r>
          </a:p>
          <a:p>
            <a:pPr lvl="0"/>
            <a:endParaRPr lang="en-US" dirty="0" smtClean="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dirty="0"/>
          </a:p>
        </p:txBody>
      </p:sp>
    </p:spTree>
    <p:extLst>
      <p:ext uri="{BB962C8B-B14F-4D97-AF65-F5344CB8AC3E}">
        <p14:creationId xmlns:p14="http://schemas.microsoft.com/office/powerpoint/2010/main" val="111939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Admetus, but he obviously doesn’t – this is get-out-of-jail</a:t>
            </a:r>
            <a:r>
              <a:rPr lang="en-US" baseline="0" dirty="0" smtClean="0"/>
              <a:t> BS.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373701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153158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47684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dirty="0"/>
          </a:p>
        </p:txBody>
      </p:sp>
    </p:spTree>
    <p:extLst>
      <p:ext uri="{BB962C8B-B14F-4D97-AF65-F5344CB8AC3E}">
        <p14:creationId xmlns:p14="http://schemas.microsoft.com/office/powerpoint/2010/main" val="275506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130127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59136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65332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dirty="0"/>
          </a:p>
        </p:txBody>
      </p:sp>
    </p:spTree>
    <p:extLst>
      <p:ext uri="{BB962C8B-B14F-4D97-AF65-F5344CB8AC3E}">
        <p14:creationId xmlns:p14="http://schemas.microsoft.com/office/powerpoint/2010/main" val="191840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dirty="0" smtClean="0"/>
              <a:t>Marta </a:t>
            </a:r>
            <a:r>
              <a:rPr lang="en-US" dirty="0" err="1" smtClean="0"/>
              <a:t>Straznicky</a:t>
            </a:r>
            <a:r>
              <a:rPr lang="en-US" dirty="0" smtClean="0"/>
              <a:t> on closet drama: "part of a larger cultural matrix in which closed spaces, selective interpretive communities, and political dissent are aligned."</a:t>
            </a:r>
          </a:p>
          <a:p>
            <a:r>
              <a:rPr lang="en-US" dirty="0" smtClean="0"/>
              <a:t>* </a:t>
            </a:r>
            <a:r>
              <a:rPr lang="en-US" dirty="0" err="1" smtClean="0"/>
              <a:t>Straznicky</a:t>
            </a:r>
            <a:r>
              <a:rPr lang="en-US" dirty="0" smtClean="0"/>
              <a:t>, Marta (2004). Privacy, </a:t>
            </a:r>
            <a:r>
              <a:rPr lang="en-US" dirty="0" err="1" smtClean="0"/>
              <a:t>playreading</a:t>
            </a:r>
            <a:r>
              <a:rPr lang="en-US" dirty="0" smtClean="0"/>
              <a:t>, and women's closet drama, 1500-1700. Cambridge, United Kingdom: Cambridge University Publishing. p. 77</a:t>
            </a:r>
          </a:p>
          <a:p>
            <a:r>
              <a:rPr lang="en-US" dirty="0" smtClean="0"/>
              <a:t>Herington* thinks it is </a:t>
            </a:r>
            <a:r>
              <a:rPr lang="en-US" dirty="0" err="1" smtClean="0"/>
              <a:t>stageable</a:t>
            </a:r>
            <a:r>
              <a:rPr lang="en-US" dirty="0" smtClean="0"/>
              <a:t> and was performed on dramatic or semi-dramatized form.</a:t>
            </a:r>
          </a:p>
          <a:p>
            <a:r>
              <a:rPr lang="en-US" dirty="0" smtClean="0"/>
              <a:t>* Herington, C. J. “Senecan Tragedy.” </a:t>
            </a:r>
            <a:r>
              <a:rPr lang="en-US" i="1" dirty="0" smtClean="0"/>
              <a:t>Arion</a:t>
            </a:r>
            <a:r>
              <a:rPr lang="en-US" dirty="0" smtClean="0"/>
              <a:t> 5 (1966): 422–471.</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72767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THE CLOUD OF EVIL, which coincides with a given play's </a:t>
            </a:r>
            <a:r>
              <a:rPr lang="en-US" i="1" dirty="0" smtClean="0"/>
              <a:t>prologue</a:t>
            </a:r>
            <a:r>
              <a:rPr lang="en-US" dirty="0" smtClean="0"/>
              <a:t>, in which an atmosphere of horror and dread is carefully cultivated.</a:t>
            </a:r>
          </a:p>
          <a:p>
            <a:r>
              <a:rPr lang="en-US" dirty="0" smtClean="0"/>
              <a:t>THE DEFEAT OF REASON BY PASSION, often concentrated in the second act, where in several plays a noble and a lesser character debate - though really, REASON debates PASSION, with victory disastrously won by the latter.</a:t>
            </a:r>
          </a:p>
          <a:p>
            <a:r>
              <a:rPr lang="en-US" dirty="0" smtClean="0"/>
              <a:t>THE EXPLOSION OF EVIL. Self-explanatory, it is, of course, action inevitably resulting from passion's victory over reason. Here, "the shockwave of evil races outwards, prostrating both the wicked and the noble" (Herington 456).</a:t>
            </a:r>
          </a:p>
          <a:p>
            <a:r>
              <a:rPr lang="en-US" dirty="0" smtClean="0"/>
              <a:t>Herington, C. J. “Senecan Tragedy.” </a:t>
            </a:r>
            <a:r>
              <a:rPr lang="en-US" i="1" dirty="0" smtClean="0"/>
              <a:t>Arion</a:t>
            </a:r>
            <a:r>
              <a:rPr lang="en-US" dirty="0" smtClean="0"/>
              <a:t> 5 (1966): 422–471.</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4/19/2024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dirty="0"/>
          </a:p>
        </p:txBody>
      </p:sp>
    </p:spTree>
    <p:extLst>
      <p:ext uri="{BB962C8B-B14F-4D97-AF65-F5344CB8AC3E}">
        <p14:creationId xmlns:p14="http://schemas.microsoft.com/office/powerpoint/2010/main" val="2859847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458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420025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9567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718785"/>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59981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57901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spcBef>
                <a:spcPts val="1200"/>
              </a:spcBef>
              <a:buSzPct val="100000"/>
              <a:defRPr sz="2400">
                <a:solidFill>
                  <a:schemeClr val="tx1">
                    <a:lumMod val="75000"/>
                  </a:schemeClr>
                </a:solidFill>
              </a:defRPr>
            </a:lvl1pPr>
            <a:lvl2pPr marL="502920" indent="-228600">
              <a:lnSpc>
                <a:spcPct val="100000"/>
              </a:lnSpc>
              <a:spcBef>
                <a:spcPts val="600"/>
              </a:spcBef>
              <a:buSzPct val="66000"/>
              <a:buFont typeface="Wingdings" panose="05000000000000000000" pitchFamily="2" charset="2"/>
              <a:buChar char="§"/>
              <a:defRPr sz="2000">
                <a:solidFill>
                  <a:schemeClr val="tx1">
                    <a:lumMod val="75000"/>
                  </a:schemeClr>
                </a:solidFill>
              </a:defRPr>
            </a:lvl2pPr>
            <a:lvl3pPr>
              <a:lnSpc>
                <a:spcPct val="100000"/>
              </a:lnSpc>
              <a:spcBef>
                <a:spcPts val="600"/>
              </a:spcBef>
              <a:defRPr sz="1800">
                <a:solidFill>
                  <a:schemeClr val="tx1">
                    <a:lumMod val="75000"/>
                  </a:schemeClr>
                </a:solidFill>
              </a:defRPr>
            </a:lvl3pPr>
            <a:lvl4pPr>
              <a:lnSpc>
                <a:spcPct val="100000"/>
              </a:lnSpc>
              <a:defRPr sz="1600">
                <a:solidFill>
                  <a:schemeClr val="tx1">
                    <a:lumMod val="75000"/>
                  </a:schemeClr>
                </a:solidFill>
              </a:defRPr>
            </a:lvl4pPr>
            <a:lvl5pPr>
              <a:lnSpc>
                <a:spcPct val="100000"/>
              </a:lnSpc>
              <a:defRPr sz="16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spcBef>
                <a:spcPts val="1200"/>
              </a:spcBef>
              <a:buSzPct val="100000"/>
              <a:defRPr sz="2400">
                <a:solidFill>
                  <a:schemeClr val="tx1">
                    <a:lumMod val="75000"/>
                  </a:schemeClr>
                </a:solidFill>
              </a:defRPr>
            </a:lvl1pPr>
            <a:lvl2pPr marL="502920" indent="-228600">
              <a:lnSpc>
                <a:spcPct val="100000"/>
              </a:lnSpc>
              <a:spcBef>
                <a:spcPts val="600"/>
              </a:spcBef>
              <a:buSzPct val="66000"/>
              <a:buFont typeface="Wingdings" panose="05000000000000000000" pitchFamily="2" charset="2"/>
              <a:buChar char="§"/>
              <a:defRPr sz="2000">
                <a:solidFill>
                  <a:schemeClr val="tx1">
                    <a:lumMod val="75000"/>
                  </a:schemeClr>
                </a:solidFill>
              </a:defRPr>
            </a:lvl2pPr>
            <a:lvl3pPr>
              <a:lnSpc>
                <a:spcPct val="100000"/>
              </a:lnSpc>
              <a:spcBef>
                <a:spcPts val="600"/>
              </a:spcBef>
              <a:defRPr sz="1800">
                <a:solidFill>
                  <a:schemeClr val="tx1">
                    <a:lumMod val="75000"/>
                  </a:schemeClr>
                </a:solidFill>
              </a:defRPr>
            </a:lvl3pPr>
            <a:lvl4pPr>
              <a:lnSpc>
                <a:spcPct val="100000"/>
              </a:lnSpc>
              <a:defRPr sz="1600">
                <a:solidFill>
                  <a:schemeClr val="tx1">
                    <a:lumMod val="75000"/>
                  </a:schemeClr>
                </a:solidFill>
              </a:defRPr>
            </a:lvl4pPr>
            <a:lvl5pPr>
              <a:lnSpc>
                <a:spcPct val="100000"/>
              </a:lnSpc>
              <a:defRPr sz="16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44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931" y="427038"/>
            <a:ext cx="9756141" cy="1325562"/>
          </a:xfrm>
          <a:noFill/>
        </p:spPr>
        <p:txBody>
          <a:bodyPr anchor="ctr" anchorCtr="0">
            <a:normAutofit/>
          </a:bodyPr>
          <a:lstStyle>
            <a:lvl1pPr algn="ctr">
              <a:defRPr sz="3600"/>
            </a:lvl1pPr>
          </a:lstStyle>
          <a:p>
            <a:r>
              <a:rPr lang="en-US" smtClean="0"/>
              <a:t>Click to edit Master title style</a:t>
            </a:r>
            <a:endParaRPr dirty="0"/>
          </a:p>
        </p:txBody>
      </p:sp>
    </p:spTree>
    <p:extLst>
      <p:ext uri="{BB962C8B-B14F-4D97-AF65-F5344CB8AC3E}">
        <p14:creationId xmlns:p14="http://schemas.microsoft.com/office/powerpoint/2010/main" val="50751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24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5073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103282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859865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950" y="908717"/>
            <a:ext cx="5658464" cy="2387600"/>
          </a:xfrm>
        </p:spPr>
        <p:txBody>
          <a:bodyPr/>
          <a:lstStyle/>
          <a:p>
            <a:pPr algn="l"/>
            <a:r>
              <a:rPr lang="en-US" dirty="0" smtClean="0">
                <a:solidFill>
                  <a:srgbClr val="FF0000"/>
                </a:solidFill>
              </a:rPr>
              <a:t>Seneca’s </a:t>
            </a:r>
            <a:r>
              <a:rPr lang="en-US" i="1" dirty="0" smtClean="0">
                <a:solidFill>
                  <a:srgbClr val="FF0000"/>
                </a:solidFill>
              </a:rPr>
              <a:t>Phaedra</a:t>
            </a:r>
            <a:r>
              <a:rPr lang="en-US" dirty="0">
                <a:solidFill>
                  <a:srgbClr val="FF0000"/>
                </a:solidFill>
              </a:rPr>
              <a:t>, or. . .</a:t>
            </a:r>
          </a:p>
        </p:txBody>
      </p:sp>
      <p:sp>
        <p:nvSpPr>
          <p:cNvPr id="3" name="Subtitle 2"/>
          <p:cNvSpPr>
            <a:spLocks noGrp="1"/>
          </p:cNvSpPr>
          <p:nvPr>
            <p:ph type="subTitle" idx="1"/>
          </p:nvPr>
        </p:nvSpPr>
        <p:spPr>
          <a:xfrm>
            <a:off x="435950" y="3602038"/>
            <a:ext cx="5658464" cy="1655762"/>
          </a:xfrm>
        </p:spPr>
        <p:txBody>
          <a:bodyPr/>
          <a:lstStyle/>
          <a:p>
            <a:pPr algn="l"/>
            <a:r>
              <a:rPr lang="en-US" dirty="0">
                <a:solidFill>
                  <a:srgbClr val="FF0000"/>
                </a:solidFill>
              </a:rPr>
              <a:t>“The </a:t>
            </a:r>
            <a:r>
              <a:rPr lang="en-US" dirty="0" smtClean="0">
                <a:solidFill>
                  <a:srgbClr val="FF0000"/>
                </a:solidFill>
              </a:rPr>
              <a:t>Explosion of </a:t>
            </a:r>
            <a:r>
              <a:rPr lang="en-US" dirty="0">
                <a:solidFill>
                  <a:srgbClr val="FF0000"/>
                </a:solidFill>
              </a:rPr>
              <a:t>Evil” 2</a:t>
            </a:r>
          </a:p>
        </p:txBody>
      </p:sp>
      <p:grpSp>
        <p:nvGrpSpPr>
          <p:cNvPr id="6" name="Group 5"/>
          <p:cNvGrpSpPr/>
          <p:nvPr/>
        </p:nvGrpSpPr>
        <p:grpSpPr>
          <a:xfrm>
            <a:off x="6210300" y="1295400"/>
            <a:ext cx="5139664" cy="4362510"/>
            <a:chOff x="6400800" y="1295400"/>
            <a:chExt cx="5139664" cy="436251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295400"/>
              <a:ext cx="5139664" cy="3829050"/>
            </a:xfrm>
            <a:prstGeom prst="rect">
              <a:avLst/>
            </a:prstGeom>
          </p:spPr>
        </p:pic>
        <p:sp>
          <p:nvSpPr>
            <p:cNvPr id="5" name="TextBox 4"/>
            <p:cNvSpPr txBox="1"/>
            <p:nvPr/>
          </p:nvSpPr>
          <p:spPr>
            <a:xfrm>
              <a:off x="6400800" y="5257800"/>
              <a:ext cx="5139664" cy="400110"/>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Pierre-Narcisse </a:t>
              </a:r>
              <a:r>
                <a:rPr lang="en-US" sz="2000" dirty="0" err="1" smtClean="0">
                  <a:solidFill>
                    <a:srgbClr val="FF0000"/>
                  </a:solidFill>
                  <a:latin typeface="Calibri" panose="020F0502020204030204" pitchFamily="34" charset="0"/>
                  <a:cs typeface="Calibri" panose="020F0502020204030204" pitchFamily="34" charset="0"/>
                </a:rPr>
                <a:t>Guérin</a:t>
              </a:r>
              <a:r>
                <a:rPr lang="en-US" sz="2000" dirty="0">
                  <a:solidFill>
                    <a:srgbClr val="FF0000"/>
                  </a:solidFill>
                  <a:latin typeface="Calibri" panose="020F0502020204030204" pitchFamily="34" charset="0"/>
                  <a:cs typeface="Calibri" panose="020F0502020204030204" pitchFamily="34" charset="0"/>
                </a:rPr>
                <a:t>, Phaedra and Hippolytus</a:t>
              </a:r>
              <a:endParaRPr lang="en-US" sz="2000" dirty="0" smtClean="0">
                <a:solidFill>
                  <a:srgbClr val="FF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6227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 </a:t>
            </a:r>
            <a:r>
              <a:rPr lang="en-US" i="1" dirty="0" smtClean="0"/>
              <a:t>Phaedra</a:t>
            </a:r>
            <a:r>
              <a:rPr lang="en-US" dirty="0" smtClean="0"/>
              <a:t>: Tragic Motifs? (1)</a:t>
            </a:r>
            <a:endParaRPr lang="en-US" dirty="0"/>
          </a:p>
        </p:txBody>
      </p:sp>
      <p:sp>
        <p:nvSpPr>
          <p:cNvPr id="14" name="Content Placeholder 13"/>
          <p:cNvSpPr>
            <a:spLocks noGrp="1"/>
          </p:cNvSpPr>
          <p:nvPr>
            <p:ph idx="1"/>
          </p:nvPr>
        </p:nvSpPr>
        <p:spPr/>
        <p:txBody>
          <a:bodyPr/>
          <a:lstStyle/>
          <a:p>
            <a:r>
              <a:rPr lang="en-US" i="1" dirty="0"/>
              <a:t>Koros?</a:t>
            </a:r>
            <a:endParaRPr lang="en-US" dirty="0"/>
          </a:p>
          <a:p>
            <a:pPr lvl="1"/>
            <a:r>
              <a:rPr lang="en-US" dirty="0"/>
              <a:t>“A man who can do much would like to do / More than he can” (p. 106)</a:t>
            </a:r>
          </a:p>
          <a:p>
            <a:r>
              <a:rPr lang="en-US" dirty="0" smtClean="0"/>
              <a:t>Theseus</a:t>
            </a:r>
            <a:r>
              <a:rPr lang="en-US" dirty="0"/>
              <a:t>’ </a:t>
            </a:r>
            <a:r>
              <a:rPr lang="en-US" i="1" dirty="0"/>
              <a:t>hubris?</a:t>
            </a:r>
          </a:p>
          <a:p>
            <a:pPr lvl="1"/>
            <a:r>
              <a:rPr lang="en-US" dirty="0"/>
              <a:t>“PHAEDRA: No shame, deters him. Lust and lawless marriage / In hell Hippolytus’s father seeks” (p. 102</a:t>
            </a:r>
            <a:r>
              <a:rPr lang="en-US" dirty="0" smtClean="0"/>
              <a:t>)</a:t>
            </a:r>
            <a:endParaRPr lang="en-US" dirty="0"/>
          </a:p>
        </p:txBody>
      </p:sp>
    </p:spTree>
    <p:extLst>
      <p:ext uri="{BB962C8B-B14F-4D97-AF65-F5344CB8AC3E}">
        <p14:creationId xmlns:p14="http://schemas.microsoft.com/office/powerpoint/2010/main" val="212087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 </a:t>
            </a:r>
            <a:r>
              <a:rPr lang="en-US" i="1" dirty="0" smtClean="0"/>
              <a:t>Phaedra</a:t>
            </a:r>
            <a:r>
              <a:rPr lang="en-US" dirty="0" smtClean="0"/>
              <a:t>: Tragic Motifs? (2)</a:t>
            </a:r>
            <a:endParaRPr lang="en-US" dirty="0"/>
          </a:p>
        </p:txBody>
      </p:sp>
      <p:sp>
        <p:nvSpPr>
          <p:cNvPr id="14" name="Content Placeholder 13"/>
          <p:cNvSpPr>
            <a:spLocks noGrp="1"/>
          </p:cNvSpPr>
          <p:nvPr>
            <p:ph idx="1"/>
          </p:nvPr>
        </p:nvSpPr>
        <p:spPr/>
        <p:txBody>
          <a:bodyPr>
            <a:normAutofit/>
          </a:bodyPr>
          <a:lstStyle/>
          <a:p>
            <a:r>
              <a:rPr lang="en-US" dirty="0" smtClean="0"/>
              <a:t>Tragic </a:t>
            </a:r>
            <a:r>
              <a:rPr lang="en-US" dirty="0"/>
              <a:t>knowing?</a:t>
            </a:r>
          </a:p>
          <a:p>
            <a:pPr lvl="1"/>
            <a:r>
              <a:rPr lang="en-US" dirty="0"/>
              <a:t>“PHAEDRA: What we should shun we must desire. Yet knowing, I cannot help myself” (p. 126)</a:t>
            </a:r>
          </a:p>
          <a:p>
            <a:r>
              <a:rPr lang="en-US" dirty="0" smtClean="0"/>
              <a:t>Stoic or tragic theme? (</a:t>
            </a:r>
            <a:r>
              <a:rPr lang="en-US" i="1" dirty="0" smtClean="0"/>
              <a:t>Atē?</a:t>
            </a:r>
            <a:r>
              <a:rPr lang="en-US" dirty="0" smtClean="0"/>
              <a:t>)</a:t>
            </a:r>
          </a:p>
          <a:p>
            <a:pPr lvl="1"/>
            <a:r>
              <a:rPr lang="en-US" dirty="0"/>
              <a:t>“PHAEDRA: Reason? … </a:t>
            </a:r>
            <a:r>
              <a:rPr lang="en-US" dirty="0" smtClean="0"/>
              <a:t>Unreason  </a:t>
            </a:r>
            <a:r>
              <a:rPr lang="en-US" dirty="0"/>
              <a:t>commands my </a:t>
            </a:r>
            <a:r>
              <a:rPr lang="en-US" dirty="0" smtClean="0"/>
              <a:t>heart” (p. 105)</a:t>
            </a:r>
          </a:p>
        </p:txBody>
      </p:sp>
    </p:spTree>
    <p:extLst>
      <p:ext uri="{BB962C8B-B14F-4D97-AF65-F5344CB8AC3E}">
        <p14:creationId xmlns:p14="http://schemas.microsoft.com/office/powerpoint/2010/main" val="11441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Seneca </a:t>
            </a:r>
            <a:r>
              <a:rPr lang="en-US" i="1" dirty="0"/>
              <a:t>Phaedra</a:t>
            </a:r>
            <a:r>
              <a:rPr lang="en-US" dirty="0"/>
              <a:t>: Tragic Motifs? </a:t>
            </a:r>
            <a:r>
              <a:rPr lang="en-US" dirty="0" smtClean="0"/>
              <a:t>(3)</a:t>
            </a:r>
            <a:endParaRPr lang="en-US" dirty="0"/>
          </a:p>
        </p:txBody>
      </p:sp>
      <p:sp>
        <p:nvSpPr>
          <p:cNvPr id="14" name="Content Placeholder 13"/>
          <p:cNvSpPr>
            <a:spLocks noGrp="1"/>
          </p:cNvSpPr>
          <p:nvPr>
            <p:ph idx="1"/>
          </p:nvPr>
        </p:nvSpPr>
        <p:spPr/>
        <p:txBody>
          <a:bodyPr/>
          <a:lstStyle/>
          <a:p>
            <a:pPr marL="45720" indent="0">
              <a:buNone/>
            </a:pPr>
            <a:r>
              <a:rPr lang="en-US" sz="3200" dirty="0"/>
              <a:t>“NURSE: Willful sin is a worse evil than unnatural passion; that comes by fate, but sin comes from our nature. ... To choose the good is the first rule of life, and not to falter on the way; next best is to have shame and know where sin must stop.” (Nurse, p. 104)</a:t>
            </a:r>
          </a:p>
        </p:txBody>
      </p:sp>
    </p:spTree>
    <p:extLst>
      <p:ext uri="{BB962C8B-B14F-4D97-AF65-F5344CB8AC3E}">
        <p14:creationId xmlns:p14="http://schemas.microsoft.com/office/powerpoint/2010/main" val="40730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Senecan Tragic Rhetoric (</a:t>
            </a:r>
            <a:r>
              <a:rPr lang="en-US" i="1" dirty="0" smtClean="0"/>
              <a:t>Phaedra</a:t>
            </a:r>
            <a:r>
              <a:rPr lang="en-US" dirty="0" smtClean="0"/>
              <a:t>)</a:t>
            </a:r>
            <a:endParaRPr lang="en-US" dirty="0"/>
          </a:p>
        </p:txBody>
      </p:sp>
      <p:sp>
        <p:nvSpPr>
          <p:cNvPr id="8" name="Text Placeholder 7"/>
          <p:cNvSpPr>
            <a:spLocks noGrp="1"/>
          </p:cNvSpPr>
          <p:nvPr>
            <p:ph type="body" idx="1"/>
          </p:nvPr>
        </p:nvSpPr>
        <p:spPr/>
        <p:txBody>
          <a:bodyPr/>
          <a:lstStyle/>
          <a:p>
            <a:r>
              <a:rPr lang="en-US" i="1" dirty="0" smtClean="0"/>
              <a:t>Sententia</a:t>
            </a:r>
            <a:r>
              <a:rPr lang="en-US" dirty="0" smtClean="0"/>
              <a:t> (pl. </a:t>
            </a:r>
            <a:r>
              <a:rPr lang="en-US" i="1" dirty="0" smtClean="0"/>
              <a:t>sententiae</a:t>
            </a:r>
            <a:r>
              <a:rPr lang="en-US" dirty="0" smtClean="0"/>
              <a:t>)</a:t>
            </a:r>
            <a:endParaRPr lang="en-US" dirty="0"/>
          </a:p>
        </p:txBody>
      </p:sp>
      <p:sp>
        <p:nvSpPr>
          <p:cNvPr id="10" name="Content Placeholder 9"/>
          <p:cNvSpPr>
            <a:spLocks noGrp="1"/>
          </p:cNvSpPr>
          <p:nvPr>
            <p:ph sz="half" idx="2"/>
          </p:nvPr>
        </p:nvSpPr>
        <p:spPr/>
        <p:txBody>
          <a:bodyPr>
            <a:normAutofit/>
          </a:bodyPr>
          <a:lstStyle/>
          <a:p>
            <a:pPr marL="45720" indent="0">
              <a:lnSpc>
                <a:spcPct val="124000"/>
              </a:lnSpc>
              <a:spcBef>
                <a:spcPts val="0"/>
              </a:spcBef>
              <a:buNone/>
            </a:pPr>
            <a:r>
              <a:rPr lang="en-US" i="1" dirty="0"/>
              <a:t>quod non </a:t>
            </a:r>
            <a:r>
              <a:rPr lang="en-US" i="1" dirty="0" err="1"/>
              <a:t>potest</a:t>
            </a:r>
            <a:r>
              <a:rPr lang="en-US" i="1" dirty="0"/>
              <a:t> </a:t>
            </a:r>
            <a:r>
              <a:rPr lang="en-US" i="1" dirty="0" err="1"/>
              <a:t>vult</a:t>
            </a:r>
            <a:r>
              <a:rPr lang="en-US" i="1" dirty="0"/>
              <a:t> posse qui </a:t>
            </a:r>
            <a:r>
              <a:rPr lang="en-US" i="1" dirty="0" err="1"/>
              <a:t>nimium</a:t>
            </a:r>
            <a:r>
              <a:rPr lang="en-US" i="1" dirty="0"/>
              <a:t> </a:t>
            </a:r>
            <a:r>
              <a:rPr lang="en-US" i="1" dirty="0" err="1"/>
              <a:t>potest</a:t>
            </a:r>
            <a:r>
              <a:rPr lang="en-US" dirty="0"/>
              <a:t> (Nurse, line 215)</a:t>
            </a:r>
          </a:p>
          <a:p>
            <a:pPr marL="45720" indent="0">
              <a:lnSpc>
                <a:spcPct val="124000"/>
              </a:lnSpc>
              <a:spcBef>
                <a:spcPts val="0"/>
              </a:spcBef>
              <a:buNone/>
            </a:pPr>
            <a:r>
              <a:rPr lang="en-US" dirty="0"/>
              <a:t>“A man who can do much would like to do more than he can” (Nurse, p. 106)</a:t>
            </a:r>
          </a:p>
        </p:txBody>
      </p:sp>
      <p:sp>
        <p:nvSpPr>
          <p:cNvPr id="9" name="Text Placeholder 8"/>
          <p:cNvSpPr>
            <a:spLocks noGrp="1"/>
          </p:cNvSpPr>
          <p:nvPr>
            <p:ph type="body" sz="quarter" idx="3"/>
          </p:nvPr>
        </p:nvSpPr>
        <p:spPr/>
        <p:txBody>
          <a:bodyPr/>
          <a:lstStyle/>
          <a:p>
            <a:r>
              <a:rPr lang="en-US" dirty="0" smtClean="0"/>
              <a:t>Perverse exaggeration</a:t>
            </a:r>
            <a:endParaRPr lang="en-US" dirty="0"/>
          </a:p>
        </p:txBody>
      </p:sp>
      <p:sp>
        <p:nvSpPr>
          <p:cNvPr id="25" name="Content Placeholder 24"/>
          <p:cNvSpPr>
            <a:spLocks noGrp="1"/>
          </p:cNvSpPr>
          <p:nvPr>
            <p:ph sz="quarter" idx="4"/>
          </p:nvPr>
        </p:nvSpPr>
        <p:spPr/>
        <p:txBody>
          <a:bodyPr>
            <a:normAutofit/>
          </a:bodyPr>
          <a:lstStyle/>
          <a:p>
            <a:pPr marL="45720" indent="0">
              <a:lnSpc>
                <a:spcPct val="124000"/>
              </a:lnSpc>
              <a:spcBef>
                <a:spcPts val="0"/>
              </a:spcBef>
              <a:buNone/>
            </a:pPr>
            <a:r>
              <a:rPr lang="en-US" dirty="0"/>
              <a:t>“I hate them all; I dread, I shun, I loath them. I choose – whether by reason, rage, or instinct – I choose to hate them” (Hippolytus, p. 120)</a:t>
            </a:r>
          </a:p>
        </p:txBody>
      </p:sp>
    </p:spTree>
    <p:extLst>
      <p:ext uri="{BB962C8B-B14F-4D97-AF65-F5344CB8AC3E}">
        <p14:creationId xmlns:p14="http://schemas.microsoft.com/office/powerpoint/2010/main" val="93930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Effect transition="in" filter="fade">
                                      <p:cBhvr>
                                        <p:cTn id="25" dur="500"/>
                                        <p:tgtEl>
                                          <p:spTgt spid="9">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fade">
                                      <p:cBhvr>
                                        <p:cTn id="3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0" grpId="0" build="p"/>
      <p:bldP spid="9" grpId="0" uiExpand="1" build="p" animBg="1"/>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Stylistic/Rhetorical Comparison 1</a:t>
            </a:r>
            <a:endParaRPr lang="en-US" dirty="0"/>
          </a:p>
        </p:txBody>
      </p:sp>
      <p:sp>
        <p:nvSpPr>
          <p:cNvPr id="3" name="Text Placeholder 2"/>
          <p:cNvSpPr>
            <a:spLocks noGrp="1"/>
          </p:cNvSpPr>
          <p:nvPr>
            <p:ph type="body" idx="1"/>
          </p:nvPr>
        </p:nvSpPr>
        <p:spPr/>
        <p:txBody>
          <a:bodyPr/>
          <a:lstStyle/>
          <a:p>
            <a:r>
              <a:rPr lang="en-US" dirty="0" smtClean="0"/>
              <a:t>Sophocles </a:t>
            </a:r>
            <a:r>
              <a:rPr lang="en-US" i="1" dirty="0" smtClean="0"/>
              <a:t>Oedipus the King</a:t>
            </a:r>
            <a:endParaRPr lang="en-US" i="1" dirty="0"/>
          </a:p>
        </p:txBody>
      </p:sp>
      <p:sp>
        <p:nvSpPr>
          <p:cNvPr id="10" name="Content Placeholder 9"/>
          <p:cNvSpPr>
            <a:spLocks noGrp="1"/>
          </p:cNvSpPr>
          <p:nvPr>
            <p:ph sz="half" idx="2"/>
          </p:nvPr>
        </p:nvSpPr>
        <p:spPr/>
        <p:txBody>
          <a:bodyPr>
            <a:normAutofit/>
          </a:bodyPr>
          <a:lstStyle/>
          <a:p>
            <a:pPr marL="45720" indent="0">
              <a:lnSpc>
                <a:spcPct val="124000"/>
              </a:lnSpc>
              <a:spcBef>
                <a:spcPts val="0"/>
              </a:spcBef>
              <a:buNone/>
            </a:pPr>
            <a:r>
              <a:rPr lang="en-US" dirty="0"/>
              <a:t>“MESSENGER: “I tell you neither the waters of the Danube / nor the Nile can wash this palace clean” (p. 235)</a:t>
            </a:r>
          </a:p>
        </p:txBody>
      </p:sp>
      <p:sp>
        <p:nvSpPr>
          <p:cNvPr id="5" name="Text Placeholder 4"/>
          <p:cNvSpPr>
            <a:spLocks noGrp="1"/>
          </p:cNvSpPr>
          <p:nvPr>
            <p:ph type="body" sz="quarter" idx="3"/>
          </p:nvPr>
        </p:nvSpPr>
        <p:spPr/>
        <p:txBody>
          <a:bodyPr/>
          <a:lstStyle/>
          <a:p>
            <a:r>
              <a:rPr lang="en-US" dirty="0" smtClean="0"/>
              <a:t>Seneca </a:t>
            </a:r>
            <a:r>
              <a:rPr lang="en-US" i="1" dirty="0" smtClean="0"/>
              <a:t>Phaedra</a:t>
            </a:r>
            <a:endParaRPr lang="en-US" i="1" dirty="0"/>
          </a:p>
        </p:txBody>
      </p:sp>
      <p:sp>
        <p:nvSpPr>
          <p:cNvPr id="11" name="Content Placeholder 10"/>
          <p:cNvSpPr>
            <a:spLocks noGrp="1"/>
          </p:cNvSpPr>
          <p:nvPr>
            <p:ph sz="quarter" idx="4"/>
          </p:nvPr>
        </p:nvSpPr>
        <p:spPr/>
        <p:txBody>
          <a:bodyPr>
            <a:normAutofit/>
          </a:bodyPr>
          <a:lstStyle/>
          <a:p>
            <a:pPr marL="45720" indent="0">
              <a:lnSpc>
                <a:spcPct val="124000"/>
              </a:lnSpc>
              <a:spcBef>
                <a:spcPts val="0"/>
              </a:spcBef>
              <a:buNone/>
            </a:pPr>
            <a:r>
              <a:rPr lang="en-US" dirty="0"/>
              <a:t>“HIPPOLYTUS: Will </a:t>
            </a:r>
            <a:r>
              <a:rPr lang="en-US" dirty="0" err="1"/>
              <a:t>Tanäis</a:t>
            </a:r>
            <a:r>
              <a:rPr lang="en-US" dirty="0"/>
              <a:t> wash me clean, will the wild waves / Of far </a:t>
            </a:r>
            <a:r>
              <a:rPr lang="en-US" dirty="0" err="1"/>
              <a:t>Maeotis</a:t>
            </a:r>
            <a:r>
              <a:rPr lang="en-US" dirty="0"/>
              <a:t>, feeding the Pontic sea? / No; nor great Neptune in his whole wide ocean / Drown this great weight of sin” (pp. 126-127)</a:t>
            </a:r>
          </a:p>
        </p:txBody>
      </p:sp>
    </p:spTree>
    <p:extLst>
      <p:ext uri="{BB962C8B-B14F-4D97-AF65-F5344CB8AC3E}">
        <p14:creationId xmlns:p14="http://schemas.microsoft.com/office/powerpoint/2010/main" val="35095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500"/>
                                        <p:tgtEl>
                                          <p:spTgt spid="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build="p"/>
      <p:bldP spid="5" grpId="0" uiExpand="1" build="p" animBg="1"/>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Stylistic/Rhetorical Comparison </a:t>
            </a:r>
            <a:r>
              <a:rPr lang="en-US" dirty="0" smtClean="0"/>
              <a:t>2</a:t>
            </a:r>
            <a:endParaRPr lang="en-US" dirty="0"/>
          </a:p>
        </p:txBody>
      </p:sp>
      <p:sp>
        <p:nvSpPr>
          <p:cNvPr id="3" name="Text Placeholder 2"/>
          <p:cNvSpPr>
            <a:spLocks noGrp="1"/>
          </p:cNvSpPr>
          <p:nvPr>
            <p:ph type="body" idx="1"/>
          </p:nvPr>
        </p:nvSpPr>
        <p:spPr/>
        <p:txBody>
          <a:bodyPr/>
          <a:lstStyle/>
          <a:p>
            <a:r>
              <a:rPr lang="en-US" dirty="0" smtClean="0"/>
              <a:t>Euripides </a:t>
            </a:r>
            <a:r>
              <a:rPr lang="en-US" i="1" dirty="0" smtClean="0"/>
              <a:t>Hippolytus</a:t>
            </a:r>
            <a:endParaRPr lang="en-US" dirty="0"/>
          </a:p>
        </p:txBody>
      </p:sp>
      <p:sp>
        <p:nvSpPr>
          <p:cNvPr id="4" name="Content Placeholder 3"/>
          <p:cNvSpPr>
            <a:spLocks noGrp="1"/>
          </p:cNvSpPr>
          <p:nvPr>
            <p:ph sz="half" idx="2"/>
          </p:nvPr>
        </p:nvSpPr>
        <p:spPr/>
        <p:txBody>
          <a:bodyPr>
            <a:normAutofit/>
          </a:bodyPr>
          <a:lstStyle/>
          <a:p>
            <a:pPr marL="45720" indent="0">
              <a:lnSpc>
                <a:spcPct val="124000"/>
              </a:lnSpc>
              <a:spcBef>
                <a:spcPts val="0"/>
              </a:spcBef>
              <a:buNone/>
            </a:pPr>
            <a:r>
              <a:rPr lang="en-US" dirty="0"/>
              <a:t>“The unfortunate youth, inextricably entangled in the reins, was dragged along — his dear head battered against the rocks and his body shredded.” (Roche)</a:t>
            </a:r>
          </a:p>
        </p:txBody>
      </p:sp>
      <p:sp>
        <p:nvSpPr>
          <p:cNvPr id="5" name="Text Placeholder 4"/>
          <p:cNvSpPr>
            <a:spLocks noGrp="1"/>
          </p:cNvSpPr>
          <p:nvPr>
            <p:ph type="body" sz="quarter" idx="3"/>
          </p:nvPr>
        </p:nvSpPr>
        <p:spPr/>
        <p:txBody>
          <a:bodyPr/>
          <a:lstStyle/>
          <a:p>
            <a:r>
              <a:rPr lang="en-US" dirty="0" smtClean="0"/>
              <a:t>Seneca </a:t>
            </a:r>
            <a:r>
              <a:rPr lang="en-US" i="1" dirty="0" smtClean="0"/>
              <a:t>Phaedra</a:t>
            </a:r>
            <a:endParaRPr lang="en-US" dirty="0"/>
          </a:p>
        </p:txBody>
      </p:sp>
      <p:sp>
        <p:nvSpPr>
          <p:cNvPr id="6" name="Content Placeholder 5"/>
          <p:cNvSpPr>
            <a:spLocks noGrp="1"/>
          </p:cNvSpPr>
          <p:nvPr>
            <p:ph sz="quarter" idx="4"/>
          </p:nvPr>
        </p:nvSpPr>
        <p:spPr/>
        <p:txBody>
          <a:bodyPr>
            <a:normAutofit/>
          </a:bodyPr>
          <a:lstStyle/>
          <a:p>
            <a:pPr marL="45720" indent="0">
              <a:lnSpc>
                <a:spcPct val="124000"/>
              </a:lnSpc>
              <a:spcBef>
                <a:spcPts val="0"/>
              </a:spcBef>
              <a:buNone/>
            </a:pPr>
            <a:r>
              <a:rPr lang="en-US" dirty="0"/>
              <a:t>“The speeding wheels trundled the dying body until it caught upon a half-burnt tree-stump, sharp as a stake, which pierced the groin and held him transfixed....” (Messenger, p. 142)</a:t>
            </a:r>
          </a:p>
        </p:txBody>
      </p:sp>
    </p:spTree>
    <p:extLst>
      <p:ext uri="{BB962C8B-B14F-4D97-AF65-F5344CB8AC3E}">
        <p14:creationId xmlns:p14="http://schemas.microsoft.com/office/powerpoint/2010/main" val="324248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500"/>
                                        <p:tgtEl>
                                          <p:spTgt spid="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p:bldP spid="5" grpId="0" uiExpand="1" build="p" animBg="1"/>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 </a:t>
            </a:r>
            <a:r>
              <a:rPr lang="en-US" i="1" dirty="0" smtClean="0"/>
              <a:t>Thyestes</a:t>
            </a:r>
            <a:r>
              <a:rPr lang="en-US" dirty="0" smtClean="0"/>
              <a:t>, Thu, 11-Apr Journal</a:t>
            </a:r>
            <a:endParaRPr lang="en-US" dirty="0"/>
          </a:p>
        </p:txBody>
      </p:sp>
      <p:sp>
        <p:nvSpPr>
          <p:cNvPr id="3" name="TextBox 2"/>
          <p:cNvSpPr txBox="1"/>
          <p:nvPr/>
        </p:nvSpPr>
        <p:spPr>
          <a:xfrm>
            <a:off x="1189180" y="1846286"/>
            <a:ext cx="9831069" cy="1277914"/>
          </a:xfrm>
          <a:prstGeom prst="rect">
            <a:avLst/>
          </a:prstGeom>
          <a:noFill/>
        </p:spPr>
        <p:txBody>
          <a:bodyPr wrap="square" rtlCol="0">
            <a:spAutoFit/>
          </a:bodyPr>
          <a:lstStyle/>
          <a:p>
            <a:pPr algn="ctr">
              <a:lnSpc>
                <a:spcPct val="125000"/>
              </a:lnSpc>
            </a:pPr>
            <a:r>
              <a:rPr lang="en-US" sz="3200" dirty="0">
                <a:solidFill>
                  <a:srgbClr val="737373"/>
                </a:solidFill>
                <a:latin typeface="Calibri" panose="020F0502020204030204" pitchFamily="34" charset="0"/>
                <a:cs typeface="Calibri" panose="020F0502020204030204" pitchFamily="34" charset="0"/>
              </a:rPr>
              <a:t>How to perform the </a:t>
            </a:r>
            <a:r>
              <a:rPr lang="en-US" sz="3200" dirty="0" smtClean="0">
                <a:solidFill>
                  <a:srgbClr val="737373"/>
                </a:solidFill>
                <a:latin typeface="Calibri" panose="020F0502020204030204" pitchFamily="34" charset="0"/>
                <a:cs typeface="Calibri" panose="020F0502020204030204" pitchFamily="34" charset="0"/>
              </a:rPr>
              <a:t>“big reveal” </a:t>
            </a:r>
            <a:r>
              <a:rPr lang="en-US" sz="3200" dirty="0">
                <a:solidFill>
                  <a:srgbClr val="737373"/>
                </a:solidFill>
                <a:latin typeface="Calibri" panose="020F0502020204030204" pitchFamily="34" charset="0"/>
                <a:cs typeface="Calibri" panose="020F0502020204030204" pitchFamily="34" charset="0"/>
              </a:rPr>
              <a:t>in the Feast of Thyestes scene? (pp. 88-90, Penguin Seneca)</a:t>
            </a:r>
            <a:endParaRPr lang="en-US" sz="3200" dirty="0" smtClean="0">
              <a:solidFill>
                <a:srgbClr val="737373"/>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871859" y="3655926"/>
            <a:ext cx="2834093" cy="2973474"/>
          </a:xfrm>
          <a:prstGeom prst="rect">
            <a:avLst/>
          </a:prstGeom>
        </p:spPr>
      </p:pic>
      <p:pic>
        <p:nvPicPr>
          <p:cNvPr id="6" name="Picture 5"/>
          <p:cNvPicPr>
            <a:picLocks noChangeAspect="1"/>
          </p:cNvPicPr>
          <p:nvPr/>
        </p:nvPicPr>
        <p:blipFill>
          <a:blip r:embed="rId4"/>
          <a:stretch>
            <a:fillRect/>
          </a:stretch>
        </p:blipFill>
        <p:spPr>
          <a:xfrm>
            <a:off x="6529460" y="3655926"/>
            <a:ext cx="2271640" cy="2985585"/>
          </a:xfrm>
          <a:prstGeom prst="rect">
            <a:avLst/>
          </a:prstGeom>
        </p:spPr>
      </p:pic>
    </p:spTree>
    <p:extLst>
      <p:ext uri="{BB962C8B-B14F-4D97-AF65-F5344CB8AC3E}">
        <p14:creationId xmlns:p14="http://schemas.microsoft.com/office/powerpoint/2010/main" val="21440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Discussion</a:t>
            </a:r>
          </a:p>
          <a:p>
            <a:pPr lvl="1"/>
            <a:r>
              <a:rPr lang="en-US" dirty="0" smtClean="0"/>
              <a:t>Roman Tragedy as Non-Tragedy?</a:t>
            </a:r>
          </a:p>
          <a:p>
            <a:pPr lvl="0"/>
            <a:r>
              <a:rPr lang="en-US" dirty="0" smtClean="0"/>
              <a:t>“The Explosion of Evil,” </a:t>
            </a:r>
            <a:r>
              <a:rPr lang="en-US" i="1" dirty="0" smtClean="0"/>
              <a:t>Phaedra</a:t>
            </a:r>
          </a:p>
          <a:p>
            <a:pPr lvl="1"/>
            <a:r>
              <a:rPr lang="en-US" dirty="0" smtClean="0"/>
              <a:t>The Conversation Continues...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133600"/>
            <a:ext cx="2881604" cy="3176968"/>
          </a:xfrm>
          <a:prstGeom prst="rect">
            <a:avLst/>
          </a:prstGeom>
        </p:spPr>
      </p:pic>
    </p:spTree>
    <p:extLst>
      <p:ext uri="{BB962C8B-B14F-4D97-AF65-F5344CB8AC3E}">
        <p14:creationId xmlns:p14="http://schemas.microsoft.com/office/powerpoint/2010/main" val="216437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Roman Tragedy as Non-Tragedy?</a:t>
            </a:r>
            <a:endParaRPr lang="en-US" dirty="0"/>
          </a:p>
        </p:txBody>
      </p:sp>
    </p:spTree>
    <p:extLst>
      <p:ext uri="{BB962C8B-B14F-4D97-AF65-F5344CB8AC3E}">
        <p14:creationId xmlns:p14="http://schemas.microsoft.com/office/powerpoint/2010/main" val="290573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906" y="1628507"/>
            <a:ext cx="10744200" cy="3600986"/>
          </a:xfrm>
          <a:prstGeom prst="rect">
            <a:avLst/>
          </a:prstGeom>
          <a:noFill/>
        </p:spPr>
        <p:txBody>
          <a:bodyPr wrap="square" rtlCol="0" anchor="ctr" anchorCtr="0">
            <a:spAutoFit/>
          </a:bodyPr>
          <a:lstStyle/>
          <a:p>
            <a:r>
              <a:rPr lang="en-US" sz="4800" dirty="0" smtClean="0">
                <a:solidFill>
                  <a:srgbClr val="737373"/>
                </a:solidFill>
                <a:latin typeface="Calibri" panose="020F0502020204030204" pitchFamily="34" charset="0"/>
                <a:cs typeface="Calibri" panose="020F0502020204030204" pitchFamily="34" charset="0"/>
              </a:rPr>
              <a:t>“The </a:t>
            </a:r>
            <a:r>
              <a:rPr lang="en-US" sz="4800" dirty="0">
                <a:solidFill>
                  <a:srgbClr val="737373"/>
                </a:solidFill>
                <a:latin typeface="Calibri" panose="020F0502020204030204" pitchFamily="34" charset="0"/>
                <a:cs typeface="Calibri" panose="020F0502020204030204" pitchFamily="34" charset="0"/>
              </a:rPr>
              <a:t>content of Roman tragedy is not </a:t>
            </a:r>
            <a:r>
              <a:rPr lang="en-US" sz="4800" dirty="0" smtClean="0">
                <a:solidFill>
                  <a:srgbClr val="737373"/>
                </a:solidFill>
                <a:latin typeface="Calibri" panose="020F0502020204030204" pitchFamily="34" charset="0"/>
                <a:cs typeface="Calibri" panose="020F0502020204030204" pitchFamily="34" charset="0"/>
              </a:rPr>
              <a:t>‘tragic.’ “ </a:t>
            </a:r>
            <a:r>
              <a:rPr lang="en-US" sz="4800" dirty="0">
                <a:solidFill>
                  <a:srgbClr val="737373"/>
                </a:solidFill>
                <a:latin typeface="Calibri" panose="020F0502020204030204" pitchFamily="34" charset="0"/>
                <a:cs typeface="Calibri" panose="020F0502020204030204" pitchFamily="34" charset="0"/>
              </a:rPr>
              <a:t>(</a:t>
            </a:r>
            <a:r>
              <a:rPr lang="en-US" sz="4800" i="1" dirty="0" smtClean="0">
                <a:solidFill>
                  <a:srgbClr val="737373"/>
                </a:solidFill>
                <a:latin typeface="Calibri" panose="020F0502020204030204" pitchFamily="34" charset="0"/>
                <a:cs typeface="Calibri" panose="020F0502020204030204" pitchFamily="34" charset="0"/>
              </a:rPr>
              <a:t>Brill’s </a:t>
            </a:r>
            <a:r>
              <a:rPr lang="en-US" sz="4800" i="1" dirty="0">
                <a:solidFill>
                  <a:srgbClr val="737373"/>
                </a:solidFill>
                <a:latin typeface="Calibri" panose="020F0502020204030204" pitchFamily="34" charset="0"/>
                <a:cs typeface="Calibri" panose="020F0502020204030204" pitchFamily="34" charset="0"/>
              </a:rPr>
              <a:t>New </a:t>
            </a:r>
            <a:r>
              <a:rPr lang="en-US" sz="4800" i="1" dirty="0" err="1">
                <a:solidFill>
                  <a:srgbClr val="737373"/>
                </a:solidFill>
                <a:latin typeface="Calibri" panose="020F0502020204030204" pitchFamily="34" charset="0"/>
                <a:cs typeface="Calibri" panose="020F0502020204030204" pitchFamily="34" charset="0"/>
              </a:rPr>
              <a:t>Pauly</a:t>
            </a:r>
            <a:r>
              <a:rPr lang="en-US" sz="4800" dirty="0" smtClean="0">
                <a:solidFill>
                  <a:srgbClr val="737373"/>
                </a:solidFill>
                <a:latin typeface="Calibri" panose="020F0502020204030204" pitchFamily="34" charset="0"/>
                <a:cs typeface="Calibri" panose="020F0502020204030204" pitchFamily="34" charset="0"/>
              </a:rPr>
              <a:t>)</a:t>
            </a:r>
          </a:p>
          <a:p>
            <a:pPr marL="914400" indent="-571500">
              <a:buFont typeface="Arial" panose="020B0604020202020204" pitchFamily="34" charset="0"/>
              <a:buChar char="•"/>
            </a:pPr>
            <a:r>
              <a:rPr lang="en-US" sz="4400" dirty="0" smtClean="0">
                <a:solidFill>
                  <a:srgbClr val="737373"/>
                </a:solidFill>
                <a:latin typeface="Calibri" panose="020F0502020204030204" pitchFamily="34" charset="0"/>
                <a:cs typeface="Calibri" panose="020F0502020204030204" pitchFamily="34" charset="0"/>
              </a:rPr>
              <a:t>What is meant by that?</a:t>
            </a:r>
          </a:p>
          <a:p>
            <a:pPr marL="914400" indent="-571500">
              <a:buFont typeface="Arial" panose="020B0604020202020204" pitchFamily="34" charset="0"/>
              <a:buChar char="•"/>
            </a:pPr>
            <a:r>
              <a:rPr lang="en-US" sz="4400" dirty="0" smtClean="0">
                <a:solidFill>
                  <a:srgbClr val="737373"/>
                </a:solidFill>
                <a:latin typeface="Calibri" panose="020F0502020204030204" pitchFamily="34" charset="0"/>
                <a:cs typeface="Calibri" panose="020F0502020204030204" pitchFamily="34" charset="0"/>
              </a:rPr>
              <a:t>Do you agree?</a:t>
            </a:r>
          </a:p>
          <a:p>
            <a:pPr marL="914400" indent="-571500">
              <a:buFont typeface="Arial" panose="020B0604020202020204" pitchFamily="34" charset="0"/>
              <a:buChar char="•"/>
            </a:pPr>
            <a:r>
              <a:rPr lang="en-US" sz="4400" dirty="0" smtClean="0">
                <a:solidFill>
                  <a:srgbClr val="737373"/>
                </a:solidFill>
                <a:latin typeface="Calibri" panose="020F0502020204030204" pitchFamily="34" charset="0"/>
                <a:cs typeface="Calibri" panose="020F0502020204030204" pitchFamily="34" charset="0"/>
              </a:rPr>
              <a:t>Why?</a:t>
            </a:r>
          </a:p>
        </p:txBody>
      </p:sp>
    </p:spTree>
    <p:extLst>
      <p:ext uri="{BB962C8B-B14F-4D97-AF65-F5344CB8AC3E}">
        <p14:creationId xmlns:p14="http://schemas.microsoft.com/office/powerpoint/2010/main" val="35665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1217931" y="1828800"/>
            <a:ext cx="9756141" cy="4572000"/>
          </a:xfrm>
        </p:spPr>
        <p:txBody>
          <a:bodyPr>
            <a:normAutofit fontScale="92500" lnSpcReduction="20000"/>
          </a:bodyPr>
          <a:lstStyle/>
          <a:p>
            <a:pPr marL="788670" indent="-742950">
              <a:buFont typeface="+mj-lt"/>
              <a:buAutoNum type="arabicPeriod"/>
            </a:pPr>
            <a:r>
              <a:rPr lang="en-US" dirty="0" smtClean="0"/>
              <a:t>Form groups, pick secretary-respondent.</a:t>
            </a:r>
          </a:p>
          <a:p>
            <a:pPr marL="788670" indent="-742950">
              <a:buFont typeface="+mj-lt"/>
              <a:buAutoNum type="arabicPeriod"/>
            </a:pPr>
            <a:r>
              <a:rPr lang="en-US" i="1" dirty="0" smtClean="0"/>
              <a:t>Quickly</a:t>
            </a:r>
            <a:r>
              <a:rPr lang="en-US" dirty="0" smtClean="0"/>
              <a:t> (15 </a:t>
            </a:r>
            <a:r>
              <a:rPr lang="en-US" dirty="0" err="1" smtClean="0"/>
              <a:t>mins</a:t>
            </a:r>
            <a:r>
              <a:rPr lang="en-US" dirty="0" smtClean="0"/>
              <a:t>.??) prepare summary (max 25 words) of group take.</a:t>
            </a:r>
          </a:p>
          <a:p>
            <a:pPr marL="971550" lvl="1"/>
            <a:r>
              <a:rPr lang="en-US" dirty="0" smtClean="0"/>
              <a:t>Type/copy-paste to Brightspace Discussion, </a:t>
            </a:r>
            <a:r>
              <a:rPr lang="en-US" dirty="0"/>
              <a:t>“9-Apr discussion</a:t>
            </a:r>
            <a:r>
              <a:rPr lang="en-US" dirty="0" smtClean="0"/>
              <a:t>”</a:t>
            </a:r>
          </a:p>
          <a:p>
            <a:pPr marL="971550" lvl="1"/>
            <a:r>
              <a:rPr lang="en-US" i="1" dirty="0" smtClean="0"/>
              <a:t>Sample</a:t>
            </a:r>
            <a:r>
              <a:rPr lang="en-US" dirty="0" smtClean="0"/>
              <a:t>: </a:t>
            </a:r>
            <a:r>
              <a:rPr lang="en-US" dirty="0"/>
              <a:t>“We think Brill’s means that Roman tragedy isn’t real tragedy b/c it’s funny. We </a:t>
            </a:r>
            <a:r>
              <a:rPr lang="en-US" dirty="0" smtClean="0"/>
              <a:t>agree. For instance, </a:t>
            </a:r>
            <a:r>
              <a:rPr lang="en-US" dirty="0"/>
              <a:t>the end of the </a:t>
            </a:r>
            <a:r>
              <a:rPr lang="en-US" i="1" dirty="0"/>
              <a:t>Phaedra</a:t>
            </a:r>
            <a:r>
              <a:rPr lang="en-US" dirty="0"/>
              <a:t> is a </a:t>
            </a:r>
            <a:r>
              <a:rPr lang="en-US" dirty="0" smtClean="0"/>
              <a:t>total riot</a:t>
            </a:r>
            <a:r>
              <a:rPr lang="en-US" dirty="0"/>
              <a:t>!”</a:t>
            </a:r>
            <a:endParaRPr lang="en-US" dirty="0" smtClean="0"/>
          </a:p>
          <a:p>
            <a:pPr marL="788670" indent="-742950">
              <a:buFont typeface="+mj-lt"/>
              <a:buAutoNum type="arabicPeriod"/>
            </a:pPr>
            <a:r>
              <a:rPr lang="en-US" dirty="0" smtClean="0"/>
              <a:t>Elaborate. Discuss. Ask one another questions.</a:t>
            </a:r>
            <a:endParaRPr lang="en-US" dirty="0"/>
          </a:p>
        </p:txBody>
      </p:sp>
    </p:spTree>
    <p:extLst>
      <p:ext uri="{BB962C8B-B14F-4D97-AF65-F5344CB8AC3E}">
        <p14:creationId xmlns:p14="http://schemas.microsoft.com/office/powerpoint/2010/main" val="133035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Explosion of Evil,” </a:t>
            </a:r>
            <a:r>
              <a:rPr lang="en-US" i="1" dirty="0"/>
              <a:t>Phaedra</a:t>
            </a:r>
            <a:endParaRPr lang="en-US" dirty="0"/>
          </a:p>
        </p:txBody>
      </p:sp>
      <p:sp>
        <p:nvSpPr>
          <p:cNvPr id="3" name="Text Placeholder 2"/>
          <p:cNvSpPr>
            <a:spLocks noGrp="1"/>
          </p:cNvSpPr>
          <p:nvPr>
            <p:ph type="body" idx="1"/>
          </p:nvPr>
        </p:nvSpPr>
        <p:spPr/>
        <p:txBody>
          <a:bodyPr/>
          <a:lstStyle/>
          <a:p>
            <a:r>
              <a:rPr lang="en-US" dirty="0" smtClean="0"/>
              <a:t>The Conversation Continues...</a:t>
            </a:r>
            <a:endParaRPr lang="en-US" dirty="0"/>
          </a:p>
        </p:txBody>
      </p:sp>
    </p:spTree>
    <p:extLst>
      <p:ext uri="{BB962C8B-B14F-4D97-AF65-F5344CB8AC3E}">
        <p14:creationId xmlns:p14="http://schemas.microsoft.com/office/powerpoint/2010/main" val="13678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Senecan versus Athenian Tragedy</a:t>
            </a:r>
            <a:endParaRPr lang="en-US" dirty="0"/>
          </a:p>
        </p:txBody>
      </p:sp>
      <p:sp>
        <p:nvSpPr>
          <p:cNvPr id="3" name="Text Placeholder 2"/>
          <p:cNvSpPr>
            <a:spLocks noGrp="1"/>
          </p:cNvSpPr>
          <p:nvPr>
            <p:ph type="body" idx="1"/>
          </p:nvPr>
        </p:nvSpPr>
        <p:spPr/>
        <p:txBody>
          <a:bodyPr/>
          <a:lstStyle/>
          <a:p>
            <a:r>
              <a:rPr lang="en-US" smtClean="0"/>
              <a:t>Athenian</a:t>
            </a:r>
            <a:endParaRPr lang="en-US" dirty="0"/>
          </a:p>
        </p:txBody>
      </p:sp>
      <p:sp>
        <p:nvSpPr>
          <p:cNvPr id="4" name="Content Placeholder 3"/>
          <p:cNvSpPr>
            <a:spLocks noGrp="1"/>
          </p:cNvSpPr>
          <p:nvPr>
            <p:ph sz="half" idx="2"/>
          </p:nvPr>
        </p:nvSpPr>
        <p:spPr>
          <a:xfrm>
            <a:off x="1217931" y="2743201"/>
            <a:ext cx="4710387" cy="4114799"/>
          </a:xfrm>
        </p:spPr>
        <p:txBody>
          <a:bodyPr>
            <a:noAutofit/>
          </a:bodyPr>
          <a:lstStyle/>
          <a:p>
            <a:pPr>
              <a:lnSpc>
                <a:spcPct val="100000"/>
              </a:lnSpc>
              <a:spcBef>
                <a:spcPts val="0"/>
              </a:spcBef>
            </a:pPr>
            <a:r>
              <a:rPr lang="en-US" sz="2800" dirty="0" smtClean="0"/>
              <a:t>Performed</a:t>
            </a:r>
          </a:p>
          <a:p>
            <a:pPr lvl="1">
              <a:spcBef>
                <a:spcPts val="0"/>
              </a:spcBef>
            </a:pPr>
            <a:endParaRPr lang="en-US" sz="2400" dirty="0" smtClean="0"/>
          </a:p>
          <a:p>
            <a:pPr>
              <a:lnSpc>
                <a:spcPct val="100000"/>
              </a:lnSpc>
              <a:spcBef>
                <a:spcPts val="0"/>
              </a:spcBef>
            </a:pPr>
            <a:r>
              <a:rPr lang="en-US" sz="2800" dirty="0"/>
              <a:t>Structure</a:t>
            </a:r>
          </a:p>
          <a:p>
            <a:pPr lvl="1">
              <a:spcBef>
                <a:spcPts val="0"/>
              </a:spcBef>
            </a:pPr>
            <a:r>
              <a:rPr lang="en-US" sz="2400" dirty="0" smtClean="0"/>
              <a:t>Episodes, choruses</a:t>
            </a:r>
          </a:p>
          <a:p>
            <a:pPr>
              <a:lnSpc>
                <a:spcPct val="100000"/>
              </a:lnSpc>
              <a:spcBef>
                <a:spcPts val="0"/>
              </a:spcBef>
            </a:pPr>
            <a:r>
              <a:rPr lang="en-US" sz="2800" dirty="0"/>
              <a:t>Action</a:t>
            </a:r>
          </a:p>
          <a:p>
            <a:pPr lvl="1">
              <a:spcBef>
                <a:spcPts val="0"/>
              </a:spcBef>
            </a:pPr>
            <a:r>
              <a:rPr lang="en-US" sz="2400" dirty="0"/>
              <a:t>Offstage violence</a:t>
            </a:r>
          </a:p>
          <a:p>
            <a:pPr>
              <a:lnSpc>
                <a:spcPct val="100000"/>
              </a:lnSpc>
              <a:spcBef>
                <a:spcPts val="0"/>
              </a:spcBef>
            </a:pPr>
            <a:r>
              <a:rPr lang="en-US" sz="2800" dirty="0" smtClean="0"/>
              <a:t>Links </a:t>
            </a:r>
            <a:r>
              <a:rPr lang="en-US" sz="2800" dirty="0"/>
              <a:t>to</a:t>
            </a:r>
          </a:p>
          <a:p>
            <a:pPr lvl="1">
              <a:spcBef>
                <a:spcPts val="0"/>
              </a:spcBef>
            </a:pPr>
            <a:r>
              <a:rPr lang="en-US" sz="2400" dirty="0"/>
              <a:t>Archaic Greek poetry</a:t>
            </a:r>
          </a:p>
          <a:p>
            <a:pPr lvl="1">
              <a:spcBef>
                <a:spcPts val="0"/>
              </a:spcBef>
            </a:pPr>
            <a:r>
              <a:rPr lang="en-US" sz="2400" dirty="0" smtClean="0"/>
              <a:t>Sophistic rhetoric</a:t>
            </a:r>
            <a:endParaRPr lang="en-US" sz="2400" dirty="0"/>
          </a:p>
        </p:txBody>
      </p:sp>
      <p:sp>
        <p:nvSpPr>
          <p:cNvPr id="5" name="Text Placeholder 4"/>
          <p:cNvSpPr>
            <a:spLocks noGrp="1"/>
          </p:cNvSpPr>
          <p:nvPr>
            <p:ph type="body" sz="quarter" idx="3"/>
          </p:nvPr>
        </p:nvSpPr>
        <p:spPr/>
        <p:txBody>
          <a:bodyPr/>
          <a:lstStyle/>
          <a:p>
            <a:r>
              <a:rPr lang="en-US" dirty="0" smtClean="0"/>
              <a:t>Senecan</a:t>
            </a:r>
            <a:endParaRPr lang="en-US" dirty="0"/>
          </a:p>
        </p:txBody>
      </p:sp>
      <p:sp>
        <p:nvSpPr>
          <p:cNvPr id="6" name="Content Placeholder 5"/>
          <p:cNvSpPr>
            <a:spLocks noGrp="1"/>
          </p:cNvSpPr>
          <p:nvPr>
            <p:ph sz="quarter" idx="4"/>
          </p:nvPr>
        </p:nvSpPr>
        <p:spPr>
          <a:xfrm>
            <a:off x="6263685" y="2743201"/>
            <a:ext cx="4937715" cy="4114799"/>
          </a:xfrm>
        </p:spPr>
        <p:txBody>
          <a:bodyPr>
            <a:noAutofit/>
          </a:bodyPr>
          <a:lstStyle/>
          <a:p>
            <a:pPr>
              <a:lnSpc>
                <a:spcPct val="100000"/>
              </a:lnSpc>
              <a:spcBef>
                <a:spcPts val="0"/>
              </a:spcBef>
            </a:pPr>
            <a:r>
              <a:rPr lang="en-US" sz="2800" dirty="0"/>
              <a:t>Performed?</a:t>
            </a:r>
          </a:p>
          <a:p>
            <a:pPr lvl="1">
              <a:spcBef>
                <a:spcPts val="0"/>
              </a:spcBef>
            </a:pPr>
            <a:r>
              <a:rPr lang="en-US" sz="2400" dirty="0"/>
              <a:t>“Closet drama”?</a:t>
            </a:r>
          </a:p>
          <a:p>
            <a:pPr>
              <a:lnSpc>
                <a:spcPct val="100000"/>
              </a:lnSpc>
              <a:spcBef>
                <a:spcPts val="0"/>
              </a:spcBef>
            </a:pPr>
            <a:r>
              <a:rPr lang="en-US" sz="2800" dirty="0"/>
              <a:t>Structure</a:t>
            </a:r>
          </a:p>
          <a:p>
            <a:pPr lvl="1">
              <a:spcBef>
                <a:spcPts val="0"/>
              </a:spcBef>
            </a:pPr>
            <a:r>
              <a:rPr lang="en-US" sz="2400" dirty="0"/>
              <a:t>Acts (5), choruses</a:t>
            </a:r>
          </a:p>
          <a:p>
            <a:pPr>
              <a:lnSpc>
                <a:spcPct val="100000"/>
              </a:lnSpc>
              <a:spcBef>
                <a:spcPts val="0"/>
              </a:spcBef>
            </a:pPr>
            <a:r>
              <a:rPr lang="en-US" sz="2800" dirty="0"/>
              <a:t>Action</a:t>
            </a:r>
          </a:p>
          <a:p>
            <a:pPr lvl="1">
              <a:spcBef>
                <a:spcPts val="0"/>
              </a:spcBef>
            </a:pPr>
            <a:r>
              <a:rPr lang="en-US" sz="2400" dirty="0"/>
              <a:t>EXTREME </a:t>
            </a:r>
            <a:r>
              <a:rPr lang="en-US" sz="2400" dirty="0" smtClean="0"/>
              <a:t>violence (on-, offstage)</a:t>
            </a:r>
            <a:endParaRPr lang="en-US" sz="2400" dirty="0"/>
          </a:p>
          <a:p>
            <a:pPr>
              <a:lnSpc>
                <a:spcPct val="100000"/>
              </a:lnSpc>
              <a:spcBef>
                <a:spcPts val="0"/>
              </a:spcBef>
            </a:pPr>
            <a:r>
              <a:rPr lang="en-US" sz="2800" dirty="0" smtClean="0"/>
              <a:t>Links </a:t>
            </a:r>
            <a:r>
              <a:rPr lang="en-US" sz="2800" dirty="0"/>
              <a:t>to</a:t>
            </a:r>
          </a:p>
          <a:p>
            <a:pPr lvl="1">
              <a:spcBef>
                <a:spcPts val="0"/>
              </a:spcBef>
            </a:pPr>
            <a:r>
              <a:rPr lang="en-US" sz="2400" dirty="0"/>
              <a:t>Roman rhetorical tradition</a:t>
            </a:r>
          </a:p>
          <a:p>
            <a:pPr lvl="1">
              <a:spcBef>
                <a:spcPts val="0"/>
              </a:spcBef>
            </a:pPr>
            <a:r>
              <a:rPr lang="en-US" sz="2400" dirty="0"/>
              <a:t>Roman philosophical </a:t>
            </a:r>
            <a:r>
              <a:rPr lang="en-US" sz="2400" dirty="0" smtClean="0"/>
              <a:t>interests</a:t>
            </a:r>
            <a:endParaRPr lang="en-US" sz="2000" dirty="0"/>
          </a:p>
        </p:txBody>
      </p:sp>
    </p:spTree>
    <p:extLst>
      <p:ext uri="{BB962C8B-B14F-4D97-AF65-F5344CB8AC3E}">
        <p14:creationId xmlns:p14="http://schemas.microsoft.com/office/powerpoint/2010/main" val="29505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5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500"/>
                                        <p:tgtEl>
                                          <p:spTgt spid="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500"/>
                                        <p:tgtEl>
                                          <p:spTgt spid="6">
                                            <p:txEl>
                                              <p:pRg st="4" end="4"/>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500"/>
                                        <p:tgtEl>
                                          <p:spTgt spid="6">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fade">
                                      <p:cBhvr>
                                        <p:cTn id="68" dur="500"/>
                                        <p:tgtEl>
                                          <p:spTgt spid="4">
                                            <p:txEl>
                                              <p:pRg st="6" end="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
                                            <p:txEl>
                                              <p:pRg st="8" end="8"/>
                                            </p:txEl>
                                          </p:spTgt>
                                        </p:tgtEl>
                                        <p:attrNameLst>
                                          <p:attrName>style.visibility</p:attrName>
                                        </p:attrNameLst>
                                      </p:cBhvr>
                                      <p:to>
                                        <p:strVal val="visible"/>
                                      </p:to>
                                    </p:set>
                                    <p:animEffect transition="in" filter="fade">
                                      <p:cBhvr>
                                        <p:cTn id="74" dur="500"/>
                                        <p:tgtEl>
                                          <p:spTgt spid="4">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Effect transition="in" filter="fade">
                                      <p:cBhvr>
                                        <p:cTn id="79" dur="500"/>
                                        <p:tgtEl>
                                          <p:spTgt spid="6">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txEl>
                                              <p:pRg st="8" end="8"/>
                                            </p:txEl>
                                          </p:spTgt>
                                        </p:tgtEl>
                                        <p:attrNameLst>
                                          <p:attrName>style.visibility</p:attrName>
                                        </p:attrNameLst>
                                      </p:cBhvr>
                                      <p:to>
                                        <p:strVal val="visible"/>
                                      </p:to>
                                    </p:set>
                                    <p:animEffect transition="in" filter="fade">
                                      <p:cBhvr>
                                        <p:cTn id="8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p:bldP spid="5" grpId="0" uiExpand="1" build="p" animBg="1"/>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smtClean="0"/>
              <a:t>Senecan </a:t>
            </a:r>
            <a:r>
              <a:rPr lang="en-US" smtClean="0"/>
              <a:t>Schema” </a:t>
            </a:r>
            <a:r>
              <a:rPr lang="en-US" dirty="0" smtClean="0"/>
              <a:t>(cf. Herington)</a:t>
            </a:r>
            <a:endParaRPr lang="en-US"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2585297369"/>
              </p:ext>
            </p:extLst>
          </p:nvPr>
        </p:nvGraphicFramePr>
        <p:xfrm>
          <a:off x="1217931" y="1722120"/>
          <a:ext cx="9756141" cy="3992880"/>
        </p:xfrm>
        <a:graphic>
          <a:graphicData uri="http://schemas.openxmlformats.org/drawingml/2006/table">
            <a:tbl>
              <a:tblPr firstRow="1" bandRow="1">
                <a:tableStyleId>{5C22544A-7EE6-4342-B048-85BDC9FD1C3A}</a:tableStyleId>
              </a:tblPr>
              <a:tblGrid>
                <a:gridCol w="4192269">
                  <a:extLst>
                    <a:ext uri="{9D8B030D-6E8A-4147-A177-3AD203B41FA5}">
                      <a16:colId xmlns:a16="http://schemas.microsoft.com/office/drawing/2014/main" val="20000"/>
                    </a:ext>
                  </a:extLst>
                </a:gridCol>
                <a:gridCol w="5563872">
                  <a:extLst>
                    <a:ext uri="{9D8B030D-6E8A-4147-A177-3AD203B41FA5}">
                      <a16:colId xmlns:a16="http://schemas.microsoft.com/office/drawing/2014/main" val="20001"/>
                    </a:ext>
                  </a:extLst>
                </a:gridCol>
              </a:tblGrid>
              <a:tr h="370840">
                <a:tc>
                  <a:txBody>
                    <a:bodyPr/>
                    <a:lstStyle/>
                    <a:p>
                      <a:r>
                        <a:rPr lang="en-US" sz="2000" dirty="0" smtClean="0"/>
                        <a:t>Thematic Structure</a:t>
                      </a:r>
                      <a:endParaRPr lang="en-US" sz="2000" dirty="0"/>
                    </a:p>
                  </a:txBody>
                  <a:tcPr/>
                </a:tc>
                <a:tc>
                  <a:txBody>
                    <a:bodyPr/>
                    <a:lstStyle/>
                    <a:p>
                      <a:r>
                        <a:rPr lang="en-US" sz="2000" dirty="0" smtClean="0"/>
                        <a:t>Dramatic Structure</a:t>
                      </a:r>
                      <a:endParaRPr lang="en-US" sz="2000" dirty="0"/>
                    </a:p>
                  </a:txBody>
                  <a:tcPr/>
                </a:tc>
                <a:extLst>
                  <a:ext uri="{0D108BD9-81ED-4DB2-BD59-A6C34878D82A}">
                    <a16:rowId xmlns:a16="http://schemas.microsoft.com/office/drawing/2014/main" val="10000"/>
                  </a:ext>
                </a:extLst>
              </a:tr>
              <a:tr h="370840">
                <a:tc>
                  <a:txBody>
                    <a:bodyPr/>
                    <a:lstStyle/>
                    <a:p>
                      <a:r>
                        <a:rPr lang="en-US" sz="2000" b="1" i="1" dirty="0" smtClean="0"/>
                        <a:t>CLOUD OF EVIL</a:t>
                      </a:r>
                      <a:endParaRPr lang="en-US" sz="2000" b="1" i="1" dirty="0"/>
                    </a:p>
                  </a:txBody>
                  <a:tcPr/>
                </a:tc>
                <a:tc>
                  <a:txBody>
                    <a:bodyPr/>
                    <a:lstStyle/>
                    <a:p>
                      <a:r>
                        <a:rPr lang="en-US" sz="2000" b="1" dirty="0" smtClean="0"/>
                        <a:t>ACT 1.</a:t>
                      </a:r>
                      <a:r>
                        <a:rPr lang="en-US" sz="2000" dirty="0" smtClean="0"/>
                        <a:t> Hippolytus’ chaste joy, Phaedra’s love agony.</a:t>
                      </a:r>
                      <a:endParaRPr lang="en-US" sz="2000" dirty="0"/>
                    </a:p>
                  </a:txBody>
                  <a:tcPr/>
                </a:tc>
                <a:extLst>
                  <a:ext uri="{0D108BD9-81ED-4DB2-BD59-A6C34878D82A}">
                    <a16:rowId xmlns:a16="http://schemas.microsoft.com/office/drawing/2014/main" val="10001"/>
                  </a:ext>
                </a:extLst>
              </a:tr>
              <a:tr h="370840">
                <a:tc>
                  <a:txBody>
                    <a:bodyPr/>
                    <a:lstStyle/>
                    <a:p>
                      <a:r>
                        <a:rPr lang="en-US" sz="2000" b="1" i="1" dirty="0" smtClean="0"/>
                        <a:t>DEFEAT OF REASON BY PASSION</a:t>
                      </a:r>
                      <a:endParaRPr lang="en-US" sz="2000" b="1" i="1" dirty="0"/>
                    </a:p>
                  </a:txBody>
                  <a:tcPr/>
                </a:tc>
                <a:tc>
                  <a:txBody>
                    <a:bodyPr/>
                    <a:lstStyle/>
                    <a:p>
                      <a:r>
                        <a:rPr lang="en-US" sz="2000" b="1" dirty="0" smtClean="0"/>
                        <a:t>ACT 1 cont.</a:t>
                      </a:r>
                      <a:r>
                        <a:rPr lang="en-US" sz="2000" dirty="0" smtClean="0"/>
                        <a:t> Phaedra’s and nurse’s debate.</a:t>
                      </a:r>
                      <a:endParaRPr lang="en-US" sz="2000" dirty="0"/>
                    </a:p>
                  </a:txBody>
                  <a:tcPr/>
                </a:tc>
                <a:extLst>
                  <a:ext uri="{0D108BD9-81ED-4DB2-BD59-A6C34878D82A}">
                    <a16:rowId xmlns:a16="http://schemas.microsoft.com/office/drawing/2014/main" val="10002"/>
                  </a:ext>
                </a:extLst>
              </a:tr>
              <a:tr h="370840">
                <a:tc rowSpan="4">
                  <a:txBody>
                    <a:bodyPr/>
                    <a:lstStyle/>
                    <a:p>
                      <a:r>
                        <a:rPr lang="en-US" sz="2000" b="1" i="1" dirty="0" smtClean="0"/>
                        <a:t>EXPLOSION OF EVIL</a:t>
                      </a:r>
                      <a:endParaRPr lang="en-US" sz="2000" b="1" i="1" dirty="0"/>
                    </a:p>
                  </a:txBody>
                  <a:tcPr/>
                </a:tc>
                <a:tc>
                  <a:txBody>
                    <a:bodyPr/>
                    <a:lstStyle/>
                    <a:p>
                      <a:r>
                        <a:rPr lang="en-US" sz="2000" b="1" dirty="0" smtClean="0"/>
                        <a:t>ACT 2.</a:t>
                      </a:r>
                      <a:r>
                        <a:rPr lang="en-US" sz="2000" dirty="0" smtClean="0"/>
                        <a:t> Attempted seduction, shocked rejection. Criminal plot – “crime must cover crime” (Nurse, p. 127)</a:t>
                      </a:r>
                      <a:endParaRPr lang="en-US" sz="2000" dirty="0"/>
                    </a:p>
                  </a:txBody>
                  <a:tcPr/>
                </a:tc>
                <a:extLst>
                  <a:ext uri="{0D108BD9-81ED-4DB2-BD59-A6C34878D82A}">
                    <a16:rowId xmlns:a16="http://schemas.microsoft.com/office/drawing/2014/main" val="10003"/>
                  </a:ext>
                </a:extLst>
              </a:tr>
              <a:tr h="370840">
                <a:tc vMerge="1">
                  <a:txBody>
                    <a:bodyPr/>
                    <a:lstStyle/>
                    <a:p>
                      <a:endParaRPr lang="en-US" sz="2000" dirty="0"/>
                    </a:p>
                  </a:txBody>
                  <a:tcPr/>
                </a:tc>
                <a:tc>
                  <a:txBody>
                    <a:bodyPr/>
                    <a:lstStyle/>
                    <a:p>
                      <a:r>
                        <a:rPr lang="en-US" sz="2000" b="1" dirty="0" smtClean="0"/>
                        <a:t>ACT 3.</a:t>
                      </a:r>
                      <a:r>
                        <a:rPr lang="en-US" sz="2000" dirty="0" smtClean="0"/>
                        <a:t> Phaedra executes plan.</a:t>
                      </a:r>
                      <a:endParaRPr lang="en-US" sz="2000" dirty="0"/>
                    </a:p>
                  </a:txBody>
                  <a:tcPr/>
                </a:tc>
                <a:extLst>
                  <a:ext uri="{0D108BD9-81ED-4DB2-BD59-A6C34878D82A}">
                    <a16:rowId xmlns:a16="http://schemas.microsoft.com/office/drawing/2014/main" val="10004"/>
                  </a:ext>
                </a:extLst>
              </a:tr>
              <a:tr h="370840">
                <a:tc vMerge="1">
                  <a:txBody>
                    <a:bodyPr/>
                    <a:lstStyle/>
                    <a:p>
                      <a:endParaRPr lang="en-US" sz="2000" dirty="0"/>
                    </a:p>
                  </a:txBody>
                  <a:tcPr/>
                </a:tc>
                <a:tc>
                  <a:txBody>
                    <a:bodyPr/>
                    <a:lstStyle/>
                    <a:p>
                      <a:r>
                        <a:rPr lang="en-US" sz="2000" b="1" dirty="0" smtClean="0"/>
                        <a:t>ACT 4.</a:t>
                      </a:r>
                      <a:r>
                        <a:rPr lang="en-US" sz="2000" dirty="0" smtClean="0"/>
                        <a:t> Messenger speech, Hippolytus’ death.</a:t>
                      </a:r>
                      <a:endParaRPr lang="en-US" sz="2000" dirty="0"/>
                    </a:p>
                  </a:txBody>
                  <a:tcPr/>
                </a:tc>
                <a:extLst>
                  <a:ext uri="{0D108BD9-81ED-4DB2-BD59-A6C34878D82A}">
                    <a16:rowId xmlns:a16="http://schemas.microsoft.com/office/drawing/2014/main" val="10005"/>
                  </a:ext>
                </a:extLst>
              </a:tr>
              <a:tr h="370840">
                <a:tc vMerge="1">
                  <a:txBody>
                    <a:bodyPr/>
                    <a:lstStyle/>
                    <a:p>
                      <a:endParaRPr lang="en-US" sz="2000" dirty="0"/>
                    </a:p>
                  </a:txBody>
                  <a:tcPr/>
                </a:tc>
                <a:tc>
                  <a:txBody>
                    <a:bodyPr/>
                    <a:lstStyle/>
                    <a:p>
                      <a:r>
                        <a:rPr lang="en-US" sz="2000" b="1" dirty="0" smtClean="0"/>
                        <a:t>ACT 5.</a:t>
                      </a:r>
                      <a:r>
                        <a:rPr lang="en-US" sz="2000" dirty="0" smtClean="0"/>
                        <a:t> Phaedra’s suicide, Theseus’ grief.</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713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1273</TotalTime>
  <Words>1338</Words>
  <Application>Microsoft Office PowerPoint</Application>
  <PresentationFormat>Widescreen</PresentationFormat>
  <Paragraphs>120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Candara</vt:lpstr>
      <vt:lpstr>Century Gothic</vt:lpstr>
      <vt:lpstr>Tahoma</vt:lpstr>
      <vt:lpstr>Times New Roman</vt:lpstr>
      <vt:lpstr>Wingdings</vt:lpstr>
      <vt:lpstr>ancient_tragedy</vt:lpstr>
      <vt:lpstr>Seneca’s Phaedra, or. . .</vt:lpstr>
      <vt:lpstr>Seneca Thyestes, Thu, 11-Apr Journal</vt:lpstr>
      <vt:lpstr>Agenda</vt:lpstr>
      <vt:lpstr>Discussion</vt:lpstr>
      <vt:lpstr>PowerPoint Presentation</vt:lpstr>
      <vt:lpstr>Procedure</vt:lpstr>
      <vt:lpstr>“The Explosion of Evil,” Phaedra</vt:lpstr>
      <vt:lpstr>Senecan versus Athenian Tragedy</vt:lpstr>
      <vt:lpstr>“Senecan Schema” (cf. Herington)</vt:lpstr>
      <vt:lpstr>Seneca Phaedra: Tragic Motifs? (1)</vt:lpstr>
      <vt:lpstr>Seneca Phaedra: Tragic Motifs? (2)</vt:lpstr>
      <vt:lpstr>Seneca Phaedra: Tragic Motifs? (3)</vt:lpstr>
      <vt:lpstr>Senecan Tragic Rhetoric (Phaedra)</vt:lpstr>
      <vt:lpstr>Stylistic/Rhetorical Comparison 1</vt:lpstr>
      <vt:lpstr>Stylistic/Rhetorical Comparison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Seneca’s Phaedra, or. . .</dc:title>
  <dc:creator>ascholtz</dc:creator>
  <cp:lastModifiedBy>Scholtz, Andrew</cp:lastModifiedBy>
  <cp:revision>104</cp:revision>
  <cp:lastPrinted>2024-04-09T13:59:52Z</cp:lastPrinted>
  <dcterms:created xsi:type="dcterms:W3CDTF">2011-11-29T02:32:43Z</dcterms:created>
  <dcterms:modified xsi:type="dcterms:W3CDTF">2024-04-19T19:13:04Z</dcterms:modified>
</cp:coreProperties>
</file>