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20"/>
  </p:notesMasterIdLst>
  <p:handoutMasterIdLst>
    <p:handoutMasterId r:id="rId21"/>
  </p:handoutMasterIdLst>
  <p:sldIdLst>
    <p:sldId id="256" r:id="rId2"/>
    <p:sldId id="290" r:id="rId3"/>
    <p:sldId id="288" r:id="rId4"/>
    <p:sldId id="289" r:id="rId5"/>
    <p:sldId id="292" r:id="rId6"/>
    <p:sldId id="293" r:id="rId7"/>
    <p:sldId id="291" r:id="rId8"/>
    <p:sldId id="294" r:id="rId9"/>
    <p:sldId id="295" r:id="rId10"/>
    <p:sldId id="296" r:id="rId11"/>
    <p:sldId id="297" r:id="rId12"/>
    <p:sldId id="264" r:id="rId13"/>
    <p:sldId id="263" r:id="rId14"/>
    <p:sldId id="299" r:id="rId15"/>
    <p:sldId id="285" r:id="rId16"/>
    <p:sldId id="298" r:id="rId17"/>
    <p:sldId id="286" r:id="rId18"/>
    <p:sldId id="284"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00"/>
    <a:srgbClr val="CEE7EE"/>
    <a:srgbClr val="000000"/>
    <a:srgbClr val="1A1A1A"/>
    <a:srgbClr val="E5E5FF"/>
    <a:srgbClr val="898989"/>
    <a:srgbClr val="0000FF"/>
    <a:srgbClr val="000099"/>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5274" autoAdjust="0"/>
  </p:normalViewPr>
  <p:slideViewPr>
    <p:cSldViewPr showGuides="1">
      <p:cViewPr varScale="1">
        <p:scale>
          <a:sx n="110" d="100"/>
          <a:sy n="110" d="100"/>
        </p:scale>
        <p:origin x="1218" y="114"/>
      </p:cViewPr>
      <p:guideLst>
        <p:guide pos="384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34"/>
    </p:cViewPr>
  </p:sorterViewPr>
  <p:notesViewPr>
    <p:cSldViewPr showGuides="1">
      <p:cViewPr varScale="1">
        <p:scale>
          <a:sx n="83" d="100"/>
          <a:sy n="83" d="100"/>
        </p:scale>
        <p:origin x="378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7"/>
            <a:ext cx="5919894" cy="5895930"/>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r>
              <a:rPr lang="en-US" baseline="0" dirty="0" smtClean="0"/>
              <a:t>so, a question: what is Seneca’s Thyestes?</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4/19/2024</a:t>
            </a:fld>
            <a:endParaRPr lang="en-US" dirty="0"/>
          </a:p>
        </p:txBody>
      </p:sp>
      <p:sp>
        <p:nvSpPr>
          <p:cNvPr id="6" name="Footer Placeholder 5"/>
          <p:cNvSpPr>
            <a:spLocks noGrp="1"/>
          </p:cNvSpPr>
          <p:nvPr>
            <p:ph type="ftr" sz="quarter" idx="12"/>
          </p:nvPr>
        </p:nvSpPr>
        <p:spPr/>
        <p:txBody>
          <a:bodyPr/>
          <a:lstStyle/>
          <a:p>
            <a:r>
              <a:rPr lang="en-US" dirty="0" err="1" smtClean="0"/>
              <a:t>seneca</a:t>
            </a:r>
            <a:r>
              <a:rPr lang="en-US" dirty="0" smtClean="0"/>
              <a:t> </a:t>
            </a:r>
            <a:r>
              <a:rPr lang="en-US" dirty="0" err="1" smtClean="0"/>
              <a:t>thyestes</a:t>
            </a:r>
            <a:endParaRPr lang="en-US" dirty="0"/>
          </a:p>
        </p:txBody>
      </p:sp>
      <p:sp>
        <p:nvSpPr>
          <p:cNvPr id="7" name="Slide Number Placeholder 6"/>
          <p:cNvSpPr>
            <a:spLocks noGrp="1"/>
          </p:cNvSpPr>
          <p:nvPr>
            <p:ph type="sldNum" sz="quarter" idx="13"/>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4275736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202657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346772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r>
              <a:rPr lang="en-US" dirty="0" smtClean="0"/>
              <a:t>perverse exaggeration: this eagerness push rhetoric to the limits of decorous expression, even to pass beyond</a:t>
            </a:r>
            <a:r>
              <a:rPr lang="en-US" baseline="0" dirty="0" smtClean="0"/>
              <a:t> those limits, is curiously matched by the Senecan villain’s eagerness to outstrip evil itself.</a:t>
            </a:r>
          </a:p>
          <a:p>
            <a:r>
              <a:rPr lang="en-US" baseline="0" dirty="0" smtClean="0"/>
              <a:t>a kind of ironic reversal of the stoic dictum “live in agreement with nature.” Thyestes seeks to force all nature to react to his evil.</a:t>
            </a:r>
            <a:endParaRPr lang="en-US" dirty="0" smtClean="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4/19/2024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dirty="0"/>
          </a:p>
        </p:txBody>
      </p:sp>
    </p:spTree>
    <p:extLst>
      <p:ext uri="{BB962C8B-B14F-4D97-AF65-F5344CB8AC3E}">
        <p14:creationId xmlns:p14="http://schemas.microsoft.com/office/powerpoint/2010/main" val="3671424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r>
              <a:rPr lang="en-US" dirty="0"/>
              <a:t>46. fury seeks </a:t>
            </a:r>
            <a:r>
              <a:rPr lang="en-US" dirty="0" err="1"/>
              <a:t>tantalus</a:t>
            </a:r>
            <a:r>
              <a:rPr lang="en-US" dirty="0"/>
              <a:t> to spur family on to further crime as its own punishment. note the seeming simultaneity of chance and fate as operative in the fortunes of characters. note how strife here extending horizontally, i.e., between contemporaries (brother and brother) is turned into a </a:t>
            </a:r>
            <a:r>
              <a:rPr lang="en-US" i="1" dirty="0"/>
              <a:t>curse</a:t>
            </a:r>
            <a:r>
              <a:rPr lang="en-US" dirty="0"/>
              <a:t> by being made to extend </a:t>
            </a:r>
            <a:r>
              <a:rPr lang="en-US" dirty="0" smtClean="0"/>
              <a:t>vertically</a:t>
            </a:r>
            <a:r>
              <a:rPr lang="en-US" dirty="0"/>
              <a:t>, in effect pitting father against son along a chronological axis. The result is to let loose the forces of disorder, which Roman writers often identify with chance (</a:t>
            </a:r>
            <a:r>
              <a:rPr lang="en-US" i="1" dirty="0"/>
              <a:t>fors</a:t>
            </a:r>
            <a:r>
              <a:rPr lang="en-US" dirty="0"/>
              <a:t>) and the human passions. In various ways, this resembles the tragic cycle as in Aeschylean drama, only it goes well beyond it. This can, in other words, be viewed as exemplifying the Roman penchant for extremes. Indeed, malaise and catastrophe penetrate to all </a:t>
            </a:r>
            <a:r>
              <a:rPr lang="en-US" dirty="0" smtClean="0"/>
              <a:t>corners of a cosmos saturated </a:t>
            </a:r>
            <a:r>
              <a:rPr lang="en-US" dirty="0"/>
              <a:t>with human disaster.</a:t>
            </a:r>
          </a:p>
          <a:p>
            <a:r>
              <a:rPr lang="en-US" dirty="0"/>
              <a:t>53. ACT 2. </a:t>
            </a:r>
            <a:r>
              <a:rPr lang="en-US" dirty="0" err="1"/>
              <a:t>atreus</a:t>
            </a:r>
            <a:r>
              <a:rPr lang="en-US" dirty="0"/>
              <a:t>, minister. </a:t>
            </a:r>
            <a:r>
              <a:rPr lang="en-US" dirty="0" err="1"/>
              <a:t>atreus</a:t>
            </a:r>
            <a:r>
              <a:rPr lang="en-US" dirty="0"/>
              <a:t> a portrait in roman tyranny and exaggerated anger. it seems wrong-headed to speak of </a:t>
            </a:r>
            <a:r>
              <a:rPr lang="en-US" dirty="0" err="1"/>
              <a:t>atreus</a:t>
            </a:r>
            <a:r>
              <a:rPr lang="en-US" dirty="0"/>
              <a:t>’ madness as a roman kind of </a:t>
            </a:r>
            <a:r>
              <a:rPr lang="en-US" i="1" dirty="0"/>
              <a:t>ate</a:t>
            </a:r>
            <a:r>
              <a:rPr lang="en-US" dirty="0"/>
              <a:t>. he willfully commits evil, desires it like a “hungry tiger” (messenger, p. 76). </a:t>
            </a:r>
            <a:r>
              <a:rPr lang="en-US" dirty="0" err="1"/>
              <a:t>atr's</a:t>
            </a:r>
            <a:r>
              <a:rPr lang="en-US" dirty="0"/>
              <a:t> overstated desire for brother's death; the overdetermined plotting. vengeance as competitive retaliation.</a:t>
            </a:r>
          </a:p>
          <a:p>
            <a:r>
              <a:rPr lang="en-US" dirty="0"/>
              <a:t>54. minister: "Men compelled by fear / to praise, may be by fear compelled to hate." (</a:t>
            </a:r>
            <a:r>
              <a:rPr lang="en-US" dirty="0" err="1"/>
              <a:t>accius</a:t>
            </a:r>
            <a:r>
              <a:rPr lang="en-US" dirty="0"/>
              <a:t>: "let them hate so long as they fear.")</a:t>
            </a:r>
          </a:p>
          <a:p>
            <a:r>
              <a:rPr lang="en-US" dirty="0"/>
              <a:t>56. </a:t>
            </a:r>
            <a:r>
              <a:rPr lang="en-US" dirty="0" err="1"/>
              <a:t>atr's</a:t>
            </a:r>
            <a:r>
              <a:rPr lang="en-US" dirty="0"/>
              <a:t> "sanctity </a:t>
            </a:r>
            <a:r>
              <a:rPr lang="en-US" dirty="0" err="1"/>
              <a:t>begone</a:t>
            </a:r>
            <a:r>
              <a:rPr lang="en-US" dirty="0" smtClean="0"/>
              <a:t>!“</a:t>
            </a:r>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4/19/2024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13</a:t>
            </a:fld>
            <a:endParaRPr lang="en-US" dirty="0"/>
          </a:p>
        </p:txBody>
      </p:sp>
    </p:spTree>
    <p:extLst>
      <p:ext uri="{BB962C8B-B14F-4D97-AF65-F5344CB8AC3E}">
        <p14:creationId xmlns:p14="http://schemas.microsoft.com/office/powerpoint/2010/main" val="3059816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 4 messenger speech, description of Atreus’ palace, public and private spaces, garden of horrors, human sacrifice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41660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15</a:t>
            </a:fld>
            <a:endParaRPr lang="en-US"/>
          </a:p>
        </p:txBody>
      </p:sp>
    </p:spTree>
    <p:extLst>
      <p:ext uri="{BB962C8B-B14F-4D97-AF65-F5344CB8AC3E}">
        <p14:creationId xmlns:p14="http://schemas.microsoft.com/office/powerpoint/2010/main" val="1179780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16</a:t>
            </a:fld>
            <a:endParaRPr lang="en-US"/>
          </a:p>
        </p:txBody>
      </p:sp>
    </p:spTree>
    <p:extLst>
      <p:ext uri="{BB962C8B-B14F-4D97-AF65-F5344CB8AC3E}">
        <p14:creationId xmlns:p14="http://schemas.microsoft.com/office/powerpoint/2010/main" val="837544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monstrous (but tragic??) banquet!” pp. 87-90</a:t>
            </a:r>
          </a:p>
          <a:p>
            <a:r>
              <a:rPr lang="en-US" dirty="0" smtClean="0"/>
              <a:t>from </a:t>
            </a:r>
            <a:r>
              <a:rPr lang="en-US" i="1" dirty="0" smtClean="0"/>
              <a:t>Didaskalia</a:t>
            </a:r>
            <a:r>
              <a:rPr lang="en-US" i="0" dirty="0" smtClean="0"/>
              <a:t> 10 (2013) 2, Timothy Hanford review:</a:t>
            </a:r>
            <a:endParaRPr lang="en-US" dirty="0" smtClean="0"/>
          </a:p>
          <a:p>
            <a:r>
              <a:rPr lang="en-US" dirty="0" smtClean="0"/>
              <a:t>“How could one perform such a horrific ‘freak show’ onstage for a 21st century audience? This production made the bold choice of employing a circus metaphor for much of the play, in which Atreus was intriguingly portrayed as ‘ringmaster’ (and old-time magician) for the ensuing drama. This metaphor strongly activated the sense of horrific exhibitionism present in Seneca’s tragedy, particularly in the last two acts.”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17</a:t>
            </a:fld>
            <a:endParaRPr lang="en-US"/>
          </a:p>
        </p:txBody>
      </p:sp>
    </p:spTree>
    <p:extLst>
      <p:ext uri="{BB962C8B-B14F-4D97-AF65-F5344CB8AC3E}">
        <p14:creationId xmlns:p14="http://schemas.microsoft.com/office/powerpoint/2010/main" val="523207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chorus doesn't really yet know what's up – they think it's the end of the world. (thus a kind of metaphor) but this also recalls the stoic idea of the </a:t>
            </a:r>
            <a:r>
              <a:rPr lang="en-US" i="1" dirty="0" err="1" smtClean="0"/>
              <a:t>empyrosis</a:t>
            </a:r>
            <a:r>
              <a:rPr lang="en-US" dirty="0" smtClean="0"/>
              <a:t>, the great conflagration that ends a given cosmic order to pave the way for the next.</a:t>
            </a:r>
          </a:p>
          <a:p>
            <a:r>
              <a:rPr lang="en-US" dirty="0" smtClean="0"/>
              <a:t>the </a:t>
            </a:r>
            <a:r>
              <a:rPr lang="en-US" dirty="0"/>
              <a:t>retreat of the sun turned into questions whether the universe has simply gone haywire. fear that the world will descend back into primordial chaos - the stoic </a:t>
            </a:r>
            <a:r>
              <a:rPr lang="en-US" dirty="0" err="1"/>
              <a:t>empyrosis</a:t>
            </a:r>
            <a:r>
              <a:rPr lang="en-US" dirty="0"/>
              <a:t> sort of becomes a </a:t>
            </a:r>
            <a:r>
              <a:rPr lang="en-US" dirty="0" err="1" smtClean="0"/>
              <a:t>Ragnarok</a:t>
            </a:r>
            <a:r>
              <a:rPr lang="en-US" dirty="0" smtClean="0"/>
              <a:t>. </a:t>
            </a:r>
            <a:r>
              <a:rPr lang="en-US" dirty="0"/>
              <a:t>the constellations will fall into the sea</a:t>
            </a:r>
            <a:r>
              <a:rPr lang="en-US" dirty="0" smtClean="0"/>
              <a:t>.</a:t>
            </a:r>
          </a:p>
          <a:p>
            <a:r>
              <a:rPr lang="en-US" dirty="0" smtClean="0"/>
              <a:t>how does this matter?</a:t>
            </a:r>
          </a:p>
          <a:p>
            <a:r>
              <a:rPr lang="en-US" dirty="0" err="1"/>
              <a:t>Dingel</a:t>
            </a:r>
            <a:r>
              <a:rPr lang="en-US" dirty="0"/>
              <a:t> in Brill’s New </a:t>
            </a:r>
            <a:r>
              <a:rPr lang="en-US" dirty="0" err="1"/>
              <a:t>Pauly</a:t>
            </a:r>
            <a:r>
              <a:rPr lang="en-US" dirty="0"/>
              <a:t> writes, “It has proved impossible as yet to give a philosophical interpretation of the tragedies of Seneca….”</a:t>
            </a:r>
          </a:p>
          <a:p>
            <a:r>
              <a:rPr lang="en-US" dirty="0"/>
              <a:t>Herington, by contrast, disagrees: “An essential preliminary to the understanding of Seneca is the realization that, however eclectic he is, he is still Stoic enough by habit to draw little or no distinction between spiritual, moral and material realities.” (Herington p. 434)</a:t>
            </a:r>
            <a:endParaRPr lang="en-US" dirty="0" smtClean="0"/>
          </a:p>
          <a:p>
            <a:r>
              <a:rPr lang="en-US" dirty="0" smtClean="0"/>
              <a:t>Herington also writes:: </a:t>
            </a:r>
            <a:r>
              <a:rPr lang="en-US" dirty="0"/>
              <a:t>"There is no difference for Seneca - and this a point which should interest readers of his tragedy Thyestes - between physical or moral light or darkness. . ." (in </a:t>
            </a:r>
            <a:r>
              <a:rPr lang="en-US" i="1" dirty="0"/>
              <a:t>Arion</a:t>
            </a:r>
            <a:r>
              <a:rPr lang="en-US" dirty="0"/>
              <a:t> 5 [1966] p. 433). Put differently, the pathetic fallacy is, in a sense, for Seneca no fallacy at all, it expresses deep truths about the interconnectedness of the physical and the spiritual. Metaphor and simile disappear; the spiritual bleakness of evil becomes the moral equivalent of a starless, moonless gloom</a:t>
            </a:r>
            <a:r>
              <a:rPr lang="en-US" dirty="0" smtClean="0"/>
              <a:t>.</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18</a:t>
            </a:fld>
            <a:endParaRPr lang="en-US"/>
          </a:p>
        </p:txBody>
      </p:sp>
    </p:spTree>
    <p:extLst>
      <p:ext uri="{BB962C8B-B14F-4D97-AF65-F5344CB8AC3E}">
        <p14:creationId xmlns:p14="http://schemas.microsoft.com/office/powerpoint/2010/main" val="302031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Seneca’s </a:t>
            </a:r>
            <a:r>
              <a:rPr lang="en-US" i="1" dirty="0" smtClean="0"/>
              <a:t>Thyestes</a:t>
            </a:r>
            <a:r>
              <a:rPr lang="en-US" i="0" dirty="0" smtClean="0"/>
              <a:t> grotesque? That is, does its action and rhetoric supply imagery designed to satisfy a voyeuristic fascination with the </a:t>
            </a:r>
            <a:r>
              <a:rPr lang="en-US" i="0" dirty="0" err="1" smtClean="0"/>
              <a:t>the</a:t>
            </a:r>
            <a:r>
              <a:rPr lang="en-US" i="0" dirty="0" smtClean="0"/>
              <a:t> lurid, the violent, the monstrous?</a:t>
            </a:r>
          </a:p>
          <a:p>
            <a:pPr defTabSz="904159"/>
            <a:r>
              <a:rPr lang="en-US" dirty="0" smtClean="0"/>
              <a:t>do we want to cover our eyes? or do we perhaps want to gaze all the more closely through our minds eye? that, arguably, would represent what’s been argued to be (</a:t>
            </a:r>
            <a:r>
              <a:rPr lang="en-US" dirty="0" err="1" smtClean="0"/>
              <a:t>carlin</a:t>
            </a:r>
            <a:r>
              <a:rPr lang="en-US" dirty="0" smtClean="0"/>
              <a:t> </a:t>
            </a:r>
            <a:r>
              <a:rPr lang="en-US" dirty="0" err="1" smtClean="0"/>
              <a:t>barton</a:t>
            </a:r>
            <a:r>
              <a:rPr lang="en-US" dirty="0" smtClean="0"/>
              <a:t>) a distinctively roman impulse, the fascination with the curious and with the monstrous. curiosity</a:t>
            </a:r>
            <a:r>
              <a:rPr lang="en-US" baseline="0" dirty="0" smtClean="0"/>
              <a:t> – </a:t>
            </a:r>
            <a:r>
              <a:rPr lang="en-US" i="1" baseline="0" dirty="0" err="1" smtClean="0"/>
              <a:t>curiositas</a:t>
            </a:r>
            <a:r>
              <a:rPr lang="en-US" baseline="0" dirty="0" smtClean="0"/>
              <a:t> – a passion being possibly abetted, not discourage, by stoic Seneca’s writing.</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382873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is the play </a:t>
            </a:r>
            <a:r>
              <a:rPr lang="en-US" baseline="0" dirty="0" smtClean="0"/>
              <a:t>horror? Think of that scary graveyard on the screen as evocative of the inner garden in the palace of Atreus. (this connection to horror is something that scholars maintain)</a:t>
            </a:r>
          </a:p>
          <a:p>
            <a:r>
              <a:rPr lang="en-US" baseline="0" dirty="0" smtClean="0"/>
              <a:t>(James Hill, </a:t>
            </a:r>
            <a:r>
              <a:rPr lang="en-US" baseline="0" dirty="0" err="1" smtClean="0"/>
              <a:t>Behance</a:t>
            </a:r>
            <a:r>
              <a:rPr lang="en-US" baseline="0" dirty="0" smtClean="0"/>
              <a:t>. </a:t>
            </a:r>
            <a:r>
              <a:rPr lang="en-US" dirty="0" smtClean="0"/>
              <a:t>https://www.behance.net/gallery/88013233/Gothic-Classic-Horror-Paintings)</a:t>
            </a:r>
          </a:p>
          <a:p>
            <a:r>
              <a:rPr lang="en-US" dirty="0" smtClean="0"/>
              <a:t>ROMANIZING OF THE GREEK MYTH. the palace is not simply a goofy haunted house. it is emblematic of tyranny, arguably, with a roman twist. so it looms over </a:t>
            </a:r>
            <a:r>
              <a:rPr lang="en-US" dirty="0" err="1" smtClean="0"/>
              <a:t>argos-mycenae</a:t>
            </a:r>
            <a:r>
              <a:rPr lang="en-US" dirty="0" smtClean="0"/>
              <a:t> (</a:t>
            </a:r>
            <a:r>
              <a:rPr lang="en-US" dirty="0" err="1" smtClean="0"/>
              <a:t>seneca</a:t>
            </a:r>
            <a:r>
              <a:rPr lang="en-US" dirty="0" smtClean="0"/>
              <a:t> uses both names to refer to one and the same setting of the play.) but its structure is that of a roman </a:t>
            </a:r>
            <a:r>
              <a:rPr lang="en-US" i="1" dirty="0" smtClean="0"/>
              <a:t>domus</a:t>
            </a:r>
            <a:r>
              <a:rPr lang="en-US" dirty="0" smtClean="0"/>
              <a:t>, a roman house: public rooms in front, private apartments in back, and a kind of peristyle or park </a:t>
            </a:r>
            <a:r>
              <a:rPr lang="en-US" dirty="0" err="1" smtClean="0"/>
              <a:t>emblamatic</a:t>
            </a:r>
            <a:r>
              <a:rPr lang="en-US" dirty="0" smtClean="0"/>
              <a:t> of suffering and terror as the tools of tyrannical domination. I’m thinking of that weird open-air space where </a:t>
            </a:r>
            <a:r>
              <a:rPr lang="en-US" dirty="0" err="1" smtClean="0"/>
              <a:t>atreus</a:t>
            </a:r>
            <a:r>
              <a:rPr lang="en-US" dirty="0" smtClean="0"/>
              <a:t> personally murders the children as an offering to the gods of death and destruction, sponsors of his power.</a:t>
            </a:r>
          </a:p>
          <a:p>
            <a:r>
              <a:rPr lang="en-US" dirty="0" smtClean="0"/>
              <a:t>so for all the seemingly gratuitously gory rhetoric, the play’s treatment of political themes undeniably carries with it topical resonances – the abuses of absolute power - frequently encountered in literature of the that time and place: mid first cent. bce.</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237270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does the play sensationalize horror and the grotesque to the point of parody, even comedy?</a:t>
            </a:r>
            <a:r>
              <a:rPr lang="en-US" baseline="0" dirty="0" smtClean="0"/>
              <a:t> Is Atreus a </a:t>
            </a:r>
            <a:r>
              <a:rPr lang="en-US" baseline="0" dirty="0" err="1" smtClean="0"/>
              <a:t>Dr</a:t>
            </a:r>
            <a:r>
              <a:rPr lang="en-US" baseline="0" dirty="0" smtClean="0"/>
              <a:t> Evil figure, trying just a little too hard to be evil?</a:t>
            </a:r>
          </a:p>
          <a:p>
            <a:r>
              <a:rPr lang="en-US" baseline="0" dirty="0" smtClean="0"/>
              <a:t>Mike Myers as </a:t>
            </a:r>
            <a:r>
              <a:rPr lang="en-US" baseline="0" dirty="0" err="1" smtClean="0"/>
              <a:t>Dr</a:t>
            </a:r>
            <a:r>
              <a:rPr lang="en-US" baseline="0" dirty="0" smtClean="0"/>
              <a:t> Evil, Austin Powers.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169344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dramatic</a:t>
            </a:r>
            <a:r>
              <a:rPr lang="en-US" baseline="0" dirty="0" smtClean="0"/>
              <a:t> rhetoric in verse?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116579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is it an essay in stoic philosophy, an exploration extreme passion defeating reason?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2406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is it a combination of them? and even if it’s any </a:t>
            </a:r>
            <a:r>
              <a:rPr lang="en-US" i="1" dirty="0" smtClean="0"/>
              <a:t>one</a:t>
            </a:r>
            <a:r>
              <a:rPr lang="en-US" dirty="0" smtClean="0"/>
              <a:t> of them, is it really </a:t>
            </a:r>
            <a:r>
              <a:rPr lang="en-US" i="1" dirty="0" smtClean="0"/>
              <a:t>tragedy?</a:t>
            </a:r>
            <a:r>
              <a:rPr lang="en-US" i="0" dirty="0" smtClean="0"/>
              <a:t> one is perhaps tempted to say, with the author of the Brill’s article on Roman tragedy, no. But if that no is correct, why does Seneca himself, in his prose writings, refer to such plays as tragedy,</a:t>
            </a:r>
            <a:r>
              <a:rPr lang="en-US" i="0" baseline="0" dirty="0" smtClean="0"/>
              <a:t> just as he refers to </a:t>
            </a:r>
            <a:r>
              <a:rPr lang="en-US" i="0" baseline="0" dirty="0" err="1" smtClean="0"/>
              <a:t>greek</a:t>
            </a:r>
            <a:r>
              <a:rPr lang="en-US" i="0" baseline="0" dirty="0" smtClean="0"/>
              <a:t> tragedy as tragedy? but why then does the Roman historian Livy call the willfully defiant and transgressive crime of Servia’s driving her chariot over the body of the good Roman king Servius a </a:t>
            </a:r>
            <a:r>
              <a:rPr lang="en-US" i="1" baseline="0" dirty="0" err="1" smtClean="0"/>
              <a:t>tragicum</a:t>
            </a:r>
            <a:r>
              <a:rPr lang="en-US" i="1" baseline="0" dirty="0" smtClean="0"/>
              <a:t> </a:t>
            </a:r>
            <a:r>
              <a:rPr lang="en-US" i="1" baseline="0" dirty="0" err="1" smtClean="0"/>
              <a:t>scelus</a:t>
            </a:r>
            <a:r>
              <a:rPr lang="en-US" i="0" baseline="0" dirty="0" smtClean="0"/>
              <a:t>, a “tragic crime”?</a:t>
            </a:r>
          </a:p>
          <a:p>
            <a:r>
              <a:rPr lang="en-US" i="0" baseline="0" dirty="0" smtClean="0"/>
              <a:t>can roman tragedy be its own thing, but, in certain ways, not Greek, and yet be tragic?</a:t>
            </a:r>
          </a:p>
          <a:p>
            <a:r>
              <a:rPr lang="en-US" i="0" baseline="0" dirty="0" smtClean="0"/>
              <a:t>if roman elite life was already theater anyway (and in many ways, it was), is the performative rhetoric of roman tragedy so very unnatural, (to them, at least) unrelatable? untragic?</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267239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232059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978614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0489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extLst>
      <p:ext uri="{BB962C8B-B14F-4D97-AF65-F5344CB8AC3E}">
        <p14:creationId xmlns:p14="http://schemas.microsoft.com/office/powerpoint/2010/main" val="119706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extLst>
      <p:ext uri="{BB962C8B-B14F-4D97-AF65-F5344CB8AC3E}">
        <p14:creationId xmlns:p14="http://schemas.microsoft.com/office/powerpoint/2010/main" val="46653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5382995"/>
      </p:ext>
    </p:extLst>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191312"/>
            <a:ext cx="113792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2947086"/>
            <a:ext cx="113792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38303198"/>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003633" y="6408109"/>
            <a:ext cx="184731" cy="261610"/>
          </a:xfrm>
        </p:spPr>
        <p:txBody>
          <a:bodyPr/>
          <a:lstStyle/>
          <a:p>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18289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81948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74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89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58621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39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extLst>
      <p:ext uri="{BB962C8B-B14F-4D97-AF65-F5344CB8AC3E}">
        <p14:creationId xmlns:p14="http://schemas.microsoft.com/office/powerpoint/2010/main" val="285755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extLst>
      <p:ext uri="{BB962C8B-B14F-4D97-AF65-F5344CB8AC3E}">
        <p14:creationId xmlns:p14="http://schemas.microsoft.com/office/powerpoint/2010/main" val="390563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5105F9F-A147-4999-9337-ABC437A27969}" type="slidenum">
              <a:rPr lang="en-US" smtClean="0"/>
              <a:pPr/>
              <a:t>‹#›</a:t>
            </a:fld>
            <a:endParaRPr lang="en-US"/>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0291691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youtu.be/QxoFwDpkg10?si=HfiVWyTSfOlSke3U&amp;t=4392"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164652"/>
            <a:ext cx="4343400" cy="1311128"/>
          </a:xfrm>
        </p:spPr>
        <p:txBody>
          <a:bodyPr wrap="square">
            <a:spAutoFit/>
          </a:bodyPr>
          <a:lstStyle/>
          <a:p>
            <a:pPr algn="l"/>
            <a:r>
              <a:rPr lang="en-US" sz="4400" b="1" dirty="0">
                <a:solidFill>
                  <a:srgbClr val="E60000"/>
                </a:solidFill>
                <a:effectLst/>
              </a:rPr>
              <a:t>Seneca’s</a:t>
            </a:r>
            <a:br>
              <a:rPr lang="en-US" sz="4400" b="1" dirty="0">
                <a:solidFill>
                  <a:srgbClr val="E60000"/>
                </a:solidFill>
                <a:effectLst/>
              </a:rPr>
            </a:br>
            <a:r>
              <a:rPr lang="en-US" sz="4400" b="1" dirty="0">
                <a:solidFill>
                  <a:srgbClr val="E60000"/>
                </a:solidFill>
                <a:effectLst/>
              </a:rPr>
              <a:t>Thyestes</a:t>
            </a:r>
          </a:p>
        </p:txBody>
      </p:sp>
      <p:sp>
        <p:nvSpPr>
          <p:cNvPr id="3" name="Subtitle 2"/>
          <p:cNvSpPr>
            <a:spLocks noGrp="1"/>
          </p:cNvSpPr>
          <p:nvPr>
            <p:ph type="subTitle" idx="1"/>
          </p:nvPr>
        </p:nvSpPr>
        <p:spPr>
          <a:xfrm>
            <a:off x="6096000" y="2844225"/>
            <a:ext cx="4343400" cy="1077218"/>
          </a:xfrm>
        </p:spPr>
        <p:txBody>
          <a:bodyPr wrap="square">
            <a:spAutoFit/>
          </a:bodyPr>
          <a:lstStyle/>
          <a:p>
            <a:pPr algn="l"/>
            <a:r>
              <a:rPr lang="en-US" sz="3200" dirty="0">
                <a:solidFill>
                  <a:srgbClr val="E60000"/>
                </a:solidFill>
              </a:rPr>
              <a:t>Tragic Exploration or Lurid Fascination?</a:t>
            </a:r>
          </a:p>
        </p:txBody>
      </p:sp>
      <p:pic>
        <p:nvPicPr>
          <p:cNvPr id="8" name="Picture 7" descr="sat.jpg"/>
          <p:cNvPicPr>
            <a:picLocks noChangeAspect="1"/>
          </p:cNvPicPr>
          <p:nvPr/>
        </p:nvPicPr>
        <p:blipFill>
          <a:blip r:embed="rId3" cstate="print"/>
          <a:stretch>
            <a:fillRect/>
          </a:stretch>
        </p:blipFill>
        <p:spPr>
          <a:xfrm>
            <a:off x="1852470" y="0"/>
            <a:ext cx="3786331" cy="6858000"/>
          </a:xfrm>
          <a:prstGeom prst="rect">
            <a:avLst/>
          </a:prstGeom>
        </p:spPr>
      </p:pic>
      <p:sp>
        <p:nvSpPr>
          <p:cNvPr id="9" name="TextBox 8"/>
          <p:cNvSpPr txBox="1"/>
          <p:nvPr/>
        </p:nvSpPr>
        <p:spPr>
          <a:xfrm>
            <a:off x="6083474" y="5410200"/>
            <a:ext cx="3898726" cy="707886"/>
          </a:xfrm>
          <a:prstGeom prst="rect">
            <a:avLst/>
          </a:prstGeom>
          <a:noFill/>
        </p:spPr>
        <p:txBody>
          <a:bodyPr wrap="square" rtlCol="0">
            <a:spAutoFit/>
          </a:bodyPr>
          <a:lstStyle/>
          <a:p>
            <a:pPr algn="l"/>
            <a:r>
              <a:rPr lang="en-US" sz="2000" dirty="0">
                <a:solidFill>
                  <a:srgbClr val="E60000"/>
                </a:solidFill>
                <a:latin typeface="+mn-lt"/>
              </a:rPr>
              <a:t>Saturn Devouring his Children, Goya</a:t>
            </a:r>
          </a:p>
        </p:txBody>
      </p:sp>
    </p:spTree>
    <p:extLst>
      <p:ext uri="{BB962C8B-B14F-4D97-AF65-F5344CB8AC3E}">
        <p14:creationId xmlns:p14="http://schemas.microsoft.com/office/powerpoint/2010/main" val="151137703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Stylistic/Rhetorical Comparison 1</a:t>
            </a:r>
            <a:endParaRPr lang="en-US" dirty="0"/>
          </a:p>
        </p:txBody>
      </p:sp>
      <p:sp>
        <p:nvSpPr>
          <p:cNvPr id="3" name="Text Placeholder 2"/>
          <p:cNvSpPr>
            <a:spLocks noGrp="1"/>
          </p:cNvSpPr>
          <p:nvPr>
            <p:ph type="body" idx="1"/>
          </p:nvPr>
        </p:nvSpPr>
        <p:spPr/>
        <p:txBody>
          <a:bodyPr/>
          <a:lstStyle/>
          <a:p>
            <a:r>
              <a:rPr lang="en-US" smtClean="0"/>
              <a:t>Sophocles </a:t>
            </a:r>
            <a:r>
              <a:rPr lang="en-US" i="1" smtClean="0"/>
              <a:t>Oedipus the King</a:t>
            </a:r>
            <a:endParaRPr lang="en-US" i="1" dirty="0"/>
          </a:p>
        </p:txBody>
      </p:sp>
      <p:sp>
        <p:nvSpPr>
          <p:cNvPr id="10" name="Content Placeholder 9"/>
          <p:cNvSpPr>
            <a:spLocks noGrp="1"/>
          </p:cNvSpPr>
          <p:nvPr>
            <p:ph sz="half" idx="2"/>
          </p:nvPr>
        </p:nvSpPr>
        <p:spPr>
          <a:xfrm>
            <a:off x="1217931" y="2743201"/>
            <a:ext cx="4710387" cy="4114799"/>
          </a:xfrm>
        </p:spPr>
        <p:txBody>
          <a:bodyPr>
            <a:normAutofit/>
          </a:bodyPr>
          <a:lstStyle/>
          <a:p>
            <a:pPr marL="45720" indent="0">
              <a:lnSpc>
                <a:spcPct val="124000"/>
              </a:lnSpc>
              <a:spcBef>
                <a:spcPts val="0"/>
              </a:spcBef>
              <a:buNone/>
            </a:pPr>
            <a:r>
              <a:rPr lang="en-US" sz="2600" dirty="0"/>
              <a:t>“MESSENGER: “I tell you neither the waters of the Danube / nor the Nile can wash this palace clean” (p. 235)</a:t>
            </a:r>
          </a:p>
        </p:txBody>
      </p:sp>
      <p:sp>
        <p:nvSpPr>
          <p:cNvPr id="5" name="Text Placeholder 4"/>
          <p:cNvSpPr>
            <a:spLocks noGrp="1"/>
          </p:cNvSpPr>
          <p:nvPr>
            <p:ph type="body" sz="quarter" idx="3"/>
          </p:nvPr>
        </p:nvSpPr>
        <p:spPr/>
        <p:txBody>
          <a:bodyPr/>
          <a:lstStyle/>
          <a:p>
            <a:r>
              <a:rPr lang="en-US" smtClean="0"/>
              <a:t>Seneca </a:t>
            </a:r>
            <a:r>
              <a:rPr lang="en-US" i="1" smtClean="0"/>
              <a:t>Phaedra</a:t>
            </a:r>
            <a:endParaRPr lang="en-US" i="1" dirty="0"/>
          </a:p>
        </p:txBody>
      </p:sp>
      <p:sp>
        <p:nvSpPr>
          <p:cNvPr id="11" name="Content Placeholder 10"/>
          <p:cNvSpPr>
            <a:spLocks noGrp="1"/>
          </p:cNvSpPr>
          <p:nvPr>
            <p:ph sz="quarter" idx="4"/>
          </p:nvPr>
        </p:nvSpPr>
        <p:spPr>
          <a:xfrm>
            <a:off x="6263685" y="2743201"/>
            <a:ext cx="4710387" cy="4114799"/>
          </a:xfrm>
        </p:spPr>
        <p:txBody>
          <a:bodyPr>
            <a:normAutofit/>
          </a:bodyPr>
          <a:lstStyle/>
          <a:p>
            <a:pPr marL="45720" indent="0">
              <a:lnSpc>
                <a:spcPct val="124000"/>
              </a:lnSpc>
              <a:spcBef>
                <a:spcPts val="0"/>
              </a:spcBef>
              <a:buNone/>
            </a:pPr>
            <a:r>
              <a:rPr lang="en-US" sz="2600" dirty="0"/>
              <a:t>“HIPPOLYTUS: Will </a:t>
            </a:r>
            <a:r>
              <a:rPr lang="en-US" sz="2600" dirty="0" err="1"/>
              <a:t>Tanäis</a:t>
            </a:r>
            <a:r>
              <a:rPr lang="en-US" sz="2600" dirty="0"/>
              <a:t> wash me clean, will the wild waves / Of far </a:t>
            </a:r>
            <a:r>
              <a:rPr lang="en-US" sz="2600" dirty="0" err="1"/>
              <a:t>Maeotis</a:t>
            </a:r>
            <a:r>
              <a:rPr lang="en-US" sz="2600" dirty="0"/>
              <a:t>, feeding the Pontic sea? / No; nor great Neptune in his whole wide ocean / Drown this great weight of sin” (pp. 126-127)</a:t>
            </a:r>
          </a:p>
        </p:txBody>
      </p:sp>
    </p:spTree>
    <p:extLst>
      <p:ext uri="{BB962C8B-B14F-4D97-AF65-F5344CB8AC3E}">
        <p14:creationId xmlns:p14="http://schemas.microsoft.com/office/powerpoint/2010/main" val="405707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Stylistic/Rhetorical Comparison </a:t>
            </a:r>
            <a:r>
              <a:rPr lang="en-US" dirty="0" smtClean="0"/>
              <a:t>2</a:t>
            </a:r>
            <a:endParaRPr lang="en-US" dirty="0"/>
          </a:p>
        </p:txBody>
      </p:sp>
      <p:sp>
        <p:nvSpPr>
          <p:cNvPr id="3" name="Text Placeholder 2"/>
          <p:cNvSpPr>
            <a:spLocks noGrp="1"/>
          </p:cNvSpPr>
          <p:nvPr>
            <p:ph type="body" idx="1"/>
          </p:nvPr>
        </p:nvSpPr>
        <p:spPr/>
        <p:txBody>
          <a:bodyPr/>
          <a:lstStyle/>
          <a:p>
            <a:r>
              <a:rPr lang="en-US" dirty="0" smtClean="0"/>
              <a:t>Euripides </a:t>
            </a:r>
            <a:r>
              <a:rPr lang="en-US" i="1" dirty="0" smtClean="0"/>
              <a:t>Hippolytus</a:t>
            </a:r>
            <a:endParaRPr lang="en-US" dirty="0"/>
          </a:p>
        </p:txBody>
      </p:sp>
      <p:sp>
        <p:nvSpPr>
          <p:cNvPr id="4" name="Content Placeholder 3"/>
          <p:cNvSpPr>
            <a:spLocks noGrp="1"/>
          </p:cNvSpPr>
          <p:nvPr>
            <p:ph sz="half" idx="2"/>
          </p:nvPr>
        </p:nvSpPr>
        <p:spPr/>
        <p:txBody>
          <a:bodyPr>
            <a:normAutofit/>
          </a:bodyPr>
          <a:lstStyle/>
          <a:p>
            <a:pPr marL="45720" indent="0">
              <a:lnSpc>
                <a:spcPct val="124000"/>
              </a:lnSpc>
              <a:spcBef>
                <a:spcPts val="0"/>
              </a:spcBef>
              <a:buNone/>
            </a:pPr>
            <a:r>
              <a:rPr lang="en-US" sz="2600" dirty="0"/>
              <a:t>“The unfortunate youth, inextricably entangled in the reins, was dragged along — his dear head battered against the rocks and his body shredded.” </a:t>
            </a:r>
            <a:r>
              <a:rPr lang="en-US" sz="2600" dirty="0" smtClean="0"/>
              <a:t>(Messenger, Roche</a:t>
            </a:r>
            <a:r>
              <a:rPr lang="en-US" sz="2600" dirty="0"/>
              <a:t>)</a:t>
            </a:r>
          </a:p>
        </p:txBody>
      </p:sp>
      <p:sp>
        <p:nvSpPr>
          <p:cNvPr id="5" name="Text Placeholder 4"/>
          <p:cNvSpPr>
            <a:spLocks noGrp="1"/>
          </p:cNvSpPr>
          <p:nvPr>
            <p:ph type="body" sz="quarter" idx="3"/>
          </p:nvPr>
        </p:nvSpPr>
        <p:spPr/>
        <p:txBody>
          <a:bodyPr/>
          <a:lstStyle/>
          <a:p>
            <a:r>
              <a:rPr lang="en-US" dirty="0" smtClean="0"/>
              <a:t>Seneca </a:t>
            </a:r>
            <a:r>
              <a:rPr lang="en-US" i="1" dirty="0" smtClean="0"/>
              <a:t>Phaedra</a:t>
            </a:r>
            <a:endParaRPr lang="en-US" dirty="0"/>
          </a:p>
        </p:txBody>
      </p:sp>
      <p:sp>
        <p:nvSpPr>
          <p:cNvPr id="6" name="Content Placeholder 5"/>
          <p:cNvSpPr>
            <a:spLocks noGrp="1"/>
          </p:cNvSpPr>
          <p:nvPr>
            <p:ph sz="quarter" idx="4"/>
          </p:nvPr>
        </p:nvSpPr>
        <p:spPr/>
        <p:txBody>
          <a:bodyPr>
            <a:normAutofit fontScale="92500" lnSpcReduction="10000"/>
          </a:bodyPr>
          <a:lstStyle/>
          <a:p>
            <a:pPr marL="45720" indent="0">
              <a:lnSpc>
                <a:spcPct val="124000"/>
              </a:lnSpc>
              <a:spcBef>
                <a:spcPts val="0"/>
              </a:spcBef>
              <a:buNone/>
            </a:pPr>
            <a:r>
              <a:rPr lang="en-US" sz="2800" dirty="0"/>
              <a:t>“The speeding wheels trundled the dying body until it caught upon a half-burnt tree-stump, sharp as a stake, which pierced the groin and held him transfixed....” (Messenger, p. 142)</a:t>
            </a:r>
          </a:p>
        </p:txBody>
      </p:sp>
    </p:spTree>
    <p:extLst>
      <p:ext uri="{BB962C8B-B14F-4D97-AF65-F5344CB8AC3E}">
        <p14:creationId xmlns:p14="http://schemas.microsoft.com/office/powerpoint/2010/main" val="33140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Seneca’s </a:t>
            </a:r>
            <a:r>
              <a:rPr lang="en-US" i="1" dirty="0" smtClean="0"/>
              <a:t>Thyestes</a:t>
            </a:r>
            <a:r>
              <a:rPr lang="en-US" dirty="0" smtClean="0"/>
              <a:t>: Rhetoric</a:t>
            </a:r>
            <a:endParaRPr lang="en-US" dirty="0"/>
          </a:p>
        </p:txBody>
      </p:sp>
      <p:sp>
        <p:nvSpPr>
          <p:cNvPr id="2" name="Text Placeholder 1"/>
          <p:cNvSpPr>
            <a:spLocks noGrp="1"/>
          </p:cNvSpPr>
          <p:nvPr>
            <p:ph type="body" idx="1"/>
          </p:nvPr>
        </p:nvSpPr>
        <p:spPr/>
        <p:txBody>
          <a:bodyPr/>
          <a:lstStyle/>
          <a:p>
            <a:r>
              <a:rPr lang="en-US" smtClean="0"/>
              <a:t>Perverse exaggeration</a:t>
            </a:r>
            <a:endParaRPr lang="en-US" dirty="0"/>
          </a:p>
        </p:txBody>
      </p:sp>
      <p:sp>
        <p:nvSpPr>
          <p:cNvPr id="7" name="Content Placeholder 6"/>
          <p:cNvSpPr>
            <a:spLocks noGrp="1"/>
          </p:cNvSpPr>
          <p:nvPr>
            <p:ph sz="half" idx="2"/>
          </p:nvPr>
        </p:nvSpPr>
        <p:spPr>
          <a:xfrm>
            <a:off x="1217931" y="2743201"/>
            <a:ext cx="4710387" cy="4114799"/>
          </a:xfrm>
        </p:spPr>
        <p:txBody>
          <a:bodyPr>
            <a:normAutofit/>
          </a:bodyPr>
          <a:lstStyle/>
          <a:p>
            <a:pPr marL="45720" indent="0">
              <a:lnSpc>
                <a:spcPct val="114000"/>
              </a:lnSpc>
              <a:spcBef>
                <a:spcPts val="0"/>
              </a:spcBef>
              <a:buNone/>
            </a:pPr>
            <a:r>
              <a:rPr lang="en-US" sz="2600" dirty="0"/>
              <a:t>“The fire seems loath to touch the roasting flesh. . . . The liver on the spits was heard to squeal” (Messenger, p. 79)</a:t>
            </a:r>
          </a:p>
        </p:txBody>
      </p:sp>
      <p:sp>
        <p:nvSpPr>
          <p:cNvPr id="8" name="Text Placeholder 7"/>
          <p:cNvSpPr>
            <a:spLocks noGrp="1"/>
          </p:cNvSpPr>
          <p:nvPr>
            <p:ph type="body" sz="quarter" idx="3"/>
          </p:nvPr>
        </p:nvSpPr>
        <p:spPr/>
        <p:txBody>
          <a:bodyPr/>
          <a:lstStyle/>
          <a:p>
            <a:r>
              <a:rPr lang="en-US" i="1" dirty="0" smtClean="0"/>
              <a:t>Sententia</a:t>
            </a:r>
            <a:endParaRPr lang="en-US" i="1" dirty="0"/>
          </a:p>
        </p:txBody>
      </p:sp>
      <p:sp>
        <p:nvSpPr>
          <p:cNvPr id="9" name="Content Placeholder 8"/>
          <p:cNvSpPr>
            <a:spLocks noGrp="1"/>
          </p:cNvSpPr>
          <p:nvPr>
            <p:ph sz="quarter" idx="4"/>
          </p:nvPr>
        </p:nvSpPr>
        <p:spPr>
          <a:xfrm>
            <a:off x="6263685" y="2743201"/>
            <a:ext cx="4710387" cy="4114799"/>
          </a:xfrm>
        </p:spPr>
        <p:txBody>
          <a:bodyPr>
            <a:normAutofit/>
          </a:bodyPr>
          <a:lstStyle/>
          <a:p>
            <a:pPr marL="45720" indent="0">
              <a:lnSpc>
                <a:spcPct val="114000"/>
              </a:lnSpc>
              <a:spcBef>
                <a:spcPts val="0"/>
              </a:spcBef>
              <a:buNone/>
            </a:pPr>
            <a:r>
              <a:rPr lang="en-US" sz="2600" dirty="0"/>
              <a:t>“Men compelled by fear / to praise, may be by fear compelled to hate” (Minister to Atreus, p. 54</a:t>
            </a:r>
            <a:r>
              <a:rPr lang="en-US" sz="2600" dirty="0" smtClean="0"/>
              <a:t>).</a:t>
            </a:r>
            <a:endParaRPr lang="en-US" sz="2600" dirty="0"/>
          </a:p>
          <a:p>
            <a:pPr marL="45720" indent="0">
              <a:lnSpc>
                <a:spcPct val="114000"/>
              </a:lnSpc>
              <a:spcBef>
                <a:spcPts val="0"/>
              </a:spcBef>
              <a:buNone/>
            </a:pPr>
            <a:r>
              <a:rPr lang="en-US" sz="2600" i="1" dirty="0" smtClean="0"/>
              <a:t>Compare:</a:t>
            </a:r>
            <a:endParaRPr lang="en-US" sz="2600" i="1" dirty="0"/>
          </a:p>
          <a:p>
            <a:pPr marL="45720" indent="0">
              <a:lnSpc>
                <a:spcPct val="114000"/>
              </a:lnSpc>
              <a:spcBef>
                <a:spcPts val="0"/>
              </a:spcBef>
              <a:buNone/>
            </a:pPr>
            <a:r>
              <a:rPr lang="en-US" sz="2600" dirty="0"/>
              <a:t>“Let them hate so long as they fear” (</a:t>
            </a:r>
            <a:r>
              <a:rPr lang="en-US" sz="2600" i="1" dirty="0" err="1"/>
              <a:t>Ōdērint</a:t>
            </a:r>
            <a:r>
              <a:rPr lang="en-US" sz="2600" i="1" dirty="0"/>
              <a:t> </a:t>
            </a:r>
            <a:r>
              <a:rPr lang="en-US" sz="2600" i="1" dirty="0" err="1"/>
              <a:t>dum</a:t>
            </a:r>
            <a:r>
              <a:rPr lang="en-US" sz="2600" i="1" dirty="0"/>
              <a:t> </a:t>
            </a:r>
            <a:r>
              <a:rPr lang="en-US" sz="2600" i="1" dirty="0" err="1"/>
              <a:t>metuant</a:t>
            </a:r>
            <a:r>
              <a:rPr lang="en-US" sz="2600" dirty="0"/>
              <a:t>, Atreus in Accius’ </a:t>
            </a:r>
            <a:r>
              <a:rPr lang="en-US" sz="2600" i="1" dirty="0"/>
              <a:t>Atreus</a:t>
            </a:r>
            <a:r>
              <a:rPr lang="en-US" sz="2600" dirty="0"/>
              <a:t>)</a:t>
            </a:r>
          </a:p>
        </p:txBody>
      </p:sp>
    </p:spTree>
    <p:extLst>
      <p:ext uri="{BB962C8B-B14F-4D97-AF65-F5344CB8AC3E}">
        <p14:creationId xmlns:p14="http://schemas.microsoft.com/office/powerpoint/2010/main" val="132719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Thyestes:</a:t>
            </a:r>
            <a:r>
              <a:rPr lang="en-US" dirty="0" smtClean="0"/>
              <a:t> Plot and Theme</a:t>
            </a:r>
            <a:br>
              <a:rPr lang="en-US" dirty="0" smtClean="0"/>
            </a:br>
            <a:r>
              <a:rPr lang="en-US" sz="3100" dirty="0"/>
              <a:t>(“Senecan Formula”)</a:t>
            </a:r>
            <a:endParaRPr lang="en-US" i="1"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1423797740"/>
              </p:ext>
            </p:extLst>
          </p:nvPr>
        </p:nvGraphicFramePr>
        <p:xfrm>
          <a:off x="1981201" y="1828800"/>
          <a:ext cx="8229600" cy="4303563"/>
        </p:xfrm>
        <a:graphic>
          <a:graphicData uri="http://schemas.openxmlformats.org/drawingml/2006/table">
            <a:tbl>
              <a:tblPr firstRow="1" bandRow="1">
                <a:tableStyleId>{5C22544A-7EE6-4342-B048-85BDC9FD1C3A}</a:tableStyleId>
              </a:tblPr>
              <a:tblGrid>
                <a:gridCol w="2307920">
                  <a:extLst>
                    <a:ext uri="{9D8B030D-6E8A-4147-A177-3AD203B41FA5}">
                      <a16:colId xmlns:a16="http://schemas.microsoft.com/office/drawing/2014/main" val="20000"/>
                    </a:ext>
                  </a:extLst>
                </a:gridCol>
                <a:gridCol w="5921680">
                  <a:extLst>
                    <a:ext uri="{9D8B030D-6E8A-4147-A177-3AD203B41FA5}">
                      <a16:colId xmlns:a16="http://schemas.microsoft.com/office/drawing/2014/main" val="20001"/>
                    </a:ext>
                  </a:extLst>
                </a:gridCol>
              </a:tblGrid>
              <a:tr h="379611">
                <a:tc>
                  <a:txBody>
                    <a:bodyPr/>
                    <a:lstStyle/>
                    <a:p>
                      <a:r>
                        <a:rPr lang="en-US" sz="2000" dirty="0" smtClean="0"/>
                        <a:t>Thematic Structure</a:t>
                      </a:r>
                      <a:endParaRPr lang="en-US" sz="2000" dirty="0"/>
                    </a:p>
                  </a:txBody>
                  <a:tcPr/>
                </a:tc>
                <a:tc>
                  <a:txBody>
                    <a:bodyPr/>
                    <a:lstStyle/>
                    <a:p>
                      <a:r>
                        <a:rPr lang="en-US" sz="2000" dirty="0" smtClean="0"/>
                        <a:t>Dramatic Structure</a:t>
                      </a:r>
                      <a:endParaRPr lang="en-US" sz="2000" dirty="0"/>
                    </a:p>
                  </a:txBody>
                  <a:tcPr/>
                </a:tc>
                <a:extLst>
                  <a:ext uri="{0D108BD9-81ED-4DB2-BD59-A6C34878D82A}">
                    <a16:rowId xmlns:a16="http://schemas.microsoft.com/office/drawing/2014/main" val="10000"/>
                  </a:ext>
                </a:extLst>
              </a:tr>
              <a:tr h="671620">
                <a:tc>
                  <a:txBody>
                    <a:bodyPr/>
                    <a:lstStyle/>
                    <a:p>
                      <a:r>
                        <a:rPr lang="en-US" sz="2000" b="1" i="1" dirty="0" smtClean="0"/>
                        <a:t>CLOUD OF EVIL</a:t>
                      </a:r>
                      <a:endParaRPr lang="en-US" sz="2000" b="1" i="1" dirty="0"/>
                    </a:p>
                  </a:txBody>
                  <a:tcPr>
                    <a:solidFill>
                      <a:srgbClr val="CEE7EE"/>
                    </a:solidFill>
                  </a:tcPr>
                </a:tc>
                <a:tc>
                  <a:txBody>
                    <a:bodyPr/>
                    <a:lstStyle/>
                    <a:p>
                      <a:r>
                        <a:rPr lang="en-US" sz="2000" b="1" dirty="0" smtClean="0"/>
                        <a:t>ACT 1.</a:t>
                      </a:r>
                      <a:r>
                        <a:rPr lang="en-US" sz="2000" dirty="0" smtClean="0"/>
                        <a:t> Fury incites</a:t>
                      </a:r>
                      <a:r>
                        <a:rPr lang="en-US" sz="2000" baseline="0" dirty="0" smtClean="0"/>
                        <a:t> Tantalus’ ghost. Choral ode. Prayer against tragic cycle.</a:t>
                      </a:r>
                      <a:endParaRPr lang="en-US" sz="2000" dirty="0"/>
                    </a:p>
                  </a:txBody>
                  <a:tcPr/>
                </a:tc>
                <a:extLst>
                  <a:ext uri="{0D108BD9-81ED-4DB2-BD59-A6C34878D82A}">
                    <a16:rowId xmlns:a16="http://schemas.microsoft.com/office/drawing/2014/main" val="10001"/>
                  </a:ext>
                </a:extLst>
              </a:tr>
              <a:tr h="379611">
                <a:tc rowSpan="2">
                  <a:txBody>
                    <a:bodyPr/>
                    <a:lstStyle/>
                    <a:p>
                      <a:r>
                        <a:rPr lang="en-US" sz="2000" b="1" i="1" dirty="0" smtClean="0"/>
                        <a:t>DEFEAT OF REASON BY PASSION</a:t>
                      </a:r>
                      <a:endParaRPr lang="en-US" sz="2000" b="1" i="1" dirty="0"/>
                    </a:p>
                  </a:txBody>
                  <a:tcPr/>
                </a:tc>
                <a:tc>
                  <a:txBody>
                    <a:bodyPr/>
                    <a:lstStyle/>
                    <a:p>
                      <a:r>
                        <a:rPr lang="en-US" sz="2000" b="1" dirty="0" smtClean="0"/>
                        <a:t>ACT 2.</a:t>
                      </a:r>
                      <a:r>
                        <a:rPr lang="en-US" sz="2000" dirty="0" smtClean="0"/>
                        <a:t> Atreus</a:t>
                      </a:r>
                      <a:r>
                        <a:rPr lang="en-US" sz="2000" baseline="0" dirty="0" smtClean="0"/>
                        <a:t> and Minister</a:t>
                      </a:r>
                      <a:r>
                        <a:rPr lang="en-US" sz="2000" dirty="0" smtClean="0"/>
                        <a:t>. Debate,</a:t>
                      </a:r>
                      <a:r>
                        <a:rPr lang="en-US" sz="2000" baseline="0" dirty="0" smtClean="0"/>
                        <a:t> portrait in tyranny.</a:t>
                      </a:r>
                      <a:endParaRPr lang="en-US" sz="2000" dirty="0" smtClean="0"/>
                    </a:p>
                  </a:txBody>
                  <a:tcPr/>
                </a:tc>
                <a:extLst>
                  <a:ext uri="{0D108BD9-81ED-4DB2-BD59-A6C34878D82A}">
                    <a16:rowId xmlns:a16="http://schemas.microsoft.com/office/drawing/2014/main" val="10002"/>
                  </a:ext>
                </a:extLst>
              </a:tr>
              <a:tr h="379611">
                <a:tc vMerge="1">
                  <a:txBody>
                    <a:bodyPr/>
                    <a:lstStyle/>
                    <a:p>
                      <a:endParaRPr lang="en-US" sz="2000" b="1" i="1" dirty="0"/>
                    </a:p>
                  </a:txBody>
                  <a:tcPr/>
                </a:tc>
                <a:tc>
                  <a:txBody>
                    <a:bodyPr/>
                    <a:lstStyle/>
                    <a:p>
                      <a:r>
                        <a:rPr lang="en-US" sz="2000" b="1" dirty="0" smtClean="0"/>
                        <a:t>ACT 3.</a:t>
                      </a:r>
                      <a:r>
                        <a:rPr lang="en-US" sz="2000" dirty="0" smtClean="0"/>
                        <a:t> Thyestes</a:t>
                      </a:r>
                      <a:r>
                        <a:rPr lang="en-US" sz="2000" baseline="0" dirty="0" smtClean="0"/>
                        <a:t> and sons. Retirement v. return.</a:t>
                      </a:r>
                      <a:endParaRPr lang="en-US" sz="2000" dirty="0" smtClean="0"/>
                    </a:p>
                  </a:txBody>
                  <a:tcPr/>
                </a:tc>
                <a:extLst>
                  <a:ext uri="{0D108BD9-81ED-4DB2-BD59-A6C34878D82A}">
                    <a16:rowId xmlns:a16="http://schemas.microsoft.com/office/drawing/2014/main" val="10003"/>
                  </a:ext>
                </a:extLst>
              </a:tr>
              <a:tr h="37961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dk1"/>
                          </a:solidFill>
                          <a:latin typeface="+mn-lt"/>
                          <a:ea typeface="+mn-ea"/>
                          <a:cs typeface="+mn-cs"/>
                        </a:rPr>
                        <a:t>EXPLOSION OF EVIL</a:t>
                      </a:r>
                    </a:p>
                  </a:txBody>
                  <a:tcPr>
                    <a:solidFill>
                      <a:srgbClr val="CEE7EE"/>
                    </a:solidFill>
                  </a:tcPr>
                </a:tc>
                <a:tc>
                  <a:txBody>
                    <a:bodyPr/>
                    <a:lstStyle/>
                    <a:p>
                      <a:r>
                        <a:rPr lang="en-US" sz="2000" b="1" dirty="0" smtClean="0"/>
                        <a:t>ACT 3 cont.</a:t>
                      </a:r>
                      <a:r>
                        <a:rPr lang="en-US" sz="2000" dirty="0" smtClean="0"/>
                        <a:t> Atreus &amp;</a:t>
                      </a:r>
                      <a:r>
                        <a:rPr lang="en-US" sz="2000" baseline="0" dirty="0" smtClean="0"/>
                        <a:t> Thyestes – “reconciliation.”</a:t>
                      </a:r>
                      <a:endParaRPr lang="en-US" sz="2000" dirty="0" smtClean="0"/>
                    </a:p>
                  </a:txBody>
                  <a:tcPr/>
                </a:tc>
                <a:extLst>
                  <a:ext uri="{0D108BD9-81ED-4DB2-BD59-A6C34878D82A}">
                    <a16:rowId xmlns:a16="http://schemas.microsoft.com/office/drawing/2014/main" val="10004"/>
                  </a:ext>
                </a:extLst>
              </a:tr>
              <a:tr h="379611">
                <a:tc vMerge="1">
                  <a:txBody>
                    <a:bodyPr/>
                    <a:lstStyle/>
                    <a:p>
                      <a:endParaRPr lang="en-US" sz="2000" b="1" i="1" dirty="0"/>
                    </a:p>
                  </a:txBody>
                  <a:tcPr>
                    <a:solidFill>
                      <a:srgbClr val="D0D8E8"/>
                    </a:solidFill>
                  </a:tcPr>
                </a:tc>
                <a:tc>
                  <a:txBody>
                    <a:bodyPr/>
                    <a:lstStyle/>
                    <a:p>
                      <a:r>
                        <a:rPr lang="en-US" sz="2000" b="1" dirty="0" smtClean="0"/>
                        <a:t>ACT 4.</a:t>
                      </a:r>
                      <a:r>
                        <a:rPr lang="en-US" sz="2000" dirty="0" smtClean="0"/>
                        <a:t> Messenger. Sacrifice, </a:t>
                      </a:r>
                      <a:r>
                        <a:rPr lang="en-US" sz="2000" i="1" dirty="0" smtClean="0"/>
                        <a:t>locus </a:t>
                      </a:r>
                      <a:r>
                        <a:rPr lang="en-US" sz="2000" i="1" dirty="0" err="1" smtClean="0"/>
                        <a:t>horridus</a:t>
                      </a:r>
                      <a:r>
                        <a:rPr lang="en-US" sz="2000" dirty="0" smtClean="0"/>
                        <a:t>.</a:t>
                      </a:r>
                      <a:endParaRPr lang="en-US" sz="2000" dirty="0"/>
                    </a:p>
                  </a:txBody>
                  <a:tcPr/>
                </a:tc>
                <a:extLst>
                  <a:ext uri="{0D108BD9-81ED-4DB2-BD59-A6C34878D82A}">
                    <a16:rowId xmlns:a16="http://schemas.microsoft.com/office/drawing/2014/main" val="10005"/>
                  </a:ext>
                </a:extLst>
              </a:tr>
              <a:tr h="706923">
                <a:tc vMerge="1">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ACT 5.</a:t>
                      </a:r>
                      <a:r>
                        <a:rPr lang="en-US" sz="2000" dirty="0" smtClean="0"/>
                        <a:t> Atreus, Thyestes. Recognition &amp; reversal.</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4425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1370784"/>
            <a:ext cx="5388270" cy="5418857"/>
            <a:chOff x="76200" y="1370784"/>
            <a:chExt cx="5388270" cy="541885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505" y="1370784"/>
              <a:ext cx="2503661" cy="4837902"/>
            </a:xfrm>
            <a:prstGeom prst="rect">
              <a:avLst/>
            </a:prstGeom>
          </p:spPr>
        </p:pic>
        <p:sp>
          <p:nvSpPr>
            <p:cNvPr id="3" name="TextBox 2"/>
            <p:cNvSpPr txBox="1"/>
            <p:nvPr/>
          </p:nvSpPr>
          <p:spPr>
            <a:xfrm>
              <a:off x="1986756" y="2363688"/>
              <a:ext cx="1567159" cy="707886"/>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garden,</a:t>
              </a:r>
              <a:br>
                <a:rPr lang="en-US" sz="2000" dirty="0" smtClean="0">
                  <a:solidFill>
                    <a:schemeClr val="tx2"/>
                  </a:solidFill>
                  <a:latin typeface="Calibri" panose="020F0502020204030204" pitchFamily="34" charset="0"/>
                  <a:cs typeface="Calibri" panose="020F0502020204030204" pitchFamily="34" charset="0"/>
                </a:rPr>
              </a:br>
              <a:r>
                <a:rPr lang="en-US" sz="2000" dirty="0" smtClean="0">
                  <a:solidFill>
                    <a:schemeClr val="tx2"/>
                  </a:solidFill>
                  <a:latin typeface="Calibri" panose="020F0502020204030204" pitchFamily="34" charset="0"/>
                  <a:cs typeface="Calibri" panose="020F0502020204030204" pitchFamily="34" charset="0"/>
                </a:rPr>
                <a:t>private space</a:t>
              </a:r>
            </a:p>
          </p:txBody>
        </p:sp>
        <p:sp>
          <p:nvSpPr>
            <p:cNvPr id="4" name="TextBox 3"/>
            <p:cNvSpPr txBox="1"/>
            <p:nvPr/>
          </p:nvSpPr>
          <p:spPr>
            <a:xfrm>
              <a:off x="2035198" y="4419600"/>
              <a:ext cx="1470274" cy="707886"/>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atrium,</a:t>
              </a:r>
              <a:br>
                <a:rPr lang="en-US" sz="2000" dirty="0" smtClean="0">
                  <a:solidFill>
                    <a:schemeClr val="tx2"/>
                  </a:solidFill>
                  <a:latin typeface="Calibri" panose="020F0502020204030204" pitchFamily="34" charset="0"/>
                  <a:cs typeface="Calibri" panose="020F0502020204030204" pitchFamily="34" charset="0"/>
                </a:rPr>
              </a:br>
              <a:r>
                <a:rPr lang="en-US" sz="2000" dirty="0" smtClean="0">
                  <a:solidFill>
                    <a:schemeClr val="tx2"/>
                  </a:solidFill>
                  <a:latin typeface="Calibri" panose="020F0502020204030204" pitchFamily="34" charset="0"/>
                  <a:cs typeface="Calibri" panose="020F0502020204030204" pitchFamily="34" charset="0"/>
                </a:rPr>
                <a:t>public space</a:t>
              </a:r>
            </a:p>
          </p:txBody>
        </p:sp>
        <p:sp>
          <p:nvSpPr>
            <p:cNvPr id="16" name="TextBox 15"/>
            <p:cNvSpPr txBox="1"/>
            <p:nvPr/>
          </p:nvSpPr>
          <p:spPr>
            <a:xfrm>
              <a:off x="2214542" y="5638800"/>
              <a:ext cx="1111586" cy="400110"/>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entrance</a:t>
              </a:r>
            </a:p>
          </p:txBody>
        </p:sp>
        <p:sp>
          <p:nvSpPr>
            <p:cNvPr id="11" name="TextBox 10"/>
            <p:cNvSpPr txBox="1"/>
            <p:nvPr/>
          </p:nvSpPr>
          <p:spPr>
            <a:xfrm>
              <a:off x="76200" y="6327976"/>
              <a:ext cx="5388270" cy="461665"/>
            </a:xfrm>
            <a:prstGeom prst="rect">
              <a:avLst/>
            </a:prstGeom>
            <a:noFill/>
          </p:spPr>
          <p:txBody>
            <a:bodyPr wrap="none" rtlCol="0">
              <a:spAutoFit/>
            </a:bodyPr>
            <a:lstStyle/>
            <a:p>
              <a:pPr algn="ctr"/>
              <a:r>
                <a:rPr lang="en-US" sz="2400" dirty="0" smtClean="0">
                  <a:solidFill>
                    <a:srgbClr val="737373"/>
                  </a:solidFill>
                  <a:latin typeface="Calibri" panose="020F0502020204030204" pitchFamily="34" charset="0"/>
                  <a:cs typeface="Calibri" panose="020F0502020204030204" pitchFamily="34" charset="0"/>
                </a:rPr>
                <a:t>typical elite Roman house, mid 1</a:t>
              </a:r>
              <a:r>
                <a:rPr lang="en-US" sz="2400" baseline="30000" dirty="0" smtClean="0">
                  <a:solidFill>
                    <a:srgbClr val="737373"/>
                  </a:solidFill>
                  <a:latin typeface="Calibri" panose="020F0502020204030204" pitchFamily="34" charset="0"/>
                  <a:cs typeface="Calibri" panose="020F0502020204030204" pitchFamily="34" charset="0"/>
                </a:rPr>
                <a:t>st</a:t>
              </a:r>
              <a:r>
                <a:rPr lang="en-US" sz="2400" dirty="0" smtClean="0">
                  <a:solidFill>
                    <a:srgbClr val="737373"/>
                  </a:solidFill>
                  <a:latin typeface="Calibri" panose="020F0502020204030204" pitchFamily="34" charset="0"/>
                  <a:cs typeface="Calibri" panose="020F0502020204030204" pitchFamily="34" charset="0"/>
                </a:rPr>
                <a:t> cent CE</a:t>
              </a:r>
            </a:p>
          </p:txBody>
        </p:sp>
      </p:grpSp>
      <p:grpSp>
        <p:nvGrpSpPr>
          <p:cNvPr id="10" name="Group 9"/>
          <p:cNvGrpSpPr/>
          <p:nvPr/>
        </p:nvGrpSpPr>
        <p:grpSpPr>
          <a:xfrm>
            <a:off x="7750246" y="1371600"/>
            <a:ext cx="4365554" cy="5415122"/>
            <a:chOff x="7750246" y="1371600"/>
            <a:chExt cx="4365554" cy="541512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1193" y="1371600"/>
              <a:ext cx="2503661" cy="4837902"/>
            </a:xfrm>
            <a:prstGeom prst="rect">
              <a:avLst/>
            </a:prstGeom>
          </p:spPr>
        </p:pic>
        <p:sp>
          <p:nvSpPr>
            <p:cNvPr id="8" name="TextBox 7"/>
            <p:cNvSpPr txBox="1"/>
            <p:nvPr/>
          </p:nvSpPr>
          <p:spPr>
            <a:xfrm>
              <a:off x="9322343" y="2209800"/>
              <a:ext cx="1221360" cy="1015663"/>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Atreus’</a:t>
              </a:r>
              <a:br>
                <a:rPr lang="en-US" sz="2000" dirty="0" smtClean="0">
                  <a:solidFill>
                    <a:schemeClr val="tx2"/>
                  </a:solidFill>
                  <a:latin typeface="Calibri" panose="020F0502020204030204" pitchFamily="34" charset="0"/>
                  <a:cs typeface="Calibri" panose="020F0502020204030204" pitchFamily="34" charset="0"/>
                </a:rPr>
              </a:br>
              <a:r>
                <a:rPr lang="en-US" sz="2000" dirty="0" smtClean="0">
                  <a:solidFill>
                    <a:schemeClr val="tx2"/>
                  </a:solidFill>
                  <a:latin typeface="Calibri" panose="020F0502020204030204" pitchFamily="34" charset="0"/>
                  <a:cs typeface="Calibri" panose="020F0502020204030204" pitchFamily="34" charset="0"/>
                </a:rPr>
                <a:t>garden</a:t>
              </a:r>
              <a:br>
                <a:rPr lang="en-US" sz="2000" dirty="0" smtClean="0">
                  <a:solidFill>
                    <a:schemeClr val="tx2"/>
                  </a:solidFill>
                  <a:latin typeface="Calibri" panose="020F0502020204030204" pitchFamily="34" charset="0"/>
                  <a:cs typeface="Calibri" panose="020F0502020204030204" pitchFamily="34" charset="0"/>
                </a:rPr>
              </a:br>
              <a:r>
                <a:rPr lang="en-US" sz="2000" dirty="0" smtClean="0">
                  <a:solidFill>
                    <a:schemeClr val="tx2"/>
                  </a:solidFill>
                  <a:latin typeface="Calibri" panose="020F0502020204030204" pitchFamily="34" charset="0"/>
                  <a:cs typeface="Calibri" panose="020F0502020204030204" pitchFamily="34" charset="0"/>
                </a:rPr>
                <a:t>of horrors</a:t>
              </a:r>
            </a:p>
          </p:txBody>
        </p:sp>
        <p:sp>
          <p:nvSpPr>
            <p:cNvPr id="9" name="TextBox 8"/>
            <p:cNvSpPr txBox="1"/>
            <p:nvPr/>
          </p:nvSpPr>
          <p:spPr>
            <a:xfrm>
              <a:off x="9197886" y="4573488"/>
              <a:ext cx="1470274" cy="400110"/>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public space</a:t>
              </a:r>
            </a:p>
          </p:txBody>
        </p:sp>
        <p:sp>
          <p:nvSpPr>
            <p:cNvPr id="12" name="TextBox 11"/>
            <p:cNvSpPr txBox="1"/>
            <p:nvPr/>
          </p:nvSpPr>
          <p:spPr>
            <a:xfrm>
              <a:off x="7750246" y="6325057"/>
              <a:ext cx="4365554" cy="461665"/>
            </a:xfrm>
            <a:prstGeom prst="rect">
              <a:avLst/>
            </a:prstGeom>
            <a:noFill/>
          </p:spPr>
          <p:txBody>
            <a:bodyPr wrap="none" rtlCol="0">
              <a:spAutoFit/>
            </a:bodyPr>
            <a:lstStyle/>
            <a:p>
              <a:pPr algn="ctr"/>
              <a:r>
                <a:rPr lang="en-US" sz="2400" dirty="0" smtClean="0">
                  <a:solidFill>
                    <a:srgbClr val="737373"/>
                  </a:solidFill>
                  <a:latin typeface="Calibri" panose="020F0502020204030204" pitchFamily="34" charset="0"/>
                  <a:cs typeface="Calibri" panose="020F0502020204030204" pitchFamily="34" charset="0"/>
                </a:rPr>
                <a:t>Palace of Atreus, Seneca </a:t>
              </a:r>
              <a:r>
                <a:rPr lang="en-US" sz="2400" i="1" dirty="0" smtClean="0">
                  <a:solidFill>
                    <a:srgbClr val="737373"/>
                  </a:solidFill>
                  <a:latin typeface="Calibri" panose="020F0502020204030204" pitchFamily="34" charset="0"/>
                  <a:cs typeface="Calibri" panose="020F0502020204030204" pitchFamily="34" charset="0"/>
                </a:rPr>
                <a:t>Thyestes</a:t>
              </a:r>
              <a:endParaRPr lang="en-US" sz="2400" dirty="0" smtClean="0">
                <a:solidFill>
                  <a:srgbClr val="737373"/>
                </a:solidFill>
                <a:latin typeface="Calibri" panose="020F0502020204030204" pitchFamily="34" charset="0"/>
                <a:cs typeface="Calibri" panose="020F0502020204030204" pitchFamily="34" charset="0"/>
              </a:endParaRPr>
            </a:p>
          </p:txBody>
        </p:sp>
        <p:sp>
          <p:nvSpPr>
            <p:cNvPr id="17" name="TextBox 16"/>
            <p:cNvSpPr txBox="1"/>
            <p:nvPr/>
          </p:nvSpPr>
          <p:spPr>
            <a:xfrm>
              <a:off x="9377230" y="5638800"/>
              <a:ext cx="1111586" cy="400110"/>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entrance</a:t>
              </a:r>
            </a:p>
          </p:txBody>
        </p:sp>
      </p:grpSp>
      <p:sp>
        <p:nvSpPr>
          <p:cNvPr id="5" name="TextBox 4"/>
          <p:cNvSpPr txBox="1"/>
          <p:nvPr/>
        </p:nvSpPr>
        <p:spPr>
          <a:xfrm>
            <a:off x="2089732" y="381000"/>
            <a:ext cx="8026841" cy="662361"/>
          </a:xfrm>
          <a:prstGeom prst="rect">
            <a:avLst/>
          </a:prstGeom>
          <a:noFill/>
        </p:spPr>
        <p:txBody>
          <a:bodyPr wrap="square" rtlCol="0">
            <a:spAutoFit/>
          </a:bodyPr>
          <a:lstStyle/>
          <a:p>
            <a:pPr algn="ctr">
              <a:lnSpc>
                <a:spcPct val="125000"/>
              </a:lnSpc>
            </a:pPr>
            <a:r>
              <a:rPr lang="en-US" sz="3200" dirty="0" smtClean="0">
                <a:solidFill>
                  <a:srgbClr val="737373"/>
                </a:solidFill>
                <a:latin typeface="Calibri" panose="020F0502020204030204" pitchFamily="34" charset="0"/>
                <a:cs typeface="Calibri" panose="020F0502020204030204" pitchFamily="34" charset="0"/>
              </a:rPr>
              <a:t>Domestic Space: Greek Myth as Roman Drama</a:t>
            </a:r>
          </a:p>
        </p:txBody>
      </p:sp>
    </p:spTree>
    <p:extLst>
      <p:ext uri="{BB962C8B-B14F-4D97-AF65-F5344CB8AC3E}">
        <p14:creationId xmlns:p14="http://schemas.microsoft.com/office/powerpoint/2010/main" val="251757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Adventures in Performance</a:t>
            </a:r>
            <a:endParaRPr lang="en-US" dirty="0"/>
          </a:p>
        </p:txBody>
      </p:sp>
      <p:sp>
        <p:nvSpPr>
          <p:cNvPr id="4" name="Text Placeholder 3"/>
          <p:cNvSpPr>
            <a:spLocks noGrp="1"/>
          </p:cNvSpPr>
          <p:nvPr>
            <p:ph type="body" idx="1"/>
          </p:nvPr>
        </p:nvSpPr>
        <p:spPr/>
        <p:txBody>
          <a:bodyPr/>
          <a:lstStyle/>
          <a:p>
            <a:r>
              <a:rPr lang="en-US" dirty="0" smtClean="0"/>
              <a:t>Lurid Feast, Big Reveal</a:t>
            </a:r>
            <a:endParaRPr lang="en-US" dirty="0"/>
          </a:p>
        </p:txBody>
      </p:sp>
    </p:spTree>
    <p:extLst>
      <p:ext uri="{BB962C8B-B14F-4D97-AF65-F5344CB8AC3E}">
        <p14:creationId xmlns:p14="http://schemas.microsoft.com/office/powerpoint/2010/main" val="347627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a:bodyPr>
          <a:lstStyle/>
          <a:p>
            <a:pPr marL="788670" indent="-742950">
              <a:lnSpc>
                <a:spcPct val="100000"/>
              </a:lnSpc>
              <a:spcBef>
                <a:spcPts val="1200"/>
              </a:spcBef>
              <a:buFont typeface="+mj-lt"/>
              <a:buAutoNum type="arabicPeriod"/>
            </a:pPr>
            <a:r>
              <a:rPr lang="en-US" dirty="0" smtClean="0"/>
              <a:t>Performers will form their own group, discuss their approach.</a:t>
            </a:r>
          </a:p>
          <a:p>
            <a:pPr marL="788670" indent="-742950">
              <a:lnSpc>
                <a:spcPct val="100000"/>
              </a:lnSpc>
              <a:spcBef>
                <a:spcPts val="1200"/>
              </a:spcBef>
              <a:buFont typeface="+mj-lt"/>
              <a:buAutoNum type="arabicPeriod"/>
            </a:pPr>
            <a:r>
              <a:rPr lang="en-US" dirty="0" smtClean="0"/>
              <a:t>Rest of the class: form groups to reach group takes on performing the scene.</a:t>
            </a:r>
          </a:p>
          <a:p>
            <a:pPr marL="788670" indent="-742950">
              <a:lnSpc>
                <a:spcPct val="100000"/>
              </a:lnSpc>
              <a:spcBef>
                <a:spcPts val="1200"/>
              </a:spcBef>
              <a:buFont typeface="+mj-lt"/>
              <a:buAutoNum type="arabicPeriod"/>
            </a:pPr>
            <a:r>
              <a:rPr lang="en-US" dirty="0" smtClean="0"/>
              <a:t>Performers perform their take on the scene, then take notes from the other groups.</a:t>
            </a:r>
            <a:endParaRPr lang="en-US" dirty="0"/>
          </a:p>
        </p:txBody>
      </p:sp>
    </p:spTree>
    <p:extLst>
      <p:ext uri="{BB962C8B-B14F-4D97-AF65-F5344CB8AC3E}">
        <p14:creationId xmlns:p14="http://schemas.microsoft.com/office/powerpoint/2010/main" val="325254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4" descr="https://www.didaskalia.net/issues/10/2/THYHA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81" y="762000"/>
            <a:ext cx="9025291"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85279" y="6220811"/>
            <a:ext cx="7018268" cy="369332"/>
          </a:xfrm>
          <a:prstGeom prst="rect">
            <a:avLst/>
          </a:prstGeom>
          <a:solidFill>
            <a:schemeClr val="tx2">
              <a:alpha val="54000"/>
            </a:schemeClr>
          </a:solidFill>
        </p:spPr>
        <p:txBody>
          <a:bodyPr wrap="none">
            <a:spAutoFit/>
          </a:bodyPr>
          <a:lstStyle/>
          <a:p>
            <a:r>
              <a:rPr lang="en-US" dirty="0">
                <a:hlinkClick r:id="rId4"/>
              </a:rPr>
              <a:t>https://youtu.be/QxoFwDpkg10?si=HfiVWyTSfOlSke3U&amp;t=4392</a:t>
            </a:r>
            <a:endParaRPr lang="en-US" dirty="0"/>
          </a:p>
        </p:txBody>
      </p:sp>
      <p:sp>
        <p:nvSpPr>
          <p:cNvPr id="4" name="Title 3"/>
          <p:cNvSpPr>
            <a:spLocks noGrp="1"/>
          </p:cNvSpPr>
          <p:nvPr>
            <p:ph type="title"/>
          </p:nvPr>
        </p:nvSpPr>
        <p:spPr>
          <a:xfrm>
            <a:off x="1217931" y="448270"/>
            <a:ext cx="9756141" cy="867930"/>
          </a:xfrm>
          <a:solidFill>
            <a:schemeClr val="tx2">
              <a:alpha val="75000"/>
            </a:schemeClr>
          </a:solidFill>
        </p:spPr>
        <p:txBody>
          <a:bodyPr>
            <a:spAutoFit/>
          </a:bodyPr>
          <a:lstStyle/>
          <a:p>
            <a:r>
              <a:rPr lang="en-US" sz="2800" dirty="0">
                <a:solidFill>
                  <a:schemeClr val="bg1"/>
                </a:solidFill>
              </a:rPr>
              <a:t>Barnard/Columbia Ancient Drama Group: Seneca's Thyestes (2013)</a:t>
            </a:r>
          </a:p>
        </p:txBody>
      </p:sp>
    </p:spTree>
    <p:extLst>
      <p:ext uri="{BB962C8B-B14F-4D97-AF65-F5344CB8AC3E}">
        <p14:creationId xmlns:p14="http://schemas.microsoft.com/office/powerpoint/2010/main" val="4434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1228398"/>
            <a:ext cx="10287000" cy="4401205"/>
          </a:xfrm>
          <a:prstGeom prst="rect">
            <a:avLst/>
          </a:prstGeom>
          <a:noFill/>
        </p:spPr>
        <p:txBody>
          <a:bodyPr wrap="square" rtlCol="0">
            <a:spAutoFit/>
          </a:bodyPr>
          <a:lstStyle/>
          <a:p>
            <a:pPr algn="ctr">
              <a:lnSpc>
                <a:spcPct val="125000"/>
              </a:lnSpc>
            </a:pPr>
            <a:r>
              <a:rPr lang="en-US" sz="3200" dirty="0" smtClean="0">
                <a:solidFill>
                  <a:srgbClr val="737373"/>
                </a:solidFill>
                <a:latin typeface="Calibri" panose="020F0502020204030204" pitchFamily="34" charset="0"/>
                <a:cs typeface="Calibri" panose="020F0502020204030204" pitchFamily="34" charset="0"/>
              </a:rPr>
              <a:t>“And </a:t>
            </a:r>
            <a:r>
              <a:rPr lang="en-US" sz="3200" dirty="0">
                <a:solidFill>
                  <a:srgbClr val="737373"/>
                </a:solidFill>
                <a:latin typeface="Calibri" panose="020F0502020204030204" pitchFamily="34" charset="0"/>
                <a:cs typeface="Calibri" panose="020F0502020204030204" pitchFamily="34" charset="0"/>
              </a:rPr>
              <a:t>are we chosen out of all earth’s children to perish in the last catastrophe of a disjointed universe? Are we to see the world’s end come? A cruel fate brought us to birth, if we have lived to lose the sun, or if our sins have driven him away. But we must not complain, nor fear; too fond of life is he who would not die when all the world dies with him</a:t>
            </a:r>
            <a:r>
              <a:rPr lang="en-US" sz="3200" dirty="0" smtClean="0">
                <a:solidFill>
                  <a:srgbClr val="737373"/>
                </a:solidFill>
                <a:latin typeface="Calibri" panose="020F0502020204030204" pitchFamily="34" charset="0"/>
                <a:cs typeface="Calibri" panose="020F0502020204030204" pitchFamily="34" charset="0"/>
              </a:rPr>
              <a:t>.” (Chorus p. 83)</a:t>
            </a:r>
          </a:p>
        </p:txBody>
      </p:sp>
    </p:spTree>
    <p:extLst>
      <p:ext uri="{BB962C8B-B14F-4D97-AF65-F5344CB8AC3E}">
        <p14:creationId xmlns:p14="http://schemas.microsoft.com/office/powerpoint/2010/main" val="344983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21" y="0"/>
            <a:ext cx="8239180" cy="685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3402" r="18819"/>
          <a:stretch/>
        </p:blipFill>
        <p:spPr>
          <a:xfrm>
            <a:off x="-4483" y="4483"/>
            <a:ext cx="3962400" cy="6858000"/>
          </a:xfrm>
          <a:prstGeom prst="rect">
            <a:avLst/>
          </a:prstGeom>
        </p:spPr>
      </p:pic>
      <p:sp>
        <p:nvSpPr>
          <p:cNvPr id="4" name="TextBox 3"/>
          <p:cNvSpPr txBox="1"/>
          <p:nvPr/>
        </p:nvSpPr>
        <p:spPr>
          <a:xfrm>
            <a:off x="-1" y="4484"/>
            <a:ext cx="12192001" cy="6853516"/>
          </a:xfrm>
          <a:prstGeom prst="rect">
            <a:avLst/>
          </a:prstGeom>
          <a:solidFill>
            <a:schemeClr val="bg1">
              <a:alpha val="87000"/>
            </a:schemeClr>
          </a:solidFill>
        </p:spPr>
        <p:txBody>
          <a:bodyPr wrap="square" rtlCol="0" anchor="ctr" anchorCtr="0">
            <a:noAutofit/>
          </a:bodyPr>
          <a:lstStyle/>
          <a:p>
            <a:pPr algn="ctr"/>
            <a:r>
              <a:rPr lang="en-US" sz="7200" i="1" dirty="0" err="1" smtClean="0">
                <a:solidFill>
                  <a:srgbClr val="737373"/>
                </a:solidFill>
                <a:latin typeface="Calibri" panose="020F0502020204030204" pitchFamily="34" charset="0"/>
                <a:cs typeface="Calibri" panose="020F0502020204030204" pitchFamily="34" charset="0"/>
              </a:rPr>
              <a:t>curiositās</a:t>
            </a:r>
            <a:r>
              <a:rPr lang="en-US" sz="7200" dirty="0" smtClean="0">
                <a:solidFill>
                  <a:srgbClr val="737373"/>
                </a:solidFill>
                <a:latin typeface="Calibri" panose="020F0502020204030204" pitchFamily="34" charset="0"/>
                <a:cs typeface="Calibri" panose="020F0502020204030204" pitchFamily="34" charset="0"/>
              </a:rPr>
              <a:t> — the invasive gaze</a:t>
            </a:r>
          </a:p>
        </p:txBody>
      </p:sp>
    </p:spTree>
    <p:extLst>
      <p:ext uri="{BB962C8B-B14F-4D97-AF65-F5344CB8AC3E}">
        <p14:creationId xmlns:p14="http://schemas.microsoft.com/office/powerpoint/2010/main" val="257920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361660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27847"/>
            <a:ext cx="10058400" cy="5029200"/>
          </a:xfrm>
          <a:prstGeom prst="rect">
            <a:avLst/>
          </a:prstGeom>
        </p:spPr>
      </p:pic>
      <p:sp>
        <p:nvSpPr>
          <p:cNvPr id="4" name="TextBox 3"/>
          <p:cNvSpPr txBox="1"/>
          <p:nvPr/>
        </p:nvSpPr>
        <p:spPr>
          <a:xfrm>
            <a:off x="2932021" y="6248400"/>
            <a:ext cx="6338252" cy="338554"/>
          </a:xfrm>
          <a:prstGeom prst="rect">
            <a:avLst/>
          </a:prstGeom>
          <a:noFill/>
        </p:spPr>
        <p:txBody>
          <a:bodyPr wrap="square" rtlCol="0">
            <a:spAutoFit/>
          </a:bodyPr>
          <a:lstStyle/>
          <a:p>
            <a:pPr algn="ctr"/>
            <a:r>
              <a:rPr lang="en-US" sz="1600" dirty="0" smtClean="0">
                <a:solidFill>
                  <a:schemeClr val="bg1"/>
                </a:solidFill>
                <a:latin typeface="Calibri" panose="020F0502020204030204" pitchFamily="34" charset="0"/>
                <a:cs typeface="Calibri" panose="020F0502020204030204" pitchFamily="34" charset="0"/>
              </a:rPr>
              <a:t>Mike Myers as </a:t>
            </a:r>
            <a:r>
              <a:rPr lang="en-US" sz="1600" dirty="0" err="1" smtClean="0">
                <a:solidFill>
                  <a:schemeClr val="bg1"/>
                </a:solidFill>
                <a:latin typeface="Calibri" panose="020F0502020204030204" pitchFamily="34" charset="0"/>
                <a:cs typeface="Calibri" panose="020F0502020204030204" pitchFamily="34" charset="0"/>
              </a:rPr>
              <a:t>Dr</a:t>
            </a:r>
            <a:r>
              <a:rPr lang="en-US" sz="1600" dirty="0" smtClean="0">
                <a:solidFill>
                  <a:schemeClr val="bg1"/>
                </a:solidFill>
                <a:latin typeface="Calibri" panose="020F0502020204030204" pitchFamily="34" charset="0"/>
                <a:cs typeface="Calibri" panose="020F0502020204030204" pitchFamily="34" charset="0"/>
              </a:rPr>
              <a:t> Evil, in </a:t>
            </a:r>
            <a:r>
              <a:rPr lang="en-US" sz="1600" i="1" dirty="0">
                <a:solidFill>
                  <a:schemeClr val="bg1"/>
                </a:solidFill>
                <a:latin typeface="Calibri" panose="020F0502020204030204" pitchFamily="34" charset="0"/>
                <a:cs typeface="Calibri" panose="020F0502020204030204" pitchFamily="34" charset="0"/>
              </a:rPr>
              <a:t>Austin Powers: International Man of Mystery</a:t>
            </a:r>
            <a:endParaRPr lang="en-US" sz="1600"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12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564" y="0"/>
            <a:ext cx="3670102" cy="6858000"/>
          </a:xfrm>
          <a:prstGeom prst="rect">
            <a:avLst/>
          </a:prstGeom>
        </p:spPr>
      </p:pic>
      <p:sp>
        <p:nvSpPr>
          <p:cNvPr id="4" name="TextBox 3"/>
          <p:cNvSpPr txBox="1"/>
          <p:nvPr/>
        </p:nvSpPr>
        <p:spPr>
          <a:xfrm>
            <a:off x="533400" y="5955268"/>
            <a:ext cx="4263218" cy="369332"/>
          </a:xfrm>
          <a:prstGeom prst="rect">
            <a:avLst/>
          </a:prstGeom>
          <a:noFill/>
        </p:spPr>
        <p:txBody>
          <a:bodyPr wrap="none" rtlCol="0">
            <a:spAutoFit/>
          </a:bodyPr>
          <a:lstStyle/>
          <a:p>
            <a:pPr algn="r"/>
            <a:r>
              <a:rPr lang="en-US" dirty="0" err="1" smtClean="0">
                <a:solidFill>
                  <a:srgbClr val="737373"/>
                </a:solidFill>
                <a:latin typeface="Calibri" panose="020F0502020204030204" pitchFamily="34" charset="0"/>
                <a:cs typeface="Calibri" panose="020F0502020204030204" pitchFamily="34" charset="0"/>
              </a:rPr>
              <a:t>L’Arringiatore</a:t>
            </a:r>
            <a:r>
              <a:rPr lang="en-US" dirty="0" smtClean="0">
                <a:solidFill>
                  <a:srgbClr val="737373"/>
                </a:solidFill>
                <a:latin typeface="Calibri" panose="020F0502020204030204" pitchFamily="34" charset="0"/>
                <a:cs typeface="Calibri" panose="020F0502020204030204" pitchFamily="34" charset="0"/>
              </a:rPr>
              <a:t>, “The </a:t>
            </a:r>
            <a:r>
              <a:rPr lang="en-US" dirty="0">
                <a:solidFill>
                  <a:srgbClr val="737373"/>
                </a:solidFill>
                <a:latin typeface="Calibri" panose="020F0502020204030204" pitchFamily="34" charset="0"/>
                <a:cs typeface="Calibri" panose="020F0502020204030204" pitchFamily="34" charset="0"/>
              </a:rPr>
              <a:t>Orator</a:t>
            </a:r>
            <a:r>
              <a:rPr lang="en-US" dirty="0" smtClean="0">
                <a:solidFill>
                  <a:srgbClr val="737373"/>
                </a:solidFill>
                <a:latin typeface="Calibri" panose="020F0502020204030204" pitchFamily="34" charset="0"/>
                <a:cs typeface="Calibri" panose="020F0502020204030204" pitchFamily="34" charset="0"/>
              </a:rPr>
              <a:t>” (</a:t>
            </a:r>
            <a:r>
              <a:rPr lang="en-US" dirty="0" err="1">
                <a:solidFill>
                  <a:srgbClr val="737373"/>
                </a:solidFill>
                <a:latin typeface="Calibri" panose="020F0502020204030204" pitchFamily="34" charset="0"/>
                <a:cs typeface="Calibri" panose="020F0502020204030204" pitchFamily="34" charset="0"/>
              </a:rPr>
              <a:t>Aule</a:t>
            </a:r>
            <a:r>
              <a:rPr lang="en-US" dirty="0">
                <a:solidFill>
                  <a:srgbClr val="737373"/>
                </a:solidFill>
                <a:latin typeface="Calibri" panose="020F0502020204030204" pitchFamily="34" charset="0"/>
                <a:cs typeface="Calibri" panose="020F0502020204030204" pitchFamily="34" charset="0"/>
              </a:rPr>
              <a:t> </a:t>
            </a:r>
            <a:r>
              <a:rPr lang="en-US" dirty="0" err="1">
                <a:solidFill>
                  <a:srgbClr val="737373"/>
                </a:solidFill>
                <a:latin typeface="Calibri" panose="020F0502020204030204" pitchFamily="34" charset="0"/>
                <a:cs typeface="Calibri" panose="020F0502020204030204" pitchFamily="34" charset="0"/>
              </a:rPr>
              <a:t>Metelle</a:t>
            </a:r>
            <a:r>
              <a:rPr lang="en-US" dirty="0" smtClean="0">
                <a:solidFill>
                  <a:srgbClr val="737373"/>
                </a:solidFill>
                <a:latin typeface="Calibri" panose="020F0502020204030204" pitchFamily="34" charset="0"/>
                <a:cs typeface="Calibri" panose="020F0502020204030204" pitchFamily="34" charset="0"/>
              </a:rPr>
              <a:t>)</a:t>
            </a:r>
          </a:p>
        </p:txBody>
      </p:sp>
      <p:sp>
        <p:nvSpPr>
          <p:cNvPr id="5" name="TextBox 4"/>
          <p:cNvSpPr txBox="1"/>
          <p:nvPr/>
        </p:nvSpPr>
        <p:spPr>
          <a:xfrm>
            <a:off x="7397496" y="5955268"/>
            <a:ext cx="4261104" cy="369332"/>
          </a:xfrm>
          <a:prstGeom prst="rect">
            <a:avLst/>
          </a:prstGeom>
          <a:noFill/>
        </p:spPr>
        <p:txBody>
          <a:bodyPr wrap="none" rtlCol="0">
            <a:spAutoFit/>
          </a:bodyPr>
          <a:lstStyle/>
          <a:p>
            <a:r>
              <a:rPr lang="en-US" dirty="0" err="1" smtClean="0">
                <a:solidFill>
                  <a:srgbClr val="737373"/>
                </a:solidFill>
                <a:latin typeface="Calibri" panose="020F0502020204030204" pitchFamily="34" charset="0"/>
                <a:cs typeface="Calibri" panose="020F0502020204030204" pitchFamily="34" charset="0"/>
              </a:rPr>
              <a:t>Museo</a:t>
            </a:r>
            <a:r>
              <a:rPr lang="en-US" dirty="0" smtClean="0">
                <a:solidFill>
                  <a:srgbClr val="737373"/>
                </a:solidFill>
                <a:latin typeface="Calibri" panose="020F0502020204030204" pitchFamily="34" charset="0"/>
                <a:cs typeface="Calibri" panose="020F0502020204030204" pitchFamily="34" charset="0"/>
              </a:rPr>
              <a:t> </a:t>
            </a:r>
            <a:r>
              <a:rPr lang="en-US" dirty="0" err="1">
                <a:solidFill>
                  <a:srgbClr val="737373"/>
                </a:solidFill>
                <a:latin typeface="Calibri" panose="020F0502020204030204" pitchFamily="34" charset="0"/>
                <a:cs typeface="Calibri" panose="020F0502020204030204" pitchFamily="34" charset="0"/>
              </a:rPr>
              <a:t>Archeologico</a:t>
            </a:r>
            <a:r>
              <a:rPr lang="en-US" dirty="0">
                <a:solidFill>
                  <a:srgbClr val="737373"/>
                </a:solidFill>
                <a:latin typeface="Calibri" panose="020F0502020204030204" pitchFamily="34" charset="0"/>
                <a:cs typeface="Calibri" panose="020F0502020204030204" pitchFamily="34" charset="0"/>
              </a:rPr>
              <a:t> </a:t>
            </a:r>
            <a:r>
              <a:rPr lang="en-US" dirty="0" err="1">
                <a:solidFill>
                  <a:srgbClr val="737373"/>
                </a:solidFill>
                <a:latin typeface="Calibri" panose="020F0502020204030204" pitchFamily="34" charset="0"/>
                <a:cs typeface="Calibri" panose="020F0502020204030204" pitchFamily="34" charset="0"/>
              </a:rPr>
              <a:t>Nazionale</a:t>
            </a:r>
            <a:r>
              <a:rPr lang="en-US" dirty="0">
                <a:solidFill>
                  <a:srgbClr val="737373"/>
                </a:solidFill>
                <a:latin typeface="Calibri" panose="020F0502020204030204" pitchFamily="34" charset="0"/>
                <a:cs typeface="Calibri" panose="020F0502020204030204" pitchFamily="34" charset="0"/>
              </a:rPr>
              <a:t>, Firenze</a:t>
            </a:r>
            <a:endParaRPr lang="en-US"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752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997" y="0"/>
            <a:ext cx="7568005" cy="6858000"/>
          </a:xfrm>
          <a:prstGeom prst="rect">
            <a:avLst/>
          </a:prstGeom>
        </p:spPr>
      </p:pic>
      <p:sp>
        <p:nvSpPr>
          <p:cNvPr id="3" name="TextBox 2"/>
          <p:cNvSpPr txBox="1"/>
          <p:nvPr/>
        </p:nvSpPr>
        <p:spPr>
          <a:xfrm>
            <a:off x="0" y="5486400"/>
            <a:ext cx="2895600" cy="584775"/>
          </a:xfrm>
          <a:prstGeom prst="rect">
            <a:avLst/>
          </a:prstGeom>
          <a:noFill/>
        </p:spPr>
        <p:txBody>
          <a:bodyPr wrap="square" rtlCol="0">
            <a:spAutoFit/>
          </a:bodyPr>
          <a:lstStyle/>
          <a:p>
            <a:pPr algn="r"/>
            <a:r>
              <a:rPr lang="en-US" sz="1600" dirty="0" smtClean="0">
                <a:solidFill>
                  <a:schemeClr val="bg1"/>
                </a:solidFill>
                <a:latin typeface="Calibri" panose="020F0502020204030204" pitchFamily="34" charset="0"/>
                <a:cs typeface="Calibri" panose="020F0502020204030204" pitchFamily="34" charset="0"/>
              </a:rPr>
              <a:t>Double Portrait, Seneca </a:t>
            </a:r>
            <a:r>
              <a:rPr lang="en-US" sz="1600" dirty="0">
                <a:solidFill>
                  <a:schemeClr val="bg1"/>
                </a:solidFill>
                <a:latin typeface="Calibri" panose="020F0502020204030204" pitchFamily="34" charset="0"/>
                <a:cs typeface="Calibri" panose="020F0502020204030204" pitchFamily="34" charset="0"/>
              </a:rPr>
              <a:t>and Socrates. </a:t>
            </a:r>
            <a:r>
              <a:rPr lang="en-US" sz="1600" dirty="0" err="1">
                <a:solidFill>
                  <a:schemeClr val="bg1"/>
                </a:solidFill>
                <a:latin typeface="Calibri" panose="020F0502020204030204" pitchFamily="34" charset="0"/>
                <a:cs typeface="Calibri" panose="020F0502020204030204" pitchFamily="34" charset="0"/>
              </a:rPr>
              <a:t>Altes</a:t>
            </a:r>
            <a:r>
              <a:rPr lang="en-US" sz="1600" dirty="0">
                <a:solidFill>
                  <a:schemeClr val="bg1"/>
                </a:solidFill>
                <a:latin typeface="Calibri" panose="020F0502020204030204" pitchFamily="34" charset="0"/>
                <a:cs typeface="Calibri" panose="020F0502020204030204" pitchFamily="34" charset="0"/>
              </a:rPr>
              <a:t> Museum, Berlin</a:t>
            </a:r>
            <a:endParaRPr lang="en-US" sz="1600"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92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4" name="Group 3"/>
          <p:cNvGrpSpPr/>
          <p:nvPr/>
        </p:nvGrpSpPr>
        <p:grpSpPr>
          <a:xfrm>
            <a:off x="2932021" y="551725"/>
            <a:ext cx="6338252" cy="5750204"/>
            <a:chOff x="2932021" y="937978"/>
            <a:chExt cx="6338252" cy="575020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021" y="937978"/>
              <a:ext cx="6338252" cy="4988204"/>
            </a:xfrm>
            <a:prstGeom prst="rect">
              <a:avLst/>
            </a:prstGeom>
          </p:spPr>
        </p:pic>
        <p:sp>
          <p:nvSpPr>
            <p:cNvPr id="3" name="TextBox 2"/>
            <p:cNvSpPr txBox="1"/>
            <p:nvPr/>
          </p:nvSpPr>
          <p:spPr>
            <a:xfrm>
              <a:off x="2932021" y="6103407"/>
              <a:ext cx="6338252" cy="584775"/>
            </a:xfrm>
            <a:prstGeom prst="rect">
              <a:avLst/>
            </a:prstGeom>
            <a:noFill/>
          </p:spPr>
          <p:txBody>
            <a:bodyPr wrap="square" rtlCol="0">
              <a:spAutoFit/>
            </a:bodyPr>
            <a:lstStyle/>
            <a:p>
              <a:pPr algn="ctr"/>
              <a:r>
                <a:rPr lang="en-US" sz="1600" dirty="0" smtClean="0">
                  <a:solidFill>
                    <a:schemeClr val="bg1"/>
                  </a:solidFill>
                  <a:latin typeface="Calibri" panose="020F0502020204030204" pitchFamily="34" charset="0"/>
                  <a:cs typeface="Calibri" panose="020F0502020204030204" pitchFamily="34" charset="0"/>
                </a:rPr>
                <a:t>Servia, wife of Tarquinius Superbus, drives her chariot over her dead father, Servius Tullius, a </a:t>
              </a:r>
              <a:r>
                <a:rPr lang="en-US" sz="1600" i="1" dirty="0" err="1" smtClean="0">
                  <a:solidFill>
                    <a:schemeClr val="bg1"/>
                  </a:solidFill>
                  <a:latin typeface="Calibri" panose="020F0502020204030204" pitchFamily="34" charset="0"/>
                  <a:cs typeface="Calibri" panose="020F0502020204030204" pitchFamily="34" charset="0"/>
                </a:rPr>
                <a:t>tragicum</a:t>
              </a:r>
              <a:r>
                <a:rPr lang="en-US" sz="1600" i="1" dirty="0" smtClean="0">
                  <a:solidFill>
                    <a:schemeClr val="bg1"/>
                  </a:solidFill>
                  <a:latin typeface="Calibri" panose="020F0502020204030204" pitchFamily="34" charset="0"/>
                  <a:cs typeface="Calibri" panose="020F0502020204030204" pitchFamily="34" charset="0"/>
                </a:rPr>
                <a:t> </a:t>
              </a:r>
              <a:r>
                <a:rPr lang="en-US" sz="1600" i="1" dirty="0" err="1" smtClean="0">
                  <a:solidFill>
                    <a:schemeClr val="bg1"/>
                  </a:solidFill>
                  <a:latin typeface="Calibri" panose="020F0502020204030204" pitchFamily="34" charset="0"/>
                  <a:cs typeface="Calibri" panose="020F0502020204030204" pitchFamily="34" charset="0"/>
                </a:rPr>
                <a:t>scelus</a:t>
              </a:r>
              <a:r>
                <a:rPr lang="en-US" sz="1600" dirty="0" smtClean="0">
                  <a:solidFill>
                    <a:schemeClr val="bg1"/>
                  </a:solidFill>
                  <a:latin typeface="Calibri" panose="020F0502020204030204" pitchFamily="34" charset="0"/>
                  <a:cs typeface="Calibri" panose="020F0502020204030204" pitchFamily="34" charset="0"/>
                </a:rPr>
                <a:t> (“tragic crime”) according to Livy</a:t>
              </a:r>
            </a:p>
          </p:txBody>
        </p:sp>
      </p:grpSp>
    </p:spTree>
    <p:extLst>
      <p:ext uri="{BB962C8B-B14F-4D97-AF65-F5344CB8AC3E}">
        <p14:creationId xmlns:p14="http://schemas.microsoft.com/office/powerpoint/2010/main" val="13984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Cold Open</a:t>
            </a:r>
          </a:p>
          <a:p>
            <a:pPr lvl="1"/>
            <a:r>
              <a:rPr lang="en-US" dirty="0" smtClean="0"/>
              <a:t>Is Seneca’s </a:t>
            </a:r>
            <a:r>
              <a:rPr lang="en-US" i="1" dirty="0" smtClean="0"/>
              <a:t>Thyestes</a:t>
            </a:r>
            <a:r>
              <a:rPr lang="en-US" dirty="0" smtClean="0"/>
              <a:t> tragedy?</a:t>
            </a:r>
          </a:p>
          <a:p>
            <a:pPr lvl="0"/>
            <a:r>
              <a:rPr lang="en-US" dirty="0" smtClean="0"/>
              <a:t>Recap and Update</a:t>
            </a:r>
          </a:p>
          <a:p>
            <a:pPr lvl="1"/>
            <a:r>
              <a:rPr lang="en-US" dirty="0" smtClean="0"/>
              <a:t>Tragedy Compared, Greek and Roman</a:t>
            </a:r>
          </a:p>
          <a:p>
            <a:pPr lvl="0"/>
            <a:r>
              <a:rPr lang="en-US" dirty="0" smtClean="0"/>
              <a:t>Adventures in Performance</a:t>
            </a:r>
          </a:p>
          <a:p>
            <a:pPr lvl="1"/>
            <a:r>
              <a:rPr lang="en-US" dirty="0" smtClean="0"/>
              <a:t>Lurid Feast, Big Reveal</a:t>
            </a:r>
            <a:endParaRPr lang="en-US" dirty="0"/>
          </a:p>
        </p:txBody>
      </p:sp>
    </p:spTree>
    <p:extLst>
      <p:ext uri="{BB962C8B-B14F-4D97-AF65-F5344CB8AC3E}">
        <p14:creationId xmlns:p14="http://schemas.microsoft.com/office/powerpoint/2010/main" val="153608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Update</a:t>
            </a:r>
            <a:endParaRPr lang="en-US" dirty="0"/>
          </a:p>
        </p:txBody>
      </p:sp>
      <p:sp>
        <p:nvSpPr>
          <p:cNvPr id="3" name="Text Placeholder 2"/>
          <p:cNvSpPr>
            <a:spLocks noGrp="1"/>
          </p:cNvSpPr>
          <p:nvPr>
            <p:ph type="body" idx="1"/>
          </p:nvPr>
        </p:nvSpPr>
        <p:spPr/>
        <p:txBody>
          <a:bodyPr/>
          <a:lstStyle/>
          <a:p>
            <a:r>
              <a:rPr lang="en-US" dirty="0" smtClean="0"/>
              <a:t>Tragedy Compared, Greek and Roman</a:t>
            </a:r>
            <a:endParaRPr lang="en-US" dirty="0"/>
          </a:p>
        </p:txBody>
      </p:sp>
    </p:spTree>
    <p:extLst>
      <p:ext uri="{BB962C8B-B14F-4D97-AF65-F5344CB8AC3E}">
        <p14:creationId xmlns:p14="http://schemas.microsoft.com/office/powerpoint/2010/main" val="79241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solidFill>
            <a:schemeClr val="bg2">
              <a:lumMod val="75000"/>
            </a:schemeClr>
          </a:solidFill>
        </a:ln>
        <a:effectLst>
          <a:outerShdw blurRad="50800" dist="25400" dir="2700000" algn="tl" rotWithShape="0">
            <a:prstClr val="black">
              <a:alpha val="28000"/>
            </a:prstClr>
          </a:outerShdw>
        </a:effectLst>
      </a:spPr>
      <a:bodyPr wrap="square" anchor="ctr" anchorCtr="0">
        <a:spAutoFit/>
      </a:bodyPr>
      <a:lstStyle>
        <a:defPPr>
          <a:defRPr sz="3600" dirty="0">
            <a:latin typeface="Calibri" panose="020F0502020204030204" pitchFamily="34" charset="0"/>
            <a:cs typeface="Calibri" panose="020F0502020204030204" pitchFamily="34"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7ED3EF83-65AE-4132-85CC-8951EDF6DBE1}" vid="{B55A40B6-58BF-4761-BC39-C5CF41FFE7B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747</TotalTime>
  <Words>2003</Words>
  <Application>Microsoft Office PowerPoint</Application>
  <PresentationFormat>Widescreen</PresentationFormat>
  <Paragraphs>122</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Candara</vt:lpstr>
      <vt:lpstr>Century Gothic</vt:lpstr>
      <vt:lpstr>Levenim MT</vt:lpstr>
      <vt:lpstr>Tahoma</vt:lpstr>
      <vt:lpstr>Times New Roman</vt:lpstr>
      <vt:lpstr>Wingdings</vt:lpstr>
      <vt:lpstr>ancient_tragedy</vt:lpstr>
      <vt:lpstr>Seneca’s Thyestes</vt:lpstr>
      <vt:lpstr>PowerPoint Presentation</vt:lpstr>
      <vt:lpstr>PowerPoint Presentation</vt:lpstr>
      <vt:lpstr>PowerPoint Presentation</vt:lpstr>
      <vt:lpstr>PowerPoint Presentation</vt:lpstr>
      <vt:lpstr>PowerPoint Presentation</vt:lpstr>
      <vt:lpstr>PowerPoint Presentation</vt:lpstr>
      <vt:lpstr>Agenda</vt:lpstr>
      <vt:lpstr>Recap and Update</vt:lpstr>
      <vt:lpstr>Stylistic/Rhetorical Comparison 1</vt:lpstr>
      <vt:lpstr>Stylistic/Rhetorical Comparison 2</vt:lpstr>
      <vt:lpstr>Seneca’s Thyestes: Rhetoric</vt:lpstr>
      <vt:lpstr>Thyestes: Plot and Theme (“Senecan Formula”)</vt:lpstr>
      <vt:lpstr>PowerPoint Presentation</vt:lpstr>
      <vt:lpstr>Adventures in Performance</vt:lpstr>
      <vt:lpstr>Procedure</vt:lpstr>
      <vt:lpstr>Barnard/Columbia Ancient Drama Group: Seneca's Thyestes (2013)</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Seneca’s Thyestes, or. . .</dc:title>
  <dc:creator>ascholtz</dc:creator>
  <cp:lastModifiedBy>Scholtz, Andrew</cp:lastModifiedBy>
  <cp:revision>127</cp:revision>
  <cp:lastPrinted>2024-04-11T13:21:08Z</cp:lastPrinted>
  <dcterms:created xsi:type="dcterms:W3CDTF">2011-12-01T04:06:21Z</dcterms:created>
  <dcterms:modified xsi:type="dcterms:W3CDTF">2024-04-19T15:00:48Z</dcterms:modified>
</cp:coreProperties>
</file>