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6" r:id="rId2"/>
    <p:sldId id="257" r:id="rId3"/>
    <p:sldId id="258" r:id="rId4"/>
    <p:sldId id="261" r:id="rId5"/>
    <p:sldId id="263" r:id="rId6"/>
    <p:sldId id="265" r:id="rId7"/>
    <p:sldId id="264" r:id="rId8"/>
    <p:sldId id="262" r:id="rId9"/>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67" userDrawn="1">
          <p15:clr>
            <a:srgbClr val="A4A3A4"/>
          </p15:clr>
        </p15:guide>
        <p15:guide id="2" orient="horz" pos="2160">
          <p15:clr>
            <a:srgbClr val="A4A3A4"/>
          </p15:clr>
        </p15:guide>
        <p15:guide id="3" pos="6911"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7373"/>
    <a:srgbClr val="FFFFFF"/>
    <a:srgbClr val="BE7F42"/>
    <a:srgbClr val="993300"/>
    <a:srgbClr val="00173A"/>
    <a:srgbClr val="000066"/>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396" autoAdjust="0"/>
    <p:restoredTop sz="95274" autoAdjust="0"/>
  </p:normalViewPr>
  <p:slideViewPr>
    <p:cSldViewPr snapToGrid="0">
      <p:cViewPr varScale="1">
        <p:scale>
          <a:sx n="83" d="100"/>
          <a:sy n="83" d="100"/>
        </p:scale>
        <p:origin x="1109" y="72"/>
      </p:cViewPr>
      <p:guideLst>
        <p:guide pos="767"/>
        <p:guide orient="horz" pos="2160"/>
        <p:guide pos="6911"/>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4" d="100"/>
          <a:sy n="84" d="100"/>
        </p:scale>
        <p:origin x="3792" y="6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28FCA9C-FF92-4024-BDEC-A6D3B663DC09}" type="datetimeFigureOut">
              <a:rPr lang="en-US"/>
              <a:t>5/2/2024</a:t>
            </a:fld>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72AB877-E7B1-4681-847E-D0918612832B}" type="datetimeFigureOut">
              <a:rPr lang="en-US"/>
              <a:t>5/2/2024</a:t>
            </a:fld>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fr.wikipedia.org/wiki/%C3%89ditions_de_la_Table_rond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a:t>
            </a:fld>
            <a:endParaRPr lang="en-US"/>
          </a:p>
        </p:txBody>
      </p:sp>
    </p:spTree>
    <p:extLst>
      <p:ext uri="{BB962C8B-B14F-4D97-AF65-F5344CB8AC3E}">
        <p14:creationId xmlns:p14="http://schemas.microsoft.com/office/powerpoint/2010/main" val="3778921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 they seem to be saying?</a:t>
            </a:r>
          </a:p>
          <a:p>
            <a:r>
              <a:rPr lang="en-US" dirty="0" smtClean="0"/>
              <a:t>does accident have no significance, “at least of a tragic kind”?</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2</a:t>
            </a:fld>
            <a:endParaRPr lang="en-US"/>
          </a:p>
        </p:txBody>
      </p:sp>
    </p:spTree>
    <p:extLst>
      <p:ext uri="{BB962C8B-B14F-4D97-AF65-F5344CB8AC3E}">
        <p14:creationId xmlns:p14="http://schemas.microsoft.com/office/powerpoint/2010/main" val="3724489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3</a:t>
            </a:fld>
            <a:endParaRPr lang="en-US"/>
          </a:p>
        </p:txBody>
      </p:sp>
    </p:spTree>
    <p:extLst>
      <p:ext uri="{BB962C8B-B14F-4D97-AF65-F5344CB8AC3E}">
        <p14:creationId xmlns:p14="http://schemas.microsoft.com/office/powerpoint/2010/main" val="2717403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Word Notes (Oxford English Dictionary)</a:t>
            </a:r>
          </a:p>
          <a:p>
            <a:pPr lvl="1"/>
            <a:r>
              <a:rPr lang="en-US" dirty="0" smtClean="0"/>
              <a:t>utilitarian</a:t>
            </a:r>
          </a:p>
          <a:p>
            <a:pPr lvl="1"/>
            <a:r>
              <a:rPr lang="en-US" dirty="0" smtClean="0"/>
              <a:t>sordid</a:t>
            </a:r>
          </a:p>
          <a:p>
            <a:pPr lvl="1"/>
            <a:r>
              <a:rPr lang="en-US" dirty="0" smtClean="0"/>
              <a:t>irremediable</a:t>
            </a:r>
          </a:p>
          <a:p>
            <a:pPr lvl="1"/>
            <a:r>
              <a:rPr lang="en-US" dirty="0" smtClean="0"/>
              <a:t>gratuitous “without any good ground or reason; ... unjustifiable”</a:t>
            </a:r>
          </a:p>
          <a:p>
            <a:pPr lvl="0"/>
            <a:r>
              <a:rPr lang="en-US" dirty="0" smtClean="0"/>
              <a:t>is tragedy </a:t>
            </a:r>
            <a:r>
              <a:rPr lang="en-US" i="1" dirty="0" smtClean="0"/>
              <a:t>not</a:t>
            </a:r>
            <a:r>
              <a:rPr lang="en-US" i="0" dirty="0" smtClean="0"/>
              <a:t> a struggle?</a:t>
            </a:r>
          </a:p>
          <a:p>
            <a:pPr lvl="1"/>
            <a:r>
              <a:rPr lang="en-US" i="0" dirty="0" smtClean="0"/>
              <a:t>could tragedy</a:t>
            </a:r>
          </a:p>
          <a:p>
            <a:pPr lvl="0"/>
            <a:r>
              <a:rPr lang="en-US" i="0" dirty="0" smtClean="0"/>
              <a:t>I want you to think about the possibility that our Anouilh quotation is less a straightforward observation than it is a </a:t>
            </a:r>
            <a:r>
              <a:rPr lang="en-US" i="1" dirty="0" smtClean="0"/>
              <a:t>provocation</a:t>
            </a:r>
            <a:r>
              <a:rPr lang="en-US" i="0" dirty="0" smtClean="0"/>
              <a:t>, a call not simply to think </a:t>
            </a:r>
            <a:r>
              <a:rPr lang="en-US" i="1" dirty="0" smtClean="0"/>
              <a:t>with</a:t>
            </a:r>
            <a:r>
              <a:rPr lang="en-US" i="0" dirty="0" smtClean="0"/>
              <a:t> the quotation but to think </a:t>
            </a:r>
            <a:r>
              <a:rPr lang="en-US" i="1" dirty="0" smtClean="0"/>
              <a:t>past</a:t>
            </a:r>
            <a:r>
              <a:rPr lang="en-US" i="0" dirty="0" smtClean="0"/>
              <a:t> it. Note the hints at an ironic tone: “Pointless, irremediable. Fit for a king!” — after all those negatives (“gratuitous,” “pointless,” “irremediable”), were we expecting them to describe something superlative or deluxe, which is, basically, what “fit for a king” means?</a:t>
            </a:r>
          </a:p>
          <a:p>
            <a:pPr lvl="0"/>
            <a:r>
              <a:rPr lang="en-US" i="0" dirty="0" smtClean="0"/>
              <a:t>so I </a:t>
            </a:r>
            <a:r>
              <a:rPr lang="en-US" i="1" dirty="0" smtClean="0"/>
              <a:t>suspect</a:t>
            </a:r>
            <a:r>
              <a:rPr lang="en-US" i="0" dirty="0" smtClean="0"/>
              <a:t> that we can’t take that quotation </a:t>
            </a:r>
            <a:r>
              <a:rPr lang="en-US" i="1" dirty="0" smtClean="0"/>
              <a:t>entirely</a:t>
            </a:r>
            <a:r>
              <a:rPr lang="en-US" i="0" dirty="0" smtClean="0"/>
              <a:t> at face value. </a:t>
            </a:r>
            <a:r>
              <a:rPr lang="en-US" i="1" dirty="0" smtClean="0"/>
              <a:t>if</a:t>
            </a:r>
            <a:r>
              <a:rPr lang="en-US" i="0" dirty="0" smtClean="0"/>
              <a:t> not, then what </a:t>
            </a:r>
            <a:r>
              <a:rPr lang="en-US" i="1" dirty="0" smtClean="0"/>
              <a:t>does</a:t>
            </a:r>
            <a:r>
              <a:rPr lang="en-US" i="0" dirty="0" smtClean="0"/>
              <a:t> the chorus actually mean? unfortunately, we don’t have Anouilh here to explain. but even if we did, would he answer? and if even if he </a:t>
            </a:r>
            <a:r>
              <a:rPr lang="en-US" i="1" dirty="0" smtClean="0"/>
              <a:t>were</a:t>
            </a:r>
            <a:r>
              <a:rPr lang="en-US" i="0" dirty="0" smtClean="0"/>
              <a:t> here and were to answer, should we take him at his word?</a:t>
            </a:r>
          </a:p>
          <a:p>
            <a:pPr lvl="0"/>
            <a:r>
              <a:rPr lang="en-US" i="0" dirty="0" err="1" smtClean="0"/>
              <a:t>i’m</a:t>
            </a:r>
            <a:r>
              <a:rPr lang="en-US" i="0" dirty="0" smtClean="0"/>
              <a:t> not sure that we should. so, what </a:t>
            </a:r>
            <a:r>
              <a:rPr lang="en-US" i="1" dirty="0" smtClean="0"/>
              <a:t>is</a:t>
            </a:r>
            <a:r>
              <a:rPr lang="en-US" i="0" dirty="0" smtClean="0"/>
              <a:t> tragedy, anyway? is it always suffering, reversal toppling the high and mighty, whose fall from grace we simultaneously fear, pity, and enjoy?</a:t>
            </a:r>
          </a:p>
          <a:p>
            <a:pPr lvl="0"/>
            <a:r>
              <a:rPr lang="en-US" i="0" dirty="0" smtClean="0"/>
              <a:t>we’ve seen tragedy that ends happy (libation bearers, Alcestis), or at least </a:t>
            </a:r>
            <a:r>
              <a:rPr lang="en-US" i="1" dirty="0" smtClean="0"/>
              <a:t>seems</a:t>
            </a:r>
            <a:r>
              <a:rPr lang="en-US" i="0" dirty="0" smtClean="0"/>
              <a:t> to. we’ve seen tragedy that that at least one important thinker views as self-celebratory “othering“ (Said on Persians). and we’ve seen tragedy that indulges its audience’s taste for, on the one hand, over-the-top violence and rhetoric ([</a:t>
            </a:r>
            <a:r>
              <a:rPr lang="en-US" i="0" dirty="0" err="1" smtClean="0"/>
              <a:t>ps</a:t>
            </a:r>
            <a:r>
              <a:rPr lang="en-US" i="0" dirty="0" smtClean="0"/>
              <a:t>-]Seneca); on the other hand, for vulgar and misogynistic humor (Euripides’ cyclops, which really is a </a:t>
            </a:r>
            <a:r>
              <a:rPr lang="en-US" i="1" dirty="0" smtClean="0"/>
              <a:t>kind</a:t>
            </a:r>
            <a:r>
              <a:rPr lang="en-US" i="0" dirty="0" smtClean="0"/>
              <a:t> of tragedy).</a:t>
            </a:r>
          </a:p>
          <a:p>
            <a:pPr lvl="0"/>
            <a:r>
              <a:rPr lang="en-US" i="0" dirty="0" smtClean="0"/>
              <a:t>in the end, </a:t>
            </a:r>
            <a:r>
              <a:rPr lang="en-US" i="0" dirty="0" err="1" smtClean="0"/>
              <a:t>i’m</a:t>
            </a:r>
            <a:r>
              <a:rPr lang="en-US" i="0" dirty="0" smtClean="0"/>
              <a:t> not at all sure that tragedy can reduce to any one thing. still, and if I may share one last thought, </a:t>
            </a:r>
            <a:r>
              <a:rPr lang="en-US" i="0" dirty="0" err="1" smtClean="0"/>
              <a:t>i</a:t>
            </a:r>
            <a:r>
              <a:rPr lang="en-US" i="0" dirty="0" smtClean="0"/>
              <a:t> do have to wonder if, whatever else tragedy is, it might not also be precisely the act of asking the question, “Why?” – why does </a:t>
            </a:r>
            <a:r>
              <a:rPr lang="en-US" i="0" dirty="0" err="1" smtClean="0"/>
              <a:t>antigone</a:t>
            </a:r>
            <a:r>
              <a:rPr lang="en-US" i="0" dirty="0" smtClean="0"/>
              <a:t> have to die? a “why” that doesn’t just ask but states. For why else would we ask “why” if the tragedy we’re asking about didn’t somehow matter to us and to others, too?</a:t>
            </a:r>
          </a:p>
        </p:txBody>
      </p:sp>
      <p:sp>
        <p:nvSpPr>
          <p:cNvPr id="4" name="Slide Number Placeholder 3"/>
          <p:cNvSpPr>
            <a:spLocks noGrp="1"/>
          </p:cNvSpPr>
          <p:nvPr>
            <p:ph type="sldNum" sz="quarter" idx="10"/>
          </p:nvPr>
        </p:nvSpPr>
        <p:spPr/>
        <p:txBody>
          <a:bodyPr/>
          <a:lstStyle/>
          <a:p>
            <a:fld id="{69C971FF-EF28-4195-A575-329446EFAA55}" type="slidenum">
              <a:rPr lang="en-US" smtClean="0"/>
              <a:t>4</a:t>
            </a:fld>
            <a:endParaRPr lang="en-US"/>
          </a:p>
        </p:txBody>
      </p:sp>
    </p:spTree>
    <p:extLst>
      <p:ext uri="{BB962C8B-B14F-4D97-AF65-F5344CB8AC3E}">
        <p14:creationId xmlns:p14="http://schemas.microsoft.com/office/powerpoint/2010/main" val="1552391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5</a:t>
            </a:fld>
            <a:endParaRPr lang="en-US"/>
          </a:p>
        </p:txBody>
      </p:sp>
    </p:spTree>
    <p:extLst>
      <p:ext uri="{BB962C8B-B14F-4D97-AF65-F5344CB8AC3E}">
        <p14:creationId xmlns:p14="http://schemas.microsoft.com/office/powerpoint/2010/main" val="411184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6</a:t>
            </a:fld>
            <a:endParaRPr lang="en-US"/>
          </a:p>
        </p:txBody>
      </p:sp>
    </p:spTree>
    <p:extLst>
      <p:ext uri="{BB962C8B-B14F-4D97-AF65-F5344CB8AC3E}">
        <p14:creationId xmlns:p14="http://schemas.microsoft.com/office/powerpoint/2010/main" val="2633399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TRAGEDY VS DRAMA</a:t>
            </a:r>
          </a:p>
          <a:p>
            <a:pPr lvl="1"/>
            <a:r>
              <a:rPr lang="en-US" dirty="0" smtClean="0"/>
              <a:t>Composed, produced under Nazis (1943)</a:t>
            </a:r>
          </a:p>
          <a:p>
            <a:pPr lvl="2"/>
            <a:r>
              <a:rPr lang="en-US" dirty="0" smtClean="0"/>
              <a:t>Creon = occupation?</a:t>
            </a:r>
          </a:p>
          <a:p>
            <a:pPr lvl="2"/>
            <a:r>
              <a:rPr lang="en-US" dirty="0" smtClean="0"/>
              <a:t>Antigone = resistance?</a:t>
            </a:r>
          </a:p>
          <a:p>
            <a:pPr lvl="1"/>
            <a:r>
              <a:rPr lang="fr-FR" dirty="0" smtClean="0"/>
              <a:t>«L'Antigone de Sophocle, lue et relue, et que je connaissais par cœur depuis toujours, a été un choc soudain pour moi pendant la guerre, le jour des petites affiches rouges. Je l'ai réécrite à ma façon, avec la résonance de la tragédie que nous étions alors en train de vivre.» (4</a:t>
            </a:r>
            <a:r>
              <a:rPr lang="fr-FR" baseline="30000" dirty="0" smtClean="0">
                <a:effectLst/>
              </a:rPr>
              <a:t>e</a:t>
            </a:r>
            <a:r>
              <a:rPr lang="fr-FR" sz="1100" b="0" i="0" kern="1200" baseline="0" dirty="0" smtClean="0">
                <a:solidFill>
                  <a:schemeClr val="tx1"/>
                </a:solidFill>
                <a:effectLst/>
                <a:latin typeface="Tahoma" pitchFamily="34" charset="0"/>
                <a:ea typeface="+mn-ea"/>
                <a:cs typeface="+mn-cs"/>
              </a:rPr>
              <a:t> de couverture de la première édition, </a:t>
            </a:r>
            <a:r>
              <a:rPr lang="fr-FR" sz="1100" b="0" i="0" u="none" strike="noStrike" kern="1200" baseline="0" dirty="0" smtClean="0">
                <a:solidFill>
                  <a:schemeClr val="tx1"/>
                </a:solidFill>
                <a:effectLst/>
                <a:latin typeface="Tahoma" pitchFamily="34" charset="0"/>
                <a:ea typeface="+mn-ea"/>
                <a:cs typeface="+mn-cs"/>
                <a:hlinkClick r:id="rId3" tooltip="Éditions de la Table ronde"/>
              </a:rPr>
              <a:t>Éditions de la Table ronde</a:t>
            </a:r>
            <a:r>
              <a:rPr lang="fr-FR" sz="1100" b="0" i="0" kern="1200" baseline="0" dirty="0" smtClean="0">
                <a:solidFill>
                  <a:schemeClr val="tx1"/>
                </a:solidFill>
                <a:effectLst/>
                <a:latin typeface="Tahoma" pitchFamily="34" charset="0"/>
                <a:ea typeface="+mn-ea"/>
                <a:cs typeface="+mn-cs"/>
              </a:rPr>
              <a:t>, 1946.)</a:t>
            </a:r>
            <a:endParaRPr lang="fr-FR" dirty="0" smtClean="0"/>
          </a:p>
          <a:p>
            <a:pPr lvl="1"/>
            <a:r>
              <a:rPr lang="en-US" dirty="0" smtClean="0"/>
              <a:t>“Sophocles' Antigone, read and reread, and which I had always known by heart, was a sudden shock for me during the war, the day of the little red posters. I rewrote it in my own way, with the resonance of the tragedy we were then experiencing.” the </a:t>
            </a:r>
            <a:r>
              <a:rPr lang="en-US" i="1" dirty="0" smtClean="0"/>
              <a:t>tragedy we were then experiencing</a:t>
            </a:r>
            <a:r>
              <a:rPr lang="en-US" i="0" dirty="0" smtClean="0"/>
              <a:t>. the occupation – real life, uncertainty, struggle. </a:t>
            </a:r>
            <a:r>
              <a:rPr lang="en-US" i="0" dirty="0" err="1" smtClean="0"/>
              <a:t>hmmmm</a:t>
            </a:r>
            <a:r>
              <a:rPr lang="en-US" i="0" dirty="0" smtClean="0"/>
              <a:t>.....</a:t>
            </a:r>
            <a:endParaRPr lang="en-US" dirty="0" smtClean="0"/>
          </a:p>
          <a:p>
            <a:pPr lvl="1"/>
            <a:r>
              <a:rPr lang="en-US" dirty="0" smtClean="0"/>
              <a:t>Modernist search for meaning</a:t>
            </a:r>
          </a:p>
          <a:p>
            <a:pPr lvl="1"/>
            <a:r>
              <a:rPr lang="en-US" dirty="0" smtClean="0"/>
              <a:t>“Antigone (1942) was interpreted, as it was probably in tended, as a thinly-veiled allegory of France under the Vichy regime.”</a:t>
            </a:r>
          </a:p>
          <a:p>
            <a:pPr lvl="1"/>
            <a:r>
              <a:rPr lang="en-US" dirty="0" smtClean="0"/>
              <a:t>“To Anouilh humanity is made up of two kinds of people: the anonymous mass of normal and rational nonentities who accept the banality of daily existence, and the hero. … The ordinary man and the hero belong to different species, and they are condemned to perpetual misunderstanding, suspicion, and enmity; human existence is an eternal struggle between heroism and happiness.” (</a:t>
            </a:r>
            <a:r>
              <a:rPr lang="en-US" dirty="0" err="1" smtClean="0"/>
              <a:t>heiney</a:t>
            </a:r>
            <a:r>
              <a:rPr lang="en-US" dirty="0" smtClean="0"/>
              <a:t>, college English 16.6 1955)</a:t>
            </a:r>
          </a:p>
          <a:p>
            <a:r>
              <a:rPr lang="en-US" dirty="0" smtClean="0"/>
              <a:t>The content of Roman tragedy is not 'tragic'. In its early form its main purpose was to provide historical arguments. With Pacuvius and Accius tragedy became more literary but continued to focus on the model attribute of virtus (virtue) - either of individual heroes or of the populus Romanus as a whole. Of central concern was not the fate of the individual but rather the advancement of the collective good. Roman heroes do not face tragic decisions between equally important duties since the teleology of Roman society has eliminated such conflicts. Under Nero, tragedy became the genre of the opposition. In their positive aspects Seneca's heroes are Stoic wise men, in their negative aspects monomaniacal criminals. In their own way, both types are autonomous. Entirely self-sufficient, they know neither physical pain nor moral challenges; they are not part of the community. The solution consistently available to them is death.</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7</a:t>
            </a:fld>
            <a:endParaRPr lang="en-US"/>
          </a:p>
        </p:txBody>
      </p:sp>
    </p:spTree>
    <p:extLst>
      <p:ext uri="{BB962C8B-B14F-4D97-AF65-F5344CB8AC3E}">
        <p14:creationId xmlns:p14="http://schemas.microsoft.com/office/powerpoint/2010/main" val="2293954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8</a:t>
            </a:fld>
            <a:endParaRPr lang="en-US"/>
          </a:p>
        </p:txBody>
      </p:sp>
    </p:spTree>
    <p:extLst>
      <p:ext uri="{BB962C8B-B14F-4D97-AF65-F5344CB8AC3E}">
        <p14:creationId xmlns:p14="http://schemas.microsoft.com/office/powerpoint/2010/main" val="17576976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3" y="0"/>
            <a:ext cx="12187532" cy="6858000"/>
          </a:xfrm>
          <a:prstGeom prst="rect">
            <a:avLst/>
          </a:prstGeom>
        </p:spPr>
      </p:pic>
      <p:sp>
        <p:nvSpPr>
          <p:cNvPr id="11" name="Rectangle 10"/>
          <p:cNvSpPr/>
          <p:nvPr userDrawn="1"/>
        </p:nvSpPr>
        <p:spPr>
          <a:xfrm>
            <a:off x="0" y="0"/>
            <a:ext cx="12187532" cy="6858000"/>
          </a:xfrm>
          <a:prstGeom prst="rect">
            <a:avLst/>
          </a:prstGeom>
          <a:solidFill>
            <a:schemeClr val="bg1">
              <a:alpha val="8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6" name="Title 1"/>
          <p:cNvSpPr>
            <a:spLocks noGrp="1"/>
          </p:cNvSpPr>
          <p:nvPr>
            <p:ph type="ctrTitle"/>
          </p:nvPr>
        </p:nvSpPr>
        <p:spPr>
          <a:xfrm>
            <a:off x="435836" y="908717"/>
            <a:ext cx="11320328" cy="2387600"/>
          </a:xfrm>
          <a:noFill/>
        </p:spPr>
        <p:txBody>
          <a:bodyPr anchor="b"/>
          <a:lstStyle>
            <a:lvl1pPr algn="ctr">
              <a:defRPr sz="6000" spc="100" baseline="0">
                <a:solidFill>
                  <a:srgbClr val="993300"/>
                </a:solidFill>
                <a:latin typeface="Candara" panose="020E0502030303020204" pitchFamily="34" charset="0"/>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435836" y="3602038"/>
            <a:ext cx="11320328" cy="1655762"/>
          </a:xfrm>
          <a:prstGeom prst="rect">
            <a:avLst/>
          </a:prstGeom>
        </p:spPr>
        <p:txBody>
          <a:bodyPr>
            <a:normAutofit/>
          </a:bodyPr>
          <a:lstStyle>
            <a:lvl1pPr marL="0" indent="0" algn="ctr">
              <a:buNone/>
              <a:defRPr sz="3600">
                <a:solidFill>
                  <a:srgbClr val="993300"/>
                </a:solidFill>
                <a:latin typeface="Candara" panose="020E05020303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1217614" y="1828800"/>
            <a:ext cx="9753600" cy="4343400"/>
          </a:xfrm>
          <a:prstGeom prst="rect">
            <a:avLst/>
          </a:prstGeom>
        </p:spPr>
        <p:txBody>
          <a:bodyPr vert="eaVert"/>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vl6pPr>
              <a:defRPr/>
            </a:lvl6pPr>
            <a:lvl7pPr>
              <a:defRPr baseline="0"/>
            </a:lvl7pPr>
            <a:lvl8pPr>
              <a:defRPr baseline="0"/>
            </a:lvl8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Footer Placeholder 4"/>
          <p:cNvSpPr>
            <a:spLocks noGrp="1"/>
          </p:cNvSpPr>
          <p:nvPr>
            <p:ph type="ftr" sz="quarter" idx="11"/>
          </p:nvPr>
        </p:nvSpPr>
        <p:spPr/>
        <p:txBody>
          <a:bodyPr/>
          <a:lstStyle/>
          <a:p>
            <a:r>
              <a:rPr lang="en-US" smtClean="0"/>
              <a:t>Tragedy: Introduction</a:t>
            </a:r>
            <a:endParaRPr dirty="0"/>
          </a:p>
        </p:txBody>
      </p:sp>
      <p:sp>
        <p:nvSpPr>
          <p:cNvPr id="4" name="Date Placeholder 3"/>
          <p:cNvSpPr>
            <a:spLocks noGrp="1"/>
          </p:cNvSpPr>
          <p:nvPr>
            <p:ph type="dt" sz="half" idx="10"/>
          </p:nvPr>
        </p:nvSpPr>
        <p:spPr/>
        <p:txBody>
          <a:bodyPr/>
          <a:lstStyle/>
          <a:p>
            <a:r>
              <a:rPr lang="en-US" smtClean="0"/>
              <a:t>21-Jan 2020</a:t>
            </a:r>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7613" y="685800"/>
            <a:ext cx="7416138" cy="5486400"/>
          </a:xfrm>
          <a:prstGeom prst="rect">
            <a:avLst/>
          </a:prstGeom>
        </p:spPr>
        <p:txBody>
          <a:bodyPr vert="eaVert"/>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vl6pPr>
              <a:defRPr/>
            </a:lvl6pPr>
            <a:lvl7pPr>
              <a:defRPr/>
            </a:lvl7pPr>
            <a:lvl8pPr>
              <a:defRPr/>
            </a:lvl8pPr>
            <a:lvl9pPr>
              <a:defRPr/>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Footer Placeholder 4"/>
          <p:cNvSpPr>
            <a:spLocks noGrp="1"/>
          </p:cNvSpPr>
          <p:nvPr>
            <p:ph type="ftr" sz="quarter" idx="11"/>
          </p:nvPr>
        </p:nvSpPr>
        <p:spPr/>
        <p:txBody>
          <a:bodyPr/>
          <a:lstStyle/>
          <a:p>
            <a:r>
              <a:rPr lang="en-US" smtClean="0"/>
              <a:t>Tragedy: Introduction</a:t>
            </a:r>
            <a:endParaRPr dirty="0"/>
          </a:p>
        </p:txBody>
      </p:sp>
      <p:sp>
        <p:nvSpPr>
          <p:cNvPr id="4" name="Date Placeholder 3"/>
          <p:cNvSpPr>
            <a:spLocks noGrp="1"/>
          </p:cNvSpPr>
          <p:nvPr>
            <p:ph type="dt" sz="half" idx="10"/>
          </p:nvPr>
        </p:nvSpPr>
        <p:spPr/>
        <p:txBody>
          <a:bodyPr/>
          <a:lstStyle/>
          <a:p>
            <a:r>
              <a:rPr lang="en-US" smtClean="0"/>
              <a:t>21-Jan 2020</a:t>
            </a:r>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812588" y="117475"/>
            <a:ext cx="10868369"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12588" y="1676400"/>
            <a:ext cx="10868369" cy="2095500"/>
          </a:xfrm>
          <a:prstGeom prst="rect">
            <a:avLst/>
          </a:prstGeom>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812588" y="3924300"/>
            <a:ext cx="10868369" cy="2095500"/>
          </a:xfrm>
          <a:prstGeom prst="rect">
            <a:avLst/>
          </a:prstGeom>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92265751"/>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BE7F42">
                  <a:alpha val="34000"/>
                  <a:lumMod val="75000"/>
                  <a:lumOff val="25000"/>
                </a:srgbClr>
              </a:gs>
              <a:gs pos="100000">
                <a:srgbClr val="FFFFFF">
                  <a:alpha val="0"/>
                </a:srgbClr>
              </a:gs>
            </a:gsLst>
            <a:lin ang="2700000" scaled="0"/>
          </a:gradFill>
        </p:spPr>
        <p:txBody>
          <a:bodyPr/>
          <a:lstStyle/>
          <a:p>
            <a:r>
              <a:rPr lang="en-US" smtClean="0"/>
              <a:t>Click to edit Master title style</a:t>
            </a:r>
            <a:endParaRPr/>
          </a:p>
        </p:txBody>
      </p:sp>
      <p:sp>
        <p:nvSpPr>
          <p:cNvPr id="3" name="Content Placeholder 2"/>
          <p:cNvSpPr>
            <a:spLocks noGrp="1"/>
          </p:cNvSpPr>
          <p:nvPr>
            <p:ph idx="1"/>
          </p:nvPr>
        </p:nvSpPr>
        <p:spPr>
          <a:xfrm>
            <a:off x="1217614" y="1828800"/>
            <a:ext cx="9753600" cy="4343400"/>
          </a:xfrm>
          <a:prstGeom prst="rect">
            <a:avLst/>
          </a:prstGeom>
        </p:spPr>
        <p:txBody>
          <a:bodyPr/>
          <a:lstStyle>
            <a:lvl1pPr>
              <a:lnSpc>
                <a:spcPct val="114000"/>
              </a:lnSpc>
              <a:spcBef>
                <a:spcPts val="900"/>
              </a:spcBef>
              <a:defRPr sz="3600">
                <a:solidFill>
                  <a:schemeClr val="tx1">
                    <a:lumMod val="75000"/>
                  </a:schemeClr>
                </a:solidFill>
              </a:defRPr>
            </a:lvl1pPr>
            <a:lvl2pPr marL="573088" indent="-228600">
              <a:lnSpc>
                <a:spcPct val="114000"/>
              </a:lnSpc>
              <a:spcBef>
                <a:spcPts val="300"/>
              </a:spcBef>
              <a:buFont typeface="Wingdings" panose="05000000000000000000" pitchFamily="2" charset="2"/>
              <a:buChar char="§"/>
              <a:defRPr sz="3000">
                <a:solidFill>
                  <a:schemeClr val="tx1">
                    <a:lumMod val="75000"/>
                  </a:schemeClr>
                </a:solidFill>
              </a:defRPr>
            </a:lvl2pPr>
            <a:lvl3pPr marL="854075" indent="-228600">
              <a:lnSpc>
                <a:spcPct val="114000"/>
              </a:lnSpc>
              <a:spcBef>
                <a:spcPts val="0"/>
              </a:spcBef>
              <a:defRPr sz="2400">
                <a:solidFill>
                  <a:schemeClr val="tx1">
                    <a:lumMod val="75000"/>
                  </a:schemeClr>
                </a:solidFill>
              </a:defRPr>
            </a:lvl3pPr>
            <a:lvl4pPr>
              <a:lnSpc>
                <a:spcPct val="114000"/>
              </a:lnSpc>
              <a:defRPr sz="2000">
                <a:solidFill>
                  <a:schemeClr val="tx1">
                    <a:lumMod val="75000"/>
                  </a:schemeClr>
                </a:solidFill>
              </a:defRPr>
            </a:lvl4pPr>
            <a:lvl5pPr>
              <a:lnSpc>
                <a:spcPct val="114000"/>
              </a:lnSpc>
              <a:defRPr sz="2000">
                <a:solidFill>
                  <a:schemeClr val="tx1">
                    <a:lumMod val="75000"/>
                  </a:schemeClr>
                </a:solidFill>
              </a:defRPr>
            </a:lvl5pPr>
            <a:lvl6pPr>
              <a:defRPr/>
            </a:lvl6pPr>
            <a:lvl7pPr>
              <a:defRPr baseline="0"/>
            </a:lvl7pPr>
            <a:lvl8pPr>
              <a:defRPr baseline="0"/>
            </a:lvl8pPr>
            <a:lvl9pPr>
              <a:defRPr baseline="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Footer Placeholder 4"/>
          <p:cNvSpPr>
            <a:spLocks noGrp="1"/>
          </p:cNvSpPr>
          <p:nvPr>
            <p:ph type="ftr" sz="quarter" idx="11"/>
          </p:nvPr>
        </p:nvSpPr>
        <p:spPr/>
        <p:txBody>
          <a:bodyPr/>
          <a:lstStyle/>
          <a:p>
            <a:r>
              <a:rPr lang="en-US" smtClean="0"/>
              <a:t>Tragedy: Introduction</a:t>
            </a:r>
            <a:endParaRPr dirty="0"/>
          </a:p>
        </p:txBody>
      </p:sp>
      <p:sp>
        <p:nvSpPr>
          <p:cNvPr id="4" name="Date Placeholder 3"/>
          <p:cNvSpPr>
            <a:spLocks noGrp="1"/>
          </p:cNvSpPr>
          <p:nvPr>
            <p:ph type="dt" sz="half" idx="10"/>
          </p:nvPr>
        </p:nvSpPr>
        <p:spPr/>
        <p:txBody>
          <a:bodyPr/>
          <a:lstStyle/>
          <a:p>
            <a:r>
              <a:rPr lang="en-US" smtClean="0"/>
              <a:t>21-Jan 2020</a:t>
            </a:r>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1217614" y="2091267"/>
            <a:ext cx="9753600" cy="1354665"/>
          </a:xfrm>
        </p:spPr>
        <p:txBody>
          <a:bodyPr bIns="137160" anchor="b">
            <a:normAutofit/>
          </a:bodyPr>
          <a:lstStyle>
            <a:lvl1pPr algn="l">
              <a:defRPr sz="4400" b="0" cap="none" baseline="0"/>
            </a:lvl1pPr>
          </a:lstStyle>
          <a:p>
            <a:r>
              <a:rPr lang="en-US" smtClean="0"/>
              <a:t>Click to edit Master title style</a:t>
            </a:r>
            <a:endParaRPr dirty="0"/>
          </a:p>
        </p:txBody>
      </p:sp>
      <p:sp>
        <p:nvSpPr>
          <p:cNvPr id="5" name="Text Placeholder 2"/>
          <p:cNvSpPr>
            <a:spLocks noGrp="1"/>
          </p:cNvSpPr>
          <p:nvPr>
            <p:ph type="body" idx="1"/>
          </p:nvPr>
        </p:nvSpPr>
        <p:spPr>
          <a:xfrm>
            <a:off x="1213150" y="3742277"/>
            <a:ext cx="9758063" cy="1142999"/>
          </a:xfrm>
          <a:prstGeom prst="rect">
            <a:avLst/>
          </a:prstGeom>
        </p:spPr>
        <p:txBody>
          <a:bodyPr anchor="t">
            <a:normAutofit/>
          </a:bodyPr>
          <a:lstStyle>
            <a:lvl1pPr marL="0" indent="0">
              <a:spcBef>
                <a:spcPts val="0"/>
              </a:spcBef>
              <a:buNone/>
              <a:defRPr sz="3600">
                <a:solidFill>
                  <a:schemeClr val="tx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Edit Master text styles</a:t>
            </a: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33279" y="1828800"/>
            <a:ext cx="4708734" cy="4343400"/>
          </a:xfrm>
          <a:prstGeom prst="rect">
            <a:avLst/>
          </a:prstGeom>
        </p:spPr>
        <p:txBody>
          <a:bodyPr>
            <a:normAutofit/>
          </a:bodyPr>
          <a:lstStyle>
            <a:lvl1pPr>
              <a:lnSpc>
                <a:spcPct val="114000"/>
              </a:lnSpc>
              <a:spcBef>
                <a:spcPts val="900"/>
              </a:spcBef>
              <a:defRPr sz="3600">
                <a:solidFill>
                  <a:schemeClr val="tx1">
                    <a:lumMod val="75000"/>
                  </a:schemeClr>
                </a:solidFill>
              </a:defRPr>
            </a:lvl1pPr>
            <a:lvl2pPr>
              <a:defRPr sz="3200">
                <a:solidFill>
                  <a:schemeClr val="tx1">
                    <a:lumMod val="75000"/>
                  </a:schemeClr>
                </a:solidFill>
              </a:defRPr>
            </a:lvl2pPr>
            <a:lvl3pPr>
              <a:defRPr sz="2800">
                <a:solidFill>
                  <a:schemeClr val="tx1">
                    <a:lumMod val="75000"/>
                  </a:schemeClr>
                </a:solidFill>
              </a:defRPr>
            </a:lvl3pPr>
            <a:lvl4pPr>
              <a:defRPr sz="2400">
                <a:solidFill>
                  <a:schemeClr val="tx1">
                    <a:lumMod val="75000"/>
                  </a:schemeClr>
                </a:solidFill>
              </a:defRPr>
            </a:lvl4pPr>
            <a:lvl5pPr>
              <a:defRPr sz="2400">
                <a:solidFill>
                  <a:schemeClr val="tx1">
                    <a:lumMod val="75000"/>
                  </a:schemeClr>
                </a:solidFill>
              </a:defRPr>
            </a:lvl5pPr>
            <a:lvl6pPr>
              <a:defRPr sz="1600"/>
            </a:lvl6pPr>
            <a:lvl7pPr>
              <a:defRPr sz="1600" baseline="0"/>
            </a:lvl7pPr>
            <a:lvl8pPr>
              <a:defRPr sz="1600" baseline="0"/>
            </a:lvl8pPr>
            <a:lvl9pPr>
              <a:defRPr sz="1600" baseline="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6262479" y="1828800"/>
            <a:ext cx="4708734" cy="4343400"/>
          </a:xfrm>
          <a:prstGeom prst="rect">
            <a:avLst/>
          </a:prstGeom>
        </p:spPr>
        <p:txBody>
          <a:bodyPr>
            <a:normAutofit/>
          </a:bodyPr>
          <a:lstStyle>
            <a:lvl1pPr>
              <a:lnSpc>
                <a:spcPct val="113000"/>
              </a:lnSpc>
              <a:spcBef>
                <a:spcPts val="900"/>
              </a:spcBef>
              <a:defRPr sz="3600">
                <a:solidFill>
                  <a:schemeClr val="tx1">
                    <a:lumMod val="75000"/>
                  </a:schemeClr>
                </a:solidFill>
              </a:defRPr>
            </a:lvl1pPr>
            <a:lvl2pPr>
              <a:defRPr sz="3200">
                <a:solidFill>
                  <a:schemeClr val="tx1">
                    <a:lumMod val="75000"/>
                  </a:schemeClr>
                </a:solidFill>
              </a:defRPr>
            </a:lvl2pPr>
            <a:lvl3pPr>
              <a:defRPr sz="2800">
                <a:solidFill>
                  <a:schemeClr val="tx1">
                    <a:lumMod val="75000"/>
                  </a:schemeClr>
                </a:solidFill>
              </a:defRPr>
            </a:lvl3pPr>
            <a:lvl4pPr>
              <a:defRPr sz="2400">
                <a:solidFill>
                  <a:schemeClr val="tx1">
                    <a:lumMod val="75000"/>
                  </a:schemeClr>
                </a:solidFill>
              </a:defRPr>
            </a:lvl4pPr>
            <a:lvl5pPr>
              <a:defRPr sz="2400">
                <a:solidFill>
                  <a:schemeClr val="tx1">
                    <a:lumMod val="75000"/>
                  </a:schemeClr>
                </a:solidFill>
              </a:defRPr>
            </a:lvl5pPr>
            <a:lvl6pPr>
              <a:defRPr sz="1600"/>
            </a:lvl6pPr>
            <a:lvl7pPr>
              <a:defRPr sz="1600"/>
            </a:lvl7pPr>
            <a:lvl8pPr>
              <a:defRPr sz="1600"/>
            </a:lvl8pPr>
            <a:lvl9pPr>
              <a:defRPr sz="16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6" name="Footer Placeholder 5"/>
          <p:cNvSpPr>
            <a:spLocks noGrp="1"/>
          </p:cNvSpPr>
          <p:nvPr>
            <p:ph type="ftr" sz="quarter" idx="11"/>
          </p:nvPr>
        </p:nvSpPr>
        <p:spPr/>
        <p:txBody>
          <a:bodyPr/>
          <a:lstStyle/>
          <a:p>
            <a:r>
              <a:rPr lang="en-US" smtClean="0"/>
              <a:t>Tragedy: Introduction</a:t>
            </a:r>
            <a:endParaRPr dirty="0"/>
          </a:p>
        </p:txBody>
      </p:sp>
      <p:sp>
        <p:nvSpPr>
          <p:cNvPr id="5" name="Date Placeholder 4"/>
          <p:cNvSpPr>
            <a:spLocks noGrp="1"/>
          </p:cNvSpPr>
          <p:nvPr>
            <p:ph type="dt" sz="half" idx="10"/>
          </p:nvPr>
        </p:nvSpPr>
        <p:spPr/>
        <p:txBody>
          <a:bodyPr/>
          <a:lstStyle/>
          <a:p>
            <a:r>
              <a:rPr lang="en-US" smtClean="0"/>
              <a:t>21-Jan 2020</a:t>
            </a:r>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17614" y="1761744"/>
            <a:ext cx="4709160" cy="838201"/>
          </a:xfrm>
          <a:prstGeom prst="rect">
            <a:avLst/>
          </a:prstGeom>
          <a:solidFill>
            <a:schemeClr val="bg2">
              <a:alpha val="15000"/>
            </a:schemeClr>
          </a:solidFill>
        </p:spPr>
        <p:txBody>
          <a:bodyPr anchor="ctr"/>
          <a:lstStyle>
            <a:lvl1pPr marL="0" indent="0">
              <a:spcBef>
                <a:spcPts val="0"/>
              </a:spcBef>
              <a:buNone/>
              <a:defRPr lang="en-US" sz="2800" b="0" kern="1200" cap="none" baseline="0" dirty="0" smtClean="0">
                <a:solidFill>
                  <a:schemeClr val="tx1">
                    <a:lumMod val="50000"/>
                  </a:schemeClr>
                </a:solidFill>
                <a:latin typeface="Calibri" panose="020F0502020204030204" pitchFamily="34" charset="0"/>
                <a:ea typeface="+mn-ea"/>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0"/>
              </a:spcBef>
              <a:buClr>
                <a:schemeClr val="tx1"/>
              </a:buClr>
              <a:buSzPct val="80000"/>
              <a:buFont typeface="Arial" pitchFamily="34" charset="0"/>
              <a:buNone/>
            </a:pPr>
            <a:r>
              <a:rPr lang="en-US" dirty="0" smtClean="0"/>
              <a:t>Edit Master text styles</a:t>
            </a:r>
          </a:p>
        </p:txBody>
      </p:sp>
      <p:sp>
        <p:nvSpPr>
          <p:cNvPr id="4" name="Content Placeholder 3"/>
          <p:cNvSpPr>
            <a:spLocks noGrp="1"/>
          </p:cNvSpPr>
          <p:nvPr>
            <p:ph sz="half" idx="2"/>
          </p:nvPr>
        </p:nvSpPr>
        <p:spPr>
          <a:xfrm>
            <a:off x="1217614" y="2743200"/>
            <a:ext cx="4709160" cy="3428999"/>
          </a:xfrm>
          <a:prstGeom prst="rect">
            <a:avLst/>
          </a:prstGeom>
        </p:spPr>
        <p:txBody>
          <a:bodyPr>
            <a:normAutofit/>
          </a:bodyPr>
          <a:lstStyle>
            <a:lvl1pPr>
              <a:defRPr sz="3200">
                <a:solidFill>
                  <a:schemeClr val="tx1">
                    <a:lumMod val="75000"/>
                  </a:schemeClr>
                </a:solidFill>
              </a:defRPr>
            </a:lvl1pPr>
            <a:lvl2pPr>
              <a:defRPr sz="2800">
                <a:solidFill>
                  <a:schemeClr val="tx1">
                    <a:lumMod val="75000"/>
                  </a:schemeClr>
                </a:solidFill>
              </a:defRPr>
            </a:lvl2pPr>
            <a:lvl3pPr>
              <a:defRPr sz="2400">
                <a:solidFill>
                  <a:schemeClr val="tx1">
                    <a:lumMod val="75000"/>
                  </a:schemeClr>
                </a:solidFill>
              </a:defRPr>
            </a:lvl3pPr>
            <a:lvl4pPr>
              <a:defRPr sz="2000">
                <a:solidFill>
                  <a:schemeClr val="tx1">
                    <a:lumMod val="75000"/>
                  </a:schemeClr>
                </a:solidFill>
              </a:defRPr>
            </a:lvl4pPr>
            <a:lvl5pPr>
              <a:defRPr sz="2000">
                <a:solidFill>
                  <a:schemeClr val="tx1">
                    <a:lumMod val="75000"/>
                  </a:schemeClr>
                </a:solidFill>
              </a:defRPr>
            </a:lvl5pPr>
            <a:lvl6pPr>
              <a:defRPr sz="1400"/>
            </a:lvl6pPr>
            <a:lvl7pPr>
              <a:defRPr sz="1400"/>
            </a:lvl7pPr>
            <a:lvl8pPr>
              <a:defRPr sz="1400"/>
            </a:lvl8pPr>
            <a:lvl9pPr>
              <a:defRPr sz="14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6262054" y="1761744"/>
            <a:ext cx="4709160" cy="838201"/>
          </a:xfrm>
          <a:prstGeom prst="rect">
            <a:avLst/>
          </a:prstGeom>
          <a:solidFill>
            <a:schemeClr val="bg2">
              <a:alpha val="15000"/>
            </a:schemeClr>
          </a:solidFill>
        </p:spPr>
        <p:txBody>
          <a:bodyPr anchor="ctr"/>
          <a:lstStyle>
            <a:lvl1pPr marL="0" indent="0">
              <a:spcBef>
                <a:spcPts val="0"/>
              </a:spcBef>
              <a:buNone/>
              <a:defRPr sz="28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6262054" y="2743200"/>
            <a:ext cx="4709160" cy="3428999"/>
          </a:xfrm>
          <a:prstGeom prst="rect">
            <a:avLst/>
          </a:prstGeom>
        </p:spPr>
        <p:txBody>
          <a:bodyPr>
            <a:normAutofit/>
          </a:bodyPr>
          <a:lstStyle>
            <a:lvl1pPr>
              <a:defRPr sz="3200">
                <a:solidFill>
                  <a:schemeClr val="tx1">
                    <a:lumMod val="75000"/>
                  </a:schemeClr>
                </a:solidFill>
              </a:defRPr>
            </a:lvl1pPr>
            <a:lvl2pPr>
              <a:defRPr sz="2800">
                <a:solidFill>
                  <a:schemeClr val="tx1">
                    <a:lumMod val="75000"/>
                  </a:schemeClr>
                </a:solidFill>
              </a:defRPr>
            </a:lvl2pPr>
            <a:lvl3pPr>
              <a:defRPr sz="2400">
                <a:solidFill>
                  <a:schemeClr val="tx1">
                    <a:lumMod val="75000"/>
                  </a:schemeClr>
                </a:solidFill>
              </a:defRPr>
            </a:lvl3pPr>
            <a:lvl4pPr>
              <a:defRPr sz="2000">
                <a:solidFill>
                  <a:schemeClr val="tx1">
                    <a:lumMod val="75000"/>
                  </a:schemeClr>
                </a:solidFill>
              </a:defRPr>
            </a:lvl4pPr>
            <a:lvl5pPr>
              <a:defRPr sz="2000">
                <a:solidFill>
                  <a:schemeClr val="tx1">
                    <a:lumMod val="75000"/>
                  </a:schemeClr>
                </a:solidFill>
              </a:defRPr>
            </a:lvl5pPr>
            <a:lvl6pPr>
              <a:defRPr sz="1400"/>
            </a:lvl6pPr>
            <a:lvl7pPr>
              <a:defRPr sz="1400"/>
            </a:lvl7pPr>
            <a:lvl8pPr>
              <a:defRPr sz="1400" baseline="0"/>
            </a:lvl8pPr>
            <a:lvl9pPr>
              <a:defRPr sz="1400" baseline="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8" name="Footer Placeholder 7"/>
          <p:cNvSpPr>
            <a:spLocks noGrp="1"/>
          </p:cNvSpPr>
          <p:nvPr>
            <p:ph type="ftr" sz="quarter" idx="11"/>
          </p:nvPr>
        </p:nvSpPr>
        <p:spPr/>
        <p:txBody>
          <a:bodyPr/>
          <a:lstStyle/>
          <a:p>
            <a:r>
              <a:rPr lang="en-US" smtClean="0"/>
              <a:t>Tragedy: Introduction</a:t>
            </a:r>
            <a:endParaRPr dirty="0"/>
          </a:p>
        </p:txBody>
      </p:sp>
      <p:sp>
        <p:nvSpPr>
          <p:cNvPr id="7" name="Date Placeholder 6"/>
          <p:cNvSpPr>
            <a:spLocks noGrp="1"/>
          </p:cNvSpPr>
          <p:nvPr>
            <p:ph type="dt" sz="half" idx="10"/>
          </p:nvPr>
        </p:nvSpPr>
        <p:spPr/>
        <p:txBody>
          <a:bodyPr/>
          <a:lstStyle/>
          <a:p>
            <a:r>
              <a:rPr lang="en-US" smtClean="0"/>
              <a:t>21-Jan 2020</a:t>
            </a:r>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7613" y="1055874"/>
            <a:ext cx="9753600" cy="1325562"/>
          </a:xfrm>
          <a:noFill/>
        </p:spPr>
        <p:txBody>
          <a:bodyPr anchor="ctr" anchorCtr="0"/>
          <a:lstStyle>
            <a:lvl1pPr algn="ctr">
              <a:defRPr/>
            </a:lvl1pPr>
          </a:lstStyle>
          <a:p>
            <a:r>
              <a:rPr lang="en-US" smtClean="0"/>
              <a:t>Click to edit Master title style</a:t>
            </a:r>
            <a:endParaRPr dirty="0"/>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Content Placeholder 2"/>
          <p:cNvSpPr>
            <a:spLocks noGrp="1"/>
          </p:cNvSpPr>
          <p:nvPr>
            <p:ph idx="1"/>
          </p:nvPr>
        </p:nvSpPr>
        <p:spPr>
          <a:xfrm>
            <a:off x="5865814" y="685800"/>
            <a:ext cx="5638800" cy="5486400"/>
          </a:xfrm>
          <a:prstGeom prst="rect">
            <a:avLst/>
          </a:prstGeom>
        </p:spPr>
        <p:txBody>
          <a:bodyPr>
            <a:normAutofit/>
          </a:bodyPr>
          <a:lstStyle>
            <a:lvl1pPr>
              <a:defRPr sz="2400">
                <a:solidFill>
                  <a:schemeClr val="tx1">
                    <a:lumMod val="75000"/>
                  </a:schemeClr>
                </a:solidFill>
              </a:defRPr>
            </a:lvl1pPr>
            <a:lvl2pPr>
              <a:defRPr sz="2000">
                <a:solidFill>
                  <a:schemeClr val="tx1">
                    <a:lumMod val="75000"/>
                  </a:schemeClr>
                </a:solidFill>
              </a:defRPr>
            </a:lvl2pPr>
            <a:lvl3pPr>
              <a:defRPr sz="1800">
                <a:solidFill>
                  <a:schemeClr val="tx1">
                    <a:lumMod val="75000"/>
                  </a:schemeClr>
                </a:solidFill>
              </a:defRPr>
            </a:lvl3pPr>
            <a:lvl4pPr>
              <a:defRPr sz="1600">
                <a:solidFill>
                  <a:schemeClr val="tx1">
                    <a:lumMod val="75000"/>
                  </a:schemeClr>
                </a:solidFill>
              </a:defRPr>
            </a:lvl4pPr>
            <a:lvl5pPr>
              <a:defRPr sz="1600">
                <a:solidFill>
                  <a:schemeClr val="tx1">
                    <a:lumMod val="75000"/>
                  </a:schemeClr>
                </a:solidFill>
              </a:defRPr>
            </a:lvl5pPr>
            <a:lvl6pPr>
              <a:defRPr sz="1600"/>
            </a:lvl6pPr>
            <a:lvl7pPr>
              <a:defRPr sz="1600"/>
            </a:lvl7pPr>
            <a:lvl8pPr>
              <a:defRPr sz="1600"/>
            </a:lvl8pPr>
            <a:lvl9pPr>
              <a:defRPr sz="16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Text Placeholder 3"/>
          <p:cNvSpPr>
            <a:spLocks noGrp="1"/>
          </p:cNvSpPr>
          <p:nvPr>
            <p:ph type="body" sz="half" idx="2"/>
          </p:nvPr>
        </p:nvSpPr>
        <p:spPr>
          <a:xfrm>
            <a:off x="684213" y="4876800"/>
            <a:ext cx="3886200" cy="1295400"/>
          </a:xfrm>
          <a:prstGeom prst="rect">
            <a:avLst/>
          </a:prstGeo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smtClean="0"/>
              <a:t>Tragedy: Introduction</a:t>
            </a:r>
            <a:endParaRPr dirty="0"/>
          </a:p>
        </p:txBody>
      </p:sp>
      <p:sp>
        <p:nvSpPr>
          <p:cNvPr id="5" name="Date Placeholder 4"/>
          <p:cNvSpPr>
            <a:spLocks noGrp="1"/>
          </p:cNvSpPr>
          <p:nvPr>
            <p:ph type="dt" sz="half" idx="10"/>
          </p:nvPr>
        </p:nvSpPr>
        <p:spPr/>
        <p:txBody>
          <a:bodyPr/>
          <a:lstStyle/>
          <a:p>
            <a:r>
              <a:rPr lang="en-US" smtClean="0"/>
              <a:t>21-Jan 2020</a:t>
            </a:r>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3" y="685800"/>
            <a:ext cx="5638800" cy="5486400"/>
          </a:xfrm>
          <a:prstGeom prst="rect">
            <a:avLst/>
          </a:prstGeo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4213" y="4876800"/>
            <a:ext cx="3886200" cy="1295400"/>
          </a:xfrm>
          <a:prstGeom prst="rect">
            <a:avLst/>
          </a:prstGeo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smtClean="0"/>
              <a:t>Tragedy: Introduction</a:t>
            </a:r>
            <a:endParaRPr dirty="0"/>
          </a:p>
        </p:txBody>
      </p:sp>
      <p:sp>
        <p:nvSpPr>
          <p:cNvPr id="5" name="Date Placeholder 4"/>
          <p:cNvSpPr>
            <a:spLocks noGrp="1"/>
          </p:cNvSpPr>
          <p:nvPr>
            <p:ph type="dt" sz="half" idx="10"/>
          </p:nvPr>
        </p:nvSpPr>
        <p:spPr/>
        <p:txBody>
          <a:bodyPr/>
          <a:lstStyle/>
          <a:p>
            <a:r>
              <a:rPr lang="en-US" smtClean="0"/>
              <a:t>21-Jan 2020</a:t>
            </a:r>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a:gradFill>
            <a:gsLst>
              <a:gs pos="0">
                <a:srgbClr val="BE7F42">
                  <a:alpha val="34000"/>
                  <a:lumMod val="75000"/>
                  <a:lumOff val="25000"/>
                </a:srgbClr>
              </a:gs>
              <a:gs pos="100000">
                <a:srgbClr val="FFFFFF">
                  <a:alpha val="0"/>
                </a:srgbClr>
              </a:gs>
            </a:gsLst>
            <a:lin ang="2700000" scaled="0"/>
          </a:gradFill>
        </p:spPr>
        <p:txBody>
          <a:bodyPr vert="horz" lIns="91440" tIns="45720" rIns="91440" bIns="45720" rtlCol="0" anchor="b">
            <a:normAutofit/>
          </a:bodyPr>
          <a:lstStyle/>
          <a:p>
            <a:r>
              <a:rPr lang="en-US" dirty="0" smtClean="0"/>
              <a:t>Click to edit Master title style</a:t>
            </a:r>
            <a:endParaRPr dirty="0"/>
          </a:p>
        </p:txBody>
      </p:sp>
      <p:sp>
        <p:nvSpPr>
          <p:cNvPr id="5" name="Footer Placeholder 4"/>
          <p:cNvSpPr>
            <a:spLocks noGrp="1"/>
          </p:cNvSpPr>
          <p:nvPr>
            <p:ph type="ftr" sz="quarter" idx="3"/>
          </p:nvPr>
        </p:nvSpPr>
        <p:spPr>
          <a:xfrm>
            <a:off x="1208836" y="6408109"/>
            <a:ext cx="1849324" cy="261610"/>
          </a:xfrm>
          <a:prstGeom prst="rect">
            <a:avLst/>
          </a:prstGeom>
        </p:spPr>
        <p:txBody>
          <a:bodyPr vert="horz" wrap="square" lIns="91440" tIns="45720" rIns="91440" bIns="45720" rtlCol="0" anchor="ctr">
            <a:spAutoFit/>
          </a:bodyPr>
          <a:lstStyle>
            <a:lvl1pPr algn="l">
              <a:defRPr sz="1100" cap="none" baseline="0">
                <a:solidFill>
                  <a:schemeClr val="tx1"/>
                </a:solidFill>
              </a:defRPr>
            </a:lvl1pPr>
          </a:lstStyle>
          <a:p>
            <a:r>
              <a:rPr lang="en-US" smtClean="0"/>
              <a:t>Tragedy: Introduction</a:t>
            </a:r>
            <a:endParaRPr lang="en-US" dirty="0"/>
          </a:p>
        </p:txBody>
      </p:sp>
      <p:sp>
        <p:nvSpPr>
          <p:cNvPr id="4" name="Date Placeholder 3"/>
          <p:cNvSpPr>
            <a:spLocks noGrp="1"/>
          </p:cNvSpPr>
          <p:nvPr>
            <p:ph type="dt" sz="half" idx="2"/>
          </p:nvPr>
        </p:nvSpPr>
        <p:spPr>
          <a:xfrm>
            <a:off x="5606939" y="6408109"/>
            <a:ext cx="974946" cy="261610"/>
          </a:xfrm>
          <a:prstGeom prst="rect">
            <a:avLst/>
          </a:prstGeom>
        </p:spPr>
        <p:txBody>
          <a:bodyPr vert="horz" wrap="none" lIns="91440" tIns="45720" rIns="91440" bIns="45720" rtlCol="0" anchor="ctr">
            <a:spAutoFit/>
          </a:bodyPr>
          <a:lstStyle>
            <a:lvl1pPr algn="ctr">
              <a:defRPr sz="1100">
                <a:solidFill>
                  <a:schemeClr val="tx1"/>
                </a:solidFill>
              </a:defRPr>
            </a:lvl1pPr>
          </a:lstStyle>
          <a:p>
            <a:r>
              <a:rPr lang="en-US" smtClean="0"/>
              <a:t>21-Jan 2020</a:t>
            </a:r>
            <a:endParaRPr lang="en-US"/>
          </a:p>
        </p:txBody>
      </p:sp>
      <p:sp>
        <p:nvSpPr>
          <p:cNvPr id="6" name="Slide Number Placeholder 5"/>
          <p:cNvSpPr>
            <a:spLocks noGrp="1"/>
          </p:cNvSpPr>
          <p:nvPr>
            <p:ph type="sldNum" sz="quarter" idx="4"/>
          </p:nvPr>
        </p:nvSpPr>
        <p:spPr>
          <a:xfrm>
            <a:off x="10615026" y="6408109"/>
            <a:ext cx="356187" cy="261610"/>
          </a:xfrm>
          <a:prstGeom prst="rect">
            <a:avLst/>
          </a:prstGeom>
        </p:spPr>
        <p:txBody>
          <a:bodyPr vert="horz" wrap="none" lIns="91440" tIns="45720" rIns="91440" bIns="45720" rtlCol="0" anchor="ctr">
            <a:spAutoFit/>
          </a:bodyPr>
          <a:lstStyle>
            <a:lvl1pPr algn="r">
              <a:defRPr sz="1100">
                <a:solidFill>
                  <a:schemeClr val="tx1"/>
                </a:solidFill>
              </a:defRPr>
            </a:lvl1pPr>
          </a:lstStyle>
          <a:p>
            <a:fld id="{F36C87F6-986D-49E6-AF40-1B3A1EE8064D}" type="slidenum">
              <a:rPr lang="en-US" smtClean="0"/>
              <a:pPr/>
              <a:t>‹#›</a:t>
            </a:fld>
            <a:endParaRPr lang="en-US"/>
          </a:p>
        </p:txBody>
      </p:sp>
      <p:sp>
        <p:nvSpPr>
          <p:cNvPr id="7" name="Content Placeholder 2"/>
          <p:cNvSpPr txBox="1">
            <a:spLocks/>
          </p:cNvSpPr>
          <p:nvPr userDrawn="1"/>
        </p:nvSpPr>
        <p:spPr>
          <a:xfrm>
            <a:off x="1217614" y="1828800"/>
            <a:ext cx="9753600" cy="4343400"/>
          </a:xfrm>
          <a:prstGeom prst="rect">
            <a:avLst/>
          </a:prstGeom>
        </p:spPr>
        <p:txBody>
          <a:bodyPr/>
          <a:lstStyle>
            <a:lvl1pPr marL="274320" indent="-228600" algn="l" defTabSz="914400" rtl="0" eaLnBrk="1" latinLnBrk="0" hangingPunct="1">
              <a:lnSpc>
                <a:spcPct val="114000"/>
              </a:lnSpc>
              <a:spcBef>
                <a:spcPts val="1800"/>
              </a:spcBef>
              <a:buClr>
                <a:schemeClr val="tx1"/>
              </a:buClr>
              <a:buSzPct val="80000"/>
              <a:buFont typeface="Arial" pitchFamily="34" charset="0"/>
              <a:buChar char="•"/>
              <a:defRPr sz="3200" kern="1200">
                <a:solidFill>
                  <a:schemeClr val="tx1"/>
                </a:solidFill>
                <a:latin typeface="Calibri" panose="020F0502020204030204" pitchFamily="34" charset="0"/>
                <a:ea typeface="+mn-ea"/>
                <a:cs typeface="Calibri" panose="020F0502020204030204" pitchFamily="34" charset="0"/>
              </a:defRPr>
            </a:lvl1pPr>
            <a:lvl2pPr marL="502920" indent="-228600" algn="l" defTabSz="914400" rtl="0" eaLnBrk="1" latinLnBrk="0" hangingPunct="1">
              <a:lnSpc>
                <a:spcPct val="114000"/>
              </a:lnSpc>
              <a:spcBef>
                <a:spcPts val="1200"/>
              </a:spcBef>
              <a:buClr>
                <a:schemeClr val="tx1"/>
              </a:buClr>
              <a:buSzPct val="80000"/>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31520" indent="-228600" algn="l" defTabSz="914400" rtl="0" eaLnBrk="1" latinLnBrk="0" hangingPunct="1">
              <a:lnSpc>
                <a:spcPct val="114000"/>
              </a:lnSpc>
              <a:spcBef>
                <a:spcPts val="80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960120" indent="-228600" algn="l" defTabSz="914400" rtl="0" eaLnBrk="1" latinLnBrk="0" hangingPunct="1">
              <a:lnSpc>
                <a:spcPct val="114000"/>
              </a:lnSpc>
              <a:spcBef>
                <a:spcPts val="600"/>
              </a:spcBef>
              <a:buClr>
                <a:schemeClr val="tx1"/>
              </a:buClr>
              <a:buSzPct val="80000"/>
              <a:buFont typeface="Arial"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88720" indent="-228600" algn="l" defTabSz="914400" rtl="0" eaLnBrk="1" latinLnBrk="0" hangingPunct="1">
              <a:lnSpc>
                <a:spcPct val="114000"/>
              </a:lnSpc>
              <a:spcBef>
                <a:spcPts val="600"/>
              </a:spcBef>
              <a:buClr>
                <a:schemeClr val="tx1"/>
              </a:buClr>
              <a:buSzPct val="80000"/>
              <a:buFont typeface="Arial"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pPr>
              <a:spcBef>
                <a:spcPts val="900"/>
              </a:spcBef>
            </a:pPr>
            <a:r>
              <a:rPr lang="en-US" sz="3600" dirty="0" smtClean="0">
                <a:solidFill>
                  <a:schemeClr val="tx1">
                    <a:lumMod val="75000"/>
                  </a:schemeClr>
                </a:solidFill>
              </a:rPr>
              <a:t>Edit Master text styles</a:t>
            </a:r>
          </a:p>
          <a:p>
            <a:pPr lvl="1">
              <a:spcBef>
                <a:spcPts val="900"/>
              </a:spcBef>
            </a:pPr>
            <a:r>
              <a:rPr lang="en-US" sz="3200" dirty="0" smtClean="0">
                <a:solidFill>
                  <a:schemeClr val="tx1">
                    <a:lumMod val="75000"/>
                  </a:schemeClr>
                </a:solidFill>
              </a:rPr>
              <a:t>Second level</a:t>
            </a:r>
          </a:p>
          <a:p>
            <a:pPr lvl="2"/>
            <a:r>
              <a:rPr lang="en-US" sz="2800" dirty="0" smtClean="0">
                <a:solidFill>
                  <a:schemeClr val="tx1">
                    <a:lumMod val="75000"/>
                  </a:schemeClr>
                </a:solidFill>
              </a:rPr>
              <a:t>Third level</a:t>
            </a:r>
          </a:p>
          <a:p>
            <a:pPr lvl="3"/>
            <a:r>
              <a:rPr lang="en-US" sz="2400" dirty="0" smtClean="0">
                <a:solidFill>
                  <a:schemeClr val="tx1">
                    <a:lumMod val="75000"/>
                  </a:schemeClr>
                </a:solidFill>
              </a:rPr>
              <a:t>Fourth level</a:t>
            </a:r>
          </a:p>
          <a:p>
            <a:pPr lvl="4"/>
            <a:r>
              <a:rPr lang="en-US" sz="2400" dirty="0" smtClean="0">
                <a:solidFill>
                  <a:schemeClr val="tx1">
                    <a:lumMod val="75000"/>
                  </a:schemeClr>
                </a:solidFill>
              </a:rPr>
              <a:t>Fifth level</a:t>
            </a:r>
            <a:endParaRPr lang="en-US" sz="2400" dirty="0">
              <a:solidFill>
                <a:schemeClr val="tx1">
                  <a:lumMod val="75000"/>
                </a:schemeClr>
              </a:solidFill>
            </a:endParaRPr>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cap="none"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3200" kern="1200">
          <a:solidFill>
            <a:schemeClr val="tx1"/>
          </a:solidFill>
          <a:latin typeface="Calibri" panose="020F0502020204030204" pitchFamily="34" charset="0"/>
          <a:ea typeface="+mn-ea"/>
          <a:cs typeface="Calibri" panose="020F0502020204030204" pitchFamily="34" charset="0"/>
        </a:defRPr>
      </a:lvl1pPr>
      <a:lvl2pPr marL="502920" indent="-228600" algn="l" defTabSz="914400" rtl="0" eaLnBrk="1" latinLnBrk="0" hangingPunct="1">
        <a:lnSpc>
          <a:spcPct val="90000"/>
        </a:lnSpc>
        <a:spcBef>
          <a:spcPts val="1200"/>
        </a:spcBef>
        <a:buClr>
          <a:schemeClr val="tx1"/>
        </a:buClr>
        <a:buSzPct val="80000"/>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731520" indent="-228600" algn="l" defTabSz="914400" rtl="0" eaLnBrk="1" latinLnBrk="0" hangingPunct="1">
        <a:lnSpc>
          <a:spcPct val="90000"/>
        </a:lnSpc>
        <a:spcBef>
          <a:spcPts val="800"/>
        </a:spcBef>
        <a:buClr>
          <a:schemeClr val="tx1"/>
        </a:buClr>
        <a:buSzPct val="80000"/>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AfnvFnzs91s?si=aNVXJ1OdrRdbd5ww"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oot.binghamton.edu/"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Candara" panose="020E0502030303020204" pitchFamily="34" charset="0"/>
              </a:rPr>
              <a:t>Ancient Tragedy, Greece &amp; Rome</a:t>
            </a:r>
            <a:endParaRPr lang="en-US" dirty="0">
              <a:latin typeface="Candara" panose="020E0502030303020204" pitchFamily="34" charset="0"/>
            </a:endParaRPr>
          </a:p>
        </p:txBody>
      </p:sp>
      <p:sp>
        <p:nvSpPr>
          <p:cNvPr id="3" name="Subtitle 2"/>
          <p:cNvSpPr>
            <a:spLocks noGrp="1"/>
          </p:cNvSpPr>
          <p:nvPr>
            <p:ph type="subTitle" idx="1"/>
          </p:nvPr>
        </p:nvSpPr>
        <p:spPr/>
        <p:txBody>
          <a:bodyPr/>
          <a:lstStyle/>
          <a:p>
            <a:r>
              <a:rPr lang="en-US" dirty="0" smtClean="0"/>
              <a:t>Final Wrap-Up</a:t>
            </a:r>
            <a:endParaRPr lang="en-US" dirty="0"/>
          </a:p>
        </p:txBody>
      </p:sp>
    </p:spTree>
    <p:extLst>
      <p:ext uri="{BB962C8B-B14F-4D97-AF65-F5344CB8AC3E}">
        <p14:creationId xmlns:p14="http://schemas.microsoft.com/office/powerpoint/2010/main" val="314681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542" y="5992867"/>
            <a:ext cx="5677645" cy="469916"/>
          </a:xfrm>
          <a:prstGeom prst="roundRect">
            <a:avLst/>
          </a:prstGeom>
        </p:spPr>
        <p:style>
          <a:lnRef idx="2">
            <a:schemeClr val="accent1"/>
          </a:lnRef>
          <a:fillRef idx="1">
            <a:schemeClr val="lt1"/>
          </a:fillRef>
          <a:effectRef idx="0">
            <a:schemeClr val="accent1"/>
          </a:effectRef>
          <a:fontRef idx="minor">
            <a:schemeClr val="dk1"/>
          </a:fontRef>
        </p:style>
        <p:txBody>
          <a:bodyPr wrap="none" anchor="t" anchorCtr="0">
            <a:spAutoFit/>
          </a:bodyPr>
          <a:lstStyle/>
          <a:p>
            <a:r>
              <a:rPr lang="en-US" sz="2400" dirty="0" smtClean="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Raymond Williams: “A Dialogue on Tragedy”</a:t>
            </a:r>
            <a:endParaRPr lang="en-US" sz="24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p:cNvSpPr>
            <a:spLocks noGrp="1"/>
          </p:cNvSpPr>
          <p:nvPr>
            <p:ph sz="half" idx="1"/>
          </p:nvPr>
        </p:nvSpPr>
        <p:spPr>
          <a:xfrm>
            <a:off x="532657" y="292963"/>
            <a:ext cx="5458968" cy="6081711"/>
          </a:xfrm>
        </p:spPr>
        <p:txBody>
          <a:bodyPr>
            <a:noAutofit/>
          </a:bodyPr>
          <a:lstStyle/>
          <a:p>
            <a:pPr marL="45720" indent="0">
              <a:lnSpc>
                <a:spcPct val="120000"/>
              </a:lnSpc>
              <a:buNone/>
            </a:pPr>
            <a:r>
              <a:rPr lang="en-US" sz="2500" i="1" dirty="0" err="1"/>
              <a:t>Ridyear</a:t>
            </a:r>
            <a:r>
              <a:rPr lang="en-US" sz="2500" dirty="0"/>
              <a:t> Certainly his death was a tragedy</a:t>
            </a:r>
            <a:r>
              <a:rPr lang="en-US" sz="2500" dirty="0" smtClean="0"/>
              <a:t>.</a:t>
            </a:r>
            <a:endParaRPr lang="en-US" sz="2500" dirty="0"/>
          </a:p>
          <a:p>
            <a:pPr marL="45720" indent="0">
              <a:lnSpc>
                <a:spcPct val="120000"/>
              </a:lnSpc>
              <a:buNone/>
            </a:pPr>
            <a:r>
              <a:rPr lang="en-US" sz="2500" i="1" dirty="0"/>
              <a:t>Holt</a:t>
            </a:r>
            <a:r>
              <a:rPr lang="en-US" sz="2500" dirty="0"/>
              <a:t> I agree, but I wonder if Clark agrees</a:t>
            </a:r>
            <a:r>
              <a:rPr lang="en-US" sz="2500" dirty="0" smtClean="0"/>
              <a:t>.</a:t>
            </a:r>
            <a:endParaRPr lang="en-US" sz="2500" dirty="0"/>
          </a:p>
          <a:p>
            <a:pPr marL="45720" indent="0">
              <a:lnSpc>
                <a:spcPct val="120000"/>
              </a:lnSpc>
              <a:buNone/>
            </a:pPr>
            <a:r>
              <a:rPr lang="en-US" sz="2500" i="1" dirty="0"/>
              <a:t>Clark</a:t>
            </a:r>
            <a:r>
              <a:rPr lang="en-US" sz="2500" dirty="0"/>
              <a:t> Of course I agree. I had a very great respect for him</a:t>
            </a:r>
            <a:r>
              <a:rPr lang="en-US" sz="2500" dirty="0" smtClean="0"/>
              <a:t>.</a:t>
            </a:r>
            <a:endParaRPr lang="en-US" sz="2500" dirty="0"/>
          </a:p>
          <a:p>
            <a:pPr marL="45720" indent="0">
              <a:lnSpc>
                <a:spcPct val="120000"/>
              </a:lnSpc>
              <a:buNone/>
            </a:pPr>
            <a:r>
              <a:rPr lang="en-US" sz="2500" i="1" dirty="0"/>
              <a:t>Holt</a:t>
            </a:r>
            <a:r>
              <a:rPr lang="en-US" sz="2500" dirty="0"/>
              <a:t> But that isn’t what I was asking. I remember hearing you say once, with such conviction that you almost convinced me, that an accident is not a tragedy. And this death was an accident.</a:t>
            </a:r>
          </a:p>
        </p:txBody>
      </p:sp>
      <p:sp>
        <p:nvSpPr>
          <p:cNvPr id="4" name="Content Placeholder 3"/>
          <p:cNvSpPr>
            <a:spLocks noGrp="1"/>
          </p:cNvSpPr>
          <p:nvPr>
            <p:ph sz="half" idx="2"/>
          </p:nvPr>
        </p:nvSpPr>
        <p:spPr>
          <a:xfrm>
            <a:off x="6392093" y="292963"/>
            <a:ext cx="5458968" cy="6081711"/>
          </a:xfrm>
        </p:spPr>
        <p:txBody>
          <a:bodyPr>
            <a:noAutofit/>
          </a:bodyPr>
          <a:lstStyle/>
          <a:p>
            <a:pPr marL="45720" indent="0">
              <a:lnSpc>
                <a:spcPct val="120000"/>
              </a:lnSpc>
              <a:buNone/>
            </a:pPr>
            <a:r>
              <a:rPr lang="en-US" sz="2500" i="1" dirty="0"/>
              <a:t>Clark</a:t>
            </a:r>
            <a:r>
              <a:rPr lang="en-US" sz="2500" dirty="0"/>
              <a:t> I see. But all you are doing is taking meanings from quite separate orders of fact. Certainly tragedy, as a dramatic form, excludes accident, because accident has no significance, at least of a tragic kind. It’s true that the same word is increasingly used, in ordinary living, to describe some accident or disaster, and I happen to think this is wrong. But in any case we can discriminate, knowing when we are talking about one thing and when about another.</a:t>
            </a:r>
          </a:p>
        </p:txBody>
      </p:sp>
    </p:spTree>
    <p:extLst>
      <p:ext uri="{BB962C8B-B14F-4D97-AF65-F5344CB8AC3E}">
        <p14:creationId xmlns:p14="http://schemas.microsoft.com/office/powerpoint/2010/main" val="1626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8339" y="2955346"/>
            <a:ext cx="7236533" cy="947311"/>
          </a:xfrm>
          <a:prstGeom prst="rect">
            <a:avLst/>
          </a:prstGeom>
          <a:noFill/>
        </p:spPr>
        <p:txBody>
          <a:bodyPr wrap="none" rtlCol="0" anchor="ctr" anchorCtr="0">
            <a:spAutoFit/>
          </a:bodyPr>
          <a:lstStyle/>
          <a:p>
            <a:pPr algn="ctr">
              <a:lnSpc>
                <a:spcPct val="125000"/>
              </a:lnSpc>
            </a:pPr>
            <a:r>
              <a:rPr lang="en-US" sz="4800" dirty="0" smtClean="0">
                <a:solidFill>
                  <a:srgbClr val="737373"/>
                </a:solidFill>
                <a:latin typeface="Calibri" panose="020F0502020204030204" pitchFamily="34" charset="0"/>
                <a:cs typeface="Calibri" panose="020F0502020204030204" pitchFamily="34" charset="0"/>
              </a:rPr>
              <a:t>Warning: Disturbing images.</a:t>
            </a:r>
          </a:p>
        </p:txBody>
      </p:sp>
    </p:spTree>
    <p:extLst>
      <p:ext uri="{BB962C8B-B14F-4D97-AF65-F5344CB8AC3E}">
        <p14:creationId xmlns:p14="http://schemas.microsoft.com/office/powerpoint/2010/main" val="4110865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7613" y="850899"/>
            <a:ext cx="9753600" cy="2352952"/>
          </a:xfrm>
          <a:prstGeom prst="rect">
            <a:avLst/>
          </a:prstGeom>
          <a:noFill/>
        </p:spPr>
        <p:txBody>
          <a:bodyPr wrap="square" rtlCol="0">
            <a:spAutoFit/>
          </a:bodyPr>
          <a:lstStyle/>
          <a:p>
            <a:pPr algn="ctr">
              <a:lnSpc>
                <a:spcPct val="150000"/>
              </a:lnSpc>
            </a:pPr>
            <a:r>
              <a:rPr lang="en-US" sz="3600" i="1" dirty="0" smtClean="0">
                <a:solidFill>
                  <a:srgbClr val="737373"/>
                </a:solidFill>
                <a:latin typeface="Calibri" panose="020F0502020204030204" pitchFamily="34" charset="0"/>
                <a:cs typeface="Calibri" panose="020F0502020204030204" pitchFamily="34" charset="0"/>
              </a:rPr>
              <a:t>Without doing a deep dive,</a:t>
            </a:r>
          </a:p>
          <a:p>
            <a:pPr algn="ctr">
              <a:lnSpc>
                <a:spcPct val="150000"/>
              </a:lnSpc>
            </a:pPr>
            <a:r>
              <a:rPr lang="en-US" sz="4400" dirty="0" smtClean="0">
                <a:solidFill>
                  <a:srgbClr val="737373"/>
                </a:solidFill>
                <a:latin typeface="Calibri" panose="020F0502020204030204" pitchFamily="34" charset="0"/>
                <a:cs typeface="Calibri" panose="020F0502020204030204" pitchFamily="34" charset="0"/>
              </a:rPr>
              <a:t>Was the Challenger disaster* a tragedy?</a:t>
            </a:r>
          </a:p>
          <a:p>
            <a:pPr algn="ctr">
              <a:lnSpc>
                <a:spcPct val="150000"/>
              </a:lnSpc>
            </a:pPr>
            <a:r>
              <a:rPr lang="en-US" sz="2000" dirty="0" smtClean="0">
                <a:solidFill>
                  <a:srgbClr val="737373"/>
                </a:solidFill>
                <a:latin typeface="Calibri" panose="020F0502020204030204" pitchFamily="34" charset="0"/>
                <a:cs typeface="Calibri" panose="020F0502020204030204" pitchFamily="34" charset="0"/>
              </a:rPr>
              <a:t>* 28-Jan 1986, explosion and breakup of the Challenger space shuttle 73 seconds into flight.</a:t>
            </a:r>
            <a:endParaRPr lang="en-US" sz="1200" dirty="0" smtClean="0">
              <a:solidFill>
                <a:srgbClr val="737373"/>
              </a:solidFill>
              <a:latin typeface="Calibri" panose="020F0502020204030204" pitchFamily="34" charset="0"/>
              <a:cs typeface="Calibri" panose="020F0502020204030204" pitchFamily="34" charset="0"/>
            </a:endParaRPr>
          </a:p>
        </p:txBody>
      </p:sp>
      <p:sp>
        <p:nvSpPr>
          <p:cNvPr id="3" name="TextBox 2"/>
          <p:cNvSpPr txBox="1"/>
          <p:nvPr/>
        </p:nvSpPr>
        <p:spPr>
          <a:xfrm>
            <a:off x="1800893" y="3867705"/>
            <a:ext cx="8587040" cy="1634490"/>
          </a:xfrm>
          <a:prstGeom prst="round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25000"/>
              </a:lnSpc>
            </a:pPr>
            <a:r>
              <a:rPr lang="en-US" sz="2400" dirty="0" smtClean="0">
                <a:solidFill>
                  <a:srgbClr val="737373"/>
                </a:solidFill>
                <a:latin typeface="Calibri" panose="020F0502020204030204" pitchFamily="34" charset="0"/>
                <a:cs typeface="Calibri" panose="020F0502020204030204" pitchFamily="34" charset="0"/>
              </a:rPr>
              <a:t>“In </a:t>
            </a:r>
            <a:r>
              <a:rPr lang="en-US" sz="2400" dirty="0">
                <a:solidFill>
                  <a:srgbClr val="737373"/>
                </a:solidFill>
                <a:latin typeface="Calibri" panose="020F0502020204030204" pitchFamily="34" charset="0"/>
                <a:cs typeface="Calibri" panose="020F0502020204030204" pitchFamily="34" charset="0"/>
              </a:rPr>
              <a:t>drama you struggle, because you hope </a:t>
            </a:r>
            <a:r>
              <a:rPr lang="en-US" sz="2400" dirty="0" smtClean="0">
                <a:solidFill>
                  <a:srgbClr val="737373"/>
                </a:solidFill>
                <a:latin typeface="Calibri" panose="020F0502020204030204" pitchFamily="34" charset="0"/>
                <a:cs typeface="Calibri" panose="020F0502020204030204" pitchFamily="34" charset="0"/>
              </a:rPr>
              <a:t>you’re </a:t>
            </a:r>
            <a:r>
              <a:rPr lang="en-US" sz="2400" dirty="0">
                <a:solidFill>
                  <a:srgbClr val="737373"/>
                </a:solidFill>
                <a:latin typeface="Calibri" panose="020F0502020204030204" pitchFamily="34" charset="0"/>
                <a:cs typeface="Calibri" panose="020F0502020204030204" pitchFamily="34" charset="0"/>
              </a:rPr>
              <a:t>going to survive. </a:t>
            </a:r>
            <a:r>
              <a:rPr lang="en-US" sz="2400" dirty="0" smtClean="0">
                <a:solidFill>
                  <a:srgbClr val="737373"/>
                </a:solidFill>
                <a:latin typeface="Calibri" panose="020F0502020204030204" pitchFamily="34" charset="0"/>
                <a:cs typeface="Calibri" panose="020F0502020204030204" pitchFamily="34" charset="0"/>
              </a:rPr>
              <a:t>It’s </a:t>
            </a:r>
            <a:r>
              <a:rPr lang="en-US" sz="2400" dirty="0">
                <a:solidFill>
                  <a:srgbClr val="737373"/>
                </a:solidFill>
                <a:latin typeface="Calibri" panose="020F0502020204030204" pitchFamily="34" charset="0"/>
                <a:cs typeface="Calibri" panose="020F0502020204030204" pitchFamily="34" charset="0"/>
              </a:rPr>
              <a:t>utilitarian — sordid. But tragedy is gratuitous. Pointless, irremediable. Fit for a king</a:t>
            </a:r>
            <a:r>
              <a:rPr lang="en-US" sz="2400" dirty="0" smtClean="0">
                <a:solidFill>
                  <a:srgbClr val="737373"/>
                </a:solidFill>
                <a:latin typeface="Calibri" panose="020F0502020204030204" pitchFamily="34" charset="0"/>
                <a:cs typeface="Calibri" panose="020F0502020204030204" pitchFamily="34" charset="0"/>
              </a:rPr>
              <a:t>!” (Chorus. Anouilh </a:t>
            </a:r>
            <a:r>
              <a:rPr lang="en-US" sz="2400" i="1" dirty="0" smtClean="0">
                <a:solidFill>
                  <a:srgbClr val="737373"/>
                </a:solidFill>
                <a:latin typeface="Calibri" panose="020F0502020204030204" pitchFamily="34" charset="0"/>
                <a:cs typeface="Calibri" panose="020F0502020204030204" pitchFamily="34" charset="0"/>
              </a:rPr>
              <a:t>Antigone</a:t>
            </a:r>
            <a:r>
              <a:rPr lang="en-US" sz="2400" dirty="0" smtClean="0">
                <a:solidFill>
                  <a:srgbClr val="737373"/>
                </a:solidFill>
                <a:latin typeface="Calibri" panose="020F0502020204030204" pitchFamily="34" charset="0"/>
                <a:cs typeface="Calibri" panose="020F0502020204030204" pitchFamily="34" charset="0"/>
              </a:rPr>
              <a:t> p</a:t>
            </a:r>
            <a:r>
              <a:rPr lang="en-US" sz="2400" dirty="0">
                <a:solidFill>
                  <a:srgbClr val="737373"/>
                </a:solidFill>
                <a:latin typeface="Calibri" panose="020F0502020204030204" pitchFamily="34" charset="0"/>
                <a:cs typeface="Calibri" panose="020F0502020204030204" pitchFamily="34" charset="0"/>
              </a:rPr>
              <a:t>. 102)</a:t>
            </a:r>
            <a:endParaRPr lang="en-US" sz="2400" dirty="0" smtClean="0">
              <a:solidFill>
                <a:srgbClr val="737373"/>
              </a:solidFill>
              <a:latin typeface="Calibri" panose="020F0502020204030204" pitchFamily="34" charset="0"/>
              <a:cs typeface="Calibri" panose="020F0502020204030204" pitchFamily="34" charset="0"/>
            </a:endParaRPr>
          </a:p>
        </p:txBody>
      </p:sp>
      <p:sp>
        <p:nvSpPr>
          <p:cNvPr id="4" name="TextBox 3"/>
          <p:cNvSpPr txBox="1"/>
          <p:nvPr/>
        </p:nvSpPr>
        <p:spPr>
          <a:xfrm>
            <a:off x="3420586" y="6024067"/>
            <a:ext cx="5344476" cy="412934"/>
          </a:xfrm>
          <a:prstGeom prst="rect">
            <a:avLst/>
          </a:prstGeom>
          <a:noFill/>
        </p:spPr>
        <p:txBody>
          <a:bodyPr wrap="none" rtlCol="0" anchor="ctr" anchorCtr="0">
            <a:spAutoFit/>
          </a:bodyPr>
          <a:lstStyle/>
          <a:p>
            <a:pPr algn="ctr">
              <a:lnSpc>
                <a:spcPct val="125000"/>
              </a:lnSpc>
            </a:pPr>
            <a:r>
              <a:rPr lang="en-US" dirty="0">
                <a:solidFill>
                  <a:srgbClr val="737373"/>
                </a:solidFill>
                <a:latin typeface="Calibri" panose="020F0502020204030204" pitchFamily="34" charset="0"/>
                <a:cs typeface="Calibri" panose="020F0502020204030204" pitchFamily="34" charset="0"/>
                <a:hlinkClick r:id="rId3"/>
              </a:rPr>
              <a:t>https://youtu.be/AfnvFnzs91s?si=aNVXJ1OdrRdbd5ww</a:t>
            </a:r>
            <a:endParaRPr lang="en-US" dirty="0">
              <a:solidFill>
                <a:srgbClr val="73737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7035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Unstructured Discussion</a:t>
            </a:r>
            <a:endParaRPr lang="en-US" dirty="0"/>
          </a:p>
        </p:txBody>
      </p:sp>
      <p:sp>
        <p:nvSpPr>
          <p:cNvPr id="3" name="Text Placeholder 2"/>
          <p:cNvSpPr>
            <a:spLocks noGrp="1"/>
          </p:cNvSpPr>
          <p:nvPr>
            <p:ph type="body" idx="1"/>
          </p:nvPr>
        </p:nvSpPr>
        <p:spPr/>
        <p:txBody>
          <a:bodyPr/>
          <a:lstStyle/>
          <a:p>
            <a:r>
              <a:rPr lang="en-US" dirty="0" smtClean="0"/>
              <a:t>Final Exam</a:t>
            </a:r>
            <a:endParaRPr lang="en-US" dirty="0"/>
          </a:p>
        </p:txBody>
      </p:sp>
    </p:spTree>
    <p:extLst>
      <p:ext uri="{BB962C8B-B14F-4D97-AF65-F5344CB8AC3E}">
        <p14:creationId xmlns:p14="http://schemas.microsoft.com/office/powerpoint/2010/main" val="867842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3" y="550776"/>
            <a:ext cx="9753600" cy="1325562"/>
          </a:xfrm>
        </p:spPr>
        <p:txBody>
          <a:bodyPr/>
          <a:lstStyle/>
          <a:p>
            <a:r>
              <a:rPr lang="en-US" dirty="0" smtClean="0"/>
              <a:t>Questions on format, content?</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5250" y="2227358"/>
            <a:ext cx="4738325" cy="4569682"/>
          </a:xfrm>
          <a:prstGeom prst="rect">
            <a:avLst/>
          </a:prstGeom>
        </p:spPr>
      </p:pic>
    </p:spTree>
    <p:extLst>
      <p:ext uri="{BB962C8B-B14F-4D97-AF65-F5344CB8AC3E}">
        <p14:creationId xmlns:p14="http://schemas.microsoft.com/office/powerpoint/2010/main" val="4154522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Questions, Recurrent Themes</a:t>
            </a:r>
            <a:endParaRPr lang="en-US" dirty="0"/>
          </a:p>
        </p:txBody>
      </p:sp>
      <p:sp>
        <p:nvSpPr>
          <p:cNvPr id="3" name="Content Placeholder 2"/>
          <p:cNvSpPr>
            <a:spLocks noGrp="1"/>
          </p:cNvSpPr>
          <p:nvPr>
            <p:ph sz="half" idx="1"/>
          </p:nvPr>
        </p:nvSpPr>
        <p:spPr>
          <a:xfrm>
            <a:off x="1233279" y="1597891"/>
            <a:ext cx="4708734" cy="5260109"/>
          </a:xfrm>
        </p:spPr>
        <p:txBody>
          <a:bodyPr>
            <a:normAutofit/>
          </a:bodyPr>
          <a:lstStyle/>
          <a:p>
            <a:r>
              <a:rPr lang="en-US" sz="2800" dirty="0" smtClean="0"/>
              <a:t>Genre</a:t>
            </a:r>
          </a:p>
          <a:p>
            <a:pPr lvl="1">
              <a:lnSpc>
                <a:spcPct val="100000"/>
              </a:lnSpc>
            </a:pPr>
            <a:r>
              <a:rPr lang="en-US" sz="2000" dirty="0" smtClean="0"/>
              <a:t>Roman v Greek tragedy</a:t>
            </a:r>
          </a:p>
          <a:p>
            <a:pPr lvl="2">
              <a:lnSpc>
                <a:spcPct val="100000"/>
              </a:lnSpc>
            </a:pPr>
            <a:r>
              <a:rPr lang="en-US" sz="1800" dirty="0" smtClean="0"/>
              <a:t>Roman plagiarism? Just (</a:t>
            </a:r>
            <a:r>
              <a:rPr lang="en-US" sz="1800" dirty="0" err="1" smtClean="0"/>
              <a:t>ps</a:t>
            </a:r>
            <a:r>
              <a:rPr lang="en-US" sz="1800" dirty="0" smtClean="0"/>
              <a:t>-)Seneca?</a:t>
            </a:r>
          </a:p>
          <a:p>
            <a:pPr lvl="1">
              <a:lnSpc>
                <a:spcPct val="100000"/>
              </a:lnSpc>
            </a:pPr>
            <a:r>
              <a:rPr lang="en-US" sz="2000" dirty="0" smtClean="0"/>
              <a:t>Tragedy vs “(satyr?) drama”</a:t>
            </a:r>
          </a:p>
          <a:p>
            <a:pPr lvl="2">
              <a:lnSpc>
                <a:spcPct val="100000"/>
              </a:lnSpc>
            </a:pPr>
            <a:r>
              <a:rPr lang="en-US" sz="1800" dirty="0" smtClean="0"/>
              <a:t>Generic markers? Contemporary significance? Sniff out rhetoric how? Any truly </a:t>
            </a:r>
            <a:r>
              <a:rPr lang="en-US" sz="1800" i="1" dirty="0"/>
              <a:t>happy</a:t>
            </a:r>
            <a:r>
              <a:rPr lang="en-US" sz="1800" dirty="0"/>
              <a:t> tragedies?</a:t>
            </a:r>
          </a:p>
          <a:p>
            <a:pPr lvl="1">
              <a:lnSpc>
                <a:spcPct val="100000"/>
              </a:lnSpc>
            </a:pPr>
            <a:r>
              <a:rPr lang="en-US" sz="2000" dirty="0" smtClean="0"/>
              <a:t>Stoic aspect (empyrosis?)</a:t>
            </a:r>
          </a:p>
          <a:p>
            <a:pPr lvl="1">
              <a:lnSpc>
                <a:spcPct val="100000"/>
              </a:lnSpc>
            </a:pPr>
            <a:r>
              <a:rPr lang="en-US" sz="2000" dirty="0" smtClean="0"/>
              <a:t>Brill’s quote — examples?</a:t>
            </a:r>
          </a:p>
          <a:p>
            <a:r>
              <a:rPr lang="en-US" sz="2800" dirty="0"/>
              <a:t>Other </a:t>
            </a:r>
            <a:r>
              <a:rPr lang="en-US" sz="2800" dirty="0" smtClean="0"/>
              <a:t>topics</a:t>
            </a:r>
            <a:endParaRPr lang="en-US" sz="2800" dirty="0"/>
          </a:p>
          <a:p>
            <a:pPr lvl="1">
              <a:lnSpc>
                <a:spcPct val="100000"/>
              </a:lnSpc>
            </a:pPr>
            <a:r>
              <a:rPr lang="en-US" sz="2000" i="1" dirty="0"/>
              <a:t>Frogs</a:t>
            </a:r>
            <a:r>
              <a:rPr lang="en-US" sz="2000" dirty="0"/>
              <a:t>: </a:t>
            </a:r>
            <a:r>
              <a:rPr lang="en-US" sz="2000" dirty="0" smtClean="0"/>
              <a:t>Why that text? Why the </a:t>
            </a:r>
            <a:r>
              <a:rPr lang="en-US" sz="2000" dirty="0"/>
              <a:t>underworld?</a:t>
            </a:r>
            <a:endParaRPr lang="en-US" sz="2000" i="1" dirty="0"/>
          </a:p>
          <a:p>
            <a:pPr lvl="1">
              <a:lnSpc>
                <a:spcPct val="100000"/>
              </a:lnSpc>
            </a:pPr>
            <a:endParaRPr lang="en-US" sz="2400" dirty="0" smtClean="0"/>
          </a:p>
        </p:txBody>
      </p:sp>
      <p:sp>
        <p:nvSpPr>
          <p:cNvPr id="4" name="Content Placeholder 3"/>
          <p:cNvSpPr>
            <a:spLocks noGrp="1"/>
          </p:cNvSpPr>
          <p:nvPr>
            <p:ph sz="half" idx="2"/>
          </p:nvPr>
        </p:nvSpPr>
        <p:spPr>
          <a:xfrm>
            <a:off x="6262479" y="1597891"/>
            <a:ext cx="4708734" cy="5260109"/>
          </a:xfrm>
        </p:spPr>
        <p:txBody>
          <a:bodyPr>
            <a:normAutofit/>
          </a:bodyPr>
          <a:lstStyle/>
          <a:p>
            <a:r>
              <a:rPr lang="en-US" sz="2800" dirty="0"/>
              <a:t>Other </a:t>
            </a:r>
            <a:r>
              <a:rPr lang="en-US" sz="2800" dirty="0" smtClean="0"/>
              <a:t>topics (</a:t>
            </a:r>
            <a:r>
              <a:rPr lang="en-US" sz="2800" dirty="0" err="1" smtClean="0"/>
              <a:t>con’d</a:t>
            </a:r>
            <a:r>
              <a:rPr lang="en-US" sz="2800" dirty="0" smtClean="0"/>
              <a:t>)</a:t>
            </a:r>
            <a:endParaRPr lang="en-US" sz="2800" dirty="0"/>
          </a:p>
          <a:p>
            <a:pPr lvl="1">
              <a:lnSpc>
                <a:spcPct val="100000"/>
              </a:lnSpc>
            </a:pPr>
            <a:r>
              <a:rPr lang="en-US" sz="2000" dirty="0" smtClean="0"/>
              <a:t>Medea</a:t>
            </a:r>
            <a:r>
              <a:rPr lang="en-US" sz="2000" dirty="0"/>
              <a:t>: DEM scene, conflicts &amp; </a:t>
            </a:r>
            <a:r>
              <a:rPr lang="en-US" sz="2000" dirty="0" smtClean="0"/>
              <a:t>themes. Why kill the kids?</a:t>
            </a:r>
          </a:p>
          <a:p>
            <a:pPr lvl="2">
              <a:lnSpc>
                <a:spcPct val="100000"/>
              </a:lnSpc>
            </a:pPr>
            <a:r>
              <a:rPr lang="en-US" sz="1800" dirty="0" smtClean="0"/>
              <a:t>Gender roles</a:t>
            </a:r>
            <a:endParaRPr lang="en-US" sz="1800" dirty="0"/>
          </a:p>
          <a:p>
            <a:pPr lvl="1">
              <a:lnSpc>
                <a:spcPct val="100000"/>
              </a:lnSpc>
            </a:pPr>
            <a:r>
              <a:rPr lang="en-US" sz="2000" dirty="0" smtClean="0"/>
              <a:t>Lenses </a:t>
            </a:r>
            <a:r>
              <a:rPr lang="en-US" sz="2000" smtClean="0"/>
              <a:t>/ interpretive frameworks</a:t>
            </a:r>
            <a:r>
              <a:rPr lang="en-US" sz="2000" dirty="0" smtClean="0"/>
              <a:t>, pre-, post-midterm</a:t>
            </a:r>
          </a:p>
          <a:p>
            <a:pPr lvl="2">
              <a:lnSpc>
                <a:spcPct val="100000"/>
              </a:lnSpc>
            </a:pPr>
            <a:r>
              <a:rPr lang="en-US" sz="1800" dirty="0" smtClean="0"/>
              <a:t>Quick overview. Non-kingly </a:t>
            </a:r>
            <a:r>
              <a:rPr lang="en-US" sz="1800" i="1" dirty="0" smtClean="0"/>
              <a:t>koros</a:t>
            </a:r>
            <a:r>
              <a:rPr lang="en-US" sz="1800" dirty="0" smtClean="0"/>
              <a:t> etc.? Self-consciously applied?</a:t>
            </a:r>
          </a:p>
          <a:p>
            <a:pPr lvl="1">
              <a:lnSpc>
                <a:spcPct val="100000"/>
              </a:lnSpc>
            </a:pPr>
            <a:r>
              <a:rPr lang="en-US" sz="2000" dirty="0" smtClean="0"/>
              <a:t>Is each tragedy its own world?</a:t>
            </a:r>
          </a:p>
          <a:p>
            <a:pPr lvl="2">
              <a:lnSpc>
                <a:spcPct val="100000"/>
              </a:lnSpc>
            </a:pPr>
            <a:r>
              <a:rPr lang="en-US" sz="1800" dirty="0" smtClean="0"/>
              <a:t>Narrative, genealogical connections?</a:t>
            </a:r>
          </a:p>
          <a:p>
            <a:pPr lvl="1">
              <a:lnSpc>
                <a:spcPct val="100000"/>
              </a:lnSpc>
            </a:pPr>
            <a:r>
              <a:rPr lang="en-US" sz="2200" dirty="0" smtClean="0"/>
              <a:t>Technical terms, e.g., why speak of stasima (sing. “stasimon”)</a:t>
            </a:r>
            <a:endParaRPr lang="en-US" sz="2200" dirty="0"/>
          </a:p>
        </p:txBody>
      </p:sp>
    </p:spTree>
    <p:extLst>
      <p:ext uri="{BB962C8B-B14F-4D97-AF65-F5344CB8AC3E}">
        <p14:creationId xmlns:p14="http://schemas.microsoft.com/office/powerpoint/2010/main" val="3950635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3" y="1494284"/>
            <a:ext cx="9753600" cy="1325562"/>
          </a:xfrm>
        </p:spPr>
        <p:txBody>
          <a:bodyPr/>
          <a:lstStyle/>
          <a:p>
            <a:r>
              <a:rPr lang="en-US" dirty="0" smtClean="0"/>
              <a:t>Please fill out SOOTS for this course</a:t>
            </a:r>
            <a:endParaRPr lang="en-US" dirty="0"/>
          </a:p>
        </p:txBody>
      </p:sp>
      <p:sp>
        <p:nvSpPr>
          <p:cNvPr id="3" name="TextBox 2"/>
          <p:cNvSpPr txBox="1"/>
          <p:nvPr/>
        </p:nvSpPr>
        <p:spPr>
          <a:xfrm>
            <a:off x="2971818" y="4133589"/>
            <a:ext cx="6270243" cy="804836"/>
          </a:xfrm>
          <a:prstGeom prst="rect">
            <a:avLst/>
          </a:prstGeom>
          <a:noFill/>
        </p:spPr>
        <p:txBody>
          <a:bodyPr wrap="none" rtlCol="0">
            <a:spAutoFit/>
          </a:bodyPr>
          <a:lstStyle/>
          <a:p>
            <a:pPr algn="ctr">
              <a:lnSpc>
                <a:spcPct val="125000"/>
              </a:lnSpc>
            </a:pPr>
            <a:r>
              <a:rPr lang="en-US" sz="4000" dirty="0">
                <a:solidFill>
                  <a:srgbClr val="737373"/>
                </a:solidFill>
                <a:latin typeface="Calibri" panose="020F0502020204030204" pitchFamily="34" charset="0"/>
                <a:cs typeface="Calibri" panose="020F0502020204030204" pitchFamily="34" charset="0"/>
                <a:hlinkClick r:id="rId3"/>
              </a:rPr>
              <a:t>http://soot.binghamton.edu/</a:t>
            </a:r>
            <a:endParaRPr lang="en-US" sz="4000" dirty="0" smtClean="0">
              <a:solidFill>
                <a:srgbClr val="73737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28093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World Presentation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lnSpc>
            <a:spcPct val="125000"/>
          </a:lnSpc>
          <a:defRPr sz="3200" dirty="0" smtClean="0">
            <a:solidFill>
              <a:srgbClr val="737373"/>
            </a:solidFill>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16_ekphrasis.pptx" id="{60472C05-101B-4429-ABF1-302DEA8A0FF4}" vid="{ACEDA9A4-98F8-4F20-81AD-482BD6886DF1}"/>
    </a:ext>
  </a:ext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628</TotalTime>
  <Words>1309</Words>
  <Application>Microsoft Office PowerPoint</Application>
  <PresentationFormat>Custom</PresentationFormat>
  <Paragraphs>69</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Candara</vt:lpstr>
      <vt:lpstr>Century Gothic</vt:lpstr>
      <vt:lpstr>Tahoma</vt:lpstr>
      <vt:lpstr>Wingdings</vt:lpstr>
      <vt:lpstr>World Presentation 16x9</vt:lpstr>
      <vt:lpstr>Ancient Tragedy, Greece &amp; Rome</vt:lpstr>
      <vt:lpstr>Raymond Williams: “A Dialogue on Tragedy”</vt:lpstr>
      <vt:lpstr>PowerPoint Presentation</vt:lpstr>
      <vt:lpstr>PowerPoint Presentation</vt:lpstr>
      <vt:lpstr>Unstructured Discussion</vt:lpstr>
      <vt:lpstr>Questions on format, content?</vt:lpstr>
      <vt:lpstr>Your Questions, Recurrent Themes</vt:lpstr>
      <vt:lpstr>Please fill out SOOTS for this course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Ancient Tragedy, Greece &amp; Rome</dc:title>
  <dc:creator>Scholtz, Andrew</dc:creator>
  <cp:lastModifiedBy>Scholtz, Andrew</cp:lastModifiedBy>
  <cp:revision>64</cp:revision>
  <cp:lastPrinted>2024-05-02T13:45:36Z</cp:lastPrinted>
  <dcterms:created xsi:type="dcterms:W3CDTF">2020-01-21T03:04:10Z</dcterms:created>
  <dcterms:modified xsi:type="dcterms:W3CDTF">2024-05-02T18:17:59Z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