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
  </p:notesMasterIdLst>
  <p:sldIdLst>
    <p:sldId id="256" r:id="rId2"/>
    <p:sldId id="260" r:id="rId3"/>
    <p:sldId id="261" r:id="rId4"/>
    <p:sldId id="258" r:id="rId5"/>
    <p:sldId id="262" r:id="rId6"/>
    <p:sldId id="263" r:id="rId7"/>
    <p:sldId id="264"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58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8441" autoAdjust="0"/>
  </p:normalViewPr>
  <p:slideViewPr>
    <p:cSldViewPr snapToGrid="0" showGuides="1">
      <p:cViewPr varScale="1">
        <p:scale>
          <a:sx n="125" d="100"/>
          <a:sy n="125" d="100"/>
        </p:scale>
        <p:origin x="1444" y="68"/>
      </p:cViewPr>
      <p:guideLst>
        <p:guide orient="horz" pos="2160"/>
        <p:guide pos="3840"/>
        <p:guide pos="75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1A3AE62-6AF8-4FFF-820F-A1204DD50431}" type="datetimeFigureOut">
              <a:rPr lang="en-US" smtClean="0"/>
              <a:t>12/3/2025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76BC0DA-DEA9-4CF5-B0EC-9156E3C05E60}" type="slidenum">
              <a:rPr lang="en-US" smtClean="0"/>
              <a:t>‹#›</a:t>
            </a:fld>
            <a:endParaRPr lang="en-US"/>
          </a:p>
        </p:txBody>
      </p:sp>
    </p:spTree>
    <p:extLst>
      <p:ext uri="{BB962C8B-B14F-4D97-AF65-F5344CB8AC3E}">
        <p14:creationId xmlns:p14="http://schemas.microsoft.com/office/powerpoint/2010/main" val="66557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kinds of truths are we talking about here?</a:t>
            </a:r>
          </a:p>
        </p:txBody>
      </p:sp>
      <p:sp>
        <p:nvSpPr>
          <p:cNvPr id="4" name="Slide Number Placeholder 3"/>
          <p:cNvSpPr>
            <a:spLocks noGrp="1"/>
          </p:cNvSpPr>
          <p:nvPr>
            <p:ph type="sldNum" sz="quarter" idx="5"/>
          </p:nvPr>
        </p:nvSpPr>
        <p:spPr/>
        <p:txBody>
          <a:bodyPr/>
          <a:lstStyle/>
          <a:p>
            <a:fld id="{B76BC0DA-DEA9-4CF5-B0EC-9156E3C05E60}" type="slidenum">
              <a:rPr lang="en-US" smtClean="0"/>
              <a:t>3</a:t>
            </a:fld>
            <a:endParaRPr lang="en-US"/>
          </a:p>
        </p:txBody>
      </p:sp>
    </p:spTree>
    <p:extLst>
      <p:ext uri="{BB962C8B-B14F-4D97-AF65-F5344CB8AC3E}">
        <p14:creationId xmlns:p14="http://schemas.microsoft.com/office/powerpoint/2010/main" val="251851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delusional self-knowledge and the fantasy of an unencumbered freedom” — doesn’t that sound at least a little like Seneca’s Atreus or </a:t>
            </a:r>
            <a:r>
              <a:rPr lang="en-US" dirty="0" err="1"/>
              <a:t>ps</a:t>
            </a:r>
            <a:r>
              <a:rPr lang="en-US" dirty="0"/>
              <a:t>-Seneca’s Nero?</a:t>
            </a:r>
          </a:p>
          <a:p>
            <a:endParaRPr lang="en-US" dirty="0"/>
          </a:p>
        </p:txBody>
      </p:sp>
      <p:sp>
        <p:nvSpPr>
          <p:cNvPr id="4" name="Slide Number Placeholder 3"/>
          <p:cNvSpPr>
            <a:spLocks noGrp="1"/>
          </p:cNvSpPr>
          <p:nvPr>
            <p:ph type="sldNum" sz="quarter" idx="5"/>
          </p:nvPr>
        </p:nvSpPr>
        <p:spPr/>
        <p:txBody>
          <a:bodyPr/>
          <a:lstStyle/>
          <a:p>
            <a:fld id="{B76BC0DA-DEA9-4CF5-B0EC-9156E3C05E60}" type="slidenum">
              <a:rPr lang="en-US" smtClean="0"/>
              <a:t>4</a:t>
            </a:fld>
            <a:endParaRPr lang="en-US"/>
          </a:p>
        </p:txBody>
      </p:sp>
    </p:spTree>
    <p:extLst>
      <p:ext uri="{BB962C8B-B14F-4D97-AF65-F5344CB8AC3E}">
        <p14:creationId xmlns:p14="http://schemas.microsoft.com/office/powerpoint/2010/main" val="205085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BC0DA-DEA9-4CF5-B0EC-9156E3C05E60}" type="slidenum">
              <a:rPr lang="en-US" smtClean="0"/>
              <a:t>5</a:t>
            </a:fld>
            <a:endParaRPr lang="en-US"/>
          </a:p>
        </p:txBody>
      </p:sp>
    </p:spTree>
    <p:extLst>
      <p:ext uri="{BB962C8B-B14F-4D97-AF65-F5344CB8AC3E}">
        <p14:creationId xmlns:p14="http://schemas.microsoft.com/office/powerpoint/2010/main" val="90019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free-form, not via group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so, what </a:t>
            </a:r>
            <a:r>
              <a:rPr lang="en-US" i="1" dirty="0"/>
              <a:t>is</a:t>
            </a:r>
            <a:r>
              <a:rPr lang="en-US" i="0" dirty="0"/>
              <a:t> tragedy, anyway? is it always suffering, reversal toppling the high and mighty, whose fall from grace we simultaneously fear, pity, and enjoy? does it always have to be somehow about us, a reflection of our lives, or can it ever be about a “them” — ancient Greeks, Imperial Romans, folks from other times, places, and cultures that we may never get to know up close, yet folks whose experiences can, through the medium of art, strike a chord with us. in the end, </a:t>
            </a:r>
            <a:r>
              <a:rPr lang="en-US" i="0" dirty="0" err="1"/>
              <a:t>i’m</a:t>
            </a:r>
            <a:r>
              <a:rPr lang="en-US" i="0" dirty="0"/>
              <a:t> not at all sure that tragedy can reduce to any one thing. still, and if I may share one last thought, </a:t>
            </a:r>
            <a:r>
              <a:rPr lang="en-US" i="0" dirty="0" err="1"/>
              <a:t>i</a:t>
            </a:r>
            <a:r>
              <a:rPr lang="en-US" i="0" dirty="0"/>
              <a:t> do have to wonder if, whatever else tragedy is, it might not also be precisely the act of asking the question, “Why?” – why does Iphigenia, why does Antigone, why does Phaedra have to die? a “why” that doesn’t just ask but states. For why else would we ask “why” if the tragedy we’re asking about didn’t somehow matter?</a:t>
            </a:r>
            <a:endParaRPr lang="en-US" dirty="0"/>
          </a:p>
        </p:txBody>
      </p:sp>
      <p:sp>
        <p:nvSpPr>
          <p:cNvPr id="4" name="Slide Number Placeholder 3"/>
          <p:cNvSpPr>
            <a:spLocks noGrp="1"/>
          </p:cNvSpPr>
          <p:nvPr>
            <p:ph type="sldNum" sz="quarter" idx="5"/>
          </p:nvPr>
        </p:nvSpPr>
        <p:spPr/>
        <p:txBody>
          <a:bodyPr/>
          <a:lstStyle/>
          <a:p>
            <a:fld id="{B76BC0DA-DEA9-4CF5-B0EC-9156E3C05E60}" type="slidenum">
              <a:rPr lang="en-US" smtClean="0"/>
              <a:t>6</a:t>
            </a:fld>
            <a:endParaRPr lang="en-US"/>
          </a:p>
        </p:txBody>
      </p:sp>
    </p:spTree>
    <p:extLst>
      <p:ext uri="{BB962C8B-B14F-4D97-AF65-F5344CB8AC3E}">
        <p14:creationId xmlns:p14="http://schemas.microsoft.com/office/powerpoint/2010/main" val="820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BC0DA-DEA9-4CF5-B0EC-9156E3C05E60}" type="slidenum">
              <a:rPr lang="en-US" smtClean="0"/>
              <a:t>7</a:t>
            </a:fld>
            <a:endParaRPr lang="en-US"/>
          </a:p>
        </p:txBody>
      </p:sp>
    </p:spTree>
    <p:extLst>
      <p:ext uri="{BB962C8B-B14F-4D97-AF65-F5344CB8AC3E}">
        <p14:creationId xmlns:p14="http://schemas.microsoft.com/office/powerpoint/2010/main" val="2842492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alpha val="6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1819840"/>
            <a:ext cx="11323277" cy="1073070"/>
          </a:xfrm>
          <a:solidFill>
            <a:schemeClr val="bg1">
              <a:alpha val="62000"/>
            </a:schemeClr>
          </a:solidFill>
        </p:spPr>
        <p:txBody>
          <a:bodyPr anchor="b"/>
          <a:lstStyle>
            <a:lvl1pPr algn="ctr">
              <a:defRPr sz="6000" spc="100" baseline="0">
                <a:solidFill>
                  <a:srgbClr val="993300"/>
                </a:solidFill>
                <a:latin typeface="Candara" panose="020E0502030303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32774" y="2891122"/>
            <a:ext cx="11323277" cy="820270"/>
          </a:xfrm>
          <a:prstGeom prst="rect">
            <a:avLst/>
          </a:prstGeom>
          <a:solidFill>
            <a:schemeClr val="bg1">
              <a:alpha val="64000"/>
            </a:schemeClr>
          </a:solidFill>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79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490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1888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918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a:t>Click to edit Master title style</a:t>
            </a:r>
            <a:endParaRPr/>
          </a:p>
        </p:txBody>
      </p:sp>
      <p:sp>
        <p:nvSpPr>
          <p:cNvPr id="3" name="Content Placeholder 2"/>
          <p:cNvSpPr>
            <a:spLocks noGrp="1"/>
          </p:cNvSpPr>
          <p:nvPr>
            <p:ph idx="1" hasCustomPrompt="1"/>
          </p:nvPr>
        </p:nvSpPr>
        <p:spPr>
          <a:xfrm>
            <a:off x="1217931" y="1828800"/>
            <a:ext cx="975614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200">
                <a:solidFill>
                  <a:schemeClr val="tx1">
                    <a:lumMod val="75000"/>
                  </a:schemeClr>
                </a:solidFill>
              </a:defRPr>
            </a:lvl2pPr>
            <a:lvl3pPr marL="854075" indent="-228600">
              <a:lnSpc>
                <a:spcPct val="114000"/>
              </a:lnSpc>
              <a:spcBef>
                <a:spcPts val="0"/>
              </a:spcBef>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a:lvl6pPr>
            <a:lvl7pPr>
              <a:defRPr baseline="0"/>
            </a:lvl7pPr>
            <a:lvl8pPr>
              <a:defRPr baseline="0"/>
            </a:lvl8pPr>
            <a:lvl9pP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29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81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a:t>Click to 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1070" y="736753"/>
            <a:ext cx="7229863" cy="646331"/>
          </a:xfrm>
          <a:noFill/>
        </p:spPr>
        <p:txBody>
          <a:bodyPr wrap="none" anchor="t" anchorCtr="0">
            <a:spAutoFit/>
          </a:bodyPr>
          <a:lstStyle>
            <a:lvl1pPr algn="ctr">
              <a:defRPr sz="4000"/>
            </a:lvl1pPr>
          </a:lstStyle>
          <a:p>
            <a:r>
              <a:rPr lang="en-US"/>
              <a:t>Click to edit Master title style</a:t>
            </a:r>
            <a:endParaRPr dirty="0"/>
          </a:p>
        </p:txBody>
      </p:sp>
    </p:spTree>
    <p:extLst>
      <p:ext uri="{BB962C8B-B14F-4D97-AF65-F5344CB8AC3E}">
        <p14:creationId xmlns:p14="http://schemas.microsoft.com/office/powerpoint/2010/main" val="33323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56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71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540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a:t>Click to edit Master title style</a:t>
            </a:r>
            <a:endParaRPr dirty="0"/>
          </a:p>
        </p:txBody>
      </p:sp>
      <p:sp>
        <p:nvSpPr>
          <p:cNvPr id="7" name="Content Placeholder 2"/>
          <p:cNvSpPr txBox="1">
            <a:spLocks/>
          </p:cNvSpPr>
          <p:nvPr/>
        </p:nvSpPr>
        <p:spPr>
          <a:xfrm>
            <a:off x="1217931" y="1828800"/>
            <a:ext cx="9756141" cy="4343400"/>
          </a:xfrm>
          <a:prstGeom prst="rect">
            <a:avLst/>
          </a:prstGeom>
        </p:spPr>
        <p:txBody>
          <a:bodyPr>
            <a:normAutofit/>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200" kern="1200" dirty="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800" kern="1200" dirty="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400" kern="1200" dirty="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400" kern="1200" dirty="0">
                <a:solidFill>
                  <a:schemeClr val="tx1">
                    <a:lumMod val="75000"/>
                  </a:schemeClr>
                </a:solidFill>
                <a:latin typeface="Calibri" panose="020F0502020204030204" pitchFamily="34" charset="0"/>
                <a:ea typeface="+mn-ea"/>
                <a:cs typeface="Calibri" panose="020F0502020204030204" pitchFamily="34" charset="0"/>
              </a:rPr>
              <a:t>Fifth level</a:t>
            </a:r>
          </a:p>
        </p:txBody>
      </p:sp>
    </p:spTree>
    <p:extLst>
      <p:ext uri="{BB962C8B-B14F-4D97-AF65-F5344CB8AC3E}">
        <p14:creationId xmlns:p14="http://schemas.microsoft.com/office/powerpoint/2010/main" val="9917941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nytimes.com/video/t-magazine/100000010519946/live-from-the-10th-floor-a-scene-from-oedipus.html?smid=url-shar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CE6E-B636-4E55-A55E-6CDC40791484}"/>
              </a:ext>
            </a:extLst>
          </p:cNvPr>
          <p:cNvSpPr>
            <a:spLocks noGrp="1"/>
          </p:cNvSpPr>
          <p:nvPr>
            <p:ph type="ctrTitle"/>
          </p:nvPr>
        </p:nvSpPr>
        <p:spPr/>
        <p:txBody>
          <a:bodyPr/>
          <a:lstStyle/>
          <a:p>
            <a:r>
              <a:rPr lang="en-US" dirty="0"/>
              <a:t>Ancient Tragedy, Greece &amp; Rome</a:t>
            </a:r>
          </a:p>
        </p:txBody>
      </p:sp>
      <p:sp>
        <p:nvSpPr>
          <p:cNvPr id="3" name="Subtitle 2">
            <a:extLst>
              <a:ext uri="{FF2B5EF4-FFF2-40B4-BE49-F238E27FC236}">
                <a16:creationId xmlns:a16="http://schemas.microsoft.com/office/drawing/2014/main" id="{59933DAF-A4D3-4988-B91A-D1E98113ED88}"/>
              </a:ext>
            </a:extLst>
          </p:cNvPr>
          <p:cNvSpPr>
            <a:spLocks noGrp="1"/>
          </p:cNvSpPr>
          <p:nvPr>
            <p:ph type="subTitle" idx="1"/>
          </p:nvPr>
        </p:nvSpPr>
        <p:spPr/>
        <p:txBody>
          <a:bodyPr/>
          <a:lstStyle/>
          <a:p>
            <a:r>
              <a:rPr lang="en-US" dirty="0"/>
              <a:t>The Truth We Need to Know</a:t>
            </a:r>
          </a:p>
        </p:txBody>
      </p:sp>
    </p:spTree>
    <p:extLst>
      <p:ext uri="{BB962C8B-B14F-4D97-AF65-F5344CB8AC3E}">
        <p14:creationId xmlns:p14="http://schemas.microsoft.com/office/powerpoint/2010/main" val="84727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253E49-399E-46F7-AA1E-B99E0813DE12}"/>
              </a:ext>
            </a:extLst>
          </p:cNvPr>
          <p:cNvSpPr txBox="1">
            <a:spLocks noGrp="1"/>
          </p:cNvSpPr>
          <p:nvPr>
            <p:ph type="title" idx="4294967295"/>
          </p:nvPr>
        </p:nvSpPr>
        <p:spPr>
          <a:xfrm>
            <a:off x="4319856" y="296927"/>
            <a:ext cx="6265563" cy="1870640"/>
          </a:xfrm>
          <a:prstGeom prst="rect">
            <a:avLst/>
          </a:prstGeom>
          <a:solidFill>
            <a:schemeClr val="tx2">
              <a:alpha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Do we need to know the truth</a:t>
            </a:r>
            <a:r>
              <a:rPr lang="en-US" sz="4800" dirty="0">
                <a:solidFill>
                  <a:schemeClr val="bg1"/>
                </a:solidFill>
                <a:latin typeface="Calibri" panose="020F0502020204030204" pitchFamily="34" charset="0"/>
                <a:ea typeface="+mn-ea"/>
                <a:cs typeface="Calibri" panose="020F0502020204030204" pitchFamily="34" charset="0"/>
              </a:rPr>
              <a:t>? (Respond to poll)</a:t>
            </a:r>
            <a:endParaRPr kumimoji="0" lang="en-US" sz="4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pic>
        <p:nvPicPr>
          <p:cNvPr id="1026" name="Picture 2" descr="QR Code Image">
            <a:extLst>
              <a:ext uri="{FF2B5EF4-FFF2-40B4-BE49-F238E27FC236}">
                <a16:creationId xmlns:a16="http://schemas.microsoft.com/office/drawing/2014/main" id="{53ED0972-36EE-47C7-90D0-0D8CF5604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54" y="296927"/>
            <a:ext cx="3538981"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26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F574F-7AC3-47DD-AE66-492D113C51D5}"/>
              </a:ext>
            </a:extLst>
          </p:cNvPr>
          <p:cNvSpPr txBox="1"/>
          <p:nvPr/>
        </p:nvSpPr>
        <p:spPr>
          <a:xfrm>
            <a:off x="1390154" y="3010927"/>
            <a:ext cx="9413218" cy="830997"/>
          </a:xfrm>
          <a:prstGeom prst="rect">
            <a:avLst/>
          </a:prstGeom>
          <a:noFill/>
        </p:spPr>
        <p:txBody>
          <a:bodyPr wrap="none" rtlCol="0" anchor="ctr" anchorCtr="0">
            <a:spAutoFit/>
          </a:bodyPr>
          <a:lstStyle/>
          <a:p>
            <a:pPr algn="ctr"/>
            <a:r>
              <a:rPr lang="en-US" sz="4800" dirty="0">
                <a:solidFill>
                  <a:schemeClr val="bg1"/>
                </a:solidFill>
                <a:latin typeface="Calibri" panose="020F0502020204030204" pitchFamily="34" charset="0"/>
                <a:cs typeface="Calibri" panose="020F0502020204030204" pitchFamily="34" charset="0"/>
              </a:rPr>
              <a:t>What was wrong with that question?</a:t>
            </a:r>
          </a:p>
        </p:txBody>
      </p:sp>
    </p:spTree>
    <p:extLst>
      <p:ext uri="{BB962C8B-B14F-4D97-AF65-F5344CB8AC3E}">
        <p14:creationId xmlns:p14="http://schemas.microsoft.com/office/powerpoint/2010/main" val="12345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253E49-399E-46F7-AA1E-B99E0813DE12}"/>
              </a:ext>
            </a:extLst>
          </p:cNvPr>
          <p:cNvSpPr txBox="1">
            <a:spLocks noGrp="1"/>
          </p:cNvSpPr>
          <p:nvPr>
            <p:ph type="title" idx="4294967295"/>
          </p:nvPr>
        </p:nvSpPr>
        <p:spPr>
          <a:xfrm>
            <a:off x="4319856" y="296927"/>
            <a:ext cx="7719744" cy="4355680"/>
          </a:xfrm>
          <a:prstGeom prst="rect">
            <a:avLst/>
          </a:prstGeom>
          <a:solidFill>
            <a:schemeClr val="tx2">
              <a:alpha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marL="0" marR="0" lvl="0" indent="0" defTabSz="914400" rtl="0" eaLnBrk="1" fontAlgn="auto" latinLnBrk="0" hangingPunct="1">
              <a:lnSpc>
                <a:spcPct val="125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“In its movement from a delusional self-knowledge and the fantasy of an unencumbered freedom to an experience of an insight into truth that costs us our eyes, tragedy gives voice to an experience of agency that is partial and very often painful.” (Critchley </a:t>
            </a:r>
            <a:r>
              <a:rPr kumimoji="0" lang="en-US" sz="3200" b="0" i="1"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Tragedy, the Greeks, and Us</a:t>
            </a:r>
            <a:r>
              <a:rPr kumimoji="0" lang="en-US" sz="3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p. 14)</a:t>
            </a:r>
          </a:p>
        </p:txBody>
      </p:sp>
      <p:pic>
        <p:nvPicPr>
          <p:cNvPr id="9" name="Picture 8" descr="See caption">
            <a:extLst>
              <a:ext uri="{FF2B5EF4-FFF2-40B4-BE49-F238E27FC236}">
                <a16:creationId xmlns:a16="http://schemas.microsoft.com/office/drawing/2014/main" id="{BDDB238A-6722-40F1-B669-1EDF2D04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62588" cy="6858000"/>
          </a:xfrm>
          <a:prstGeom prst="rect">
            <a:avLst/>
          </a:prstGeom>
        </p:spPr>
      </p:pic>
      <p:sp>
        <p:nvSpPr>
          <p:cNvPr id="10" name="TextBox 9">
            <a:extLst>
              <a:ext uri="{FF2B5EF4-FFF2-40B4-BE49-F238E27FC236}">
                <a16:creationId xmlns:a16="http://schemas.microsoft.com/office/drawing/2014/main" id="{F93E2A19-C920-4E6F-AF6E-A536F6C94D05}"/>
              </a:ext>
            </a:extLst>
          </p:cNvPr>
          <p:cNvSpPr txBox="1"/>
          <p:nvPr/>
        </p:nvSpPr>
        <p:spPr>
          <a:xfrm>
            <a:off x="4319854" y="5616950"/>
            <a:ext cx="7719743" cy="981487"/>
          </a:xfrm>
          <a:prstGeom prst="rect">
            <a:avLst/>
          </a:prstGeom>
          <a:noFill/>
        </p:spPr>
        <p:txBody>
          <a:bodyPr wrap="square" rtlCol="0" anchor="b" anchorCtr="0">
            <a:spAutoFit/>
          </a:bodyPr>
          <a:lstStyle/>
          <a:p>
            <a:pPr>
              <a:lnSpc>
                <a:spcPct val="125000"/>
              </a:lnSpc>
            </a:pPr>
            <a:r>
              <a:rPr lang="en-US" sz="2400" dirty="0">
                <a:solidFill>
                  <a:srgbClr val="737373"/>
                </a:solidFill>
                <a:latin typeface="Calibri" panose="020F0502020204030204" pitchFamily="34" charset="0"/>
                <a:cs typeface="Calibri" panose="020F0502020204030204" pitchFamily="34" charset="0"/>
              </a:rPr>
              <a:t>Lesley Manville and Mark Strong in a scene from Icke’s </a:t>
            </a:r>
            <a:r>
              <a:rPr lang="en-US" sz="2400" i="1" dirty="0">
                <a:solidFill>
                  <a:srgbClr val="737373"/>
                </a:solidFill>
                <a:latin typeface="Calibri" panose="020F0502020204030204" pitchFamily="34" charset="0"/>
                <a:cs typeface="Calibri" panose="020F0502020204030204" pitchFamily="34" charset="0"/>
              </a:rPr>
              <a:t>Oedipus</a:t>
            </a:r>
            <a:r>
              <a:rPr lang="en-US" sz="2400" dirty="0">
                <a:solidFill>
                  <a:srgbClr val="737373"/>
                </a:solidFill>
                <a:latin typeface="Calibri" panose="020F0502020204030204" pitchFamily="34" charset="0"/>
                <a:cs typeface="Calibri" panose="020F0502020204030204" pitchFamily="34" charset="0"/>
              </a:rPr>
              <a:t> </a:t>
            </a:r>
            <a:r>
              <a:rPr lang="en-US" sz="2400" dirty="0">
                <a:solidFill>
                  <a:srgbClr val="737373"/>
                </a:solidFill>
                <a:latin typeface="Calibri" panose="020F0502020204030204" pitchFamily="34" charset="0"/>
                <a:cs typeface="Calibri" panose="020F0502020204030204" pitchFamily="34" charset="0"/>
                <a:hlinkClick r:id="rId4"/>
              </a:rPr>
              <a:t>(NYT Live from the 10th Floor)</a:t>
            </a:r>
            <a:endParaRPr lang="en-US" sz="2400" dirty="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21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4FDF9B-A29B-4D7B-8FE9-B475C448E021}"/>
              </a:ext>
            </a:extLst>
          </p:cNvPr>
          <p:cNvSpPr txBox="1"/>
          <p:nvPr/>
        </p:nvSpPr>
        <p:spPr>
          <a:xfrm>
            <a:off x="939707" y="2751571"/>
            <a:ext cx="10309412" cy="1354858"/>
          </a:xfrm>
          <a:prstGeom prst="rect">
            <a:avLst/>
          </a:prstGeom>
          <a:noFill/>
        </p:spPr>
        <p:txBody>
          <a:bodyPr wrap="square" rtlCol="0" anchor="ctr" anchorCtr="0">
            <a:spAutoFit/>
          </a:bodyPr>
          <a:lstStyle/>
          <a:p>
            <a:pPr algn="ctr">
              <a:lnSpc>
                <a:spcPct val="125000"/>
              </a:lnSpc>
            </a:pPr>
            <a:r>
              <a:rPr lang="en-US" sz="3600" dirty="0">
                <a:solidFill>
                  <a:schemeClr val="bg1"/>
                </a:solidFill>
                <a:latin typeface="Calibri" panose="020F0502020204030204" pitchFamily="34" charset="0"/>
                <a:cs typeface="Calibri" panose="020F0502020204030204" pitchFamily="34" charset="0"/>
              </a:rPr>
              <a:t>Put differently, is truth tragic? Is tragedy truth?</a:t>
            </a:r>
            <a:br>
              <a:rPr lang="en-US" sz="3600"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Calibri" panose="020F0502020204030204" pitchFamily="34" charset="0"/>
                <a:cs typeface="Calibri" panose="020F0502020204030204" pitchFamily="34" charset="0"/>
              </a:rPr>
              <a:t>(Discuss, cite examples from our readings)</a:t>
            </a:r>
            <a:endParaRPr 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9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DCF62-E3CB-4ED9-8FA6-AE74731C1807}"/>
              </a:ext>
            </a:extLst>
          </p:cNvPr>
          <p:cNvSpPr txBox="1"/>
          <p:nvPr/>
        </p:nvSpPr>
        <p:spPr>
          <a:xfrm>
            <a:off x="939707" y="3062200"/>
            <a:ext cx="10309412" cy="733599"/>
          </a:xfrm>
          <a:prstGeom prst="rect">
            <a:avLst/>
          </a:prstGeom>
          <a:noFill/>
        </p:spPr>
        <p:txBody>
          <a:bodyPr wrap="square" rtlCol="0" anchor="ctr" anchorCtr="0">
            <a:spAutoFit/>
          </a:bodyPr>
          <a:lstStyle/>
          <a:p>
            <a:pPr algn="ctr">
              <a:lnSpc>
                <a:spcPct val="125000"/>
              </a:lnSpc>
            </a:pPr>
            <a:r>
              <a:rPr lang="en-US" sz="3600" dirty="0">
                <a:solidFill>
                  <a:schemeClr val="bg1"/>
                </a:solidFill>
                <a:latin typeface="Calibri" panose="020F0502020204030204" pitchFamily="34" charset="0"/>
                <a:cs typeface="Calibri" panose="020F0502020204030204" pitchFamily="34" charset="0"/>
              </a:rPr>
              <a:t>Your questions (as per study guide)</a:t>
            </a:r>
          </a:p>
        </p:txBody>
      </p:sp>
    </p:spTree>
    <p:extLst>
      <p:ext uri="{BB962C8B-B14F-4D97-AF65-F5344CB8AC3E}">
        <p14:creationId xmlns:p14="http://schemas.microsoft.com/office/powerpoint/2010/main" val="6611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9243A7-7451-4869-BD95-3896E0D2A67E}"/>
              </a:ext>
            </a:extLst>
          </p:cNvPr>
          <p:cNvSpPr txBox="1"/>
          <p:nvPr/>
        </p:nvSpPr>
        <p:spPr>
          <a:xfrm>
            <a:off x="939707" y="3062200"/>
            <a:ext cx="10309412" cy="733599"/>
          </a:xfrm>
          <a:prstGeom prst="rect">
            <a:avLst/>
          </a:prstGeom>
          <a:noFill/>
        </p:spPr>
        <p:txBody>
          <a:bodyPr wrap="square" rtlCol="0" anchor="ctr" anchorCtr="0">
            <a:spAutoFit/>
          </a:bodyPr>
          <a:lstStyle/>
          <a:p>
            <a:pPr algn="ctr">
              <a:lnSpc>
                <a:spcPct val="125000"/>
              </a:lnSpc>
            </a:pPr>
            <a:r>
              <a:rPr lang="en-US" sz="3600" dirty="0">
                <a:solidFill>
                  <a:schemeClr val="bg1"/>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25929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agedy_fall_2025">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545454"/>
          </a:solidFill>
        </a:ln>
        <a:effectLst>
          <a:outerShdw blurRad="50800" dist="38100" dir="2700000" algn="tl" rotWithShape="0">
            <a:prstClr val="black">
              <a:alpha val="40000"/>
            </a:prstClr>
          </a:outerShdw>
        </a:effectLst>
      </a:spPr>
      <a:bodyPr wrap="square" anchor="ctr" anchorCtr="0">
        <a:spAutoFit/>
      </a:bodyPr>
      <a:lstStyle>
        <a:defPPr algn="ctr">
          <a:defRPr sz="2000" dirty="0">
            <a:cs typeface="Calibri" panose="020F0502020204030204" pitchFamily="34" charset="0"/>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ragedy_fall_2025" id="{BE98C765-1B4A-4E4C-9279-3F5F57EB20CD}" vid="{81D10C6F-ABFC-4C4E-A714-0DBC009ED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tragedy_fall_2025</Template>
  <TotalTime>114</TotalTime>
  <Words>396</Words>
  <Application>Microsoft Office PowerPoint</Application>
  <PresentationFormat>Widescreen</PresentationFormat>
  <Paragraphs>18</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Candara</vt:lpstr>
      <vt:lpstr>Century Gothic</vt:lpstr>
      <vt:lpstr>Wingdings</vt:lpstr>
      <vt:lpstr>tragedy_fall_2025</vt:lpstr>
      <vt:lpstr>Ancient Tragedy, Greece &amp; Rome</vt:lpstr>
      <vt:lpstr>Do we need to know the truth? (Respond to poll)</vt:lpstr>
      <vt:lpstr>PowerPoint Presentation</vt:lpstr>
      <vt:lpstr>“In its movement from a delusional self-knowledge and the fantasy of an unencumbered freedom to an experience of an insight into truth that costs us our eyes, tragedy gives voice to an experience of agency that is partial and very often painful.” (Critchley Tragedy, the Greeks, and Us p. 14)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Tragedy, G &amp; R</dc:title>
  <dc:creator>Andrew Scholtz</dc:creator>
  <cp:lastModifiedBy>Andrew Scholtz</cp:lastModifiedBy>
  <cp:revision>14</cp:revision>
  <dcterms:created xsi:type="dcterms:W3CDTF">2025-12-04T01:14:04Z</dcterms:created>
  <dcterms:modified xsi:type="dcterms:W3CDTF">2025-12-04T03:18:28Z</dcterms:modified>
</cp:coreProperties>
</file>