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5"/>
  </p:notesMasterIdLst>
  <p:handoutMasterIdLst>
    <p:handoutMasterId r:id="rId16"/>
  </p:handoutMasterIdLst>
  <p:sldIdLst>
    <p:sldId id="256" r:id="rId2"/>
    <p:sldId id="310" r:id="rId3"/>
    <p:sldId id="298" r:id="rId4"/>
    <p:sldId id="290" r:id="rId5"/>
    <p:sldId id="304" r:id="rId6"/>
    <p:sldId id="257" r:id="rId7"/>
    <p:sldId id="299" r:id="rId8"/>
    <p:sldId id="291" r:id="rId9"/>
    <p:sldId id="295" r:id="rId10"/>
    <p:sldId id="300" r:id="rId11"/>
    <p:sldId id="293" r:id="rId12"/>
    <p:sldId id="307" r:id="rId13"/>
    <p:sldId id="30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6912" userDrawn="1">
          <p15:clr>
            <a:srgbClr val="A4A3A4"/>
          </p15:clr>
        </p15:guide>
        <p15:guide id="3" pos="7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FF"/>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07" autoAdjust="0"/>
    <p:restoredTop sz="94402" autoAdjust="0"/>
  </p:normalViewPr>
  <p:slideViewPr>
    <p:cSldViewPr snapToGrid="0" showGuides="1">
      <p:cViewPr varScale="1">
        <p:scale>
          <a:sx n="81" d="100"/>
          <a:sy n="81" d="100"/>
        </p:scale>
        <p:origin x="264" y="67"/>
      </p:cViewPr>
      <p:guideLst>
        <p:guide orient="horz" pos="2159"/>
        <p:guide pos="6912"/>
        <p:guide pos="768"/>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87" d="100"/>
        <a:sy n="87" d="100"/>
      </p:scale>
      <p:origin x="0" y="0"/>
    </p:cViewPr>
  </p:sorterViewPr>
  <p:notesViewPr>
    <p:cSldViewPr snapToGrid="0" showGuides="1">
      <p:cViewPr>
        <p:scale>
          <a:sx n="150" d="100"/>
          <a:sy n="150" d="100"/>
        </p:scale>
        <p:origin x="-72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a:t>persuasion anc. greece</a:t>
            </a:r>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a:t>notes</a:t>
            </a:r>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064892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r>
              <a:rPr lang="en-US"/>
              <a:t>persuasion anc. greece</a:t>
            </a:r>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r>
              <a:rPr lang="en-US"/>
              <a:t>notes</a:t>
            </a:r>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10916946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55C64-29C2-44FF-9692-C803F4DE5A96}" type="slidenum">
              <a:rPr lang="en-US"/>
              <a:pPr/>
              <a:t>1</a:t>
            </a:fld>
            <a:endParaRPr lang="en-US"/>
          </a:p>
        </p:txBody>
      </p:sp>
      <p:sp>
        <p:nvSpPr>
          <p:cNvPr id="60418" name="Rectangle 1026"/>
          <p:cNvSpPr>
            <a:spLocks noGrp="1" noRot="1" noChangeAspect="1" noChangeArrowheads="1" noTextEdit="1"/>
          </p:cNvSpPr>
          <p:nvPr>
            <p:ph type="sldImg"/>
          </p:nvPr>
        </p:nvSpPr>
        <p:spPr bwMode="auto">
          <a:xfrm>
            <a:off x="407988" y="698500"/>
            <a:ext cx="6194425" cy="3484563"/>
          </a:xfrm>
          <a:prstGeom prst="rect">
            <a:avLst/>
          </a:prstGeom>
          <a:solidFill>
            <a:srgbClr val="FFFFFF"/>
          </a:solidFill>
          <a:ln>
            <a:solidFill>
              <a:srgbClr val="000000"/>
            </a:solidFill>
            <a:miter lim="800000"/>
            <a:headEnd/>
            <a:tailEnd/>
          </a:ln>
        </p:spPr>
      </p:sp>
      <p:sp>
        <p:nvSpPr>
          <p:cNvPr id="60419" name="Rectangle 1027"/>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pPr defTabSz="909645">
              <a:defRPr/>
            </a:pPr>
            <a:endParaRPr lang="en-US" sz="1200" dirty="0">
              <a:solidFill>
                <a:schemeClr val="bg1"/>
              </a:solidFill>
            </a:endParaRPr>
          </a:p>
        </p:txBody>
      </p:sp>
    </p:spTree>
    <p:extLst>
      <p:ext uri="{BB962C8B-B14F-4D97-AF65-F5344CB8AC3E}">
        <p14:creationId xmlns:p14="http://schemas.microsoft.com/office/powerpoint/2010/main" val="117509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2CBB4BC-1AAB-4A68-8B73-D788011F6E2D}" type="slidenum">
              <a:rPr lang="en-US"/>
              <a:pPr/>
              <a:t>10</a:t>
            </a:fld>
            <a:endParaRPr lang="en-US"/>
          </a:p>
        </p:txBody>
      </p:sp>
      <p:sp>
        <p:nvSpPr>
          <p:cNvPr id="629762" name="Rectangle 2"/>
          <p:cNvSpPr>
            <a:spLocks noGrp="1" noRot="1" noChangeAspect="1" noChangeArrowheads="1" noTextEdit="1"/>
          </p:cNvSpPr>
          <p:nvPr>
            <p:ph type="sldImg"/>
          </p:nvPr>
        </p:nvSpPr>
        <p:spPr>
          <a:xfrm>
            <a:off x="2041525" y="477838"/>
            <a:ext cx="2928938" cy="1647825"/>
          </a:xfrm>
          <a:ln/>
        </p:spPr>
      </p:sp>
      <p:sp>
        <p:nvSpPr>
          <p:cNvPr id="629763" name="Rectangle 3"/>
          <p:cNvSpPr>
            <a:spLocks noGrp="1" noChangeArrowheads="1"/>
          </p:cNvSpPr>
          <p:nvPr>
            <p:ph type="body" idx="1"/>
          </p:nvPr>
        </p:nvSpPr>
        <p:spPr/>
        <p:txBody>
          <a:bodyPr/>
          <a:lstStyle/>
          <a:p>
            <a:r>
              <a:rPr lang="en-US" dirty="0"/>
              <a:t>the second half</a:t>
            </a:r>
            <a:r>
              <a:rPr lang="en-US" baseline="0" dirty="0"/>
              <a:t> of the play contains some gripping and important scenes:</a:t>
            </a:r>
          </a:p>
          <a:p>
            <a:pPr lvl="1"/>
            <a:r>
              <a:rPr lang="en-US" baseline="0" dirty="0" err="1"/>
              <a:t>cassandra</a:t>
            </a:r>
            <a:r>
              <a:rPr lang="en-US" baseline="0" dirty="0"/>
              <a:t> scene, mixing solo song, choral song, with spoken dialogue. tour de force for the performer playing </a:t>
            </a:r>
            <a:r>
              <a:rPr lang="en-US" baseline="0" dirty="0" err="1"/>
              <a:t>cassandra</a:t>
            </a:r>
            <a:r>
              <a:rPr lang="en-US" baseline="0" dirty="0"/>
              <a:t>.</a:t>
            </a:r>
          </a:p>
          <a:p>
            <a:pPr lvl="1"/>
            <a:r>
              <a:rPr lang="en-US" dirty="0"/>
              <a:t>the death scene, with the chorus, confused and unsure what to do, in effect dramatizing their own helplessness.</a:t>
            </a:r>
          </a:p>
          <a:p>
            <a:pPr lvl="1"/>
            <a:r>
              <a:rPr lang="en-US" dirty="0"/>
              <a:t>the exodus, with its face-off</a:t>
            </a:r>
            <a:r>
              <a:rPr lang="en-US" baseline="0" dirty="0"/>
              <a:t> between chorus and </a:t>
            </a:r>
            <a:r>
              <a:rPr lang="en-US" baseline="0" dirty="0" err="1"/>
              <a:t>clyt</a:t>
            </a:r>
            <a:r>
              <a:rPr lang="en-US" baseline="0" dirty="0"/>
              <a:t>, chorus and </a:t>
            </a:r>
            <a:r>
              <a:rPr lang="en-US" baseline="0" dirty="0" err="1"/>
              <a:t>aegisthus</a:t>
            </a:r>
            <a:endParaRPr lang="en-US" baseline="0" dirty="0"/>
          </a:p>
          <a:p>
            <a:pPr lvl="2"/>
            <a:r>
              <a:rPr lang="en-US" baseline="0" dirty="0"/>
              <a:t>with that scene, the </a:t>
            </a:r>
            <a:r>
              <a:rPr lang="en-US" baseline="0" dirty="0" err="1"/>
              <a:t>agamemnon</a:t>
            </a:r>
            <a:r>
              <a:rPr lang="en-US" baseline="0" dirty="0"/>
              <a:t> offers us a triple study in tyranny:</a:t>
            </a:r>
          </a:p>
          <a:p>
            <a:pPr lvl="3"/>
            <a:r>
              <a:rPr lang="en-US" baseline="0" dirty="0" err="1"/>
              <a:t>agamemnon</a:t>
            </a:r>
            <a:r>
              <a:rPr lang="en-US" baseline="0" dirty="0"/>
              <a:t> himself and his overbearing manner on arrival.</a:t>
            </a:r>
          </a:p>
          <a:p>
            <a:pPr lvl="3"/>
            <a:r>
              <a:rPr lang="en-US" baseline="0" dirty="0" err="1"/>
              <a:t>clytmenestra</a:t>
            </a:r>
            <a:r>
              <a:rPr lang="en-US" baseline="0" dirty="0"/>
              <a:t>, who bends gender by seizing control and initiative in the matter of rule and vengeance.</a:t>
            </a:r>
          </a:p>
          <a:p>
            <a:pPr lvl="3"/>
            <a:r>
              <a:rPr lang="en-US" baseline="0" dirty="0" err="1"/>
              <a:t>aegisthus</a:t>
            </a:r>
            <a:r>
              <a:rPr lang="en-US" baseline="0" dirty="0"/>
              <a:t>, who arrogantly threatens the chorus, yet in effect has his masculinity doubted insofar as chorus foregrounds his stay-at-home adultery while others die in war, and his leaving the vengeance to his female lover.</a:t>
            </a:r>
          </a:p>
          <a:p>
            <a:pPr lvl="0"/>
            <a:r>
              <a:rPr lang="en-US" baseline="0" dirty="0"/>
              <a:t>analysis</a:t>
            </a:r>
          </a:p>
          <a:p>
            <a:pPr lvl="0"/>
            <a:endParaRPr lang="en-US" baseline="0" dirty="0"/>
          </a:p>
          <a:p>
            <a:r>
              <a:rPr lang="en-US" dirty="0"/>
              <a:t>3rd stasimon (141 ff.)</a:t>
            </a:r>
          </a:p>
          <a:p>
            <a:pPr lvl="1">
              <a:buClr>
                <a:schemeClr val="bg1">
                  <a:lumMod val="85000"/>
                </a:schemeClr>
              </a:buClr>
            </a:pPr>
            <a:r>
              <a:rPr lang="en-US" dirty="0"/>
              <a:t>Foreboding</a:t>
            </a:r>
          </a:p>
          <a:p>
            <a:pPr lvl="1">
              <a:buClr>
                <a:schemeClr val="bg1">
                  <a:lumMod val="85000"/>
                </a:schemeClr>
              </a:buClr>
            </a:pPr>
            <a:r>
              <a:rPr lang="en-US" dirty="0"/>
              <a:t>&gt;&gt; “justice comes to birth” – in context, justice as a thing to dread. chorus</a:t>
            </a:r>
            <a:r>
              <a:rPr lang="en-US" baseline="0" dirty="0"/>
              <a:t> senses that past wrongs (</a:t>
            </a:r>
            <a:r>
              <a:rPr lang="en-US" baseline="0" dirty="0" err="1"/>
              <a:t>ag’s</a:t>
            </a:r>
            <a:r>
              <a:rPr lang="en-US" baseline="0" dirty="0"/>
              <a:t>) will bring ruin on all. tragic formula: “even exultant health (a form of </a:t>
            </a:r>
            <a:r>
              <a:rPr lang="en-US" i="1" baseline="0" dirty="0"/>
              <a:t>koros</a:t>
            </a:r>
            <a:r>
              <a:rPr lang="en-US" baseline="0" dirty="0"/>
              <a:t>), well we know, / exceeds its limits.” good fortune attracts the corrective forces of the cosmos, the nameless daimon in </a:t>
            </a:r>
            <a:r>
              <a:rPr lang="en-US" baseline="0" dirty="0" err="1"/>
              <a:t>persians</a:t>
            </a:r>
            <a:r>
              <a:rPr lang="en-US" baseline="0" dirty="0"/>
              <a:t>, the inscrutable </a:t>
            </a:r>
            <a:r>
              <a:rPr lang="en-US" baseline="0" dirty="0" err="1"/>
              <a:t>zeus</a:t>
            </a:r>
            <a:r>
              <a:rPr lang="en-US" baseline="0" dirty="0"/>
              <a:t> of the </a:t>
            </a:r>
            <a:r>
              <a:rPr lang="en-US" baseline="0" dirty="0" err="1"/>
              <a:t>ag</a:t>
            </a:r>
            <a:r>
              <a:rPr lang="en-US" baseline="0" dirty="0"/>
              <a:t>. parodos – here “the </a:t>
            </a:r>
            <a:r>
              <a:rPr lang="en-US" baseline="0" dirty="0" err="1"/>
              <a:t>cahin</a:t>
            </a:r>
            <a:r>
              <a:rPr lang="en-US" baseline="0" dirty="0"/>
              <a:t> that curbs our excess.” “caution,” however, by voluntarily sacrificing some of this too-great good fortune, this </a:t>
            </a:r>
            <a:r>
              <a:rPr lang="en-US" i="1" u="none" baseline="0" dirty="0"/>
              <a:t>koros</a:t>
            </a:r>
            <a:r>
              <a:rPr lang="en-US" i="0" u="none" baseline="0" dirty="0"/>
              <a:t>, can save the “house” (</a:t>
            </a:r>
            <a:r>
              <a:rPr lang="en-US" i="1" u="none" baseline="0" dirty="0" err="1"/>
              <a:t>domos</a:t>
            </a:r>
            <a:r>
              <a:rPr lang="en-US" i="0" u="none" baseline="0" dirty="0"/>
              <a:t>) from destruction. </a:t>
            </a:r>
            <a:r>
              <a:rPr lang="en-US" i="0" u="none" baseline="0" dirty="0" err="1"/>
              <a:t>trgic</a:t>
            </a:r>
            <a:r>
              <a:rPr lang="en-US" i="0" u="none" baseline="0" dirty="0"/>
              <a:t> doom, or </a:t>
            </a:r>
            <a:r>
              <a:rPr lang="en-US" i="1" u="none" baseline="0" dirty="0"/>
              <a:t>ate</a:t>
            </a:r>
            <a:r>
              <a:rPr lang="en-US" i="0" u="none" baseline="0" dirty="0"/>
              <a:t>, as multiply motivated in </a:t>
            </a:r>
            <a:r>
              <a:rPr lang="en-US" i="0" u="none" baseline="0" dirty="0" err="1"/>
              <a:t>aesch</a:t>
            </a:r>
            <a:r>
              <a:rPr lang="en-US" i="0" u="none" baseline="0" dirty="0"/>
              <a:t>. human agency matters.</a:t>
            </a:r>
            <a:endParaRPr lang="en-US" dirty="0"/>
          </a:p>
          <a:p>
            <a:r>
              <a:rPr lang="en-US" b="1" dirty="0"/>
              <a:t>4th episode (143 ff.)</a:t>
            </a:r>
          </a:p>
          <a:p>
            <a:pPr lvl="1">
              <a:buClr>
                <a:schemeClr val="bg1">
                  <a:lumMod val="85000"/>
                </a:schemeClr>
              </a:buClr>
            </a:pPr>
            <a:r>
              <a:rPr lang="en-US" sz="2100" b="1" dirty="0" err="1"/>
              <a:t>Clyt</a:t>
            </a:r>
            <a:r>
              <a:rPr lang="en-US" sz="2100" b="1" dirty="0"/>
              <a:t>., Leader. Cassandra to enter palace</a:t>
            </a:r>
          </a:p>
          <a:p>
            <a:pPr lvl="1">
              <a:buClr>
                <a:schemeClr val="bg1">
                  <a:lumMod val="85000"/>
                </a:schemeClr>
              </a:buClr>
            </a:pPr>
            <a:r>
              <a:rPr lang="en-US" sz="2100" b="1" dirty="0"/>
              <a:t>Cass., Leader, whole Chorus. </a:t>
            </a:r>
            <a:r>
              <a:rPr lang="en-US" sz="2100" b="1" dirty="0" err="1"/>
              <a:t>Cass.’s</a:t>
            </a:r>
            <a:r>
              <a:rPr lang="en-US" sz="2100" b="1" dirty="0"/>
              <a:t> visions (spoken, sung)</a:t>
            </a:r>
          </a:p>
          <a:p>
            <a:pPr lvl="1">
              <a:buClr>
                <a:schemeClr val="bg1">
                  <a:lumMod val="85000"/>
                </a:schemeClr>
              </a:buClr>
            </a:pPr>
            <a:r>
              <a:rPr lang="en-US" sz="2100" b="1" dirty="0"/>
              <a:t>&gt;&gt; this is of particular interest. first, </a:t>
            </a:r>
            <a:r>
              <a:rPr lang="en-US" sz="2100" b="1" dirty="0" err="1"/>
              <a:t>clyt’s</a:t>
            </a:r>
            <a:r>
              <a:rPr lang="en-US" sz="2100" b="1" dirty="0"/>
              <a:t> challenge of getting </a:t>
            </a:r>
            <a:r>
              <a:rPr lang="en-US" sz="2100" b="1" dirty="0" err="1"/>
              <a:t>cass</a:t>
            </a:r>
            <a:r>
              <a:rPr lang="en-US" sz="2100" b="1" dirty="0"/>
              <a:t>, also an intended victim, into the house. </a:t>
            </a:r>
            <a:r>
              <a:rPr lang="en-US" sz="2100" b="1" dirty="0" err="1"/>
              <a:t>clyt’s</a:t>
            </a:r>
            <a:r>
              <a:rPr lang="en-US" sz="2100" b="1" dirty="0"/>
              <a:t> imperious order: “Do it </a:t>
            </a:r>
            <a:r>
              <a:rPr lang="en-US" sz="2100" b="1" i="1" dirty="0"/>
              <a:t>now</a:t>
            </a:r>
            <a:r>
              <a:rPr lang="en-US" sz="2100" b="1" dirty="0"/>
              <a:t>” (p. 144). then the worry over whether communication is even possible with this possibly </a:t>
            </a:r>
            <a:r>
              <a:rPr lang="en-US" sz="2100" b="1" dirty="0" err="1"/>
              <a:t>greek</a:t>
            </a:r>
            <a:r>
              <a:rPr lang="en-US" sz="2100" b="1" dirty="0"/>
              <a:t>-less foreigner. it turns out it is. finally, </a:t>
            </a:r>
            <a:r>
              <a:rPr lang="en-US" sz="2100" b="1" dirty="0" err="1"/>
              <a:t>cass’s</a:t>
            </a:r>
            <a:r>
              <a:rPr lang="en-US" sz="2100" b="1" dirty="0"/>
              <a:t> own challenge: to get the chorus to heed her warnings. </a:t>
            </a:r>
            <a:r>
              <a:rPr lang="en-US" sz="2100" b="1" dirty="0" err="1"/>
              <a:t>clyt</a:t>
            </a:r>
            <a:r>
              <a:rPr lang="en-US" sz="2100" b="1" dirty="0"/>
              <a:t> suffers from cruel ploy on Apollo’s part. the god promised her the gift of prophecy in return for sex. when </a:t>
            </a:r>
            <a:r>
              <a:rPr lang="en-US" sz="2100" b="1" dirty="0" err="1"/>
              <a:t>cass</a:t>
            </a:r>
            <a:r>
              <a:rPr lang="en-US" sz="2100" b="1" dirty="0"/>
              <a:t> withheld same, he cursed her with the impossibility of being believed. </a:t>
            </a:r>
            <a:r>
              <a:rPr lang="en-US" sz="2100" b="1" dirty="0" err="1"/>
              <a:t>cass</a:t>
            </a:r>
            <a:r>
              <a:rPr lang="en-US" sz="2100" b="1" dirty="0"/>
              <a:t> desperately tries to get through to the chorus, among other things, demonstrating her miraculous knowledge of past events (how could she have known that?). the chorus resists believing until almost the bitter end, but by the time they do, it’s too late. issues again of gender and credibility.</a:t>
            </a:r>
          </a:p>
          <a:p>
            <a:r>
              <a:rPr lang="en-US" dirty="0"/>
              <a:t>Choral recitation (158)</a:t>
            </a:r>
          </a:p>
          <a:p>
            <a:pPr lvl="1">
              <a:buClr>
                <a:schemeClr val="bg1">
                  <a:lumMod val="85000"/>
                </a:schemeClr>
              </a:buClr>
            </a:pPr>
            <a:r>
              <a:rPr lang="en-US" sz="2100" dirty="0"/>
              <a:t>Perils of power</a:t>
            </a:r>
          </a:p>
          <a:p>
            <a:r>
              <a:rPr lang="en-US" dirty="0"/>
              <a:t>Choral scene (159)</a:t>
            </a:r>
          </a:p>
          <a:p>
            <a:pPr lvl="1">
              <a:buClr>
                <a:schemeClr val="bg1">
                  <a:lumMod val="85000"/>
                </a:schemeClr>
              </a:buClr>
            </a:pPr>
            <a:r>
              <a:rPr lang="en-US" sz="2100" dirty="0"/>
              <a:t>Leader, whole Chorus, Ag. (offstage)</a:t>
            </a:r>
          </a:p>
          <a:p>
            <a:pPr lvl="1">
              <a:buClr>
                <a:schemeClr val="bg1">
                  <a:lumMod val="85000"/>
                </a:schemeClr>
              </a:buClr>
            </a:pPr>
            <a:r>
              <a:rPr lang="en-US" sz="2100" dirty="0"/>
              <a:t>&gt;&gt; problem of choral impotence. what to do? “I’m helpless. Who can raise the dead with words?”</a:t>
            </a:r>
          </a:p>
          <a:p>
            <a:r>
              <a:rPr lang="en-US" dirty="0"/>
              <a:t>Exodos (160 ff.)</a:t>
            </a:r>
          </a:p>
          <a:p>
            <a:pPr lvl="1">
              <a:buClr>
                <a:schemeClr val="bg1">
                  <a:lumMod val="85000"/>
                </a:schemeClr>
              </a:buClr>
            </a:pPr>
            <a:r>
              <a:rPr lang="en-US" sz="2100" dirty="0" err="1"/>
              <a:t>Clyt</a:t>
            </a:r>
            <a:r>
              <a:rPr lang="en-US" sz="2100" dirty="0"/>
              <a:t>., Leader. </a:t>
            </a:r>
            <a:r>
              <a:rPr lang="en-US" sz="2100" i="1" dirty="0" err="1"/>
              <a:t>Ekkuklēma</a:t>
            </a:r>
            <a:r>
              <a:rPr lang="en-US" sz="2100" dirty="0"/>
              <a:t> with corpses.</a:t>
            </a:r>
          </a:p>
          <a:p>
            <a:pPr lvl="1">
              <a:buClr>
                <a:schemeClr val="bg1">
                  <a:lumMod val="85000"/>
                </a:schemeClr>
              </a:buClr>
            </a:pPr>
            <a:r>
              <a:rPr lang="en-US" sz="2100" dirty="0"/>
              <a:t>&gt;&gt; a terrible epiphany. the visible fulfills and replaces all the verbal </a:t>
            </a:r>
            <a:r>
              <a:rPr lang="en-US" sz="2100" dirty="0" err="1"/>
              <a:t>foreshadowings</a:t>
            </a:r>
            <a:r>
              <a:rPr lang="en-US" sz="2100" dirty="0"/>
              <a:t>.</a:t>
            </a:r>
          </a:p>
          <a:p>
            <a:pPr lvl="1">
              <a:buClr>
                <a:schemeClr val="bg1">
                  <a:lumMod val="85000"/>
                </a:schemeClr>
              </a:buClr>
            </a:pPr>
            <a:r>
              <a:rPr lang="en-US" sz="2100" dirty="0" err="1"/>
              <a:t>Clyt</a:t>
            </a:r>
            <a:r>
              <a:rPr lang="en-US" sz="2100" dirty="0"/>
              <a:t>., Chorus (lyric dialogue). Recriminations</a:t>
            </a:r>
          </a:p>
          <a:p>
            <a:pPr lvl="1">
              <a:buClr>
                <a:schemeClr val="bg1">
                  <a:lumMod val="85000"/>
                </a:schemeClr>
              </a:buClr>
            </a:pPr>
            <a:r>
              <a:rPr lang="en-US" sz="2100" dirty="0"/>
              <a:t>&gt;&gt; 165 </a:t>
            </a:r>
            <a:r>
              <a:rPr lang="en-US" sz="2100" dirty="0" err="1"/>
              <a:t>clyt</a:t>
            </a:r>
            <a:r>
              <a:rPr lang="en-US" sz="2100" dirty="0"/>
              <a:t>. tragic cycle “three generations feed the spirit in the race. … he feeds our bloodlust – aye, before the old wound dies it ripens in another flow of blood.”</a:t>
            </a:r>
          </a:p>
          <a:p>
            <a:pPr lvl="1">
              <a:buClr>
                <a:schemeClr val="bg1">
                  <a:lumMod val="85000"/>
                </a:schemeClr>
              </a:buClr>
            </a:pPr>
            <a:r>
              <a:rPr lang="en-US" sz="2100" dirty="0" err="1"/>
              <a:t>Clyt</a:t>
            </a:r>
            <a:r>
              <a:rPr lang="en-US" sz="2100" dirty="0"/>
              <a:t>., Aegisthus, Leader (dialogue). Gloating in victory, more recriminations</a:t>
            </a:r>
          </a:p>
          <a:p>
            <a:pPr lvl="0"/>
            <a:endParaRPr lang="en-US" dirty="0"/>
          </a:p>
        </p:txBody>
      </p:sp>
    </p:spTree>
    <p:extLst>
      <p:ext uri="{BB962C8B-B14F-4D97-AF65-F5344CB8AC3E}">
        <p14:creationId xmlns:p14="http://schemas.microsoft.com/office/powerpoint/2010/main" val="328123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406080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works cited formatting, preprints.</a:t>
            </a:r>
          </a:p>
        </p:txBody>
      </p:sp>
      <p:sp>
        <p:nvSpPr>
          <p:cNvPr id="4" name="Header Placeholder 3"/>
          <p:cNvSpPr>
            <a:spLocks noGrp="1"/>
          </p:cNvSpPr>
          <p:nvPr>
            <p:ph type="hdr" sz="quarter"/>
          </p:nvPr>
        </p:nvSpPr>
        <p:spPr/>
        <p:txBody>
          <a:bodyPr/>
          <a:lstStyle/>
          <a:p>
            <a:r>
              <a:rPr lang="en-US"/>
              <a:t>persuasion anc. greece</a:t>
            </a:r>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r>
              <a:rPr lang="en-US"/>
              <a:t>notes</a:t>
            </a:r>
          </a:p>
        </p:txBody>
      </p:sp>
      <p:sp>
        <p:nvSpPr>
          <p:cNvPr id="7" name="Slide Number Placeholder 6"/>
          <p:cNvSpPr>
            <a:spLocks noGrp="1"/>
          </p:cNvSpPr>
          <p:nvPr>
            <p:ph type="sldNum" sz="quarter" idx="5"/>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54212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37188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27132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pPr defTabSz="904915">
              <a:defRPr/>
            </a:pPr>
            <a:r>
              <a:rPr lang="en-US" baseline="0" dirty="0"/>
              <a:t>let’s recall certain fundamental social-values-related ambiguities about </a:t>
            </a:r>
            <a:r>
              <a:rPr lang="en-US" baseline="0" dirty="0" err="1"/>
              <a:t>greek</a:t>
            </a:r>
            <a:r>
              <a:rPr lang="en-US" baseline="0" dirty="0"/>
              <a:t> peitho</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309819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a:cs typeface="Times New Roman" charset="0"/>
              </a:rPr>
              <a:t>so why the </a:t>
            </a:r>
            <a:r>
              <a:rPr lang="en-US" dirty="0" err="1">
                <a:cs typeface="Times New Roman" charset="0"/>
              </a:rPr>
              <a:t>oresteia</a:t>
            </a:r>
            <a:r>
              <a:rPr lang="en-US" dirty="0">
                <a:cs typeface="Times New Roman" charset="0"/>
              </a:rPr>
              <a:t>? because in it</a:t>
            </a:r>
            <a:r>
              <a:rPr lang="en-US" baseline="0" dirty="0">
                <a:cs typeface="Times New Roman" charset="0"/>
              </a:rPr>
              <a:t> we see…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298849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a:t>what about peitho in this</a:t>
            </a:r>
            <a:r>
              <a:rPr lang="en-US" baseline="0" dirty="0"/>
              <a:t> first play of the Oresteia trilogy?</a:t>
            </a:r>
          </a:p>
          <a:p>
            <a:pPr lvl="1"/>
            <a:r>
              <a:rPr lang="en-US" baseline="0" dirty="0"/>
              <a:t>this quotation from the play’s second main choral number of the play has to do with </a:t>
            </a:r>
            <a:r>
              <a:rPr lang="en-US" baseline="0" dirty="0" err="1"/>
              <a:t>peitho’s</a:t>
            </a:r>
            <a:r>
              <a:rPr lang="en-US" baseline="0" dirty="0"/>
              <a:t> effect on </a:t>
            </a:r>
            <a:r>
              <a:rPr lang="en-US" i="1" baseline="0" dirty="0" err="1"/>
              <a:t>paris</a:t>
            </a:r>
            <a:r>
              <a:rPr lang="en-US" i="0" baseline="0" dirty="0"/>
              <a:t>, abductor of </a:t>
            </a:r>
            <a:r>
              <a:rPr lang="en-US" i="0" baseline="0" dirty="0" err="1"/>
              <a:t>helen</a:t>
            </a:r>
            <a:endParaRPr lang="en-US" i="0" baseline="0" dirty="0"/>
          </a:p>
          <a:p>
            <a:pPr lvl="1"/>
            <a:r>
              <a:rPr lang="en-US" i="0" baseline="0" dirty="0"/>
              <a:t>a malign fate fills </a:t>
            </a:r>
            <a:r>
              <a:rPr lang="en-US" i="0" baseline="0" dirty="0" err="1"/>
              <a:t>paris’s</a:t>
            </a:r>
            <a:r>
              <a:rPr lang="en-US" i="0" baseline="0" dirty="0"/>
              <a:t> heart with irresistible lust for the beautiful </a:t>
            </a:r>
            <a:r>
              <a:rPr lang="en-US" i="0" baseline="0" dirty="0" err="1"/>
              <a:t>helen</a:t>
            </a:r>
            <a:r>
              <a:rPr lang="en-US" i="0" baseline="0" dirty="0"/>
              <a:t>.</a:t>
            </a:r>
          </a:p>
          <a:p>
            <a:pPr lvl="1"/>
            <a:r>
              <a:rPr lang="en-US" i="0" baseline="0" dirty="0"/>
              <a:t>whom he brings from Greece back to troy, with ruinous consequences.</a:t>
            </a:r>
          </a:p>
          <a:p>
            <a:pPr lvl="1"/>
            <a:r>
              <a:rPr lang="en-US" i="0" baseline="0" dirty="0"/>
              <a:t>it tends to place persuasion in this play in the context of a ruinous cycle of violent vendetta, of murderous palace intrigue</a:t>
            </a:r>
          </a:p>
          <a:p>
            <a:pPr lvl="0"/>
            <a:r>
              <a:rPr lang="en-US" i="0" baseline="0" dirty="0"/>
              <a:t>the persuasion in question – </a:t>
            </a:r>
            <a:r>
              <a:rPr lang="en-US" i="0" baseline="0" dirty="0" err="1"/>
              <a:t>helen’s</a:t>
            </a:r>
            <a:r>
              <a:rPr lang="en-US" i="0" baseline="0" dirty="0"/>
              <a:t> irresistible beauty – is ruinous because it will result in the destruction of </a:t>
            </a:r>
            <a:r>
              <a:rPr lang="en-US" i="0" baseline="0" dirty="0" err="1"/>
              <a:t>paris</a:t>
            </a:r>
            <a:r>
              <a:rPr lang="en-US" i="0" baseline="0" dirty="0"/>
              <a:t> and of his city of troy. thus the anticipated punishment in all its horror is already imprinted on the </a:t>
            </a:r>
            <a:r>
              <a:rPr lang="en-US" i="0" baseline="0" dirty="0" err="1"/>
              <a:t>impusiveness</a:t>
            </a:r>
            <a:r>
              <a:rPr lang="en-US" i="0" baseline="0" dirty="0"/>
              <a:t> that motivated </a:t>
            </a:r>
            <a:r>
              <a:rPr lang="en-US" i="0" baseline="0" dirty="0" err="1"/>
              <a:t>paris</a:t>
            </a:r>
            <a:r>
              <a:rPr lang="en-US" i="0" baseline="0" dirty="0"/>
              <a:t>’ tragically poor judgment. persuasion here thus aims at a kind of justice, but its modalities will be violently destructive all around.</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402188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baseline="0" dirty="0"/>
              <a:t>for </a:t>
            </a:r>
            <a:r>
              <a:rPr lang="en-US" baseline="0" dirty="0" err="1"/>
              <a:t>aeschylus</a:t>
            </a:r>
            <a:r>
              <a:rPr lang="en-US" baseline="0" dirty="0"/>
              <a:t>’ </a:t>
            </a:r>
            <a:r>
              <a:rPr lang="en-US" baseline="0" dirty="0" err="1"/>
              <a:t>oresteia</a:t>
            </a:r>
            <a:r>
              <a:rPr lang="en-US" baseline="0" dirty="0"/>
              <a:t> charts a progression from a dysfunctional, tyrannical, problematic peitho to a supposedly just, democratic version of same:</a:t>
            </a:r>
          </a:p>
          <a:p>
            <a:pPr lvl="1"/>
            <a:r>
              <a:rPr lang="en-US" baseline="0" dirty="0"/>
              <a:t>in the </a:t>
            </a:r>
            <a:r>
              <a:rPr lang="en-US" baseline="0" dirty="0" err="1"/>
              <a:t>agamemnon</a:t>
            </a:r>
            <a:r>
              <a:rPr lang="en-US" baseline="0" dirty="0"/>
              <a:t>, a female </a:t>
            </a:r>
            <a:r>
              <a:rPr lang="en-US" baseline="0" dirty="0" err="1"/>
              <a:t>usuper</a:t>
            </a:r>
            <a:r>
              <a:rPr lang="en-US" baseline="0" dirty="0"/>
              <a:t> of royal power unleashes powerful persuasion to lure the king, her husband, to his doom. yet in the process, she encounters resistance which she counters with raw force.</a:t>
            </a:r>
          </a:p>
          <a:p>
            <a:pPr lvl="1"/>
            <a:r>
              <a:rPr lang="en-US" baseline="0" dirty="0"/>
              <a:t>in the libation bearers, the same queen pits her peitho against the violence of her son – which wins, and how?</a:t>
            </a:r>
          </a:p>
          <a:p>
            <a:pPr lvl="1"/>
            <a:r>
              <a:rPr lang="en-US" baseline="0" dirty="0"/>
              <a:t>in the </a:t>
            </a:r>
            <a:r>
              <a:rPr lang="en-US" baseline="0" dirty="0" err="1"/>
              <a:t>eumenides</a:t>
            </a:r>
            <a:r>
              <a:rPr lang="en-US" baseline="0" dirty="0"/>
              <a:t>, the scene shifts from </a:t>
            </a:r>
            <a:r>
              <a:rPr lang="en-US" baseline="0" dirty="0" err="1"/>
              <a:t>argos</a:t>
            </a:r>
            <a:r>
              <a:rPr lang="en-US" baseline="0" dirty="0"/>
              <a:t> to </a:t>
            </a:r>
            <a:r>
              <a:rPr lang="en-US" baseline="0" dirty="0" err="1"/>
              <a:t>athens</a:t>
            </a:r>
            <a:r>
              <a:rPr lang="en-US" baseline="0" dirty="0"/>
              <a:t>, from tyranny to democracy, from vengeance to judicial process. now, peitho validated by the gods and by judicial process triumphs, overcoming resistance from those threatening rebellion and political chaos.</a:t>
            </a:r>
          </a:p>
          <a:p>
            <a:pPr lvl="0"/>
            <a:r>
              <a:rPr lang="en-US" baseline="0" dirty="0"/>
              <a:t>yet that oversimplifies.</a:t>
            </a:r>
          </a:p>
          <a:p>
            <a:pPr lvl="0"/>
            <a:r>
              <a:rPr lang="en-US" baseline="0" dirty="0" err="1"/>
              <a:t>clyt</a:t>
            </a:r>
            <a:r>
              <a:rPr lang="en-US" baseline="0" dirty="0"/>
              <a:t> isn’t simply a monster; she has valid complaints to lay against her husband and the war he fights.</a:t>
            </a:r>
          </a:p>
          <a:p>
            <a:pPr lvl="0"/>
            <a:r>
              <a:rPr lang="en-US" baseline="0" dirty="0"/>
              <a:t>later, justice seems to prevail in the last play. yet how just is justice there? does persuasion validate due process, or do elements of coercion suggest ulterior motives for the verdict reached?</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43603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pPr defTabSz="909645">
              <a:defRPr/>
            </a:pPr>
            <a:r>
              <a:rPr lang="en-US" dirty="0"/>
              <a:t>the main point of the plot</a:t>
            </a:r>
            <a:r>
              <a:rPr lang="en-US" baseline="0" dirty="0"/>
              <a:t> is the vengeance wreaked on Agamemnon: for his murdering his daughter (albeit at the behest of the gods), for the destruction of troy, a sack that failed to respect the sanctity temples and priestly personnel associated therewith. </a:t>
            </a:r>
            <a:r>
              <a:rPr lang="en-US" baseline="0" dirty="0" err="1"/>
              <a:t>ag’s</a:t>
            </a:r>
            <a:r>
              <a:rPr lang="en-US" baseline="0" dirty="0"/>
              <a:t> murder is also treated as delayed vengeance for the “feast of </a:t>
            </a:r>
            <a:r>
              <a:rPr lang="en-US" baseline="0" dirty="0" err="1"/>
              <a:t>thyestes</a:t>
            </a:r>
            <a:r>
              <a:rPr lang="en-US" baseline="0" dirty="0"/>
              <a:t>,” whereby </a:t>
            </a:r>
            <a:r>
              <a:rPr lang="en-US" baseline="0" dirty="0" err="1"/>
              <a:t>ag’s</a:t>
            </a:r>
            <a:r>
              <a:rPr lang="en-US" baseline="0" dirty="0"/>
              <a:t> father tricked his brother into eating his own children.</a:t>
            </a:r>
          </a:p>
          <a:p>
            <a:pPr defTabSz="909645">
              <a:defRPr/>
            </a:pPr>
            <a:r>
              <a:rPr lang="en-US" baseline="0" dirty="0"/>
              <a:t>in this play, we learn how peitho initiates a cruelly punished crime, the abduction of </a:t>
            </a:r>
            <a:r>
              <a:rPr lang="en-US" baseline="0" dirty="0" err="1"/>
              <a:t>helen</a:t>
            </a:r>
            <a:r>
              <a:rPr lang="en-US" baseline="0" dirty="0"/>
              <a:t>. peitho also makes possible a murderous vengeance when </a:t>
            </a:r>
            <a:r>
              <a:rPr lang="en-US" baseline="0" dirty="0" err="1"/>
              <a:t>clyt</a:t>
            </a:r>
            <a:r>
              <a:rPr lang="en-US" baseline="0" dirty="0"/>
              <a:t> persuades ag to place his feat on the rich </a:t>
            </a:r>
            <a:r>
              <a:rPr lang="en-US" baseline="0" dirty="0" err="1"/>
              <a:t>tapstries</a:t>
            </a:r>
            <a:r>
              <a:rPr lang="en-US" baseline="0" dirty="0"/>
              <a:t>, an act so wasteful and arrogant it locks in the cruel fate awaiting him.</a:t>
            </a:r>
            <a:endParaRPr lang="en-US" dirty="0"/>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2464839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2-Feb-17</a:t>
            </a:r>
          </a:p>
        </p:txBody>
      </p:sp>
      <p:sp>
        <p:nvSpPr>
          <p:cNvPr id="5" name="Footer Placeholder 4"/>
          <p:cNvSpPr>
            <a:spLocks noGrp="1"/>
          </p:cNvSpPr>
          <p:nvPr>
            <p:ph type="ftr" sz="quarter" idx="11"/>
          </p:nvPr>
        </p:nvSpPr>
        <p:spPr/>
        <p:txBody>
          <a:bodyPr/>
          <a:lstStyle/>
          <a:p>
            <a:r>
              <a:rPr lang="en-US"/>
              <a:t>Agamemnon</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Agamemnon</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r>
              <a:rPr lang="en-US"/>
              <a:t>2-Feb-17</a:t>
            </a:r>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Agamemnon</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r>
              <a:rPr lang="en-US"/>
              <a:t>2-Feb-17</a:t>
            </a:r>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a:p>
        </p:txBody>
      </p:sp>
      <p:cxnSp>
        <p:nvCxnSpPr>
          <p:cNvPr id="10" name="Straight Connector 9">
            <a:extLst>
              <a:ext uri="{FF2B5EF4-FFF2-40B4-BE49-F238E27FC236}">
                <a16:creationId xmlns:a16="http://schemas.microsoft.com/office/drawing/2014/main" id="{BFDEB0B9-4B94-4EA6-BDA8-A6E4496250AD}"/>
              </a:ext>
            </a:extLst>
          </p:cNvPr>
          <p:cNvCxnSpPr/>
          <p:nvPr userDrawn="1"/>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a:t>Agamemnon</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r>
              <a:rPr lang="en-US"/>
              <a:t>2-Feb-17</a:t>
            </a:r>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Agamemnon</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r>
              <a:rPr lang="en-US"/>
              <a:t>2-Feb-17</a:t>
            </a:r>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descr="See caption">
            <a:extLst>
              <a:ext uri="{FF2B5EF4-FFF2-40B4-BE49-F238E27FC236}">
                <a16:creationId xmlns:a16="http://schemas.microsoft.com/office/drawing/2014/main" id="{B7ACFC2A-EBA3-401E-A49B-6470211A514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623" y="1"/>
            <a:ext cx="6548754" cy="6858000"/>
          </a:xfrm>
          <a:prstGeom prst="rect">
            <a:avLst/>
          </a:prstGeom>
        </p:spPr>
      </p:pic>
      <p:sp>
        <p:nvSpPr>
          <p:cNvPr id="59395" name="Rectangle 3"/>
          <p:cNvSpPr>
            <a:spLocks noGrp="1" noChangeArrowheads="1"/>
          </p:cNvSpPr>
          <p:nvPr>
            <p:ph type="ctrTitle"/>
          </p:nvPr>
        </p:nvSpPr>
        <p:spPr>
          <a:xfrm>
            <a:off x="473549" y="1019366"/>
            <a:ext cx="11244902" cy="1574286"/>
          </a:xfrm>
        </p:spPr>
        <p:txBody>
          <a:bodyPr/>
          <a:lstStyle/>
          <a:p>
            <a:pPr algn="ctr"/>
            <a:r>
              <a:rPr lang="en-US" sz="4000" b="1" i="1" dirty="0" err="1">
                <a:solidFill>
                  <a:schemeClr val="bg1"/>
                </a:solidFill>
                <a:latin typeface="+mn-lt"/>
              </a:rPr>
              <a:t>Peithō</a:t>
            </a:r>
            <a:r>
              <a:rPr lang="en-US" sz="4000" b="1" dirty="0">
                <a:solidFill>
                  <a:schemeClr val="bg1"/>
                </a:solidFill>
                <a:latin typeface="+mn-lt"/>
              </a:rPr>
              <a:t> on Trial: Aeschylus’ </a:t>
            </a:r>
            <a:r>
              <a:rPr lang="en-US" sz="4000" b="1" i="1" dirty="0">
                <a:solidFill>
                  <a:schemeClr val="bg1"/>
                </a:solidFill>
                <a:latin typeface="+mn-lt"/>
              </a:rPr>
              <a:t>Oresteia</a:t>
            </a:r>
          </a:p>
        </p:txBody>
      </p:sp>
      <p:sp>
        <p:nvSpPr>
          <p:cNvPr id="59396" name="Rectangle 4"/>
          <p:cNvSpPr>
            <a:spLocks noGrp="1" noChangeArrowheads="1"/>
          </p:cNvSpPr>
          <p:nvPr>
            <p:ph type="subTitle" idx="1"/>
          </p:nvPr>
        </p:nvSpPr>
        <p:spPr>
          <a:xfrm>
            <a:off x="473549" y="2737179"/>
            <a:ext cx="11244902" cy="1373726"/>
          </a:xfrm>
        </p:spPr>
        <p:txBody>
          <a:bodyPr/>
          <a:lstStyle/>
          <a:p>
            <a:pPr algn="ctr"/>
            <a:r>
              <a:rPr lang="en-US" b="0">
                <a:solidFill>
                  <a:schemeClr val="bg1"/>
                </a:solidFill>
              </a:rPr>
              <a:t>Part 1: </a:t>
            </a:r>
            <a:r>
              <a:rPr lang="en-US" b="0" i="1">
                <a:solidFill>
                  <a:schemeClr val="bg1"/>
                </a:solidFill>
              </a:rPr>
              <a:t>Agamemnon</a:t>
            </a:r>
            <a:endParaRPr lang="en-US" b="0">
              <a:solidFill>
                <a:schemeClr val="bg1"/>
              </a:solidFill>
            </a:endParaRPr>
          </a:p>
        </p:txBody>
      </p:sp>
      <p:sp>
        <p:nvSpPr>
          <p:cNvPr id="5" name="TextBox 4">
            <a:extLst>
              <a:ext uri="{FF2B5EF4-FFF2-40B4-BE49-F238E27FC236}">
                <a16:creationId xmlns:a16="http://schemas.microsoft.com/office/drawing/2014/main" id="{2C87FB66-4CB2-4E5A-8C5B-907BEBACAF32}"/>
              </a:ext>
            </a:extLst>
          </p:cNvPr>
          <p:cNvSpPr txBox="1"/>
          <p:nvPr/>
        </p:nvSpPr>
        <p:spPr>
          <a:xfrm>
            <a:off x="7242838" y="6019800"/>
            <a:ext cx="4735592" cy="368691"/>
          </a:xfrm>
          <a:prstGeom prst="rect">
            <a:avLst/>
          </a:prstGeom>
          <a:noFill/>
        </p:spPr>
        <p:txBody>
          <a:bodyPr wrap="none" rtlCol="0" anchor="ctr" anchorCtr="0">
            <a:spAutoFit/>
          </a:bodyPr>
          <a:lstStyle/>
          <a:p>
            <a:pPr algn="ctr">
              <a:lnSpc>
                <a:spcPct val="125000"/>
              </a:lnSpc>
            </a:pPr>
            <a:r>
              <a:rPr lang="en-US" sz="1600" i="1" dirty="0">
                <a:solidFill>
                  <a:schemeClr val="bg1"/>
                </a:solidFill>
              </a:rPr>
              <a:t>So-called Mask of Agamemnon, ca. 1500 BCE</a:t>
            </a:r>
          </a:p>
        </p:txBody>
      </p:sp>
    </p:spTree>
    <p:extLst>
      <p:ext uri="{BB962C8B-B14F-4D97-AF65-F5344CB8AC3E}">
        <p14:creationId xmlns:p14="http://schemas.microsoft.com/office/powerpoint/2010/main" val="216741421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US"/>
              <a:t>Agamemnon: Analysis</a:t>
            </a:r>
            <a:endParaRPr lang="en-US" dirty="0"/>
          </a:p>
        </p:txBody>
      </p:sp>
      <p:sp>
        <p:nvSpPr>
          <p:cNvPr id="628739" name="Rectangle 3"/>
          <p:cNvSpPr>
            <a:spLocks noGrp="1" noChangeArrowheads="1"/>
          </p:cNvSpPr>
          <p:nvPr>
            <p:ph sz="half" idx="1"/>
          </p:nvPr>
        </p:nvSpPr>
        <p:spPr>
          <a:xfrm>
            <a:off x="1217930" y="1828800"/>
            <a:ext cx="4709961" cy="4754562"/>
          </a:xfrm>
        </p:spPr>
        <p:txBody>
          <a:bodyPr>
            <a:normAutofit/>
          </a:bodyPr>
          <a:lstStyle/>
          <a:p>
            <a:pPr>
              <a:lnSpc>
                <a:spcPct val="110000"/>
              </a:lnSpc>
              <a:spcBef>
                <a:spcPts val="800"/>
              </a:spcBef>
            </a:pPr>
            <a:r>
              <a:rPr lang="en-US" sz="1800" dirty="0"/>
              <a:t>Prologue (pp. Penguin 104 f.)</a:t>
            </a:r>
          </a:p>
          <a:p>
            <a:pPr lvl="1">
              <a:lnSpc>
                <a:spcPct val="110000"/>
              </a:lnSpc>
              <a:spcBef>
                <a:spcPts val="800"/>
              </a:spcBef>
            </a:pPr>
            <a:r>
              <a:rPr lang="en-US" sz="1400" dirty="0"/>
              <a:t>Watchman</a:t>
            </a:r>
          </a:p>
          <a:p>
            <a:pPr>
              <a:lnSpc>
                <a:spcPct val="110000"/>
              </a:lnSpc>
              <a:spcBef>
                <a:spcPts val="800"/>
              </a:spcBef>
            </a:pPr>
            <a:r>
              <a:rPr lang="en-US" sz="1800" dirty="0"/>
              <a:t>Chorus entry (105 ff.)</a:t>
            </a:r>
          </a:p>
          <a:p>
            <a:pPr lvl="1">
              <a:lnSpc>
                <a:spcPct val="110000"/>
              </a:lnSpc>
              <a:spcBef>
                <a:spcPts val="800"/>
              </a:spcBef>
            </a:pPr>
            <a:r>
              <a:rPr lang="en-US" sz="1400" dirty="0"/>
              <a:t>misgivings: expedition, portent of eagles and hare; sacrifice of Iphigenia</a:t>
            </a:r>
          </a:p>
          <a:p>
            <a:pPr>
              <a:lnSpc>
                <a:spcPct val="110000"/>
              </a:lnSpc>
              <a:spcBef>
                <a:spcPts val="800"/>
              </a:spcBef>
            </a:pPr>
            <a:r>
              <a:rPr lang="en-US" sz="1800" dirty="0"/>
              <a:t>Dialogue (112 ff.)</a:t>
            </a:r>
          </a:p>
          <a:p>
            <a:pPr lvl="1">
              <a:lnSpc>
                <a:spcPct val="110000"/>
              </a:lnSpc>
              <a:spcBef>
                <a:spcPts val="800"/>
              </a:spcBef>
            </a:pPr>
            <a:r>
              <a:rPr lang="en-US" sz="1400" dirty="0"/>
              <a:t>Fire signals</a:t>
            </a:r>
          </a:p>
          <a:p>
            <a:pPr>
              <a:lnSpc>
                <a:spcPct val="110000"/>
              </a:lnSpc>
              <a:spcBef>
                <a:spcPts val="800"/>
              </a:spcBef>
            </a:pPr>
            <a:r>
              <a:rPr lang="en-US" sz="1800" dirty="0"/>
              <a:t>Chorus (117 ff.)</a:t>
            </a:r>
          </a:p>
          <a:p>
            <a:pPr lvl="1">
              <a:lnSpc>
                <a:spcPct val="110000"/>
              </a:lnSpc>
              <a:spcBef>
                <a:spcPts val="800"/>
              </a:spcBef>
            </a:pPr>
            <a:r>
              <a:rPr lang="en-US" sz="1400" dirty="0"/>
              <a:t>Paris’ crime</a:t>
            </a:r>
          </a:p>
          <a:p>
            <a:pPr>
              <a:lnSpc>
                <a:spcPct val="110000"/>
              </a:lnSpc>
              <a:spcBef>
                <a:spcPts val="800"/>
              </a:spcBef>
            </a:pPr>
            <a:r>
              <a:rPr lang="en-US" sz="1800" dirty="0"/>
              <a:t>Dialogue (121 ff.)</a:t>
            </a:r>
          </a:p>
          <a:p>
            <a:pPr lvl="1">
              <a:lnSpc>
                <a:spcPct val="110000"/>
              </a:lnSpc>
              <a:spcBef>
                <a:spcPts val="800"/>
              </a:spcBef>
            </a:pPr>
            <a:r>
              <a:rPr lang="en-US" sz="1400" dirty="0"/>
              <a:t>Victory. Menelaus lost?</a:t>
            </a:r>
          </a:p>
          <a:p>
            <a:pPr>
              <a:lnSpc>
                <a:spcPct val="110000"/>
              </a:lnSpc>
              <a:spcBef>
                <a:spcPts val="800"/>
              </a:spcBef>
            </a:pPr>
            <a:r>
              <a:rPr lang="en-US" sz="1800" dirty="0"/>
              <a:t>Chorus (129 ff.)</a:t>
            </a:r>
          </a:p>
          <a:p>
            <a:pPr lvl="1">
              <a:lnSpc>
                <a:spcPct val="110000"/>
              </a:lnSpc>
              <a:spcBef>
                <a:spcPts val="800"/>
              </a:spcBef>
            </a:pPr>
            <a:r>
              <a:rPr lang="en-US" sz="1400" dirty="0"/>
              <a:t>Helen’s blood wedding</a:t>
            </a:r>
          </a:p>
        </p:txBody>
      </p:sp>
      <p:sp>
        <p:nvSpPr>
          <p:cNvPr id="628740" name="Rectangle 4"/>
          <p:cNvSpPr>
            <a:spLocks noGrp="1" noChangeArrowheads="1"/>
          </p:cNvSpPr>
          <p:nvPr>
            <p:ph sz="half" idx="2"/>
          </p:nvPr>
        </p:nvSpPr>
        <p:spPr>
          <a:xfrm>
            <a:off x="6264110" y="1828800"/>
            <a:ext cx="4709961" cy="4754562"/>
          </a:xfrm>
        </p:spPr>
        <p:txBody>
          <a:bodyPr>
            <a:normAutofit/>
          </a:bodyPr>
          <a:lstStyle/>
          <a:p>
            <a:pPr>
              <a:lnSpc>
                <a:spcPct val="110000"/>
              </a:lnSpc>
              <a:spcBef>
                <a:spcPts val="800"/>
              </a:spcBef>
            </a:pPr>
            <a:r>
              <a:rPr lang="en-US" sz="1800" b="1" i="1" dirty="0"/>
              <a:t>Agon</a:t>
            </a:r>
            <a:r>
              <a:rPr lang="en-US" sz="1800" b="1" dirty="0"/>
              <a:t> (132 ff.)</a:t>
            </a:r>
          </a:p>
          <a:p>
            <a:pPr lvl="1">
              <a:lnSpc>
                <a:spcPct val="110000"/>
              </a:lnSpc>
              <a:spcBef>
                <a:spcPts val="800"/>
              </a:spcBef>
            </a:pPr>
            <a:r>
              <a:rPr lang="en-US" sz="1400" b="1" dirty="0"/>
              <a:t>Red-carpet welcome</a:t>
            </a:r>
          </a:p>
          <a:p>
            <a:pPr>
              <a:lnSpc>
                <a:spcPct val="110000"/>
              </a:lnSpc>
              <a:spcBef>
                <a:spcPts val="800"/>
              </a:spcBef>
            </a:pPr>
            <a:r>
              <a:rPr lang="en-US" sz="1800" dirty="0"/>
              <a:t>Chorus (141 ff.)</a:t>
            </a:r>
          </a:p>
          <a:p>
            <a:pPr lvl="1">
              <a:lnSpc>
                <a:spcPct val="110000"/>
              </a:lnSpc>
              <a:spcBef>
                <a:spcPts val="800"/>
              </a:spcBef>
            </a:pPr>
            <a:r>
              <a:rPr lang="en-US" sz="1400" dirty="0"/>
              <a:t>Foreboding</a:t>
            </a:r>
          </a:p>
          <a:p>
            <a:pPr>
              <a:lnSpc>
                <a:spcPct val="110000"/>
              </a:lnSpc>
              <a:spcBef>
                <a:spcPts val="800"/>
              </a:spcBef>
            </a:pPr>
            <a:r>
              <a:rPr lang="en-US" sz="1800" dirty="0"/>
              <a:t>Dialogue (143 ff.)</a:t>
            </a:r>
          </a:p>
          <a:p>
            <a:pPr lvl="1">
              <a:lnSpc>
                <a:spcPct val="110000"/>
              </a:lnSpc>
              <a:spcBef>
                <a:spcPts val="800"/>
              </a:spcBef>
            </a:pPr>
            <a:r>
              <a:rPr lang="en-US" sz="1400" dirty="0"/>
              <a:t>Cassandra scene</a:t>
            </a:r>
          </a:p>
          <a:p>
            <a:pPr>
              <a:lnSpc>
                <a:spcPct val="110000"/>
              </a:lnSpc>
              <a:spcBef>
                <a:spcPts val="800"/>
              </a:spcBef>
            </a:pPr>
            <a:r>
              <a:rPr lang="en-US" sz="1800" dirty="0"/>
              <a:t>Chorus (158 ff.)</a:t>
            </a:r>
          </a:p>
          <a:p>
            <a:pPr lvl="1">
              <a:lnSpc>
                <a:spcPct val="110000"/>
              </a:lnSpc>
              <a:spcBef>
                <a:spcPts val="800"/>
              </a:spcBef>
            </a:pPr>
            <a:r>
              <a:rPr lang="en-US" sz="1400" dirty="0"/>
              <a:t>Perils of power. Murder</a:t>
            </a:r>
          </a:p>
          <a:p>
            <a:pPr>
              <a:lnSpc>
                <a:spcPct val="110000"/>
              </a:lnSpc>
              <a:spcBef>
                <a:spcPts val="800"/>
              </a:spcBef>
            </a:pPr>
            <a:r>
              <a:rPr lang="en-US" sz="1800" dirty="0"/>
              <a:t>Finale (160 ff.)</a:t>
            </a:r>
          </a:p>
          <a:p>
            <a:pPr lvl="1">
              <a:lnSpc>
                <a:spcPct val="110000"/>
              </a:lnSpc>
              <a:spcBef>
                <a:spcPts val="800"/>
              </a:spcBef>
            </a:pPr>
            <a:r>
              <a:rPr lang="en-US" sz="1400" dirty="0"/>
              <a:t>Corpses, recriminations, victory lap, more recriminations</a:t>
            </a:r>
          </a:p>
        </p:txBody>
      </p:sp>
    </p:spTree>
    <p:extLst>
      <p:ext uri="{BB962C8B-B14F-4D97-AF65-F5344CB8AC3E}">
        <p14:creationId xmlns:p14="http://schemas.microsoft.com/office/powerpoint/2010/main" val="32224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Tread or Not to Tread?</a:t>
            </a:r>
          </a:p>
        </p:txBody>
      </p:sp>
      <p:sp>
        <p:nvSpPr>
          <p:cNvPr id="3" name="Text Placeholder 2"/>
          <p:cNvSpPr>
            <a:spLocks noGrp="1"/>
          </p:cNvSpPr>
          <p:nvPr>
            <p:ph type="body" idx="1"/>
          </p:nvPr>
        </p:nvSpPr>
        <p:spPr/>
        <p:txBody>
          <a:bodyPr/>
          <a:lstStyle/>
          <a:p>
            <a:r>
              <a:rPr lang="en-US" dirty="0"/>
              <a:t>Red-carpet </a:t>
            </a:r>
            <a:r>
              <a:rPr lang="en-US" i="1" dirty="0"/>
              <a:t>agōn</a:t>
            </a:r>
            <a:endParaRPr lang="en-US" dirty="0"/>
          </a:p>
        </p:txBody>
      </p:sp>
    </p:spTree>
    <p:extLst>
      <p:ext uri="{BB962C8B-B14F-4D97-AF65-F5344CB8AC3E}">
        <p14:creationId xmlns:p14="http://schemas.microsoft.com/office/powerpoint/2010/main" val="12174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BFF3-4656-4C5E-A4C8-317697B6130A}"/>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85E82D2A-ACD5-4317-83CB-358F279AD852}"/>
              </a:ext>
            </a:extLst>
          </p:cNvPr>
          <p:cNvSpPr>
            <a:spLocks noGrp="1"/>
          </p:cNvSpPr>
          <p:nvPr>
            <p:ph idx="1"/>
          </p:nvPr>
        </p:nvSpPr>
        <p:spPr/>
        <p:txBody>
          <a:bodyPr/>
          <a:lstStyle/>
          <a:p>
            <a:r>
              <a:rPr lang="en-US" dirty="0"/>
              <a:t>Breakout group discussion</a:t>
            </a:r>
          </a:p>
          <a:p>
            <a:r>
              <a:rPr lang="en-US" dirty="0"/>
              <a:t>Dramatic reading, fine-grained analysis</a:t>
            </a:r>
          </a:p>
        </p:txBody>
      </p:sp>
    </p:spTree>
    <p:extLst>
      <p:ext uri="{BB962C8B-B14F-4D97-AF65-F5344CB8AC3E}">
        <p14:creationId xmlns:p14="http://schemas.microsoft.com/office/powerpoint/2010/main" val="28910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82AC-DD86-4CF0-BC7B-3C210A92CF25}"/>
              </a:ext>
            </a:extLst>
          </p:cNvPr>
          <p:cNvSpPr>
            <a:spLocks noGrp="1"/>
          </p:cNvSpPr>
          <p:nvPr>
            <p:ph type="title"/>
          </p:nvPr>
        </p:nvSpPr>
        <p:spPr/>
        <p:txBody>
          <a:bodyPr/>
          <a:lstStyle/>
          <a:p>
            <a:r>
              <a:rPr lang="en-US" dirty="0"/>
              <a:t>SWA Prompt</a:t>
            </a:r>
          </a:p>
        </p:txBody>
      </p:sp>
      <p:sp>
        <p:nvSpPr>
          <p:cNvPr id="3" name="TextBox 2">
            <a:extLst>
              <a:ext uri="{FF2B5EF4-FFF2-40B4-BE49-F238E27FC236}">
                <a16:creationId xmlns:a16="http://schemas.microsoft.com/office/drawing/2014/main" id="{EC004800-B89D-416D-9601-36606A508448}"/>
              </a:ext>
            </a:extLst>
          </p:cNvPr>
          <p:cNvSpPr txBox="1"/>
          <p:nvPr/>
        </p:nvSpPr>
        <p:spPr>
          <a:xfrm>
            <a:off x="1216659" y="2318492"/>
            <a:ext cx="9756141" cy="3038139"/>
          </a:xfrm>
          <a:prstGeom prst="rect">
            <a:avLst/>
          </a:prstGeom>
          <a:noFill/>
        </p:spPr>
        <p:txBody>
          <a:bodyPr wrap="square" rtlCol="0" anchor="ctr" anchorCtr="0">
            <a:spAutoFit/>
          </a:bodyPr>
          <a:lstStyle/>
          <a:p>
            <a:pPr algn="ctr">
              <a:lnSpc>
                <a:spcPct val="125000"/>
              </a:lnSpc>
              <a:spcAft>
                <a:spcPts val="1200"/>
              </a:spcAft>
            </a:pPr>
            <a:r>
              <a:rPr lang="en-US" sz="2800" i="1" dirty="0"/>
              <a:t>What issues in persuasion are worth discussing here?</a:t>
            </a:r>
          </a:p>
          <a:p>
            <a:pPr algn="ctr">
              <a:lnSpc>
                <a:spcPct val="125000"/>
              </a:lnSpc>
              <a:spcAft>
                <a:spcPts val="1200"/>
              </a:spcAft>
            </a:pPr>
            <a:r>
              <a:rPr lang="en-US" sz="2800" i="1" dirty="0"/>
              <a:t>Why would / wouldn't Agamemnon want to step on the carpet, why does Clytaemnestra want him to do so?</a:t>
            </a:r>
          </a:p>
          <a:p>
            <a:pPr algn="ctr">
              <a:lnSpc>
                <a:spcPct val="125000"/>
              </a:lnSpc>
              <a:spcAft>
                <a:spcPts val="1200"/>
              </a:spcAft>
            </a:pPr>
            <a:r>
              <a:rPr lang="en-US" sz="2800" i="1" dirty="0"/>
              <a:t>How does she get him to do so — how does she win?</a:t>
            </a:r>
          </a:p>
        </p:txBody>
      </p:sp>
    </p:spTree>
    <p:extLst>
      <p:ext uri="{BB962C8B-B14F-4D97-AF65-F5344CB8AC3E}">
        <p14:creationId xmlns:p14="http://schemas.microsoft.com/office/powerpoint/2010/main" val="256604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440D02-BC60-467F-962C-24C3916CA057}"/>
              </a:ext>
            </a:extLst>
          </p:cNvPr>
          <p:cNvSpPr>
            <a:spLocks noGrp="1"/>
          </p:cNvSpPr>
          <p:nvPr>
            <p:ph type="title"/>
          </p:nvPr>
        </p:nvSpPr>
        <p:spPr/>
        <p:txBody>
          <a:bodyPr/>
          <a:lstStyle/>
          <a:p>
            <a:r>
              <a:rPr lang="en-US" dirty="0"/>
              <a:t>From Presentation to Paper</a:t>
            </a:r>
          </a:p>
        </p:txBody>
      </p:sp>
      <p:sp>
        <p:nvSpPr>
          <p:cNvPr id="2" name="Content Placeholder 1">
            <a:extLst>
              <a:ext uri="{FF2B5EF4-FFF2-40B4-BE49-F238E27FC236}">
                <a16:creationId xmlns:a16="http://schemas.microsoft.com/office/drawing/2014/main" id="{B2956C5B-7349-46DB-959F-918C39A2040B}"/>
              </a:ext>
            </a:extLst>
          </p:cNvPr>
          <p:cNvSpPr>
            <a:spLocks noGrp="1"/>
          </p:cNvSpPr>
          <p:nvPr>
            <p:ph sz="half" idx="1"/>
          </p:nvPr>
        </p:nvSpPr>
        <p:spPr/>
        <p:txBody>
          <a:bodyPr/>
          <a:lstStyle/>
          <a:p>
            <a:r>
              <a:rPr lang="en-US" dirty="0"/>
              <a:t>Critical thinking issues</a:t>
            </a:r>
          </a:p>
          <a:p>
            <a:pPr lvl="1"/>
            <a:r>
              <a:rPr lang="en-US" dirty="0"/>
              <a:t>Sweeping statements</a:t>
            </a:r>
          </a:p>
          <a:p>
            <a:pPr lvl="1"/>
            <a:r>
              <a:rPr lang="en-US" dirty="0"/>
              <a:t>Unsubstantiated claims</a:t>
            </a:r>
          </a:p>
          <a:p>
            <a:pPr lvl="1"/>
            <a:r>
              <a:rPr lang="en-US" dirty="0"/>
              <a:t>Ignored counter-arguments</a:t>
            </a:r>
          </a:p>
        </p:txBody>
      </p:sp>
      <p:sp>
        <p:nvSpPr>
          <p:cNvPr id="4" name="Content Placeholder 3">
            <a:extLst>
              <a:ext uri="{FF2B5EF4-FFF2-40B4-BE49-F238E27FC236}">
                <a16:creationId xmlns:a16="http://schemas.microsoft.com/office/drawing/2014/main" id="{B727886E-EC46-4DC3-AB60-9F55711A699D}"/>
              </a:ext>
            </a:extLst>
          </p:cNvPr>
          <p:cNvSpPr>
            <a:spLocks noGrp="1"/>
          </p:cNvSpPr>
          <p:nvPr>
            <p:ph sz="half" idx="2"/>
          </p:nvPr>
        </p:nvSpPr>
        <p:spPr/>
        <p:txBody>
          <a:bodyPr/>
          <a:lstStyle/>
          <a:p>
            <a:r>
              <a:rPr lang="en-US" dirty="0"/>
              <a:t>Writing issues</a:t>
            </a:r>
          </a:p>
          <a:p>
            <a:pPr lvl="1"/>
            <a:r>
              <a:rPr lang="en-US" dirty="0"/>
              <a:t>Commas</a:t>
            </a:r>
          </a:p>
          <a:p>
            <a:pPr lvl="1"/>
            <a:r>
              <a:rPr lang="en-US" dirty="0"/>
              <a:t>Usage, word choice</a:t>
            </a:r>
          </a:p>
          <a:p>
            <a:pPr lvl="1"/>
            <a:r>
              <a:rPr lang="en-US" dirty="0"/>
              <a:t>Tense consistency</a:t>
            </a:r>
          </a:p>
          <a:p>
            <a:pPr lvl="1"/>
            <a:r>
              <a:rPr lang="en-US" dirty="0"/>
              <a:t>Sentence fragments</a:t>
            </a:r>
          </a:p>
        </p:txBody>
      </p:sp>
      <p:sp>
        <p:nvSpPr>
          <p:cNvPr id="5" name="TextBox 4">
            <a:extLst>
              <a:ext uri="{FF2B5EF4-FFF2-40B4-BE49-F238E27FC236}">
                <a16:creationId xmlns:a16="http://schemas.microsoft.com/office/drawing/2014/main" id="{825FF49F-4E44-470D-96EE-BF356201FCAE}"/>
              </a:ext>
            </a:extLst>
          </p:cNvPr>
          <p:cNvSpPr txBox="1"/>
          <p:nvPr/>
        </p:nvSpPr>
        <p:spPr>
          <a:xfrm>
            <a:off x="4359410" y="5730359"/>
            <a:ext cx="3488851" cy="578882"/>
          </a:xfrm>
          <a:prstGeom prst="roundRect">
            <a:avLst/>
          </a:prstGeom>
          <a:noFill/>
          <a:ln>
            <a:solidFill>
              <a:schemeClr val="tx1"/>
            </a:solidFill>
          </a:ln>
        </p:spPr>
        <p:txBody>
          <a:bodyPr wrap="none" lIns="45720" tIns="45720" rIns="45720" bIns="45720" rtlCol="0" anchor="ctr" anchorCtr="0">
            <a:spAutoFit/>
          </a:bodyPr>
          <a:lstStyle/>
          <a:p>
            <a:pPr algn="ctr"/>
            <a:r>
              <a:rPr lang="en-US" sz="2800" i="1" dirty="0">
                <a:ea typeface="Calibri" panose="020F0502020204030204" pitchFamily="34" charset="0"/>
                <a:cs typeface="Calibri" panose="020F0502020204030204" pitchFamily="34" charset="0"/>
              </a:rPr>
              <a:t>Process comments!</a:t>
            </a:r>
          </a:p>
        </p:txBody>
      </p:sp>
    </p:spTree>
    <p:extLst>
      <p:ext uri="{BB962C8B-B14F-4D97-AF65-F5344CB8AC3E}">
        <p14:creationId xmlns:p14="http://schemas.microsoft.com/office/powerpoint/2010/main" val="369953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Preliminary Remarks</a:t>
            </a:r>
          </a:p>
          <a:p>
            <a:pPr lvl="1"/>
            <a:r>
              <a:rPr lang="en-US" i="1" dirty="0"/>
              <a:t>Peithō</a:t>
            </a:r>
            <a:r>
              <a:rPr lang="en-US" dirty="0"/>
              <a:t> and </a:t>
            </a:r>
            <a:r>
              <a:rPr lang="en-US" i="1" dirty="0"/>
              <a:t>Oresteia</a:t>
            </a:r>
          </a:p>
          <a:p>
            <a:pPr lvl="0"/>
            <a:r>
              <a:rPr lang="en-US" dirty="0"/>
              <a:t>To Tread or Not to Tread?</a:t>
            </a:r>
          </a:p>
          <a:p>
            <a:pPr lvl="1"/>
            <a:r>
              <a:rPr lang="en-US" dirty="0"/>
              <a:t>Red-carpet </a:t>
            </a:r>
            <a:r>
              <a:rPr lang="en-US" i="1" dirty="0"/>
              <a:t>agōn</a:t>
            </a:r>
          </a:p>
        </p:txBody>
      </p:sp>
    </p:spTree>
    <p:extLst>
      <p:ext uri="{BB962C8B-B14F-4D97-AF65-F5344CB8AC3E}">
        <p14:creationId xmlns:p14="http://schemas.microsoft.com/office/powerpoint/2010/main" val="10394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Remarks</a:t>
            </a:r>
          </a:p>
        </p:txBody>
      </p:sp>
      <p:sp>
        <p:nvSpPr>
          <p:cNvPr id="3" name="Text Placeholder 2"/>
          <p:cNvSpPr>
            <a:spLocks noGrp="1"/>
          </p:cNvSpPr>
          <p:nvPr>
            <p:ph type="body" idx="1"/>
          </p:nvPr>
        </p:nvSpPr>
        <p:spPr/>
        <p:txBody>
          <a:bodyPr/>
          <a:lstStyle/>
          <a:p>
            <a:r>
              <a:rPr lang="en-US" i="1" dirty="0"/>
              <a:t>Peithō</a:t>
            </a:r>
            <a:r>
              <a:rPr lang="en-US" dirty="0"/>
              <a:t> and </a:t>
            </a:r>
            <a:r>
              <a:rPr lang="en-US" i="1" dirty="0"/>
              <a:t>Oresteia</a:t>
            </a:r>
            <a:endParaRPr lang="en-US" dirty="0"/>
          </a:p>
        </p:txBody>
      </p:sp>
    </p:spTree>
    <p:extLst>
      <p:ext uri="{BB962C8B-B14F-4D97-AF65-F5344CB8AC3E}">
        <p14:creationId xmlns:p14="http://schemas.microsoft.com/office/powerpoint/2010/main" val="28042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lstStyle/>
          <a:p>
            <a:r>
              <a:rPr lang="en-US" i="1" dirty="0" err="1"/>
              <a:t>Peithō</a:t>
            </a:r>
            <a:r>
              <a:rPr lang="en-US" dirty="0" err="1"/>
              <a:t>’s</a:t>
            </a:r>
            <a:r>
              <a:rPr lang="en-US" dirty="0"/>
              <a:t> Problematics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264221520"/>
              </p:ext>
            </p:extLst>
          </p:nvPr>
        </p:nvGraphicFramePr>
        <p:xfrm>
          <a:off x="1960728" y="2255838"/>
          <a:ext cx="8270544" cy="3291840"/>
        </p:xfrm>
        <a:graphic>
          <a:graphicData uri="http://schemas.openxmlformats.org/drawingml/2006/table">
            <a:tbl>
              <a:tblPr firstRow="1" bandRow="1">
                <a:tableStyleId>{2D5ABB26-0587-4C30-8999-92F81FD0307C}</a:tableStyleId>
              </a:tblPr>
              <a:tblGrid>
                <a:gridCol w="4135272">
                  <a:extLst>
                    <a:ext uri="{9D8B030D-6E8A-4147-A177-3AD203B41FA5}">
                      <a16:colId xmlns:a16="http://schemas.microsoft.com/office/drawing/2014/main" val="20000"/>
                    </a:ext>
                  </a:extLst>
                </a:gridCol>
                <a:gridCol w="4135272">
                  <a:extLst>
                    <a:ext uri="{9D8B030D-6E8A-4147-A177-3AD203B41FA5}">
                      <a16:colId xmlns:a16="http://schemas.microsoft.com/office/drawing/2014/main" val="20001"/>
                    </a:ext>
                  </a:extLst>
                </a:gridCol>
              </a:tblGrid>
              <a:tr h="822960">
                <a:tc>
                  <a:txBody>
                    <a:bodyPr/>
                    <a:lstStyle/>
                    <a:p>
                      <a:pPr algn="r"/>
                      <a:r>
                        <a:rPr lang="en-US" sz="3200" dirty="0">
                          <a:solidFill>
                            <a:schemeClr val="tx1"/>
                          </a:solidFill>
                        </a:rPr>
                        <a:t>Opposites?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rPr>
                        <a:t> Analogues?</a:t>
                      </a:r>
                    </a:p>
                  </a:txBody>
                  <a:tcPr anchor="ctr"/>
                </a:tc>
                <a:extLst>
                  <a:ext uri="{0D108BD9-81ED-4DB2-BD59-A6C34878D82A}">
                    <a16:rowId xmlns:a16="http://schemas.microsoft.com/office/drawing/2014/main" val="3751603998"/>
                  </a:ext>
                </a:extLst>
              </a:tr>
              <a:tr h="822960">
                <a:tc>
                  <a:txBody>
                    <a:bodyPr/>
                    <a:lstStyle/>
                    <a:p>
                      <a:pPr algn="r"/>
                      <a:r>
                        <a:rPr lang="en-US" sz="2800" i="1" dirty="0">
                          <a:solidFill>
                            <a:schemeClr val="tx1"/>
                          </a:solidFill>
                        </a:rPr>
                        <a:t>peitho</a:t>
                      </a:r>
                      <a:r>
                        <a:rPr lang="en-US" sz="2800" dirty="0">
                          <a:solidFill>
                            <a:schemeClr val="tx1"/>
                          </a:solidFill>
                        </a:rPr>
                        <a:t> (persuasion)</a:t>
                      </a:r>
                    </a:p>
                  </a:txBody>
                  <a:tcPr anchor="ctr"/>
                </a:tc>
                <a:tc>
                  <a:txBody>
                    <a:bodyPr/>
                    <a:lstStyle/>
                    <a:p>
                      <a:r>
                        <a:rPr lang="en-US" sz="2800" i="1" dirty="0">
                          <a:solidFill>
                            <a:schemeClr val="tx1"/>
                          </a:solidFill>
                        </a:rPr>
                        <a:t>bia</a:t>
                      </a:r>
                      <a:r>
                        <a:rPr lang="en-US" sz="2800" dirty="0">
                          <a:solidFill>
                            <a:schemeClr val="tx1"/>
                          </a:solidFill>
                        </a:rPr>
                        <a:t> (force, violence)</a:t>
                      </a:r>
                    </a:p>
                  </a:txBody>
                  <a:tcPr anchor="ctr"/>
                </a:tc>
                <a:extLst>
                  <a:ext uri="{0D108BD9-81ED-4DB2-BD59-A6C34878D82A}">
                    <a16:rowId xmlns:a16="http://schemas.microsoft.com/office/drawing/2014/main" val="10001"/>
                  </a:ext>
                </a:extLst>
              </a:tr>
              <a:tr h="822960">
                <a:tc>
                  <a:txBody>
                    <a:bodyPr/>
                    <a:lstStyle/>
                    <a:p>
                      <a:pPr algn="r"/>
                      <a:r>
                        <a:rPr lang="en-US" sz="2800" dirty="0">
                          <a:solidFill>
                            <a:schemeClr val="tx1"/>
                          </a:solidFill>
                        </a:rPr>
                        <a:t>verbal persuasion</a:t>
                      </a:r>
                    </a:p>
                  </a:txBody>
                  <a:tcPr anchor="ctr"/>
                </a:tc>
                <a:tc>
                  <a:txBody>
                    <a:bodyPr/>
                    <a:lstStyle/>
                    <a:p>
                      <a:r>
                        <a:rPr lang="en-US" sz="2800" dirty="0">
                          <a:solidFill>
                            <a:schemeClr val="tx1"/>
                          </a:solidFill>
                        </a:rPr>
                        <a:t>non-verbal persuasion</a:t>
                      </a:r>
                    </a:p>
                  </a:txBody>
                  <a:tcPr anchor="ctr"/>
                </a:tc>
                <a:extLst>
                  <a:ext uri="{0D108BD9-81ED-4DB2-BD59-A6C34878D82A}">
                    <a16:rowId xmlns:a16="http://schemas.microsoft.com/office/drawing/2014/main" val="10002"/>
                  </a:ext>
                </a:extLst>
              </a:tr>
              <a:tr h="822960">
                <a:tc>
                  <a:txBody>
                    <a:bodyPr/>
                    <a:lstStyle/>
                    <a:p>
                      <a:pPr algn="r"/>
                      <a:r>
                        <a:rPr lang="en-US" sz="2800" dirty="0">
                          <a:solidFill>
                            <a:schemeClr val="tx1"/>
                          </a:solidFill>
                        </a:rPr>
                        <a:t>sexual persuasion</a:t>
                      </a:r>
                    </a:p>
                  </a:txBody>
                  <a:tcPr anchor="ctr"/>
                </a:tc>
                <a:tc>
                  <a:txBody>
                    <a:bodyPr/>
                    <a:lstStyle/>
                    <a:p>
                      <a:r>
                        <a:rPr lang="en-US" sz="2800" dirty="0">
                          <a:solidFill>
                            <a:schemeClr val="tx1"/>
                          </a:solidFill>
                        </a:rPr>
                        <a:t>non-sexual persuasion</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17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i="1" dirty="0"/>
              <a:t>Oresteia?</a:t>
            </a:r>
          </a:p>
        </p:txBody>
      </p:sp>
      <p:sp>
        <p:nvSpPr>
          <p:cNvPr id="6" name="Content Placeholder 5"/>
          <p:cNvSpPr>
            <a:spLocks noGrp="1"/>
          </p:cNvSpPr>
          <p:nvPr>
            <p:ph sz="half" idx="1"/>
          </p:nvPr>
        </p:nvSpPr>
        <p:spPr/>
        <p:txBody>
          <a:bodyPr/>
          <a:lstStyle/>
          <a:p>
            <a:r>
              <a:rPr lang="en-US" i="1" dirty="0"/>
              <a:t>Peithō</a:t>
            </a:r>
            <a:r>
              <a:rPr lang="en-US" dirty="0"/>
              <a:t> as pillar…</a:t>
            </a:r>
          </a:p>
          <a:p>
            <a:pPr lvl="1"/>
            <a:r>
              <a:rPr lang="en-US" dirty="0"/>
              <a:t>Of justice</a:t>
            </a:r>
          </a:p>
          <a:p>
            <a:pPr lvl="1"/>
            <a:r>
              <a:rPr lang="en-US" dirty="0"/>
              <a:t>Of politics</a:t>
            </a:r>
          </a:p>
        </p:txBody>
      </p:sp>
      <p:sp>
        <p:nvSpPr>
          <p:cNvPr id="4" name="Content Placeholder 3">
            <a:extLst>
              <a:ext uri="{FF2B5EF4-FFF2-40B4-BE49-F238E27FC236}">
                <a16:creationId xmlns:a16="http://schemas.microsoft.com/office/drawing/2014/main" id="{180E1790-33CE-42F6-88D1-1C248EB0E01E}"/>
              </a:ext>
            </a:extLst>
          </p:cNvPr>
          <p:cNvSpPr>
            <a:spLocks noGrp="1"/>
          </p:cNvSpPr>
          <p:nvPr>
            <p:ph sz="half" idx="2"/>
          </p:nvPr>
        </p:nvSpPr>
        <p:spPr/>
        <p:txBody>
          <a:bodyPr/>
          <a:lstStyle/>
          <a:p>
            <a:r>
              <a:rPr lang="en-US" i="1" dirty="0" err="1"/>
              <a:t>Peithō</a:t>
            </a:r>
            <a:r>
              <a:rPr lang="en-US" dirty="0"/>
              <a:t> on trial</a:t>
            </a:r>
          </a:p>
          <a:p>
            <a:r>
              <a:rPr lang="en-US" i="1" dirty="0" err="1"/>
              <a:t>Peithō</a:t>
            </a:r>
            <a:r>
              <a:rPr lang="en-US" dirty="0"/>
              <a:t> and Athens</a:t>
            </a:r>
          </a:p>
        </p:txBody>
      </p:sp>
    </p:spTree>
    <p:extLst>
      <p:ext uri="{BB962C8B-B14F-4D97-AF65-F5344CB8AC3E}">
        <p14:creationId xmlns:p14="http://schemas.microsoft.com/office/powerpoint/2010/main" val="38090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i="1" dirty="0"/>
              <a:t>Peithō</a:t>
            </a:r>
            <a:r>
              <a:rPr lang="en-US" dirty="0"/>
              <a:t> on Trial…</a:t>
            </a:r>
          </a:p>
        </p:txBody>
      </p:sp>
      <p:sp>
        <p:nvSpPr>
          <p:cNvPr id="7" name="Content Placeholder 6"/>
          <p:cNvSpPr>
            <a:spLocks noGrp="1"/>
          </p:cNvSpPr>
          <p:nvPr>
            <p:ph idx="1"/>
          </p:nvPr>
        </p:nvSpPr>
        <p:spPr/>
        <p:txBody>
          <a:bodyPr>
            <a:normAutofit/>
          </a:bodyPr>
          <a:lstStyle/>
          <a:p>
            <a:pPr marL="45720" indent="0">
              <a:buNone/>
            </a:pPr>
            <a:r>
              <a:rPr lang="en-US" dirty="0"/>
              <a:t>“Persuasion, maddening child of Ruin / overpowers him — Ruin plans it all” (p. 118)</a:t>
            </a:r>
          </a:p>
          <a:p>
            <a:pPr marL="45720" indent="0">
              <a:buNone/>
            </a:pPr>
            <a:r>
              <a:rPr lang="en-US" i="1" dirty="0" err="1"/>
              <a:t>biatai</a:t>
            </a:r>
            <a:r>
              <a:rPr lang="en-US" i="1" dirty="0"/>
              <a:t> de </a:t>
            </a:r>
            <a:r>
              <a:rPr lang="en-US" i="1" dirty="0" err="1"/>
              <a:t>hē</a:t>
            </a:r>
            <a:r>
              <a:rPr lang="en-US" i="1" dirty="0"/>
              <a:t> </a:t>
            </a:r>
            <a:r>
              <a:rPr lang="en-US" i="1" dirty="0" err="1"/>
              <a:t>talaina</a:t>
            </a:r>
            <a:r>
              <a:rPr lang="en-US" i="1" dirty="0"/>
              <a:t> peithō, | </a:t>
            </a:r>
            <a:r>
              <a:rPr lang="en-US" i="1" dirty="0" err="1"/>
              <a:t>proboulou</a:t>
            </a:r>
            <a:r>
              <a:rPr lang="en-US" i="1" dirty="0"/>
              <a:t> pais </a:t>
            </a:r>
            <a:r>
              <a:rPr lang="en-US" i="1" dirty="0" err="1"/>
              <a:t>aphertos</a:t>
            </a:r>
            <a:r>
              <a:rPr lang="en-US" i="1" dirty="0"/>
              <a:t> </a:t>
            </a:r>
            <a:r>
              <a:rPr lang="en-US" i="1" dirty="0" err="1"/>
              <a:t>atas</a:t>
            </a:r>
            <a:endParaRPr lang="en-US" i="1" dirty="0"/>
          </a:p>
          <a:p>
            <a:pPr marL="274320" lvl="1" indent="0">
              <a:buNone/>
            </a:pPr>
            <a:r>
              <a:rPr lang="en-US" dirty="0"/>
              <a:t>“Woeful Persuasion, indomitable daughter of conniving ruin, works her violence on him”</a:t>
            </a:r>
            <a:r>
              <a:rPr lang="en-US" sz="2000" dirty="0"/>
              <a:t> (line 385)</a:t>
            </a:r>
            <a:endParaRPr lang="en-US" dirty="0"/>
          </a:p>
        </p:txBody>
      </p:sp>
    </p:spTree>
    <p:extLst>
      <p:ext uri="{BB962C8B-B14F-4D97-AF65-F5344CB8AC3E}">
        <p14:creationId xmlns:p14="http://schemas.microsoft.com/office/powerpoint/2010/main" val="24372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Aeschylus’ </a:t>
            </a:r>
            <a:r>
              <a:rPr lang="en-US" i="1" dirty="0"/>
              <a:t>Oresteia</a:t>
            </a:r>
            <a:r>
              <a:rPr lang="en-US" dirty="0"/>
              <a:t>: Introduction</a:t>
            </a:r>
          </a:p>
        </p:txBody>
      </p:sp>
      <p:sp>
        <p:nvSpPr>
          <p:cNvPr id="5" name="Content Placeholder 4"/>
          <p:cNvSpPr>
            <a:spLocks noGrp="1"/>
          </p:cNvSpPr>
          <p:nvPr>
            <p:ph idx="1"/>
          </p:nvPr>
        </p:nvSpPr>
        <p:spPr/>
        <p:txBody>
          <a:bodyPr/>
          <a:lstStyle/>
          <a:p>
            <a:r>
              <a:rPr lang="en-US" dirty="0"/>
              <a:t>Persuasion and revenge</a:t>
            </a:r>
          </a:p>
          <a:p>
            <a:pPr lvl="1"/>
            <a:r>
              <a:rPr lang="en-US" i="1" dirty="0"/>
              <a:t>Agamemnon</a:t>
            </a:r>
          </a:p>
          <a:p>
            <a:pPr lvl="1"/>
            <a:r>
              <a:rPr lang="en-US" i="1" dirty="0"/>
              <a:t>Libation Bearers</a:t>
            </a:r>
          </a:p>
          <a:p>
            <a:r>
              <a:rPr lang="en-US" dirty="0"/>
              <a:t>Persuasion and justice</a:t>
            </a:r>
          </a:p>
          <a:p>
            <a:pPr lvl="1"/>
            <a:r>
              <a:rPr lang="en-US" i="1" dirty="0"/>
              <a:t>Eumenides</a:t>
            </a:r>
          </a:p>
        </p:txBody>
      </p:sp>
    </p:spTree>
    <p:extLst>
      <p:ext uri="{BB962C8B-B14F-4D97-AF65-F5344CB8AC3E}">
        <p14:creationId xmlns:p14="http://schemas.microsoft.com/office/powerpoint/2010/main" val="421789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931" y="274638"/>
            <a:ext cx="9756141" cy="1325562"/>
          </a:xfrm>
        </p:spPr>
        <p:txBody>
          <a:bodyPr/>
          <a:lstStyle/>
          <a:p>
            <a:r>
              <a:rPr lang="en-US" dirty="0"/>
              <a:t>Oresteia: Background</a:t>
            </a:r>
          </a:p>
        </p:txBody>
      </p:sp>
      <p:sp>
        <p:nvSpPr>
          <p:cNvPr id="8" name="Text Placeholder 7"/>
          <p:cNvSpPr>
            <a:spLocks noGrp="1"/>
          </p:cNvSpPr>
          <p:nvPr>
            <p:ph type="body" idx="1"/>
          </p:nvPr>
        </p:nvSpPr>
        <p:spPr>
          <a:xfrm>
            <a:off x="1217931" y="1761745"/>
            <a:ext cx="4710387" cy="838201"/>
          </a:xfrm>
        </p:spPr>
        <p:txBody>
          <a:bodyPr/>
          <a:lstStyle/>
          <a:p>
            <a:r>
              <a:rPr lang="en-US" dirty="0"/>
              <a:t>The plays. . .</a:t>
            </a:r>
          </a:p>
        </p:txBody>
      </p:sp>
      <p:sp>
        <p:nvSpPr>
          <p:cNvPr id="9" name="Content Placeholder 8"/>
          <p:cNvSpPr>
            <a:spLocks noGrp="1"/>
          </p:cNvSpPr>
          <p:nvPr>
            <p:ph sz="half" idx="2"/>
          </p:nvPr>
        </p:nvSpPr>
        <p:spPr>
          <a:xfrm>
            <a:off x="1217931" y="2743201"/>
            <a:ext cx="4710387" cy="3276600"/>
          </a:xfrm>
        </p:spPr>
        <p:txBody>
          <a:bodyPr>
            <a:normAutofit fontScale="77500" lnSpcReduction="20000"/>
          </a:bodyPr>
          <a:lstStyle/>
          <a:p>
            <a:r>
              <a:rPr lang="en-US" dirty="0"/>
              <a:t>Playwright</a:t>
            </a:r>
          </a:p>
          <a:p>
            <a:pPr lvl="1"/>
            <a:r>
              <a:rPr lang="en-US" dirty="0"/>
              <a:t>Aeschylus (525/4-456 BCE)</a:t>
            </a:r>
          </a:p>
          <a:p>
            <a:r>
              <a:rPr lang="en-US" dirty="0"/>
              <a:t>Plays (458 BCE)</a:t>
            </a:r>
          </a:p>
          <a:p>
            <a:pPr lvl="1"/>
            <a:r>
              <a:rPr lang="en-US" i="1" dirty="0"/>
              <a:t>Agamemnon</a:t>
            </a:r>
          </a:p>
          <a:p>
            <a:pPr lvl="1"/>
            <a:r>
              <a:rPr lang="en-US" i="1" dirty="0"/>
              <a:t>Libation Bearers</a:t>
            </a:r>
          </a:p>
          <a:p>
            <a:pPr lvl="1"/>
            <a:r>
              <a:rPr lang="en-US" i="1" dirty="0"/>
              <a:t>Eumenides</a:t>
            </a:r>
          </a:p>
          <a:p>
            <a:pPr lvl="1"/>
            <a:r>
              <a:rPr lang="en-US" i="1" dirty="0"/>
              <a:t>Menelaus</a:t>
            </a:r>
            <a:r>
              <a:rPr lang="en-US" dirty="0"/>
              <a:t> (lost)</a:t>
            </a:r>
          </a:p>
        </p:txBody>
      </p:sp>
      <p:sp>
        <p:nvSpPr>
          <p:cNvPr id="10" name="Text Placeholder 9"/>
          <p:cNvSpPr>
            <a:spLocks noGrp="1"/>
          </p:cNvSpPr>
          <p:nvPr>
            <p:ph type="body" sz="quarter" idx="3"/>
          </p:nvPr>
        </p:nvSpPr>
        <p:spPr>
          <a:xfrm>
            <a:off x="6263685" y="1761745"/>
            <a:ext cx="4710387" cy="838201"/>
          </a:xfrm>
        </p:spPr>
        <p:txBody>
          <a:bodyPr/>
          <a:lstStyle/>
          <a:p>
            <a:r>
              <a:rPr lang="en-US" dirty="0"/>
              <a:t>The politics (Athens). . .</a:t>
            </a:r>
          </a:p>
        </p:txBody>
      </p:sp>
      <p:sp>
        <p:nvSpPr>
          <p:cNvPr id="11" name="Content Placeholder 10"/>
          <p:cNvSpPr>
            <a:spLocks noGrp="1"/>
          </p:cNvSpPr>
          <p:nvPr>
            <p:ph sz="quarter" idx="4"/>
          </p:nvPr>
        </p:nvSpPr>
        <p:spPr>
          <a:xfrm>
            <a:off x="6263685" y="2743201"/>
            <a:ext cx="4710387" cy="3276600"/>
          </a:xfrm>
        </p:spPr>
        <p:txBody>
          <a:bodyPr>
            <a:normAutofit fontScale="77500" lnSpcReduction="20000"/>
          </a:bodyPr>
          <a:lstStyle/>
          <a:p>
            <a:r>
              <a:rPr lang="en-US" dirty="0"/>
              <a:t>508/7 Cleisthenic reforms</a:t>
            </a:r>
          </a:p>
          <a:p>
            <a:r>
              <a:rPr lang="en-US" dirty="0"/>
              <a:t>490-479 Persian Wars</a:t>
            </a:r>
          </a:p>
          <a:p>
            <a:r>
              <a:rPr lang="en-US" dirty="0"/>
              <a:t>463-461 Ephialtes’ ascendancy</a:t>
            </a:r>
          </a:p>
          <a:p>
            <a:r>
              <a:rPr lang="en-US" dirty="0"/>
              <a:t>461-429 Pericles’ ascendency</a:t>
            </a:r>
          </a:p>
          <a:p>
            <a:r>
              <a:rPr lang="en-US" dirty="0"/>
              <a:t>458 </a:t>
            </a:r>
            <a:r>
              <a:rPr lang="en-US" i="1" dirty="0"/>
              <a:t>Oresteia</a:t>
            </a:r>
            <a:r>
              <a:rPr lang="en-US" dirty="0"/>
              <a:t> produced</a:t>
            </a:r>
          </a:p>
        </p:txBody>
      </p:sp>
      <p:sp>
        <p:nvSpPr>
          <p:cNvPr id="12" name="TextBox 11"/>
          <p:cNvSpPr txBox="1"/>
          <p:nvPr/>
        </p:nvSpPr>
        <p:spPr>
          <a:xfrm>
            <a:off x="4746929" y="5574527"/>
            <a:ext cx="6225871" cy="64698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err="1"/>
              <a:t>Podlecki</a:t>
            </a:r>
            <a:r>
              <a:rPr lang="en-US" sz="1600" dirty="0"/>
              <a:t>, Anthony J. </a:t>
            </a:r>
            <a:r>
              <a:rPr lang="en-US" sz="1600" i="1" dirty="0"/>
              <a:t>The Political Background of Aeschylean Tragedy</a:t>
            </a:r>
            <a:r>
              <a:rPr lang="en-US" sz="1600" dirty="0"/>
              <a:t>. Ann Arbor, 1966.</a:t>
            </a:r>
          </a:p>
        </p:txBody>
      </p:sp>
    </p:spTree>
    <p:extLst>
      <p:ext uri="{BB962C8B-B14F-4D97-AF65-F5344CB8AC3E}">
        <p14:creationId xmlns:p14="http://schemas.microsoft.com/office/powerpoint/2010/main" val="241761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bg/>
                                          </p:spTgt>
                                        </p:tgtEl>
                                        <p:attrNameLst>
                                          <p:attrName>style.visibility</p:attrName>
                                        </p:attrNameLst>
                                      </p:cBhvr>
                                      <p:to>
                                        <p:strVal val="visible"/>
                                      </p:to>
                                    </p:set>
                                    <p:animEffect transition="in" filter="fade">
                                      <p:cBhvr>
                                        <p:cTn id="40" dur="500"/>
                                        <p:tgtEl>
                                          <p:spTgt spid="10">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fade">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fade">
                                      <p:cBhvr>
                                        <p:cTn id="53" dur="500"/>
                                        <p:tgtEl>
                                          <p:spTgt spid="1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xEl>
                                              <p:pRg st="2" end="2"/>
                                            </p:txEl>
                                          </p:spTgt>
                                        </p:tgtEl>
                                        <p:attrNameLst>
                                          <p:attrName>style.visibility</p:attrName>
                                        </p:attrNameLst>
                                      </p:cBhvr>
                                      <p:to>
                                        <p:strVal val="visible"/>
                                      </p:to>
                                    </p:set>
                                    <p:animEffect transition="in" filter="fade">
                                      <p:cBhvr>
                                        <p:cTn id="58" dur="500"/>
                                        <p:tgtEl>
                                          <p:spTgt spid="1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Effect transition="in" filter="fade">
                                      <p:cBhvr>
                                        <p:cTn id="63" dur="500"/>
                                        <p:tgtEl>
                                          <p:spTgt spid="11">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xEl>
                                              <p:pRg st="4" end="4"/>
                                            </p:txEl>
                                          </p:spTgt>
                                        </p:tgtEl>
                                        <p:attrNameLst>
                                          <p:attrName>style.visibility</p:attrName>
                                        </p:attrNameLst>
                                      </p:cBhvr>
                                      <p:to>
                                        <p:strVal val="visible"/>
                                      </p:to>
                                    </p:set>
                                    <p:animEffect transition="in" filter="fade">
                                      <p:cBhvr>
                                        <p:cTn id="68" dur="500"/>
                                        <p:tgtEl>
                                          <p:spTgt spid="11">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build="p"/>
      <p:bldP spid="10" grpId="0" uiExpand="1" build="p" animBg="1"/>
      <p:bldP spid="11" grpId="0" build="p"/>
      <p:bldP spid="12" grpId="0" animBg="1"/>
    </p:bldLst>
  </p:timing>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BC5B54C9-948E-41A7-8CFA-5D4B3C50826A}" vid="{D3E6518C-B2B7-4495-8CF6-136E4E76E47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persuasion_fall_2025</Template>
  <TotalTime>1101</TotalTime>
  <Words>1607</Words>
  <Application>Microsoft Office PowerPoint</Application>
  <PresentationFormat>Widescreen</PresentationFormat>
  <Paragraphs>169</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Times New Roman</vt:lpstr>
      <vt:lpstr>persuasion_fall_2025</vt:lpstr>
      <vt:lpstr>Peithō on Trial: Aeschylus’ Oresteia</vt:lpstr>
      <vt:lpstr>From Presentation to Paper</vt:lpstr>
      <vt:lpstr>Agenda</vt:lpstr>
      <vt:lpstr>Preliminary Remarks</vt:lpstr>
      <vt:lpstr>Peithō’s Problematics</vt:lpstr>
      <vt:lpstr>Why Oresteia?</vt:lpstr>
      <vt:lpstr>Peithō on Trial…</vt:lpstr>
      <vt:lpstr>Aeschylus’ Oresteia: Introduction</vt:lpstr>
      <vt:lpstr>Oresteia: Background</vt:lpstr>
      <vt:lpstr>Agamemnon: Analysis</vt:lpstr>
      <vt:lpstr>To Tread or Not to Tread?</vt:lpstr>
      <vt:lpstr>Procedure</vt:lpstr>
      <vt:lpstr>SWA Prompt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Peithō on Trial: Aeschylus’ Oresteia</dc:title>
  <dc:creator>ascholtz</dc:creator>
  <cp:lastModifiedBy>Andrew Scholtz</cp:lastModifiedBy>
  <cp:revision>149</cp:revision>
  <cp:lastPrinted>2017-02-02T21:05:54Z</cp:lastPrinted>
  <dcterms:created xsi:type="dcterms:W3CDTF">2012-09-19T20:43:20Z</dcterms:created>
  <dcterms:modified xsi:type="dcterms:W3CDTF">2025-09-25T17:05:34Z</dcterms:modified>
</cp:coreProperties>
</file>