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24"/>
  </p:notesMasterIdLst>
  <p:sldIdLst>
    <p:sldId id="257" r:id="rId2"/>
    <p:sldId id="281" r:id="rId3"/>
    <p:sldId id="301" r:id="rId4"/>
    <p:sldId id="299" r:id="rId5"/>
    <p:sldId id="279" r:id="rId6"/>
    <p:sldId id="280" r:id="rId7"/>
    <p:sldId id="272" r:id="rId8"/>
    <p:sldId id="302" r:id="rId9"/>
    <p:sldId id="291" r:id="rId10"/>
    <p:sldId id="292" r:id="rId11"/>
    <p:sldId id="295" r:id="rId12"/>
    <p:sldId id="262" r:id="rId13"/>
    <p:sldId id="293" r:id="rId14"/>
    <p:sldId id="294" r:id="rId15"/>
    <p:sldId id="263" r:id="rId16"/>
    <p:sldId id="297" r:id="rId17"/>
    <p:sldId id="289" r:id="rId18"/>
    <p:sldId id="285" r:id="rId19"/>
    <p:sldId id="298" r:id="rId20"/>
    <p:sldId id="286" r:id="rId21"/>
    <p:sldId id="287" r:id="rId22"/>
    <p:sldId id="296"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6">
          <p15:clr>
            <a:srgbClr val="A4A3A4"/>
          </p15:clr>
        </p15:guide>
        <p15:guide id="2" pos="6912">
          <p15:clr>
            <a:srgbClr val="A4A3A4"/>
          </p15:clr>
        </p15:guide>
        <p15:guide id="4" orient="horz" pos="2160">
          <p15:clr>
            <a:srgbClr val="A4A3A4"/>
          </p15:clr>
        </p15:guide>
        <p15:guide id="5" pos="4512">
          <p15:clr>
            <a:srgbClr val="A4A3A4"/>
          </p15:clr>
        </p15:guide>
        <p15:guide id="7" pos="912">
          <p15:clr>
            <a:srgbClr val="A4A3A4"/>
          </p15:clr>
        </p15:guide>
        <p15:guide id="8" pos="39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3" autoAdjust="0"/>
    <p:restoredTop sz="86387" autoAdjust="0"/>
  </p:normalViewPr>
  <p:slideViewPr>
    <p:cSldViewPr snapToGrid="0" showGuides="1">
      <p:cViewPr varScale="1">
        <p:scale>
          <a:sx n="138" d="100"/>
          <a:sy n="138" d="100"/>
        </p:scale>
        <p:origin x="608" y="88"/>
      </p:cViewPr>
      <p:guideLst>
        <p:guide orient="horz" pos="4056"/>
        <p:guide pos="6912"/>
        <p:guide orient="horz" pos="2160"/>
        <p:guide pos="4512"/>
        <p:guide pos="912"/>
        <p:guide pos="39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3279BBD-8856-4276-B976-3D7057859528}" type="datetimeFigureOut">
              <a:rPr lang="en-US" smtClean="0"/>
              <a:t>11/4/2025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31FB438-DE60-421F-9E24-62F869370B9F}" type="slidenum">
              <a:rPr lang="en-US" smtClean="0"/>
              <a:t>‹#›</a:t>
            </a:fld>
            <a:endParaRPr lang="en-US"/>
          </a:p>
        </p:txBody>
      </p:sp>
    </p:spTree>
    <p:extLst>
      <p:ext uri="{BB962C8B-B14F-4D97-AF65-F5344CB8AC3E}">
        <p14:creationId xmlns:p14="http://schemas.microsoft.com/office/powerpoint/2010/main" val="3986201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ritannica.com/event/Berlin-blockad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74FFD7E9-EEFF-43A3-A41A-F07EAB15C7DF}" type="datetime1">
              <a:rPr lang="en-US"/>
              <a:pPr/>
              <a:t>11/4/2025</a:t>
            </a:fld>
            <a:endParaRPr lang="en-US"/>
          </a:p>
        </p:txBody>
      </p:sp>
      <p:sp>
        <p:nvSpPr>
          <p:cNvPr id="7" name="Rectangle 7"/>
          <p:cNvSpPr>
            <a:spLocks noGrp="1" noChangeArrowheads="1"/>
          </p:cNvSpPr>
          <p:nvPr>
            <p:ph type="sldNum" sz="quarter" idx="5"/>
          </p:nvPr>
        </p:nvSpPr>
        <p:spPr>
          <a:ln/>
        </p:spPr>
        <p:txBody>
          <a:bodyPr/>
          <a:lstStyle/>
          <a:p>
            <a:fld id="{959BF72C-1DF9-4666-814B-1461DFDC14CD}" type="slidenum">
              <a:rPr lang="en-US"/>
              <a:pPr/>
              <a:t>1</a:t>
            </a:fld>
            <a:endParaRPr lang="en-US"/>
          </a:p>
        </p:txBody>
      </p:sp>
      <p:sp>
        <p:nvSpPr>
          <p:cNvPr id="206850" name="Rectangle 2"/>
          <p:cNvSpPr>
            <a:spLocks noGrp="1" noRot="1" noChangeAspect="1" noChangeArrowheads="1" noTextEdit="1"/>
          </p:cNvSpPr>
          <p:nvPr>
            <p:ph type="sldImg"/>
          </p:nvPr>
        </p:nvSpPr>
        <p:spPr>
          <a:xfrm>
            <a:off x="2012950" y="482600"/>
            <a:ext cx="2984500" cy="1679575"/>
          </a:xfrm>
          <a:ln/>
        </p:spPr>
      </p:sp>
      <p:sp>
        <p:nvSpPr>
          <p:cNvPr id="2068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39930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relationship of this with the previous?</a:t>
            </a:r>
          </a:p>
        </p:txBody>
      </p:sp>
      <p:sp>
        <p:nvSpPr>
          <p:cNvPr id="4" name="Slide Number Placeholder 3"/>
          <p:cNvSpPr>
            <a:spLocks noGrp="1"/>
          </p:cNvSpPr>
          <p:nvPr>
            <p:ph type="sldNum" sz="quarter" idx="5"/>
          </p:nvPr>
        </p:nvSpPr>
        <p:spPr/>
        <p:txBody>
          <a:bodyPr/>
          <a:lstStyle/>
          <a:p>
            <a:fld id="{931FB438-DE60-421F-9E24-62F869370B9F}" type="slidenum">
              <a:rPr lang="en-US" smtClean="0"/>
              <a:t>20</a:t>
            </a:fld>
            <a:endParaRPr lang="en-US"/>
          </a:p>
        </p:txBody>
      </p:sp>
    </p:spTree>
    <p:extLst>
      <p:ext uri="{BB962C8B-B14F-4D97-AF65-F5344CB8AC3E}">
        <p14:creationId xmlns:p14="http://schemas.microsoft.com/office/powerpoint/2010/main" val="791578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question</a:t>
            </a:r>
          </a:p>
        </p:txBody>
      </p:sp>
      <p:sp>
        <p:nvSpPr>
          <p:cNvPr id="4" name="Slide Number Placeholder 3"/>
          <p:cNvSpPr>
            <a:spLocks noGrp="1"/>
          </p:cNvSpPr>
          <p:nvPr>
            <p:ph type="sldNum" sz="quarter" idx="5"/>
          </p:nvPr>
        </p:nvSpPr>
        <p:spPr/>
        <p:txBody>
          <a:bodyPr/>
          <a:lstStyle/>
          <a:p>
            <a:fld id="{931FB438-DE60-421F-9E24-62F869370B9F}" type="slidenum">
              <a:rPr lang="en-US" smtClean="0"/>
              <a:t>21</a:t>
            </a:fld>
            <a:endParaRPr lang="en-US"/>
          </a:p>
        </p:txBody>
      </p:sp>
    </p:spTree>
    <p:extLst>
      <p:ext uri="{BB962C8B-B14F-4D97-AF65-F5344CB8AC3E}">
        <p14:creationId xmlns:p14="http://schemas.microsoft.com/office/powerpoint/2010/main" val="210285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0" i="0" dirty="0">
                <a:solidFill>
                  <a:srgbClr val="121212"/>
                </a:solidFill>
                <a:effectLst/>
                <a:latin typeface="GuardianTextEgyptian"/>
              </a:rPr>
              <a:t>The cold war arguably began and ended in Berlin, bookended by the 1948-9 airlift and the fall of the wall in 1989. The former was the largest air relief</a:t>
            </a:r>
            <a:r>
              <a:rPr lang="en-US" b="1" i="0" dirty="0">
                <a:solidFill>
                  <a:srgbClr val="121212"/>
                </a:solidFill>
                <a:effectLst/>
                <a:latin typeface="GuardianTextEgyptian"/>
              </a:rPr>
              <a:t> </a:t>
            </a:r>
            <a:r>
              <a:rPr lang="en-US" b="0" i="0" dirty="0">
                <a:solidFill>
                  <a:srgbClr val="121212"/>
                </a:solidFill>
                <a:effectLst/>
                <a:latin typeface="GuardianTextEgyptian"/>
              </a:rPr>
              <a:t>operation in history. It supplied Berlin when Stalin tried to force out the western allies.”</a:t>
            </a:r>
          </a:p>
          <a:p>
            <a:pPr algn="l" fontAlgn="base"/>
            <a:r>
              <a:rPr lang="en-US" b="0" i="0" dirty="0">
                <a:solidFill>
                  <a:srgbClr val="121212"/>
                </a:solidFill>
                <a:effectLst/>
                <a:latin typeface="GuardianTextEgyptian"/>
              </a:rPr>
              <a:t>“The biggest western tool, however, was disinformation. The allied airlift cost the equivalent of </a:t>
            </a:r>
            <a:r>
              <a:rPr lang="en-US" b="0" i="0" u="none" strike="noStrike" dirty="0">
                <a:solidFill>
                  <a:srgbClr val="C74600"/>
                </a:solidFill>
                <a:effectLst/>
                <a:latin typeface="GuardianTextEgyptian"/>
                <a:hlinkClick r:id="rId3"/>
              </a:rPr>
              <a:t>almost $</a:t>
            </a:r>
            <a:r>
              <a:rPr lang="en-US" b="0" i="0" u="none" strike="noStrike" dirty="0" err="1">
                <a:solidFill>
                  <a:srgbClr val="C74600"/>
                </a:solidFill>
                <a:effectLst/>
                <a:latin typeface="GuardianTextEgyptian"/>
                <a:hlinkClick r:id="rId3"/>
              </a:rPr>
              <a:t>3bn</a:t>
            </a:r>
            <a:r>
              <a:rPr lang="en-US" b="0" i="0" u="none" strike="noStrike" dirty="0">
                <a:solidFill>
                  <a:srgbClr val="C74600"/>
                </a:solidFill>
                <a:effectLst/>
                <a:latin typeface="GuardianTextEgyptian"/>
                <a:hlinkClick r:id="rId3"/>
              </a:rPr>
              <a:t> today</a:t>
            </a:r>
            <a:r>
              <a:rPr lang="en-US" b="0" i="0" dirty="0">
                <a:solidFill>
                  <a:srgbClr val="121212"/>
                </a:solidFill>
                <a:effectLst/>
                <a:latin typeface="GuardianTextEgyptian"/>
              </a:rPr>
              <a:t>, and needed a persuasive narrative to win public support. It’s one that almost everyone still believes today: Berlin was blockaded, its land routes sealed, and women and children were starving. Except, while there was an airlift of supplies, there was no Berlin blockade.”</a:t>
            </a:r>
          </a:p>
        </p:txBody>
      </p:sp>
      <p:sp>
        <p:nvSpPr>
          <p:cNvPr id="4" name="Slide Number Placeholder 3"/>
          <p:cNvSpPr>
            <a:spLocks noGrp="1"/>
          </p:cNvSpPr>
          <p:nvPr>
            <p:ph type="sldNum" sz="quarter" idx="5"/>
          </p:nvPr>
        </p:nvSpPr>
        <p:spPr/>
        <p:txBody>
          <a:bodyPr/>
          <a:lstStyle/>
          <a:p>
            <a:fld id="{931FB438-DE60-421F-9E24-62F869370B9F}" type="slidenum">
              <a:rPr lang="en-US" smtClean="0"/>
              <a:t>4</a:t>
            </a:fld>
            <a:endParaRPr lang="en-US"/>
          </a:p>
        </p:txBody>
      </p:sp>
    </p:spTree>
    <p:extLst>
      <p:ext uri="{BB962C8B-B14F-4D97-AF65-F5344CB8AC3E}">
        <p14:creationId xmlns:p14="http://schemas.microsoft.com/office/powerpoint/2010/main" val="130134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03D31E4-A805-4334-9BC8-26741B2F7AC0}" type="datetime1">
              <a:rPr lang="en-US"/>
              <a:pPr/>
              <a:t>11/4/2025</a:t>
            </a:fld>
            <a:endParaRPr lang="en-US"/>
          </a:p>
        </p:txBody>
      </p:sp>
      <p:sp>
        <p:nvSpPr>
          <p:cNvPr id="7" name="Rectangle 7"/>
          <p:cNvSpPr>
            <a:spLocks noGrp="1" noChangeArrowheads="1"/>
          </p:cNvSpPr>
          <p:nvPr>
            <p:ph type="sldNum" sz="quarter" idx="5"/>
          </p:nvPr>
        </p:nvSpPr>
        <p:spPr>
          <a:ln/>
        </p:spPr>
        <p:txBody>
          <a:bodyPr/>
          <a:lstStyle/>
          <a:p>
            <a:fld id="{C862CCFE-6FD9-4CA8-B423-49B44FD6867B}" type="slidenum">
              <a:rPr lang="en-US"/>
              <a:pPr/>
              <a:t>7</a:t>
            </a:fld>
            <a:endParaRPr lang="en-US"/>
          </a:p>
        </p:txBody>
      </p:sp>
      <p:sp>
        <p:nvSpPr>
          <p:cNvPr id="305154" name="Rectangle 2"/>
          <p:cNvSpPr>
            <a:spLocks noGrp="1" noRot="1" noChangeAspect="1" noChangeArrowheads="1" noTextEdit="1"/>
          </p:cNvSpPr>
          <p:nvPr>
            <p:ph type="sldImg"/>
          </p:nvPr>
        </p:nvSpPr>
        <p:spPr>
          <a:xfrm>
            <a:off x="2012950" y="482600"/>
            <a:ext cx="2984500" cy="1679575"/>
          </a:xfrm>
          <a:ln/>
        </p:spPr>
      </p:sp>
      <p:sp>
        <p:nvSpPr>
          <p:cNvPr id="305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3055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significance of all these sellers?</a:t>
            </a:r>
          </a:p>
        </p:txBody>
      </p:sp>
      <p:sp>
        <p:nvSpPr>
          <p:cNvPr id="4" name="Slide Number Placeholder 3"/>
          <p:cNvSpPr>
            <a:spLocks noGrp="1"/>
          </p:cNvSpPr>
          <p:nvPr>
            <p:ph type="sldNum" sz="quarter" idx="5"/>
          </p:nvPr>
        </p:nvSpPr>
        <p:spPr/>
        <p:txBody>
          <a:bodyPr/>
          <a:lstStyle/>
          <a:p>
            <a:fld id="{931FB438-DE60-421F-9E24-62F869370B9F}" type="slidenum">
              <a:rPr lang="en-US" smtClean="0"/>
              <a:t>11</a:t>
            </a:fld>
            <a:endParaRPr lang="en-US"/>
          </a:p>
        </p:txBody>
      </p:sp>
    </p:spTree>
    <p:extLst>
      <p:ext uri="{BB962C8B-B14F-4D97-AF65-F5344CB8AC3E}">
        <p14:creationId xmlns:p14="http://schemas.microsoft.com/office/powerpoint/2010/main" val="132754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3C047E1-A2FD-448A-A647-E7756D2056DD}" type="datetime1">
              <a:rPr lang="en-US"/>
              <a:pPr/>
              <a:t>11/4/2025</a:t>
            </a:fld>
            <a:endParaRPr lang="en-US"/>
          </a:p>
        </p:txBody>
      </p:sp>
      <p:sp>
        <p:nvSpPr>
          <p:cNvPr id="7" name="Rectangle 7"/>
          <p:cNvSpPr>
            <a:spLocks noGrp="1" noChangeArrowheads="1"/>
          </p:cNvSpPr>
          <p:nvPr>
            <p:ph type="sldNum" sz="quarter" idx="5"/>
          </p:nvPr>
        </p:nvSpPr>
        <p:spPr>
          <a:ln/>
        </p:spPr>
        <p:txBody>
          <a:bodyPr/>
          <a:lstStyle/>
          <a:p>
            <a:fld id="{7B6452F6-9780-4043-AC02-2647E82CA087}" type="slidenum">
              <a:rPr lang="en-US"/>
              <a:pPr/>
              <a:t>12</a:t>
            </a:fld>
            <a:endParaRPr lang="en-US"/>
          </a:p>
        </p:txBody>
      </p:sp>
      <p:sp>
        <p:nvSpPr>
          <p:cNvPr id="187394" name="Rectangle 2"/>
          <p:cNvSpPr>
            <a:spLocks noGrp="1" noRot="1" noChangeAspect="1" noChangeArrowheads="1" noTextEdit="1"/>
          </p:cNvSpPr>
          <p:nvPr>
            <p:ph type="sldImg"/>
          </p:nvPr>
        </p:nvSpPr>
        <p:spPr>
          <a:xfrm>
            <a:off x="1743075" y="604838"/>
            <a:ext cx="3524250" cy="1982787"/>
          </a:xfrm>
          <a:ln/>
        </p:spPr>
      </p:sp>
      <p:sp>
        <p:nvSpPr>
          <p:cNvPr id="187395" name="Rectangle 3"/>
          <p:cNvSpPr>
            <a:spLocks noGrp="1" noChangeArrowheads="1"/>
          </p:cNvSpPr>
          <p:nvPr>
            <p:ph type="body" idx="1"/>
          </p:nvPr>
        </p:nvSpPr>
        <p:spPr>
          <a:xfrm>
            <a:off x="851959" y="2937839"/>
            <a:ext cx="5306484" cy="5661778"/>
          </a:xfrm>
        </p:spPr>
        <p:txBody>
          <a:bodyPr/>
          <a:lstStyle/>
          <a:p>
            <a:r>
              <a:rPr lang="en-US" dirty="0"/>
              <a:t>in </a:t>
            </a:r>
            <a:r>
              <a:rPr lang="en-US" dirty="0" err="1"/>
              <a:t>thuc</a:t>
            </a:r>
            <a:r>
              <a:rPr lang="en-US" dirty="0"/>
              <a:t>, aristo, and </a:t>
            </a:r>
            <a:r>
              <a:rPr lang="en-US" dirty="0" err="1"/>
              <a:t>ps-aristotelian</a:t>
            </a:r>
            <a:r>
              <a:rPr lang="en-US" dirty="0"/>
              <a:t> </a:t>
            </a:r>
            <a:r>
              <a:rPr lang="en-US" dirty="0" err="1"/>
              <a:t>ath</a:t>
            </a:r>
            <a:r>
              <a:rPr lang="en-US" dirty="0"/>
              <a:t> pol, a demagogue, exemplar of vulgar pol and speaker, though </a:t>
            </a:r>
            <a:r>
              <a:rPr lang="en-US" dirty="0" err="1"/>
              <a:t>wohl</a:t>
            </a:r>
            <a:r>
              <a:rPr lang="en-US" dirty="0"/>
              <a:t> argues a critic of the dēmos’ speech-addiction in </a:t>
            </a:r>
            <a:r>
              <a:rPr lang="en-US" dirty="0" err="1"/>
              <a:t>thuc</a:t>
            </a:r>
            <a:r>
              <a:rPr lang="en-US" dirty="0"/>
              <a:t> bk 2.</a:t>
            </a:r>
          </a:p>
          <a:p>
            <a:r>
              <a:rPr lang="en-US" dirty="0" err="1"/>
              <a:t>evdently</a:t>
            </a:r>
            <a:r>
              <a:rPr lang="en-US" dirty="0"/>
              <a:t>, the author of a successful bill to raise jury pay from 2 to three obols.</a:t>
            </a:r>
          </a:p>
          <a:p>
            <a:pPr lvl="1"/>
            <a:r>
              <a:rPr lang="en-US" dirty="0" err="1"/>
              <a:t>pericles</a:t>
            </a:r>
            <a:r>
              <a:rPr lang="en-US" dirty="0"/>
              <a:t> instituted jury pay 440s, </a:t>
            </a:r>
            <a:r>
              <a:rPr lang="en-US" dirty="0" err="1"/>
              <a:t>cleon</a:t>
            </a:r>
            <a:r>
              <a:rPr lang="en-US" dirty="0"/>
              <a:t> raised that</a:t>
            </a:r>
          </a:p>
          <a:p>
            <a:r>
              <a:rPr lang="en-US" dirty="0"/>
              <a:t>note discrepant implications:</a:t>
            </a:r>
          </a:p>
          <a:p>
            <a:pPr lvl="1"/>
            <a:r>
              <a:rPr lang="en-US" dirty="0"/>
              <a:t>enables broader spectrum of </a:t>
            </a:r>
            <a:r>
              <a:rPr lang="en-US" dirty="0" err="1"/>
              <a:t>athenians</a:t>
            </a:r>
            <a:r>
              <a:rPr lang="en-US" dirty="0"/>
              <a:t> to serve</a:t>
            </a:r>
          </a:p>
          <a:p>
            <a:pPr lvl="1"/>
            <a:r>
              <a:rPr lang="en-US" dirty="0"/>
              <a:t>looks like political-judicial bribery</a:t>
            </a:r>
          </a:p>
        </p:txBody>
      </p:sp>
    </p:spTree>
    <p:extLst>
      <p:ext uri="{BB962C8B-B14F-4D97-AF65-F5344CB8AC3E}">
        <p14:creationId xmlns:p14="http://schemas.microsoft.com/office/powerpoint/2010/main" val="581502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3C047E1-A2FD-448A-A647-E7756D2056DD}" type="datetime1">
              <a:rPr lang="en-US"/>
              <a:pPr/>
              <a:t>11/4/2025</a:t>
            </a:fld>
            <a:endParaRPr lang="en-US"/>
          </a:p>
        </p:txBody>
      </p:sp>
      <p:sp>
        <p:nvSpPr>
          <p:cNvPr id="7" name="Rectangle 7"/>
          <p:cNvSpPr>
            <a:spLocks noGrp="1" noChangeArrowheads="1"/>
          </p:cNvSpPr>
          <p:nvPr>
            <p:ph type="sldNum" sz="quarter" idx="5"/>
          </p:nvPr>
        </p:nvSpPr>
        <p:spPr>
          <a:ln/>
        </p:spPr>
        <p:txBody>
          <a:bodyPr/>
          <a:lstStyle/>
          <a:p>
            <a:fld id="{7B6452F6-9780-4043-AC02-2647E82CA087}" type="slidenum">
              <a:rPr lang="en-US"/>
              <a:pPr/>
              <a:t>13</a:t>
            </a:fld>
            <a:endParaRPr lang="en-US"/>
          </a:p>
        </p:txBody>
      </p:sp>
      <p:sp>
        <p:nvSpPr>
          <p:cNvPr id="187394" name="Rectangle 2"/>
          <p:cNvSpPr>
            <a:spLocks noGrp="1" noRot="1" noChangeAspect="1" noChangeArrowheads="1" noTextEdit="1"/>
          </p:cNvSpPr>
          <p:nvPr>
            <p:ph type="sldImg"/>
          </p:nvPr>
        </p:nvSpPr>
        <p:spPr>
          <a:xfrm>
            <a:off x="1743075" y="604838"/>
            <a:ext cx="3524250" cy="1982787"/>
          </a:xfrm>
          <a:ln/>
        </p:spPr>
      </p:sp>
      <p:sp>
        <p:nvSpPr>
          <p:cNvPr id="187395" name="Rectangle 3"/>
          <p:cNvSpPr>
            <a:spLocks noGrp="1" noChangeArrowheads="1"/>
          </p:cNvSpPr>
          <p:nvPr>
            <p:ph type="body" idx="1"/>
          </p:nvPr>
        </p:nvSpPr>
        <p:spPr>
          <a:xfrm>
            <a:off x="851959" y="2937839"/>
            <a:ext cx="5306484" cy="5661778"/>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i="0" kern="1200" dirty="0">
                <a:solidFill>
                  <a:schemeClr val="tx1"/>
                </a:solidFill>
                <a:effectLst/>
                <a:latin typeface="+mn-lt"/>
                <a:ea typeface="+mn-ea"/>
                <a:cs typeface="+mn-cs"/>
              </a:rPr>
              <a:t>425 Cleon captures Spartans at Pylos (Cleon's "mission accomplished" moment)</a:t>
            </a:r>
            <a:endParaRPr lang="en-US" dirty="0"/>
          </a:p>
          <a:p>
            <a:endParaRPr lang="en-US" dirty="0"/>
          </a:p>
        </p:txBody>
      </p:sp>
    </p:spTree>
    <p:extLst>
      <p:ext uri="{BB962C8B-B14F-4D97-AF65-F5344CB8AC3E}">
        <p14:creationId xmlns:p14="http://schemas.microsoft.com/office/powerpoint/2010/main" val="69256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3C047E1-A2FD-448A-A647-E7756D2056DD}" type="datetime1">
              <a:rPr lang="en-US"/>
              <a:pPr/>
              <a:t>11/4/2025</a:t>
            </a:fld>
            <a:endParaRPr lang="en-US"/>
          </a:p>
        </p:txBody>
      </p:sp>
      <p:sp>
        <p:nvSpPr>
          <p:cNvPr id="7" name="Rectangle 7"/>
          <p:cNvSpPr>
            <a:spLocks noGrp="1" noChangeArrowheads="1"/>
          </p:cNvSpPr>
          <p:nvPr>
            <p:ph type="sldNum" sz="quarter" idx="5"/>
          </p:nvPr>
        </p:nvSpPr>
        <p:spPr>
          <a:ln/>
        </p:spPr>
        <p:txBody>
          <a:bodyPr/>
          <a:lstStyle/>
          <a:p>
            <a:fld id="{7B6452F6-9780-4043-AC02-2647E82CA087}" type="slidenum">
              <a:rPr lang="en-US"/>
              <a:pPr/>
              <a:t>14</a:t>
            </a:fld>
            <a:endParaRPr lang="en-US"/>
          </a:p>
        </p:txBody>
      </p:sp>
      <p:sp>
        <p:nvSpPr>
          <p:cNvPr id="187394" name="Rectangle 2"/>
          <p:cNvSpPr>
            <a:spLocks noGrp="1" noRot="1" noChangeAspect="1" noChangeArrowheads="1" noTextEdit="1"/>
          </p:cNvSpPr>
          <p:nvPr>
            <p:ph type="sldImg"/>
          </p:nvPr>
        </p:nvSpPr>
        <p:spPr>
          <a:xfrm>
            <a:off x="1743075" y="604838"/>
            <a:ext cx="3524250" cy="1982787"/>
          </a:xfrm>
          <a:ln/>
        </p:spPr>
      </p:sp>
      <p:sp>
        <p:nvSpPr>
          <p:cNvPr id="187395" name="Rectangle 3"/>
          <p:cNvSpPr>
            <a:spLocks noGrp="1" noChangeArrowheads="1"/>
          </p:cNvSpPr>
          <p:nvPr>
            <p:ph type="body" idx="1"/>
          </p:nvPr>
        </p:nvSpPr>
        <p:spPr>
          <a:xfrm>
            <a:off x="851959" y="2937839"/>
            <a:ext cx="5306484" cy="5661778"/>
          </a:xfrm>
        </p:spPr>
        <p:txBody>
          <a:bodyPr/>
          <a:lstStyle/>
          <a:p>
            <a:endParaRPr lang="en-US" dirty="0"/>
          </a:p>
        </p:txBody>
      </p:sp>
    </p:spTree>
    <p:extLst>
      <p:ext uri="{BB962C8B-B14F-4D97-AF65-F5344CB8AC3E}">
        <p14:creationId xmlns:p14="http://schemas.microsoft.com/office/powerpoint/2010/main" val="20329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315DC33-A6C2-42E3-A354-F27D8508B40E}" type="datetime1">
              <a:rPr lang="en-US"/>
              <a:pPr/>
              <a:t>11/4/2025</a:t>
            </a:fld>
            <a:endParaRPr lang="en-US"/>
          </a:p>
        </p:txBody>
      </p:sp>
      <p:sp>
        <p:nvSpPr>
          <p:cNvPr id="7" name="Rectangle 7"/>
          <p:cNvSpPr>
            <a:spLocks noGrp="1" noChangeArrowheads="1"/>
          </p:cNvSpPr>
          <p:nvPr>
            <p:ph type="sldNum" sz="quarter" idx="5"/>
          </p:nvPr>
        </p:nvSpPr>
        <p:spPr>
          <a:ln/>
        </p:spPr>
        <p:txBody>
          <a:bodyPr/>
          <a:lstStyle/>
          <a:p>
            <a:fld id="{DA4D2E0A-4A58-4DA1-A2C1-D590D11DF3EF}" type="slidenum">
              <a:rPr lang="en-US"/>
              <a:pPr/>
              <a:t>15</a:t>
            </a:fld>
            <a:endParaRPr lang="en-US"/>
          </a:p>
        </p:txBody>
      </p:sp>
      <p:sp>
        <p:nvSpPr>
          <p:cNvPr id="265218" name="Rectangle 2"/>
          <p:cNvSpPr>
            <a:spLocks noGrp="1" noRot="1" noChangeAspect="1" noChangeArrowheads="1" noTextEdit="1"/>
          </p:cNvSpPr>
          <p:nvPr>
            <p:ph type="sldImg"/>
          </p:nvPr>
        </p:nvSpPr>
        <p:spPr>
          <a:xfrm>
            <a:off x="2012950" y="482600"/>
            <a:ext cx="2984500" cy="1679575"/>
          </a:xfrm>
          <a:ln/>
        </p:spPr>
      </p:sp>
      <p:sp>
        <p:nvSpPr>
          <p:cNvPr id="265219" name="Rectangle 3"/>
          <p:cNvSpPr>
            <a:spLocks noGrp="1" noChangeArrowheads="1"/>
          </p:cNvSpPr>
          <p:nvPr>
            <p:ph type="body" idx="1"/>
          </p:nvPr>
        </p:nvSpPr>
        <p:spPr/>
        <p:txBody>
          <a:bodyPr/>
          <a:lstStyle/>
          <a:p>
            <a:r>
              <a:rPr lang="en-US" dirty="0"/>
              <a:t>Crisis and Plan</a:t>
            </a:r>
            <a:endParaRPr lang="en-US" sz="2400" dirty="0"/>
          </a:p>
          <a:p>
            <a:pPr lvl="1"/>
            <a:r>
              <a:rPr lang="en-US" dirty="0"/>
              <a:t>fight demagoguery with …</a:t>
            </a:r>
          </a:p>
          <a:p>
            <a:pPr lvl="1"/>
            <a:r>
              <a:rPr lang="en-US" dirty="0"/>
              <a:t>demagoguery </a:t>
            </a:r>
            <a:r>
              <a:rPr lang="en-US" sz="2000" dirty="0"/>
              <a:t>(36-59)</a:t>
            </a:r>
            <a:endParaRPr lang="en-US" dirty="0"/>
          </a:p>
          <a:p>
            <a:r>
              <a:rPr lang="en-US" dirty="0"/>
              <a:t>Agonistic courtship</a:t>
            </a:r>
          </a:p>
          <a:p>
            <a:pPr lvl="1"/>
            <a:r>
              <a:rPr lang="en-US" dirty="0"/>
              <a:t>council meeting </a:t>
            </a:r>
            <a:r>
              <a:rPr lang="en-US" sz="2000" dirty="0"/>
              <a:t>(60-62)</a:t>
            </a:r>
          </a:p>
          <a:p>
            <a:pPr lvl="1"/>
            <a:r>
              <a:rPr lang="en-US" dirty="0"/>
              <a:t>assembly meeting </a:t>
            </a:r>
            <a:r>
              <a:rPr lang="en-US" sz="2000" dirty="0"/>
              <a:t>(62-83)</a:t>
            </a:r>
          </a:p>
          <a:p>
            <a:r>
              <a:rPr lang="en-US" dirty="0"/>
              <a:t>Festive finale</a:t>
            </a:r>
          </a:p>
          <a:p>
            <a:pPr lvl="1"/>
            <a:r>
              <a:rPr lang="en-US" dirty="0"/>
              <a:t>reformation, rejuvenation </a:t>
            </a:r>
            <a:r>
              <a:rPr lang="en-US" sz="2000" dirty="0"/>
              <a:t>(86-89)</a:t>
            </a:r>
            <a:r>
              <a:rPr lang="en-US" dirty="0"/>
              <a:t> </a:t>
            </a:r>
          </a:p>
        </p:txBody>
      </p:sp>
    </p:spTree>
    <p:extLst>
      <p:ext uri="{BB962C8B-B14F-4D97-AF65-F5344CB8AC3E}">
        <p14:creationId xmlns:p14="http://schemas.microsoft.com/office/powerpoint/2010/main" val="632870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relationship?</a:t>
            </a:r>
          </a:p>
        </p:txBody>
      </p:sp>
      <p:sp>
        <p:nvSpPr>
          <p:cNvPr id="4" name="Slide Number Placeholder 3"/>
          <p:cNvSpPr>
            <a:spLocks noGrp="1"/>
          </p:cNvSpPr>
          <p:nvPr>
            <p:ph type="sldNum" sz="quarter" idx="5"/>
          </p:nvPr>
        </p:nvSpPr>
        <p:spPr/>
        <p:txBody>
          <a:bodyPr/>
          <a:lstStyle/>
          <a:p>
            <a:fld id="{931FB438-DE60-421F-9E24-62F869370B9F}" type="slidenum">
              <a:rPr lang="en-US" smtClean="0"/>
              <a:t>18</a:t>
            </a:fld>
            <a:endParaRPr lang="en-US"/>
          </a:p>
        </p:txBody>
      </p:sp>
    </p:spTree>
    <p:extLst>
      <p:ext uri="{BB962C8B-B14F-4D97-AF65-F5344CB8AC3E}">
        <p14:creationId xmlns:p14="http://schemas.microsoft.com/office/powerpoint/2010/main" val="1721114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72DF39-0C56-45D0-AC63-3B35AFD4F9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93"/>
            <a:ext cx="12192000" cy="6856214"/>
          </a:xfrm>
          <a:prstGeom prst="rect">
            <a:avLst/>
          </a:prstGeom>
        </p:spPr>
      </p:pic>
      <p:sp>
        <p:nvSpPr>
          <p:cNvPr id="11" name="Rectangle 10">
            <a:extLst>
              <a:ext uri="{FF2B5EF4-FFF2-40B4-BE49-F238E27FC236}">
                <a16:creationId xmlns:a16="http://schemas.microsoft.com/office/drawing/2014/main" id="{2CC2E3AD-8D80-4D06-8C4F-3644F173A6AF}"/>
              </a:ext>
              <a:ext uri="{C183D7F6-B498-43B3-948B-1728B52AA6E4}">
                <adec:decorative xmlns:adec="http://schemas.microsoft.com/office/drawing/2017/decorative" val="1"/>
              </a:ext>
            </a:extLst>
          </p:cNvPr>
          <p:cNvSpPr/>
          <p:nvPr/>
        </p:nvSpPr>
        <p:spPr>
          <a:xfrm>
            <a:off x="1" y="0"/>
            <a:ext cx="12192000" cy="6876810"/>
          </a:xfrm>
          <a:prstGeom prst="rect">
            <a:avLst/>
          </a:prstGeom>
          <a:solidFill>
            <a:schemeClr val="bg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8" name="Title 1">
            <a:extLst>
              <a:ext uri="{FF2B5EF4-FFF2-40B4-BE49-F238E27FC236}">
                <a16:creationId xmlns:a16="http://schemas.microsoft.com/office/drawing/2014/main" id="{2CAE099D-8829-4F75-BC00-DD35E3F8B11B}"/>
              </a:ext>
            </a:extLst>
          </p:cNvPr>
          <p:cNvSpPr>
            <a:spLocks noGrp="1"/>
          </p:cNvSpPr>
          <p:nvPr>
            <p:ph type="ctrTitle"/>
          </p:nvPr>
        </p:nvSpPr>
        <p:spPr>
          <a:xfrm>
            <a:off x="601840" y="265223"/>
            <a:ext cx="11244902" cy="1574286"/>
          </a:xfrm>
          <a:solidFill>
            <a:schemeClr val="bg1">
              <a:alpha val="0"/>
            </a:schemeClr>
          </a:solidFill>
        </p:spPr>
        <p:txBody>
          <a:bodyPr>
            <a:normAutofit/>
          </a:bodyPr>
          <a:lstStyle>
            <a:lvl1pPr>
              <a:defRPr sz="6600" b="0">
                <a:solidFill>
                  <a:schemeClr val="tx2"/>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D1C7462C-145C-482A-805E-7B1B6552C434}"/>
              </a:ext>
            </a:extLst>
          </p:cNvPr>
          <p:cNvSpPr>
            <a:spLocks noGrp="1"/>
          </p:cNvSpPr>
          <p:nvPr>
            <p:ph type="subTitle" idx="1"/>
          </p:nvPr>
        </p:nvSpPr>
        <p:spPr>
          <a:xfrm>
            <a:off x="601840" y="1983036"/>
            <a:ext cx="11244902" cy="1373726"/>
          </a:xfrm>
        </p:spPr>
        <p:txBody>
          <a:bodyPr>
            <a:normAutofit/>
          </a:bodyPr>
          <a:lstStyle>
            <a:lvl1pPr marL="45720" indent="0">
              <a:buFontTx/>
              <a:buNone/>
              <a:defRPr sz="4000">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328630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18320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a:gradFill>
            <a:gsLst>
              <a:gs pos="0">
                <a:srgbClr val="A6B6D6"/>
              </a:gs>
              <a:gs pos="100000">
                <a:srgbClr val="FFFFFF">
                  <a:alpha val="0"/>
                </a:srgbClr>
              </a:gs>
            </a:gsLst>
            <a:lin ang="2700000" scaled="0"/>
          </a:gradFill>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181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kern="800" spc="0" baseline="0">
                <a:solidFill>
                  <a:srgbClr val="000099"/>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8C4D1-6589-427A-BD39-4C6CAB503409}" type="datetime1">
              <a:rPr lang="en-US" smtClean="0"/>
              <a:t>11/4/2025</a:t>
            </a:fld>
            <a:endParaRPr lang="en-US" dirty="0"/>
          </a:p>
        </p:txBody>
      </p:sp>
      <p:sp>
        <p:nvSpPr>
          <p:cNvPr id="5" name="Footer Placeholder 4"/>
          <p:cNvSpPr>
            <a:spLocks noGrp="1"/>
          </p:cNvSpPr>
          <p:nvPr>
            <p:ph type="ftr" sz="quarter" idx="11"/>
          </p:nvPr>
        </p:nvSpPr>
        <p:spPr/>
        <p:txBody>
          <a:bodyPr/>
          <a:lstStyle/>
          <a:p>
            <a:r>
              <a:rPr lang="en-US" dirty="0"/>
              <a:t>Early Politics</a:t>
            </a:r>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nd Content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200" baseline="0">
                <a:solidFill>
                  <a:srgbClr val="000099"/>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lang="en-US" sz="3200" kern="1200" dirty="0" smtClean="0">
                <a:solidFill>
                  <a:schemeClr val="tx1"/>
                </a:solidFill>
                <a:latin typeface="+mn-lt"/>
                <a:ea typeface="+mn-ea"/>
                <a:cs typeface="+mn-cs"/>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54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lIns="182880" tIns="91440" rIns="182880" bIns="91440"/>
          <a:lstStyle/>
          <a:p>
            <a:r>
              <a:rPr lang="en-US"/>
              <a:t>Click to edit Master title style</a:t>
            </a:r>
            <a:endParaRPr dirty="0"/>
          </a:p>
        </p:txBody>
      </p:sp>
      <p:sp>
        <p:nvSpPr>
          <p:cNvPr id="3" name="Content Placeholder 2"/>
          <p:cNvSpPr>
            <a:spLocks noGrp="1"/>
          </p:cNvSpPr>
          <p:nvPr>
            <p:ph idx="1"/>
          </p:nvPr>
        </p:nvSpPr>
        <p:spPr/>
        <p:txBody>
          <a:bodyPr/>
          <a:lstStyle>
            <a:lvl1pPr>
              <a:lnSpc>
                <a:spcPct val="125000"/>
              </a:lnSpc>
              <a:defRPr/>
            </a:lvl1pPr>
            <a:lvl2pPr>
              <a:lnSpc>
                <a:spcPct val="125000"/>
              </a:lnSpc>
              <a:defRPr sz="2800"/>
            </a:lvl2pPr>
            <a:lvl3pPr>
              <a:lnSpc>
                <a:spcPct val="125000"/>
              </a:lnSpc>
              <a:defRPr sz="2400"/>
            </a:lvl3pPr>
            <a:lvl4pPr>
              <a:lnSpc>
                <a:spcPct val="125000"/>
              </a:lnSpc>
              <a:defRPr sz="2000"/>
            </a:lvl4pPr>
            <a:lvl5pPr>
              <a:lnSpc>
                <a:spcPct val="125000"/>
              </a:lnSpc>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78C6C108-8F79-46E4-85E2-794911822E92}"/>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dirty="0"/>
              <a:t>Early Politics</a:t>
            </a:r>
          </a:p>
        </p:txBody>
      </p:sp>
      <p:sp>
        <p:nvSpPr>
          <p:cNvPr id="5" name="Date Placeholder 4">
            <a:extLst>
              <a:ext uri="{FF2B5EF4-FFF2-40B4-BE49-F238E27FC236}">
                <a16:creationId xmlns:a16="http://schemas.microsoft.com/office/drawing/2014/main" id="{DE7C4614-495A-4499-8CFE-793A1AF7330A}"/>
              </a:ext>
            </a:extLst>
          </p:cNvPr>
          <p:cNvSpPr>
            <a:spLocks noGrp="1"/>
          </p:cNvSpPr>
          <p:nvPr>
            <p:ph type="dt" sz="half" idx="2"/>
          </p:nvPr>
        </p:nvSpPr>
        <p:spPr>
          <a:xfrm>
            <a:off x="5608399" y="6408109"/>
            <a:ext cx="975200" cy="261610"/>
          </a:xfrm>
          <a:prstGeom prst="rect">
            <a:avLst/>
          </a:prstGeom>
        </p:spPr>
        <p:txBody>
          <a:bodyPr/>
          <a:lstStyle>
            <a:lvl1pPr algn="ctr">
              <a:defRPr sz="1000"/>
            </a:lvl1pPr>
          </a:lstStyle>
          <a:p>
            <a:fld id="{A984F7F4-B5EA-4D0A-8567-E5EB3D2F9F68}" type="datetime1">
              <a:rPr lang="en-US" smtClean="0"/>
              <a:t>11/4/2025</a:t>
            </a:fld>
            <a:endParaRPr lang="en-US" dirty="0"/>
          </a:p>
        </p:txBody>
      </p:sp>
      <p:sp>
        <p:nvSpPr>
          <p:cNvPr id="6" name="Slide Number Placeholder 5">
            <a:extLst>
              <a:ext uri="{FF2B5EF4-FFF2-40B4-BE49-F238E27FC236}">
                <a16:creationId xmlns:a16="http://schemas.microsoft.com/office/drawing/2014/main" id="{C43585F1-474E-410F-A390-A77A92A25782}"/>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C84949BF-B90B-4E25-9A47-07E9FB3241D4}" type="slidenum">
              <a:rPr lang="en-US" smtClean="0"/>
              <a:pPr/>
              <a:t>‹#›</a:t>
            </a:fld>
            <a:endParaRPr lang="en-US" dirty="0"/>
          </a:p>
        </p:txBody>
      </p:sp>
    </p:spTree>
    <p:extLst>
      <p:ext uri="{BB962C8B-B14F-4D97-AF65-F5344CB8AC3E}">
        <p14:creationId xmlns:p14="http://schemas.microsoft.com/office/powerpoint/2010/main" val="254987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2091268"/>
            <a:ext cx="9756141" cy="1354665"/>
          </a:xfrm>
          <a:gradFill>
            <a:gsLst>
              <a:gs pos="0">
                <a:srgbClr val="A6B6D6"/>
              </a:gs>
              <a:gs pos="100000">
                <a:srgbClr val="FFFFFF">
                  <a:alpha val="0"/>
                </a:srgbClr>
              </a:gs>
            </a:gsLst>
            <a:lin ang="2700000" scaled="0"/>
          </a:gradFill>
        </p:spPr>
        <p:txBody>
          <a:bodyPr bIns="137160" anchor="b">
            <a:normAutofit/>
          </a:bodyPr>
          <a:lstStyle>
            <a:lvl1pPr algn="l">
              <a:defRPr sz="4400" b="0" cap="none" baseline="0"/>
            </a:lvl1pPr>
          </a:lstStyle>
          <a:p>
            <a:r>
              <a:rPr lang="en-US"/>
              <a:t>Click to edit Master title style</a:t>
            </a:r>
            <a:endParaRPr dirty="0"/>
          </a:p>
        </p:txBody>
      </p:sp>
      <p:sp>
        <p:nvSpPr>
          <p:cNvPr id="3" name="Text Placeholder 2"/>
          <p:cNvSpPr>
            <a:spLocks noGrp="1"/>
          </p:cNvSpPr>
          <p:nvPr>
            <p:ph type="body" idx="1"/>
          </p:nvPr>
        </p:nvSpPr>
        <p:spPr>
          <a:xfrm>
            <a:off x="1213466" y="3742277"/>
            <a:ext cx="9760605" cy="644985"/>
          </a:xfrm>
        </p:spPr>
        <p:txBody>
          <a:bodyPr anchor="t">
            <a:spAutoFit/>
          </a:bodyPr>
          <a:lstStyle>
            <a:lvl1pPr marL="0" indent="0">
              <a:lnSpc>
                <a:spcPct val="125000"/>
              </a:lnSpc>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339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33600" y="1828800"/>
            <a:ext cx="4709961"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4" name="Content Placeholder 3"/>
          <p:cNvSpPr>
            <a:spLocks noGrp="1"/>
          </p:cNvSpPr>
          <p:nvPr>
            <p:ph sz="half" idx="2"/>
          </p:nvPr>
        </p:nvSpPr>
        <p:spPr>
          <a:xfrm>
            <a:off x="6264110" y="1828800"/>
            <a:ext cx="4709961"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41F74371-CF01-42D9-91C8-10F3CBCBE6BC}"/>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dirty="0"/>
              <a:t>Early Politics</a:t>
            </a:r>
          </a:p>
        </p:txBody>
      </p:sp>
      <p:sp>
        <p:nvSpPr>
          <p:cNvPr id="7" name="Date Placeholder 4">
            <a:extLst>
              <a:ext uri="{FF2B5EF4-FFF2-40B4-BE49-F238E27FC236}">
                <a16:creationId xmlns:a16="http://schemas.microsoft.com/office/drawing/2014/main" id="{5A419ECF-C4E0-45C5-8F38-958EA4AB0C5B}"/>
              </a:ext>
            </a:extLst>
          </p:cNvPr>
          <p:cNvSpPr>
            <a:spLocks noGrp="1"/>
          </p:cNvSpPr>
          <p:nvPr>
            <p:ph type="dt" sz="half" idx="10"/>
          </p:nvPr>
        </p:nvSpPr>
        <p:spPr>
          <a:xfrm>
            <a:off x="5608399" y="6408109"/>
            <a:ext cx="975200" cy="261610"/>
          </a:xfrm>
          <a:prstGeom prst="rect">
            <a:avLst/>
          </a:prstGeom>
        </p:spPr>
        <p:txBody>
          <a:bodyPr/>
          <a:lstStyle>
            <a:lvl1pPr algn="ctr">
              <a:defRPr sz="1000"/>
            </a:lvl1pPr>
          </a:lstStyle>
          <a:p>
            <a:fld id="{AA1B1FB1-0431-4759-8273-811871E98897}" type="datetime1">
              <a:rPr lang="en-US" smtClean="0"/>
              <a:t>11/4/2025</a:t>
            </a:fld>
            <a:endParaRPr lang="en-US" dirty="0"/>
          </a:p>
        </p:txBody>
      </p:sp>
      <p:sp>
        <p:nvSpPr>
          <p:cNvPr id="9" name="Slide Number Placeholder 5">
            <a:extLst>
              <a:ext uri="{FF2B5EF4-FFF2-40B4-BE49-F238E27FC236}">
                <a16:creationId xmlns:a16="http://schemas.microsoft.com/office/drawing/2014/main" id="{E4079A54-F26A-48D7-B357-66203BB7B3DB}"/>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E5A160DF-E29A-4672-A7A8-D5391F57194F}" type="slidenum">
              <a:rPr lang="en-US" smtClean="0"/>
              <a:pPr/>
              <a:t>‹#›</a:t>
            </a:fld>
            <a:endParaRPr lang="en-US" dirty="0"/>
          </a:p>
        </p:txBody>
      </p:sp>
      <p:cxnSp>
        <p:nvCxnSpPr>
          <p:cNvPr id="10" name="Straight Connector 9">
            <a:extLst>
              <a:ext uri="{FF2B5EF4-FFF2-40B4-BE49-F238E27FC236}">
                <a16:creationId xmlns:a16="http://schemas.microsoft.com/office/drawing/2014/main" id="{BFDEB0B9-4B94-4EA6-BDA8-A6E4496250AD}"/>
              </a:ext>
            </a:extLst>
          </p:cNvPr>
          <p:cNvCxnSpPr/>
          <p:nvPr/>
        </p:nvCxnSpPr>
        <p:spPr>
          <a:xfrm rot="5400000">
            <a:off x="3937000" y="3886200"/>
            <a:ext cx="41148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83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931" y="2743201"/>
            <a:ext cx="4710387"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263685"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3685" y="2743201"/>
            <a:ext cx="4710387"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Footer Placeholder 3">
            <a:extLst>
              <a:ext uri="{FF2B5EF4-FFF2-40B4-BE49-F238E27FC236}">
                <a16:creationId xmlns:a16="http://schemas.microsoft.com/office/drawing/2014/main" id="{5C220A2E-679C-493A-AFEB-FBD2DC16F9B6}"/>
              </a:ext>
            </a:extLst>
          </p:cNvPr>
          <p:cNvSpPr>
            <a:spLocks noGrp="1"/>
          </p:cNvSpPr>
          <p:nvPr>
            <p:ph type="ftr" sz="quarter" idx="10"/>
          </p:nvPr>
        </p:nvSpPr>
        <p:spPr>
          <a:xfrm>
            <a:off x="1209151" y="6408109"/>
            <a:ext cx="1849806" cy="261610"/>
          </a:xfrm>
          <a:prstGeom prst="rect">
            <a:avLst/>
          </a:prstGeom>
        </p:spPr>
        <p:txBody>
          <a:bodyPr/>
          <a:lstStyle>
            <a:lvl1pPr>
              <a:defRPr sz="1000"/>
            </a:lvl1pPr>
          </a:lstStyle>
          <a:p>
            <a:r>
              <a:rPr lang="en-US" dirty="0"/>
              <a:t>Early Politics</a:t>
            </a:r>
          </a:p>
        </p:txBody>
      </p:sp>
      <p:sp>
        <p:nvSpPr>
          <p:cNvPr id="8" name="Date Placeholder 4">
            <a:extLst>
              <a:ext uri="{FF2B5EF4-FFF2-40B4-BE49-F238E27FC236}">
                <a16:creationId xmlns:a16="http://schemas.microsoft.com/office/drawing/2014/main" id="{56F3A298-FD91-42E8-8EB1-84CBC284D850}"/>
              </a:ext>
            </a:extLst>
          </p:cNvPr>
          <p:cNvSpPr>
            <a:spLocks noGrp="1"/>
          </p:cNvSpPr>
          <p:nvPr>
            <p:ph type="dt" sz="half" idx="11"/>
          </p:nvPr>
        </p:nvSpPr>
        <p:spPr>
          <a:xfrm>
            <a:off x="5608399" y="6408109"/>
            <a:ext cx="975200" cy="261610"/>
          </a:xfrm>
          <a:prstGeom prst="rect">
            <a:avLst/>
          </a:prstGeom>
        </p:spPr>
        <p:txBody>
          <a:bodyPr/>
          <a:lstStyle>
            <a:lvl1pPr algn="ctr">
              <a:defRPr sz="1000"/>
            </a:lvl1pPr>
          </a:lstStyle>
          <a:p>
            <a:fld id="{50F476C4-9082-4783-9A46-D865922C2D8C}" type="datetime1">
              <a:rPr lang="en-US" smtClean="0"/>
              <a:t>11/4/2025</a:t>
            </a:fld>
            <a:endParaRPr lang="en-US" dirty="0"/>
          </a:p>
        </p:txBody>
      </p:sp>
      <p:sp>
        <p:nvSpPr>
          <p:cNvPr id="9" name="Slide Number Placeholder 5">
            <a:extLst>
              <a:ext uri="{FF2B5EF4-FFF2-40B4-BE49-F238E27FC236}">
                <a16:creationId xmlns:a16="http://schemas.microsoft.com/office/drawing/2014/main" id="{FC3AAD97-60AD-488B-8A7F-2F7D246F7997}"/>
              </a:ext>
            </a:extLst>
          </p:cNvPr>
          <p:cNvSpPr>
            <a:spLocks noGrp="1"/>
          </p:cNvSpPr>
          <p:nvPr>
            <p:ph type="sldNum" sz="quarter" idx="12"/>
          </p:nvPr>
        </p:nvSpPr>
        <p:spPr>
          <a:xfrm>
            <a:off x="10617791" y="6408109"/>
            <a:ext cx="356280" cy="261610"/>
          </a:xfrm>
          <a:prstGeom prst="rect">
            <a:avLst/>
          </a:prstGeom>
        </p:spPr>
        <p:txBody>
          <a:bodyPr/>
          <a:lstStyle>
            <a:lvl1pPr algn="r">
              <a:defRPr sz="1000"/>
            </a:lvl1pPr>
          </a:lstStyle>
          <a:p>
            <a:fld id="{B1A7D873-BDEC-4D0E-826C-A647DDEC7662}" type="slidenum">
              <a:rPr lang="en-US" smtClean="0"/>
              <a:pPr/>
              <a:t>‹#›</a:t>
            </a:fld>
            <a:endParaRPr lang="en-US" dirty="0"/>
          </a:p>
        </p:txBody>
      </p:sp>
    </p:spTree>
    <p:extLst>
      <p:ext uri="{BB962C8B-B14F-4D97-AF65-F5344CB8AC3E}">
        <p14:creationId xmlns:p14="http://schemas.microsoft.com/office/powerpoint/2010/main" val="3082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A6B6D6">
                  <a:alpha val="50000"/>
                </a:srgbClr>
              </a:gs>
              <a:gs pos="100000">
                <a:srgbClr val="FFFFFF">
                  <a:alpha val="0"/>
                </a:srgbClr>
              </a:gs>
            </a:gsLst>
            <a:lin ang="2700000" scaled="0"/>
          </a:gradFill>
        </p:spPr>
        <p:txBody>
          <a:bodyPr anchor="ctr" anchorCtr="0"/>
          <a:lstStyle>
            <a:lvl1pPr algn="ctr">
              <a:defRPr/>
            </a:lvl1pPr>
          </a:lstStyle>
          <a:p>
            <a:r>
              <a:rPr lang="en-US"/>
              <a:t>Click to edit Master title style</a:t>
            </a:r>
            <a:endParaRPr dirty="0"/>
          </a:p>
        </p:txBody>
      </p:sp>
    </p:spTree>
    <p:extLst>
      <p:ext uri="{BB962C8B-B14F-4D97-AF65-F5344CB8AC3E}">
        <p14:creationId xmlns:p14="http://schemas.microsoft.com/office/powerpoint/2010/main" val="248748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95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2" name="Title 1"/>
          <p:cNvSpPr>
            <a:spLocks noGrp="1"/>
          </p:cNvSpPr>
          <p:nvPr>
            <p:ph type="title"/>
          </p:nvPr>
        </p:nvSpPr>
        <p:spPr>
          <a:xfrm>
            <a:off x="684391" y="685800"/>
            <a:ext cx="3887212" cy="4038600"/>
          </a:xfrm>
          <a:solidFill>
            <a:srgbClr val="A6B6D6"/>
          </a:solidFill>
        </p:spPr>
        <p:txBody>
          <a:bodyPr anchor="b">
            <a:noAutofit/>
          </a:bodyPr>
          <a:lstStyle>
            <a:lvl1pPr algn="l">
              <a:defRPr sz="4000" b="0"/>
            </a:lvl1pPr>
          </a:lstStyle>
          <a:p>
            <a:r>
              <a:rPr lang="en-US"/>
              <a:t>Click to edit Master title style</a:t>
            </a:r>
            <a:endParaRPr dirty="0"/>
          </a:p>
        </p:txBody>
      </p:sp>
      <p:sp>
        <p:nvSpPr>
          <p:cNvPr id="3" name="Content Placeholder 2"/>
          <p:cNvSpPr>
            <a:spLocks noGrp="1"/>
          </p:cNvSpPr>
          <p:nvPr>
            <p:ph idx="1"/>
          </p:nvPr>
        </p:nvSpPr>
        <p:spPr>
          <a:xfrm>
            <a:off x="5867342" y="685800"/>
            <a:ext cx="56402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2833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2" name="Title 1"/>
          <p:cNvSpPr>
            <a:spLocks noGrp="1"/>
          </p:cNvSpPr>
          <p:nvPr>
            <p:ph type="title"/>
          </p:nvPr>
        </p:nvSpPr>
        <p:spPr>
          <a:xfrm>
            <a:off x="684391" y="685800"/>
            <a:ext cx="3887212" cy="4038600"/>
          </a:xfrm>
          <a:gradFill>
            <a:gsLst>
              <a:gs pos="0">
                <a:srgbClr val="A6B6D6"/>
              </a:gs>
              <a:gs pos="100000">
                <a:srgbClr val="FFFFFF">
                  <a:alpha val="0"/>
                </a:srgbClr>
              </a:gs>
            </a:gsLst>
            <a:lin ang="2700000" scaled="0"/>
          </a:gradFill>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614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A6B6D6"/>
              </a:gs>
              <a:gs pos="100000">
                <a:srgbClr val="FFFFFF">
                  <a:alpha val="0"/>
                </a:srgbClr>
              </a:gs>
            </a:gsLst>
            <a:lin ang="2700000" scaled="0"/>
          </a:gradFill>
        </p:spPr>
        <p:txBody>
          <a:bodyPr vert="horz" lIns="182880" tIns="91440" rIns="182880" bIns="9144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17931" y="1828800"/>
            <a:ext cx="975614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0EEEA5A4-8901-4DCB-855C-9D1356E69D6C}"/>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dirty="0"/>
              <a:t>Early Politics</a:t>
            </a:r>
          </a:p>
        </p:txBody>
      </p:sp>
      <p:sp>
        <p:nvSpPr>
          <p:cNvPr id="7" name="Date Placeholder 4">
            <a:extLst>
              <a:ext uri="{FF2B5EF4-FFF2-40B4-BE49-F238E27FC236}">
                <a16:creationId xmlns:a16="http://schemas.microsoft.com/office/drawing/2014/main" id="{0C65830C-7FBF-47F6-99D9-C8E465F18B78}"/>
              </a:ext>
            </a:extLst>
          </p:cNvPr>
          <p:cNvSpPr>
            <a:spLocks noGrp="1"/>
          </p:cNvSpPr>
          <p:nvPr>
            <p:ph type="dt" sz="half" idx="2"/>
          </p:nvPr>
        </p:nvSpPr>
        <p:spPr>
          <a:xfrm>
            <a:off x="5608399" y="6408109"/>
            <a:ext cx="975200" cy="261610"/>
          </a:xfrm>
          <a:prstGeom prst="rect">
            <a:avLst/>
          </a:prstGeom>
        </p:spPr>
        <p:txBody>
          <a:bodyPr/>
          <a:lstStyle>
            <a:lvl1pPr algn="ctr">
              <a:defRPr sz="1000"/>
            </a:lvl1pPr>
          </a:lstStyle>
          <a:p>
            <a:fld id="{A9C41A1D-027B-4FA4-BB4C-F47BB338A60B}" type="datetime1">
              <a:rPr lang="en-US" smtClean="0"/>
              <a:t>11/4/2025</a:t>
            </a:fld>
            <a:endParaRPr lang="en-US" dirty="0"/>
          </a:p>
        </p:txBody>
      </p:sp>
      <p:sp>
        <p:nvSpPr>
          <p:cNvPr id="8" name="Slide Number Placeholder 5">
            <a:extLst>
              <a:ext uri="{FF2B5EF4-FFF2-40B4-BE49-F238E27FC236}">
                <a16:creationId xmlns:a16="http://schemas.microsoft.com/office/drawing/2014/main" id="{8128233F-A227-4C17-9032-66443E452159}"/>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75105F9F-A147-4999-9337-ABC437A27969}" type="slidenum">
              <a:rPr lang="en-US" smtClean="0"/>
              <a:pPr/>
              <a:t>‹#›</a:t>
            </a:fld>
            <a:endParaRPr lang="en-US" dirty="0"/>
          </a:p>
        </p:txBody>
      </p:sp>
    </p:spTree>
    <p:extLst>
      <p:ext uri="{BB962C8B-B14F-4D97-AF65-F5344CB8AC3E}">
        <p14:creationId xmlns:p14="http://schemas.microsoft.com/office/powerpoint/2010/main" val="15863765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64"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25000"/>
        </a:lnSpc>
        <a:spcBef>
          <a:spcPts val="1800"/>
        </a:spcBef>
        <a:buClr>
          <a:schemeClr val="tx1"/>
        </a:buClr>
        <a:buSzPct val="80000"/>
        <a:buFont typeface="Arial" pitchFamily="34" charset="0"/>
        <a:buChar char="•"/>
        <a:defRPr sz="3600" kern="1200">
          <a:solidFill>
            <a:schemeClr val="tx1"/>
          </a:solidFill>
          <a:latin typeface="+mn-lt"/>
          <a:ea typeface="+mn-ea"/>
          <a:cs typeface="+mn-cs"/>
        </a:defRPr>
      </a:lvl1pPr>
      <a:lvl2pPr marL="502920" indent="-228600" algn="l" defTabSz="914400" rtl="0" eaLnBrk="1" latinLnBrk="0" hangingPunct="1">
        <a:lnSpc>
          <a:spcPct val="125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25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25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25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37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research-ebsco-com.proxy.binghamton.edu/linkprocessor/plink?id=6ff23884-950a-3014-9bd2-5880d98b5bbf" TargetMode="External"/><Relationship Id="rId2" Type="http://schemas.openxmlformats.org/officeDocument/2006/relationships/hyperlink" Target="https://chs.harvard.edu/read/scholtz-andrew-concordia-discors-eros-and-dialogue-in-classical-athenian-literatur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601840" y="265223"/>
            <a:ext cx="11244902" cy="1469448"/>
          </a:xfrm>
        </p:spPr>
        <p:txBody>
          <a:bodyPr>
            <a:noAutofit/>
          </a:bodyPr>
          <a:lstStyle/>
          <a:p>
            <a:r>
              <a:rPr lang="en-US" sz="5400" dirty="0"/>
              <a:t>He </a:t>
            </a:r>
            <a:r>
              <a:rPr lang="en-US" sz="5400"/>
              <a:t>Loves You</a:t>
            </a:r>
            <a:r>
              <a:rPr lang="en-US" sz="5400" dirty="0"/>
              <a:t>, He Loves You Not</a:t>
            </a:r>
          </a:p>
        </p:txBody>
      </p:sp>
      <p:sp>
        <p:nvSpPr>
          <p:cNvPr id="23" name="Subtitle 22"/>
          <p:cNvSpPr>
            <a:spLocks noGrp="1"/>
          </p:cNvSpPr>
          <p:nvPr>
            <p:ph type="subTitle" idx="1"/>
          </p:nvPr>
        </p:nvSpPr>
        <p:spPr>
          <a:xfrm>
            <a:off x="601840" y="1887314"/>
            <a:ext cx="11244902" cy="1469448"/>
          </a:xfrm>
        </p:spPr>
        <p:txBody>
          <a:bodyPr>
            <a:normAutofit lnSpcReduction="10000"/>
          </a:bodyPr>
          <a:lstStyle/>
          <a:p>
            <a:r>
              <a:rPr lang="en-US" dirty="0"/>
              <a:t>Aristophanes’ </a:t>
            </a:r>
            <a:r>
              <a:rPr lang="en-US" i="1" dirty="0"/>
              <a:t>Knights</a:t>
            </a:r>
            <a:r>
              <a:rPr lang="en-US" dirty="0"/>
              <a:t> and the</a:t>
            </a:r>
            <a:br>
              <a:rPr lang="en-US" dirty="0"/>
            </a:br>
            <a:r>
              <a:rPr lang="en-US" dirty="0"/>
              <a:t>Politics of Passion</a:t>
            </a:r>
          </a:p>
        </p:txBody>
      </p:sp>
    </p:spTree>
    <p:extLst>
      <p:ext uri="{BB962C8B-B14F-4D97-AF65-F5344CB8AC3E}">
        <p14:creationId xmlns:p14="http://schemas.microsoft.com/office/powerpoint/2010/main" val="230758101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7C47-EA42-455A-AB3C-9EF4CC2A7C78}"/>
              </a:ext>
            </a:extLst>
          </p:cNvPr>
          <p:cNvSpPr>
            <a:spLocks noGrp="1"/>
          </p:cNvSpPr>
          <p:nvPr>
            <p:ph type="title"/>
          </p:nvPr>
        </p:nvSpPr>
        <p:spPr/>
        <p:txBody>
          <a:bodyPr/>
          <a:lstStyle/>
          <a:p>
            <a:r>
              <a:rPr lang="en-US" i="1" dirty="0"/>
              <a:t>New Politicians</a:t>
            </a:r>
            <a:r>
              <a:rPr lang="en-US" dirty="0"/>
              <a:t> (Connor 1972)</a:t>
            </a:r>
          </a:p>
        </p:txBody>
      </p:sp>
      <p:sp>
        <p:nvSpPr>
          <p:cNvPr id="3" name="Content Placeholder 2">
            <a:extLst>
              <a:ext uri="{FF2B5EF4-FFF2-40B4-BE49-F238E27FC236}">
                <a16:creationId xmlns:a16="http://schemas.microsoft.com/office/drawing/2014/main" id="{C716440C-5DC5-4653-894E-7ED26C142B70}"/>
              </a:ext>
            </a:extLst>
          </p:cNvPr>
          <p:cNvSpPr>
            <a:spLocks noGrp="1"/>
          </p:cNvSpPr>
          <p:nvPr>
            <p:ph idx="1"/>
          </p:nvPr>
        </p:nvSpPr>
        <p:spPr>
          <a:xfrm>
            <a:off x="1217931" y="1828800"/>
            <a:ext cx="9756141" cy="4610100"/>
          </a:xfrm>
        </p:spPr>
        <p:txBody>
          <a:bodyPr>
            <a:normAutofit fontScale="92500" lnSpcReduction="20000"/>
          </a:bodyPr>
          <a:lstStyle/>
          <a:p>
            <a:pPr marL="45720" indent="0">
              <a:buNone/>
            </a:pPr>
            <a:r>
              <a:rPr lang="en-US" dirty="0"/>
              <a:t>“… Connor constructs models of Athenian political groupings to explain the rise of the ‘new politicians,’ young men who launched a new kind of democracy by appealing to the citizenry at large. With Pericles as prototype and Cleon as exemplar …, this engaging work provides an important insight into the politics of Athens at the height of its power.” (blurb)</a:t>
            </a:r>
          </a:p>
        </p:txBody>
      </p:sp>
    </p:spTree>
    <p:extLst>
      <p:ext uri="{BB962C8B-B14F-4D97-AF65-F5344CB8AC3E}">
        <p14:creationId xmlns:p14="http://schemas.microsoft.com/office/powerpoint/2010/main" val="244238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E233-ACA0-4F38-9978-69AC37A9156C}"/>
              </a:ext>
            </a:extLst>
          </p:cNvPr>
          <p:cNvSpPr>
            <a:spLocks noGrp="1"/>
          </p:cNvSpPr>
          <p:nvPr>
            <p:ph type="title"/>
          </p:nvPr>
        </p:nvSpPr>
        <p:spPr/>
        <p:txBody>
          <a:bodyPr/>
          <a:lstStyle/>
          <a:p>
            <a:r>
              <a:rPr lang="en-US" dirty="0"/>
              <a:t>Oracle Predicts Change</a:t>
            </a:r>
          </a:p>
        </p:txBody>
      </p:sp>
      <p:sp>
        <p:nvSpPr>
          <p:cNvPr id="3" name="Content Placeholder 2">
            <a:extLst>
              <a:ext uri="{FF2B5EF4-FFF2-40B4-BE49-F238E27FC236}">
                <a16:creationId xmlns:a16="http://schemas.microsoft.com/office/drawing/2014/main" id="{ECEB714F-EF93-4502-AA88-84B084C20B86}"/>
              </a:ext>
            </a:extLst>
          </p:cNvPr>
          <p:cNvSpPr>
            <a:spLocks noGrp="1"/>
          </p:cNvSpPr>
          <p:nvPr>
            <p:ph idx="1"/>
          </p:nvPr>
        </p:nvSpPr>
        <p:spPr>
          <a:xfrm>
            <a:off x="1217931" y="1828800"/>
            <a:ext cx="9756141" cy="4610100"/>
          </a:xfrm>
        </p:spPr>
        <p:txBody>
          <a:bodyPr>
            <a:normAutofit fontScale="85000" lnSpcReduction="20000"/>
          </a:bodyPr>
          <a:lstStyle/>
          <a:p>
            <a:pPr marL="45720" indent="0">
              <a:buNone/>
            </a:pPr>
            <a:r>
              <a:rPr lang="en-US" dirty="0"/>
              <a:t>First to Second Slave: “The oracle explicitly says that first there arises a hemp seller, 10 who will be the first to manage the city’s affairs. … After him there’s another one again, a sheep seller. …  To hold power, until another champion arises who’s more disgusting than he, whereupon he perishes. For his successor is a hide seller, our Paphlagon. … The man who shall destroy Paphlagon is a sausage seller.” (Aristophanes </a:t>
            </a:r>
            <a:r>
              <a:rPr lang="en-US" i="1" dirty="0"/>
              <a:t>Knights</a:t>
            </a:r>
            <a:r>
              <a:rPr lang="en-US" dirty="0"/>
              <a:t> 128–143)</a:t>
            </a:r>
          </a:p>
        </p:txBody>
      </p:sp>
    </p:spTree>
    <p:extLst>
      <p:ext uri="{BB962C8B-B14F-4D97-AF65-F5344CB8AC3E}">
        <p14:creationId xmlns:p14="http://schemas.microsoft.com/office/powerpoint/2010/main" val="407656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a:xfrm>
            <a:off x="1217931" y="274638"/>
            <a:ext cx="9756141" cy="1325562"/>
          </a:xfrm>
        </p:spPr>
        <p:txBody>
          <a:bodyPr>
            <a:normAutofit/>
          </a:bodyPr>
          <a:lstStyle/>
          <a:p>
            <a:r>
              <a:rPr lang="en-US" dirty="0"/>
              <a:t>Paphlagon = Cleon 1</a:t>
            </a:r>
          </a:p>
        </p:txBody>
      </p:sp>
      <p:sp>
        <p:nvSpPr>
          <p:cNvPr id="186373" name="Rectangle 5"/>
          <p:cNvSpPr>
            <a:spLocks noGrp="1" noChangeArrowheads="1"/>
          </p:cNvSpPr>
          <p:nvPr>
            <p:ph idx="1"/>
          </p:nvPr>
        </p:nvSpPr>
        <p:spPr>
          <a:xfrm>
            <a:off x="1217931" y="1828800"/>
            <a:ext cx="9756141" cy="4191000"/>
          </a:xfrm>
        </p:spPr>
        <p:txBody>
          <a:bodyPr>
            <a:normAutofit/>
          </a:bodyPr>
          <a:lstStyle/>
          <a:p>
            <a:r>
              <a:rPr lang="en-US" dirty="0"/>
              <a:t>431/30 attacks Pericles</a:t>
            </a:r>
          </a:p>
          <a:p>
            <a:r>
              <a:rPr lang="en-US" dirty="0"/>
              <a:t>Early 420s Jury-pay raise</a:t>
            </a:r>
          </a:p>
          <a:p>
            <a:r>
              <a:rPr lang="en-US" dirty="0"/>
              <a:t>427 Mytilenian proposal</a:t>
            </a:r>
          </a:p>
          <a:p>
            <a:pPr lvl="1"/>
            <a:r>
              <a:rPr lang="en-US" dirty="0"/>
              <a:t>Death/enslavement</a:t>
            </a:r>
          </a:p>
        </p:txBody>
      </p:sp>
      <p:sp>
        <p:nvSpPr>
          <p:cNvPr id="186375" name="Text Box 7"/>
          <p:cNvSpPr txBox="1">
            <a:spLocks noChangeArrowheads="1"/>
          </p:cNvSpPr>
          <p:nvPr/>
        </p:nvSpPr>
        <p:spPr bwMode="ltGray">
          <a:xfrm>
            <a:off x="8957572" y="5495568"/>
            <a:ext cx="1911350" cy="584775"/>
          </a:xfrm>
          <a:prstGeom prst="rect">
            <a:avLst/>
          </a:prstGeom>
          <a:noFill/>
          <a:ln w="12700">
            <a:noFill/>
            <a:miter lim="800000"/>
            <a:headEnd/>
            <a:tailEnd/>
          </a:ln>
          <a:effectLst/>
        </p:spPr>
        <p:txBody>
          <a:bodyPr wrap="square" lIns="45720" rIns="45720">
            <a:spAutoFit/>
          </a:bodyPr>
          <a:lstStyle/>
          <a:p>
            <a:r>
              <a:rPr lang="en-US" sz="1600" dirty="0"/>
              <a:t>Cleon as Sphinx? (late 400s)</a:t>
            </a:r>
          </a:p>
        </p:txBody>
      </p:sp>
      <p:pic>
        <p:nvPicPr>
          <p:cNvPr id="186376" name="Picture 8" descr="See caption"/>
          <p:cNvPicPr>
            <a:picLocks noChangeAspect="1" noChangeArrowheads="1"/>
          </p:cNvPicPr>
          <p:nvPr/>
        </p:nvPicPr>
        <p:blipFill>
          <a:blip r:embed="rId3" cstate="print"/>
          <a:srcRect/>
          <a:stretch>
            <a:fillRect/>
          </a:stretch>
        </p:blipFill>
        <p:spPr bwMode="auto">
          <a:xfrm>
            <a:off x="8898305" y="2114472"/>
            <a:ext cx="2029884" cy="3318240"/>
          </a:xfrm>
          <a:prstGeom prst="rect">
            <a:avLst/>
          </a:prstGeom>
          <a:noFill/>
        </p:spPr>
      </p:pic>
    </p:spTree>
    <p:extLst>
      <p:ext uri="{BB962C8B-B14F-4D97-AF65-F5344CB8AC3E}">
        <p14:creationId xmlns:p14="http://schemas.microsoft.com/office/powerpoint/2010/main" val="146303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a:xfrm>
            <a:off x="1217931" y="274638"/>
            <a:ext cx="9756141" cy="1325562"/>
          </a:xfrm>
        </p:spPr>
        <p:txBody>
          <a:bodyPr>
            <a:normAutofit/>
          </a:bodyPr>
          <a:lstStyle/>
          <a:p>
            <a:r>
              <a:rPr lang="en-US" dirty="0"/>
              <a:t>Paphlagon = Cleon 2</a:t>
            </a:r>
          </a:p>
        </p:txBody>
      </p:sp>
      <p:sp>
        <p:nvSpPr>
          <p:cNvPr id="186373" name="Rectangle 5"/>
          <p:cNvSpPr>
            <a:spLocks noGrp="1" noChangeArrowheads="1"/>
          </p:cNvSpPr>
          <p:nvPr>
            <p:ph idx="1"/>
          </p:nvPr>
        </p:nvSpPr>
        <p:spPr>
          <a:xfrm>
            <a:off x="1217931" y="1828800"/>
            <a:ext cx="9756141" cy="4191000"/>
          </a:xfrm>
        </p:spPr>
        <p:txBody>
          <a:bodyPr>
            <a:normAutofit fontScale="92500" lnSpcReduction="20000"/>
          </a:bodyPr>
          <a:lstStyle/>
          <a:p>
            <a:r>
              <a:rPr lang="en-US" dirty="0"/>
              <a:t>426</a:t>
            </a:r>
          </a:p>
          <a:p>
            <a:pPr lvl="1"/>
            <a:r>
              <a:rPr lang="en-US" dirty="0"/>
              <a:t>Attempts tax hike on knights</a:t>
            </a:r>
          </a:p>
          <a:p>
            <a:pPr lvl="1"/>
            <a:r>
              <a:rPr lang="en-US" dirty="0"/>
              <a:t>Attacks Aristophanes</a:t>
            </a:r>
          </a:p>
          <a:p>
            <a:pPr lvl="2"/>
            <a:r>
              <a:rPr lang="en-US" dirty="0"/>
              <a:t>Aristophanes’ </a:t>
            </a:r>
            <a:r>
              <a:rPr lang="en-US" i="1" dirty="0"/>
              <a:t>Babylonians</a:t>
            </a:r>
            <a:r>
              <a:rPr lang="en-US" dirty="0"/>
              <a:t> (lost)</a:t>
            </a:r>
          </a:p>
          <a:p>
            <a:r>
              <a:rPr lang="en-US" dirty="0"/>
              <a:t>425 General</a:t>
            </a:r>
          </a:p>
          <a:p>
            <a:pPr lvl="1"/>
            <a:r>
              <a:rPr lang="en-US" dirty="0"/>
              <a:t>Pylos triumph</a:t>
            </a:r>
          </a:p>
          <a:p>
            <a:pPr lvl="1"/>
            <a:r>
              <a:rPr lang="en-US" dirty="0"/>
              <a:t>Aristophanes </a:t>
            </a:r>
            <a:r>
              <a:rPr lang="en-US" i="1" dirty="0"/>
              <a:t>Acharnians</a:t>
            </a:r>
          </a:p>
        </p:txBody>
      </p:sp>
      <p:sp>
        <p:nvSpPr>
          <p:cNvPr id="9" name="Text Box 7">
            <a:extLst>
              <a:ext uri="{FF2B5EF4-FFF2-40B4-BE49-F238E27FC236}">
                <a16:creationId xmlns:a16="http://schemas.microsoft.com/office/drawing/2014/main" id="{FDEFF92C-6B4E-482D-9838-8813CD40C92B}"/>
              </a:ext>
            </a:extLst>
          </p:cNvPr>
          <p:cNvSpPr txBox="1">
            <a:spLocks noChangeArrowheads="1"/>
          </p:cNvSpPr>
          <p:nvPr/>
        </p:nvSpPr>
        <p:spPr bwMode="ltGray">
          <a:xfrm>
            <a:off x="8957572" y="5495568"/>
            <a:ext cx="1911350" cy="584775"/>
          </a:xfrm>
          <a:prstGeom prst="rect">
            <a:avLst/>
          </a:prstGeom>
          <a:noFill/>
          <a:ln w="12700">
            <a:noFill/>
            <a:miter lim="800000"/>
            <a:headEnd/>
            <a:tailEnd/>
          </a:ln>
          <a:effectLst/>
        </p:spPr>
        <p:txBody>
          <a:bodyPr wrap="square" lIns="45720" rIns="45720">
            <a:spAutoFit/>
          </a:bodyPr>
          <a:lstStyle/>
          <a:p>
            <a:r>
              <a:rPr lang="en-US" sz="1600" dirty="0"/>
              <a:t>Cleon as Sphinx? (late 400s)</a:t>
            </a:r>
          </a:p>
        </p:txBody>
      </p:sp>
      <p:pic>
        <p:nvPicPr>
          <p:cNvPr id="10" name="Picture 8" descr="See caption">
            <a:extLst>
              <a:ext uri="{FF2B5EF4-FFF2-40B4-BE49-F238E27FC236}">
                <a16:creationId xmlns:a16="http://schemas.microsoft.com/office/drawing/2014/main" id="{E2AE1B02-D4D4-42CD-9456-562794B270E9}"/>
              </a:ext>
            </a:extLst>
          </p:cNvPr>
          <p:cNvPicPr>
            <a:picLocks noChangeAspect="1" noChangeArrowheads="1"/>
          </p:cNvPicPr>
          <p:nvPr/>
        </p:nvPicPr>
        <p:blipFill>
          <a:blip r:embed="rId3" cstate="print"/>
          <a:srcRect/>
          <a:stretch>
            <a:fillRect/>
          </a:stretch>
        </p:blipFill>
        <p:spPr bwMode="auto">
          <a:xfrm>
            <a:off x="8898305" y="2114472"/>
            <a:ext cx="2029884" cy="3318240"/>
          </a:xfrm>
          <a:prstGeom prst="rect">
            <a:avLst/>
          </a:prstGeom>
          <a:noFill/>
        </p:spPr>
      </p:pic>
    </p:spTree>
    <p:extLst>
      <p:ext uri="{BB962C8B-B14F-4D97-AF65-F5344CB8AC3E}">
        <p14:creationId xmlns:p14="http://schemas.microsoft.com/office/powerpoint/2010/main" val="340314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a:xfrm>
            <a:off x="1217931" y="274638"/>
            <a:ext cx="9756141" cy="1325562"/>
          </a:xfrm>
        </p:spPr>
        <p:txBody>
          <a:bodyPr>
            <a:normAutofit/>
          </a:bodyPr>
          <a:lstStyle/>
          <a:p>
            <a:r>
              <a:rPr lang="en-US" dirty="0"/>
              <a:t>Paphlagon = Cleon 3</a:t>
            </a:r>
          </a:p>
        </p:txBody>
      </p:sp>
      <p:sp>
        <p:nvSpPr>
          <p:cNvPr id="186373" name="Rectangle 5"/>
          <p:cNvSpPr>
            <a:spLocks noGrp="1" noChangeArrowheads="1"/>
          </p:cNvSpPr>
          <p:nvPr>
            <p:ph idx="1"/>
          </p:nvPr>
        </p:nvSpPr>
        <p:spPr>
          <a:xfrm>
            <a:off x="1217931" y="1828800"/>
            <a:ext cx="9756141" cy="4191000"/>
          </a:xfrm>
        </p:spPr>
        <p:txBody>
          <a:bodyPr>
            <a:normAutofit/>
          </a:bodyPr>
          <a:lstStyle/>
          <a:p>
            <a:r>
              <a:rPr lang="en-US" dirty="0"/>
              <a:t>424 Aristophanes’ </a:t>
            </a:r>
            <a:r>
              <a:rPr lang="en-US" i="1" dirty="0"/>
              <a:t>Knights</a:t>
            </a:r>
          </a:p>
          <a:p>
            <a:r>
              <a:rPr lang="en-US" dirty="0"/>
              <a:t>423 Aristophanes’ </a:t>
            </a:r>
            <a:r>
              <a:rPr lang="en-US" i="1" dirty="0"/>
              <a:t>Clouds</a:t>
            </a:r>
          </a:p>
          <a:p>
            <a:r>
              <a:rPr lang="en-US" dirty="0"/>
              <a:t>422 Aristophanes’ </a:t>
            </a:r>
            <a:r>
              <a:rPr lang="en-US" i="1" dirty="0"/>
              <a:t>Wasps</a:t>
            </a:r>
          </a:p>
          <a:p>
            <a:r>
              <a:rPr lang="en-US" dirty="0"/>
              <a:t>422 General (again)</a:t>
            </a:r>
          </a:p>
          <a:p>
            <a:pPr lvl="1"/>
            <a:r>
              <a:rPr lang="en-US" dirty="0"/>
              <a:t>Killed, Amphipolis</a:t>
            </a:r>
          </a:p>
        </p:txBody>
      </p:sp>
      <p:sp>
        <p:nvSpPr>
          <p:cNvPr id="9" name="Text Box 7">
            <a:extLst>
              <a:ext uri="{FF2B5EF4-FFF2-40B4-BE49-F238E27FC236}">
                <a16:creationId xmlns:a16="http://schemas.microsoft.com/office/drawing/2014/main" id="{A8FEBB46-9BBE-4DAE-BA55-4809BD29D132}"/>
              </a:ext>
            </a:extLst>
          </p:cNvPr>
          <p:cNvSpPr txBox="1">
            <a:spLocks noChangeArrowheads="1"/>
          </p:cNvSpPr>
          <p:nvPr/>
        </p:nvSpPr>
        <p:spPr bwMode="ltGray">
          <a:xfrm>
            <a:off x="8957572" y="5495568"/>
            <a:ext cx="1911350" cy="584775"/>
          </a:xfrm>
          <a:prstGeom prst="rect">
            <a:avLst/>
          </a:prstGeom>
          <a:noFill/>
          <a:ln w="12700">
            <a:noFill/>
            <a:miter lim="800000"/>
            <a:headEnd/>
            <a:tailEnd/>
          </a:ln>
          <a:effectLst/>
        </p:spPr>
        <p:txBody>
          <a:bodyPr wrap="square" lIns="45720" rIns="45720">
            <a:spAutoFit/>
          </a:bodyPr>
          <a:lstStyle/>
          <a:p>
            <a:r>
              <a:rPr lang="en-US" sz="1600" dirty="0"/>
              <a:t>Cleon as Sphinx? (late 400s)</a:t>
            </a:r>
          </a:p>
        </p:txBody>
      </p:sp>
      <p:pic>
        <p:nvPicPr>
          <p:cNvPr id="10" name="Picture 8" descr="See caption">
            <a:extLst>
              <a:ext uri="{FF2B5EF4-FFF2-40B4-BE49-F238E27FC236}">
                <a16:creationId xmlns:a16="http://schemas.microsoft.com/office/drawing/2014/main" id="{7715A754-59D5-4196-B5BB-210FCA1A1A83}"/>
              </a:ext>
            </a:extLst>
          </p:cNvPr>
          <p:cNvPicPr>
            <a:picLocks noChangeAspect="1" noChangeArrowheads="1"/>
          </p:cNvPicPr>
          <p:nvPr/>
        </p:nvPicPr>
        <p:blipFill>
          <a:blip r:embed="rId3" cstate="print"/>
          <a:srcRect/>
          <a:stretch>
            <a:fillRect/>
          </a:stretch>
        </p:blipFill>
        <p:spPr bwMode="auto">
          <a:xfrm>
            <a:off x="8898305" y="2114472"/>
            <a:ext cx="2029884" cy="3318240"/>
          </a:xfrm>
          <a:prstGeom prst="rect">
            <a:avLst/>
          </a:prstGeom>
          <a:noFill/>
        </p:spPr>
      </p:pic>
    </p:spTree>
    <p:extLst>
      <p:ext uri="{BB962C8B-B14F-4D97-AF65-F5344CB8AC3E}">
        <p14:creationId xmlns:p14="http://schemas.microsoft.com/office/powerpoint/2010/main" val="302393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dirty="0"/>
              <a:t>Action</a:t>
            </a:r>
            <a:r>
              <a:rPr lang="el-GR" dirty="0"/>
              <a:t>, </a:t>
            </a:r>
            <a:r>
              <a:rPr lang="en-US" dirty="0"/>
              <a:t>Representation</a:t>
            </a:r>
          </a:p>
        </p:txBody>
      </p:sp>
      <p:sp>
        <p:nvSpPr>
          <p:cNvPr id="258051" name="Rectangle 3"/>
          <p:cNvSpPr>
            <a:spLocks noGrp="1" noChangeArrowheads="1"/>
          </p:cNvSpPr>
          <p:nvPr>
            <p:ph type="body" idx="1"/>
          </p:nvPr>
        </p:nvSpPr>
        <p:spPr/>
        <p:txBody>
          <a:bodyPr>
            <a:normAutofit fontScale="92500" lnSpcReduction="10000"/>
          </a:bodyPr>
          <a:lstStyle/>
          <a:p>
            <a:r>
              <a:rPr lang="en-US" dirty="0"/>
              <a:t>Crisis, planning, initial clash</a:t>
            </a:r>
            <a:endParaRPr lang="en-US" sz="2400" dirty="0"/>
          </a:p>
          <a:p>
            <a:r>
              <a:rPr lang="en-US" dirty="0"/>
              <a:t>Agonistic courtship</a:t>
            </a:r>
          </a:p>
          <a:p>
            <a:pPr lvl="1"/>
            <a:r>
              <a:rPr lang="en-US" dirty="0"/>
              <a:t>council meeting</a:t>
            </a:r>
            <a:endParaRPr lang="en-US" sz="2000" dirty="0"/>
          </a:p>
          <a:p>
            <a:pPr lvl="1"/>
            <a:r>
              <a:rPr lang="en-US" dirty="0"/>
              <a:t>assembly meeting</a:t>
            </a:r>
            <a:endParaRPr lang="en-US" sz="2000" dirty="0"/>
          </a:p>
          <a:p>
            <a:r>
              <a:rPr lang="en-US" dirty="0"/>
              <a:t>Festive finale</a:t>
            </a:r>
          </a:p>
          <a:p>
            <a:pPr lvl="1"/>
            <a:r>
              <a:rPr lang="en-US" dirty="0"/>
              <a:t>reformation, rejuvenation </a:t>
            </a:r>
          </a:p>
        </p:txBody>
      </p:sp>
    </p:spTree>
    <p:extLst>
      <p:ext uri="{BB962C8B-B14F-4D97-AF65-F5344CB8AC3E}">
        <p14:creationId xmlns:p14="http://schemas.microsoft.com/office/powerpoint/2010/main" val="394592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animEffect transition="in" filter="dissolve">
                                      <p:cBhvr>
                                        <p:cTn id="7" dur="500"/>
                                        <p:tgtEl>
                                          <p:spTgt spid="258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8051">
                                            <p:txEl>
                                              <p:pRg st="1" end="1"/>
                                            </p:txEl>
                                          </p:spTgt>
                                        </p:tgtEl>
                                        <p:attrNameLst>
                                          <p:attrName>style.visibility</p:attrName>
                                        </p:attrNameLst>
                                      </p:cBhvr>
                                      <p:to>
                                        <p:strVal val="visible"/>
                                      </p:to>
                                    </p:set>
                                    <p:animEffect transition="in" filter="dissolve">
                                      <p:cBhvr>
                                        <p:cTn id="12" dur="500"/>
                                        <p:tgtEl>
                                          <p:spTgt spid="258051">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58051">
                                            <p:txEl>
                                              <p:pRg st="2" end="2"/>
                                            </p:txEl>
                                          </p:spTgt>
                                        </p:tgtEl>
                                        <p:attrNameLst>
                                          <p:attrName>style.visibility</p:attrName>
                                        </p:attrNameLst>
                                      </p:cBhvr>
                                      <p:to>
                                        <p:strVal val="visible"/>
                                      </p:to>
                                    </p:set>
                                    <p:animEffect transition="in" filter="dissolve">
                                      <p:cBhvr>
                                        <p:cTn id="15" dur="500"/>
                                        <p:tgtEl>
                                          <p:spTgt spid="258051">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58051">
                                            <p:txEl>
                                              <p:pRg st="3" end="3"/>
                                            </p:txEl>
                                          </p:spTgt>
                                        </p:tgtEl>
                                        <p:attrNameLst>
                                          <p:attrName>style.visibility</p:attrName>
                                        </p:attrNameLst>
                                      </p:cBhvr>
                                      <p:to>
                                        <p:strVal val="visible"/>
                                      </p:to>
                                    </p:set>
                                    <p:animEffect transition="in" filter="dissolve">
                                      <p:cBhvr>
                                        <p:cTn id="18" dur="500"/>
                                        <p:tgtEl>
                                          <p:spTgt spid="258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58051">
                                            <p:txEl>
                                              <p:pRg st="4" end="4"/>
                                            </p:txEl>
                                          </p:spTgt>
                                        </p:tgtEl>
                                        <p:attrNameLst>
                                          <p:attrName>style.visibility</p:attrName>
                                        </p:attrNameLst>
                                      </p:cBhvr>
                                      <p:to>
                                        <p:strVal val="visible"/>
                                      </p:to>
                                    </p:set>
                                    <p:animEffect transition="in" filter="dissolve">
                                      <p:cBhvr>
                                        <p:cTn id="23" dur="500"/>
                                        <p:tgtEl>
                                          <p:spTgt spid="258051">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58051">
                                            <p:txEl>
                                              <p:pRg st="5" end="5"/>
                                            </p:txEl>
                                          </p:spTgt>
                                        </p:tgtEl>
                                        <p:attrNameLst>
                                          <p:attrName>style.visibility</p:attrName>
                                        </p:attrNameLst>
                                      </p:cBhvr>
                                      <p:to>
                                        <p:strVal val="visible"/>
                                      </p:to>
                                    </p:set>
                                    <p:animEffect transition="in" filter="dissolve">
                                      <p:cBhvr>
                                        <p:cTn id="26" dur="500"/>
                                        <p:tgtEl>
                                          <p:spTgt spid="258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2B06-94E6-4EF7-8BD8-B3544C167838}"/>
              </a:ext>
            </a:extLst>
          </p:cNvPr>
          <p:cNvSpPr>
            <a:spLocks noGrp="1"/>
          </p:cNvSpPr>
          <p:nvPr>
            <p:ph type="title"/>
          </p:nvPr>
        </p:nvSpPr>
        <p:spPr/>
        <p:txBody>
          <a:bodyPr/>
          <a:lstStyle/>
          <a:p>
            <a:r>
              <a:rPr lang="en-US" dirty="0"/>
              <a:t>Eros and the City</a:t>
            </a:r>
          </a:p>
        </p:txBody>
      </p:sp>
      <p:sp>
        <p:nvSpPr>
          <p:cNvPr id="3" name="Text Placeholder 2">
            <a:extLst>
              <a:ext uri="{FF2B5EF4-FFF2-40B4-BE49-F238E27FC236}">
                <a16:creationId xmlns:a16="http://schemas.microsoft.com/office/drawing/2014/main" id="{C7862D62-852B-4C01-9B99-358093278FF1}"/>
              </a:ext>
            </a:extLst>
          </p:cNvPr>
          <p:cNvSpPr>
            <a:spLocks noGrp="1"/>
          </p:cNvSpPr>
          <p:nvPr>
            <p:ph type="body" idx="1"/>
          </p:nvPr>
        </p:nvSpPr>
        <p:spPr/>
        <p:txBody>
          <a:bodyPr/>
          <a:lstStyle/>
          <a:p>
            <a:r>
              <a:rPr lang="en-US" dirty="0"/>
              <a:t>The </a:t>
            </a:r>
            <a:r>
              <a:rPr lang="en-US" dirty="0" err="1"/>
              <a:t>Demohphilia</a:t>
            </a:r>
            <a:r>
              <a:rPr lang="en-US" dirty="0"/>
              <a:t> </a:t>
            </a:r>
            <a:r>
              <a:rPr lang="en-US" i="1" dirty="0"/>
              <a:t>topos</a:t>
            </a:r>
            <a:endParaRPr lang="en-US" dirty="0"/>
          </a:p>
        </p:txBody>
      </p:sp>
    </p:spTree>
    <p:extLst>
      <p:ext uri="{BB962C8B-B14F-4D97-AF65-F5344CB8AC3E}">
        <p14:creationId xmlns:p14="http://schemas.microsoft.com/office/powerpoint/2010/main" val="161601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D647-97E6-482A-9165-F65E80A8DC82}"/>
              </a:ext>
            </a:extLst>
          </p:cNvPr>
          <p:cNvSpPr>
            <a:spLocks noGrp="1"/>
          </p:cNvSpPr>
          <p:nvPr>
            <p:ph type="title"/>
          </p:nvPr>
        </p:nvSpPr>
        <p:spPr/>
        <p:txBody>
          <a:bodyPr/>
          <a:lstStyle/>
          <a:p>
            <a:r>
              <a:rPr lang="en-US" i="1" dirty="0"/>
              <a:t>Erōs</a:t>
            </a:r>
            <a:r>
              <a:rPr lang="en-US" dirty="0"/>
              <a:t> and the City 1</a:t>
            </a:r>
          </a:p>
        </p:txBody>
      </p:sp>
      <p:sp>
        <p:nvSpPr>
          <p:cNvPr id="3" name="Content Placeholder 2">
            <a:extLst>
              <a:ext uri="{FF2B5EF4-FFF2-40B4-BE49-F238E27FC236}">
                <a16:creationId xmlns:a16="http://schemas.microsoft.com/office/drawing/2014/main" id="{187FE234-512B-4F2B-AAAA-443A95D44A1D}"/>
              </a:ext>
            </a:extLst>
          </p:cNvPr>
          <p:cNvSpPr>
            <a:spLocks noGrp="1"/>
          </p:cNvSpPr>
          <p:nvPr>
            <p:ph idx="1"/>
          </p:nvPr>
        </p:nvSpPr>
        <p:spPr/>
        <p:txBody>
          <a:bodyPr/>
          <a:lstStyle/>
          <a:p>
            <a:pPr marL="45720" indent="0">
              <a:buNone/>
            </a:pPr>
            <a:r>
              <a:rPr lang="en-US" sz="3600" dirty="0"/>
              <a:t>“… you who survive … must daily fix your gaze upon the power of Athens and become lovers of her….” (</a:t>
            </a:r>
            <a:r>
              <a:rPr lang="en-US" sz="3600" i="1" dirty="0"/>
              <a:t>erastas </a:t>
            </a:r>
            <a:r>
              <a:rPr lang="en-US" sz="3600" i="1" dirty="0" err="1"/>
              <a:t>gignomenous</a:t>
            </a:r>
            <a:r>
              <a:rPr lang="en-US" sz="3600" i="1" dirty="0"/>
              <a:t> </a:t>
            </a:r>
            <a:r>
              <a:rPr lang="en-US" sz="3600" i="1" dirty="0" err="1"/>
              <a:t>autēs</a:t>
            </a:r>
            <a:r>
              <a:rPr lang="en-US" sz="3600" dirty="0"/>
              <a:t>, “becoming lovers of </a:t>
            </a:r>
            <a:r>
              <a:rPr lang="en-US" sz="3600" i="1" dirty="0"/>
              <a:t>it</a:t>
            </a:r>
            <a:r>
              <a:rPr lang="en-US" sz="3600" dirty="0"/>
              <a:t>,” Periclean Funeral Oration, Thucydides 2.43.1)</a:t>
            </a:r>
            <a:endParaRPr lang="en-US" dirty="0"/>
          </a:p>
        </p:txBody>
      </p:sp>
    </p:spTree>
    <p:extLst>
      <p:ext uri="{BB962C8B-B14F-4D97-AF65-F5344CB8AC3E}">
        <p14:creationId xmlns:p14="http://schemas.microsoft.com/office/powerpoint/2010/main" val="62753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FBA1-710F-4446-B825-A2BE4B13283E}"/>
              </a:ext>
            </a:extLst>
          </p:cNvPr>
          <p:cNvSpPr>
            <a:spLocks noGrp="1"/>
          </p:cNvSpPr>
          <p:nvPr>
            <p:ph type="title"/>
          </p:nvPr>
        </p:nvSpPr>
        <p:spPr/>
        <p:txBody>
          <a:bodyPr/>
          <a:lstStyle/>
          <a:p>
            <a:r>
              <a:rPr lang="en-US" i="1" dirty="0"/>
              <a:t>Erōs</a:t>
            </a:r>
            <a:r>
              <a:rPr lang="en-US" dirty="0"/>
              <a:t> and the City 2</a:t>
            </a:r>
          </a:p>
        </p:txBody>
      </p:sp>
      <p:sp>
        <p:nvSpPr>
          <p:cNvPr id="9" name="Content Placeholder 8">
            <a:extLst>
              <a:ext uri="{FF2B5EF4-FFF2-40B4-BE49-F238E27FC236}">
                <a16:creationId xmlns:a16="http://schemas.microsoft.com/office/drawing/2014/main" id="{41029C65-C417-4646-9FAB-DDA753CB61BA}"/>
              </a:ext>
            </a:extLst>
          </p:cNvPr>
          <p:cNvSpPr>
            <a:spLocks noGrp="1"/>
          </p:cNvSpPr>
          <p:nvPr>
            <p:ph sz="half" idx="1"/>
          </p:nvPr>
        </p:nvSpPr>
        <p:spPr>
          <a:xfrm>
            <a:off x="1233600" y="1828800"/>
            <a:ext cx="4709961" cy="4610100"/>
          </a:xfrm>
        </p:spPr>
        <p:txBody>
          <a:bodyPr>
            <a:normAutofit fontScale="85000" lnSpcReduction="10000"/>
          </a:bodyPr>
          <a:lstStyle/>
          <a:p>
            <a:pPr marL="45720" indent="0">
              <a:buNone/>
            </a:pPr>
            <a:r>
              <a:rPr lang="en-US" dirty="0"/>
              <a:t>“… whenever somebody said in the Assembly, “Demos, I’m your lover and I cherish you, and I alone care for you and think for you,” whenever anybody started a speech with that stuff, you’d flap your wings and toss your horns.” (</a:t>
            </a:r>
            <a:r>
              <a:rPr lang="en-US" i="1" dirty="0"/>
              <a:t>Knights</a:t>
            </a:r>
            <a:r>
              <a:rPr lang="en-US" dirty="0"/>
              <a:t> 1340)</a:t>
            </a:r>
          </a:p>
        </p:txBody>
      </p:sp>
      <p:sp>
        <p:nvSpPr>
          <p:cNvPr id="10" name="Content Placeholder 9">
            <a:extLst>
              <a:ext uri="{FF2B5EF4-FFF2-40B4-BE49-F238E27FC236}">
                <a16:creationId xmlns:a16="http://schemas.microsoft.com/office/drawing/2014/main" id="{4F874976-0349-481E-9EE4-41A065F0EB9C}"/>
              </a:ext>
            </a:extLst>
          </p:cNvPr>
          <p:cNvSpPr>
            <a:spLocks noGrp="1"/>
          </p:cNvSpPr>
          <p:nvPr>
            <p:ph sz="half" idx="2"/>
          </p:nvPr>
        </p:nvSpPr>
        <p:spPr>
          <a:xfrm>
            <a:off x="6264110" y="1828800"/>
            <a:ext cx="4709961" cy="4610100"/>
          </a:xfrm>
        </p:spPr>
        <p:txBody>
          <a:bodyPr>
            <a:normAutofit fontScale="85000" lnSpcReduction="10000"/>
          </a:bodyPr>
          <a:lstStyle/>
          <a:p>
            <a:pPr marL="45720" indent="0">
              <a:buNone/>
            </a:pPr>
            <a:r>
              <a:rPr lang="en-US" dirty="0"/>
              <a:t>“Why in the world is it, men of Athens, that you . . . are generally no better off now than before. . .? Because, men of Athens, though they say they love you, it is not you they love, but themselves.” (Demosthenes </a:t>
            </a:r>
            <a:r>
              <a:rPr lang="en-US" i="1" dirty="0"/>
              <a:t>Exordium</a:t>
            </a:r>
            <a:r>
              <a:rPr lang="en-US" dirty="0"/>
              <a:t> 53.3)</a:t>
            </a:r>
          </a:p>
        </p:txBody>
      </p:sp>
    </p:spTree>
    <p:extLst>
      <p:ext uri="{BB962C8B-B14F-4D97-AF65-F5344CB8AC3E}">
        <p14:creationId xmlns:p14="http://schemas.microsoft.com/office/powerpoint/2010/main" val="22904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0672-4F43-48FF-9B46-AD3AE56F76A6}"/>
              </a:ext>
            </a:extLst>
          </p:cNvPr>
          <p:cNvSpPr>
            <a:spLocks noGrp="1"/>
          </p:cNvSpPr>
          <p:nvPr>
            <p:ph type="title"/>
          </p:nvPr>
        </p:nvSpPr>
        <p:spPr/>
        <p:txBody>
          <a:bodyPr/>
          <a:lstStyle/>
          <a:p>
            <a:r>
              <a:rPr lang="en-US" i="1" dirty="0"/>
              <a:t>Erōs</a:t>
            </a:r>
            <a:r>
              <a:rPr lang="en-US" dirty="0"/>
              <a:t> and the Citizen 3</a:t>
            </a:r>
          </a:p>
        </p:txBody>
      </p:sp>
      <p:sp>
        <p:nvSpPr>
          <p:cNvPr id="4" name="Content Placeholder 3">
            <a:extLst>
              <a:ext uri="{FF2B5EF4-FFF2-40B4-BE49-F238E27FC236}">
                <a16:creationId xmlns:a16="http://schemas.microsoft.com/office/drawing/2014/main" id="{3FCBDF83-67C5-42B7-B053-4E680DDBC799}"/>
              </a:ext>
            </a:extLst>
          </p:cNvPr>
          <p:cNvSpPr>
            <a:spLocks noGrp="1"/>
          </p:cNvSpPr>
          <p:nvPr>
            <p:ph sz="half" idx="1"/>
          </p:nvPr>
        </p:nvSpPr>
        <p:spPr>
          <a:xfrm>
            <a:off x="1233600" y="1828800"/>
            <a:ext cx="4709961" cy="4610100"/>
          </a:xfrm>
        </p:spPr>
        <p:txBody>
          <a:bodyPr>
            <a:normAutofit fontScale="85000" lnSpcReduction="10000"/>
          </a:bodyPr>
          <a:lstStyle/>
          <a:p>
            <a:r>
              <a:rPr lang="en-US" dirty="0"/>
              <a:t>“He sized up the old man’s character, this rawhide Paphlagon did, so he crouched before the master and started flattering and fawning and toadying and swindling him” (</a:t>
            </a:r>
            <a:r>
              <a:rPr lang="en-US" i="1" dirty="0"/>
              <a:t>Knights</a:t>
            </a:r>
            <a:r>
              <a:rPr lang="en-US" dirty="0"/>
              <a:t> 46 ff.)</a:t>
            </a:r>
          </a:p>
        </p:txBody>
      </p:sp>
      <p:sp>
        <p:nvSpPr>
          <p:cNvPr id="5" name="Content Placeholder 4">
            <a:extLst>
              <a:ext uri="{FF2B5EF4-FFF2-40B4-BE49-F238E27FC236}">
                <a16:creationId xmlns:a16="http://schemas.microsoft.com/office/drawing/2014/main" id="{F53F9F0F-7E99-42B4-92D2-36D12002E55F}"/>
              </a:ext>
            </a:extLst>
          </p:cNvPr>
          <p:cNvSpPr>
            <a:spLocks noGrp="1"/>
          </p:cNvSpPr>
          <p:nvPr>
            <p:ph sz="half" idx="2"/>
          </p:nvPr>
        </p:nvSpPr>
        <p:spPr>
          <a:xfrm>
            <a:off x="6264110" y="1828800"/>
            <a:ext cx="5617514" cy="4610100"/>
          </a:xfrm>
        </p:spPr>
        <p:txBody>
          <a:bodyPr>
            <a:normAutofit fontScale="85000" lnSpcReduction="10000"/>
          </a:bodyPr>
          <a:lstStyle/>
          <a:p>
            <a:r>
              <a:rPr lang="en-US" dirty="0"/>
              <a:t>“But ever since this breed of orators appeared who ply you with such questions as ‘What would you like? What shall I propose? How can I oblige you?’ the interests of the state have been frittered away for a momentary popularity.” (</a:t>
            </a:r>
            <a:r>
              <a:rPr lang="en-US" dirty="0" err="1"/>
              <a:t>Demosthes</a:t>
            </a:r>
            <a:r>
              <a:rPr lang="en-US" dirty="0"/>
              <a:t> </a:t>
            </a:r>
            <a:r>
              <a:rPr lang="en-US" i="1" dirty="0"/>
              <a:t>3</a:t>
            </a:r>
            <a:r>
              <a:rPr lang="en-US" i="1" baseline="30000" dirty="0"/>
              <a:t>rd</a:t>
            </a:r>
            <a:r>
              <a:rPr lang="en-US" i="1" dirty="0"/>
              <a:t> Olynthiac</a:t>
            </a:r>
            <a:r>
              <a:rPr lang="en-US" dirty="0"/>
              <a:t> 22)</a:t>
            </a:r>
          </a:p>
        </p:txBody>
      </p:sp>
    </p:spTree>
    <p:extLst>
      <p:ext uri="{BB962C8B-B14F-4D97-AF65-F5344CB8AC3E}">
        <p14:creationId xmlns:p14="http://schemas.microsoft.com/office/powerpoint/2010/main" val="114516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B7DC-EDD4-4830-BFC7-2A020143B55E}"/>
              </a:ext>
            </a:extLst>
          </p:cNvPr>
          <p:cNvSpPr>
            <a:spLocks noGrp="1"/>
          </p:cNvSpPr>
          <p:nvPr>
            <p:ph type="title"/>
          </p:nvPr>
        </p:nvSpPr>
        <p:spPr/>
        <p:txBody>
          <a:bodyPr/>
          <a:lstStyle/>
          <a:p>
            <a:r>
              <a:rPr lang="en-US" dirty="0"/>
              <a:t>Adventures in Writing</a:t>
            </a:r>
          </a:p>
        </p:txBody>
      </p:sp>
      <p:sp>
        <p:nvSpPr>
          <p:cNvPr id="3" name="Content Placeholder 2">
            <a:extLst>
              <a:ext uri="{FF2B5EF4-FFF2-40B4-BE49-F238E27FC236}">
                <a16:creationId xmlns:a16="http://schemas.microsoft.com/office/drawing/2014/main" id="{D657EA75-0B7F-4C1A-9860-BAC69DED0177}"/>
              </a:ext>
            </a:extLst>
          </p:cNvPr>
          <p:cNvSpPr>
            <a:spLocks noGrp="1"/>
          </p:cNvSpPr>
          <p:nvPr>
            <p:ph idx="1"/>
          </p:nvPr>
        </p:nvSpPr>
        <p:spPr/>
        <p:txBody>
          <a:bodyPr>
            <a:normAutofit fontScale="92500"/>
          </a:bodyPr>
          <a:lstStyle/>
          <a:p>
            <a:pPr marL="45720" indent="0">
              <a:buNone/>
            </a:pPr>
            <a:r>
              <a:rPr lang="en-US" i="1" dirty="0"/>
              <a:t>Fix the problem…</a:t>
            </a:r>
          </a:p>
          <a:p>
            <a:r>
              <a:rPr lang="en-US" dirty="0"/>
              <a:t>“In Aristophanes’ </a:t>
            </a:r>
            <a:r>
              <a:rPr lang="en-US" i="1" dirty="0"/>
              <a:t>Knights</a:t>
            </a:r>
            <a:r>
              <a:rPr lang="en-US" dirty="0"/>
              <a:t>, he writes that…”</a:t>
            </a:r>
          </a:p>
          <a:p>
            <a:r>
              <a:rPr lang="en-US" dirty="0"/>
              <a:t>“In Aristophanes’ </a:t>
            </a:r>
            <a:r>
              <a:rPr lang="en-US" i="1" dirty="0"/>
              <a:t>Knights</a:t>
            </a:r>
            <a:r>
              <a:rPr lang="en-US" dirty="0"/>
              <a:t>, </a:t>
            </a:r>
            <a:r>
              <a:rPr lang="en-US" b="1" dirty="0"/>
              <a:t>the poet</a:t>
            </a:r>
            <a:r>
              <a:rPr lang="en-US" dirty="0"/>
              <a:t> writes that…”</a:t>
            </a:r>
          </a:p>
          <a:p>
            <a:pPr marL="457200" indent="-412750">
              <a:buFont typeface="Wingdings" panose="05000000000000000000" pitchFamily="2" charset="2"/>
              <a:buChar char="ð"/>
            </a:pPr>
            <a:r>
              <a:rPr lang="en-US" i="1" dirty="0"/>
              <a:t>Ambiguous pronoun</a:t>
            </a:r>
          </a:p>
        </p:txBody>
      </p:sp>
    </p:spTree>
    <p:extLst>
      <p:ext uri="{BB962C8B-B14F-4D97-AF65-F5344CB8AC3E}">
        <p14:creationId xmlns:p14="http://schemas.microsoft.com/office/powerpoint/2010/main" val="244045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79F9-4DF1-46F2-86A5-00287C863A2E}"/>
              </a:ext>
            </a:extLst>
          </p:cNvPr>
          <p:cNvSpPr>
            <a:spLocks noGrp="1"/>
          </p:cNvSpPr>
          <p:nvPr>
            <p:ph type="title"/>
          </p:nvPr>
        </p:nvSpPr>
        <p:spPr/>
        <p:txBody>
          <a:bodyPr/>
          <a:lstStyle/>
          <a:p>
            <a:r>
              <a:rPr lang="en-US" i="1" dirty="0"/>
              <a:t>Erōs</a:t>
            </a:r>
            <a:r>
              <a:rPr lang="en-US" dirty="0"/>
              <a:t> and the Citizen 4</a:t>
            </a:r>
          </a:p>
        </p:txBody>
      </p:sp>
      <p:sp>
        <p:nvSpPr>
          <p:cNvPr id="3" name="Content Placeholder 2">
            <a:extLst>
              <a:ext uri="{FF2B5EF4-FFF2-40B4-BE49-F238E27FC236}">
                <a16:creationId xmlns:a16="http://schemas.microsoft.com/office/drawing/2014/main" id="{AA2B250C-C629-4817-BD48-C40266B396E6}"/>
              </a:ext>
            </a:extLst>
          </p:cNvPr>
          <p:cNvSpPr>
            <a:spLocks noGrp="1"/>
          </p:cNvSpPr>
          <p:nvPr>
            <p:ph idx="1"/>
          </p:nvPr>
        </p:nvSpPr>
        <p:spPr/>
        <p:txBody>
          <a:bodyPr>
            <a:normAutofit fontScale="92500"/>
          </a:bodyPr>
          <a:lstStyle/>
          <a:p>
            <a:pPr marL="45720" indent="0">
              <a:buNone/>
            </a:pPr>
            <a:r>
              <a:rPr lang="en-US" dirty="0"/>
              <a:t>“For we are both lovers, and both of us have two loves apiece. I am the lover of Alcibiades, the son of Cleinias, and of philosophy. And you are lover of the Athenian </a:t>
            </a:r>
            <a:r>
              <a:rPr lang="en-US" i="1" dirty="0"/>
              <a:t>dēmos</a:t>
            </a:r>
            <a:r>
              <a:rPr lang="en-US" dirty="0"/>
              <a:t>, and of Demos son of Pyrilampes.” (Socrates to Callicles in Plato </a:t>
            </a:r>
            <a:r>
              <a:rPr lang="en-US" i="1" dirty="0"/>
              <a:t>Gorgias</a:t>
            </a:r>
            <a:r>
              <a:rPr lang="en-US" dirty="0"/>
              <a:t> </a:t>
            </a:r>
            <a:r>
              <a:rPr lang="en-US" dirty="0" err="1"/>
              <a:t>481d</a:t>
            </a:r>
            <a:r>
              <a:rPr lang="en-US" dirty="0"/>
              <a:t>)</a:t>
            </a:r>
          </a:p>
        </p:txBody>
      </p:sp>
    </p:spTree>
    <p:extLst>
      <p:ext uri="{BB962C8B-B14F-4D97-AF65-F5344CB8AC3E}">
        <p14:creationId xmlns:p14="http://schemas.microsoft.com/office/powerpoint/2010/main" val="62298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C7AC1-B169-45B4-9EB8-B66E35EA421C}"/>
              </a:ext>
            </a:extLst>
          </p:cNvPr>
          <p:cNvSpPr>
            <a:spLocks noGrp="1"/>
          </p:cNvSpPr>
          <p:nvPr>
            <p:ph type="title"/>
          </p:nvPr>
        </p:nvSpPr>
        <p:spPr/>
        <p:txBody>
          <a:bodyPr/>
          <a:lstStyle/>
          <a:p>
            <a:r>
              <a:rPr lang="en-US" i="1" dirty="0"/>
              <a:t>Erōs</a:t>
            </a:r>
            <a:r>
              <a:rPr lang="en-US" dirty="0"/>
              <a:t> and the Citizen 5</a:t>
            </a:r>
          </a:p>
        </p:txBody>
      </p:sp>
      <p:sp>
        <p:nvSpPr>
          <p:cNvPr id="3" name="Content Placeholder 2">
            <a:extLst>
              <a:ext uri="{FF2B5EF4-FFF2-40B4-BE49-F238E27FC236}">
                <a16:creationId xmlns:a16="http://schemas.microsoft.com/office/drawing/2014/main" id="{6135412A-8A1B-4121-9DEF-5AD49DC67563}"/>
              </a:ext>
            </a:extLst>
          </p:cNvPr>
          <p:cNvSpPr>
            <a:spLocks noGrp="1"/>
          </p:cNvSpPr>
          <p:nvPr>
            <p:ph idx="1"/>
          </p:nvPr>
        </p:nvSpPr>
        <p:spPr/>
        <p:txBody>
          <a:bodyPr>
            <a:normAutofit fontScale="92500" lnSpcReduction="10000"/>
          </a:bodyPr>
          <a:lstStyle/>
          <a:p>
            <a:pPr marL="45720" indent="0">
              <a:buNone/>
            </a:pPr>
            <a:r>
              <a:rPr lang="en-US" dirty="0"/>
              <a:t>“And now, so that you not be corrupted by the Athenian people (</a:t>
            </a:r>
            <a:r>
              <a:rPr lang="en-US" i="1" dirty="0"/>
              <a:t>dēmos</a:t>
            </a:r>
            <a:r>
              <a:rPr lang="en-US" dirty="0"/>
              <a:t>) and prove a disgrace, I will not abandon you. For what I fear most of all is that you will become a demerast (</a:t>
            </a:r>
            <a:r>
              <a:rPr lang="en-US" i="1" dirty="0" err="1"/>
              <a:t>demerastēs</a:t>
            </a:r>
            <a:r>
              <a:rPr lang="en-US" dirty="0"/>
              <a:t>, “lover of the people”) and be corrupted.” (Socrates to Alcibiades, Plato </a:t>
            </a:r>
            <a:r>
              <a:rPr lang="en-US" i="1" dirty="0" err="1"/>
              <a:t>Amcibiades</a:t>
            </a:r>
            <a:r>
              <a:rPr lang="en-US" dirty="0"/>
              <a:t> 1 </a:t>
            </a:r>
            <a:r>
              <a:rPr lang="en-US" dirty="0" err="1"/>
              <a:t>132a</a:t>
            </a:r>
            <a:r>
              <a:rPr lang="en-US" dirty="0"/>
              <a:t>)</a:t>
            </a:r>
          </a:p>
        </p:txBody>
      </p:sp>
    </p:spTree>
    <p:extLst>
      <p:ext uri="{BB962C8B-B14F-4D97-AF65-F5344CB8AC3E}">
        <p14:creationId xmlns:p14="http://schemas.microsoft.com/office/powerpoint/2010/main" val="328657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5ED3BF-749C-4402-A47E-119F04D3C1E1}"/>
              </a:ext>
            </a:extLst>
          </p:cNvPr>
          <p:cNvSpPr>
            <a:spLocks noGrp="1"/>
          </p:cNvSpPr>
          <p:nvPr>
            <p:ph type="title"/>
          </p:nvPr>
        </p:nvSpPr>
        <p:spPr>
          <a:xfrm>
            <a:off x="1217931" y="274638"/>
            <a:ext cx="9756141" cy="1325562"/>
          </a:xfrm>
        </p:spPr>
        <p:txBody>
          <a:bodyPr/>
          <a:lstStyle/>
          <a:p>
            <a:r>
              <a:rPr lang="en-US" dirty="0"/>
              <a:t>All’s Well That Ends Well?</a:t>
            </a:r>
          </a:p>
        </p:txBody>
      </p:sp>
      <p:sp>
        <p:nvSpPr>
          <p:cNvPr id="2" name="Content Placeholder 1">
            <a:extLst>
              <a:ext uri="{FF2B5EF4-FFF2-40B4-BE49-F238E27FC236}">
                <a16:creationId xmlns:a16="http://schemas.microsoft.com/office/drawing/2014/main" id="{5B867000-55EA-482B-BA21-76EB3BE84848}"/>
              </a:ext>
            </a:extLst>
          </p:cNvPr>
          <p:cNvSpPr>
            <a:spLocks noGrp="1"/>
          </p:cNvSpPr>
          <p:nvPr>
            <p:ph sz="half" idx="1"/>
          </p:nvPr>
        </p:nvSpPr>
        <p:spPr>
          <a:xfrm>
            <a:off x="1233600" y="1828800"/>
            <a:ext cx="4709961" cy="4191000"/>
          </a:xfrm>
        </p:spPr>
        <p:txBody>
          <a:bodyPr>
            <a:normAutofit/>
          </a:bodyPr>
          <a:lstStyle/>
          <a:p>
            <a:pPr marL="45720" indent="0">
              <a:buNone/>
            </a:pPr>
            <a:r>
              <a:rPr lang="en-US" dirty="0"/>
              <a:t>“Demos, you’re easily led astray…. there’s purpose in this foolishness of mine.” (Chorus, Demos, 1111 ff.)</a:t>
            </a:r>
          </a:p>
        </p:txBody>
      </p:sp>
      <p:sp>
        <p:nvSpPr>
          <p:cNvPr id="7" name="Content Placeholder 6">
            <a:extLst>
              <a:ext uri="{FF2B5EF4-FFF2-40B4-BE49-F238E27FC236}">
                <a16:creationId xmlns:a16="http://schemas.microsoft.com/office/drawing/2014/main" id="{AD79DC6C-7EAF-4356-85F3-DC6B6E036F66}"/>
              </a:ext>
            </a:extLst>
          </p:cNvPr>
          <p:cNvSpPr>
            <a:spLocks noGrp="1"/>
          </p:cNvSpPr>
          <p:nvPr>
            <p:ph sz="half" idx="2"/>
          </p:nvPr>
        </p:nvSpPr>
        <p:spPr/>
        <p:txBody>
          <a:bodyPr>
            <a:normAutofit/>
          </a:bodyPr>
          <a:lstStyle/>
          <a:p>
            <a:pPr marL="45720" indent="0">
              <a:buNone/>
            </a:pPr>
            <a:r>
              <a:rPr lang="en-US" dirty="0"/>
              <a:t>“Here he is for all to see, … smelling not of ballot shells but peace accords, and anointed with myrrh.” (Chorus 1331 ff.)</a:t>
            </a:r>
          </a:p>
        </p:txBody>
      </p:sp>
    </p:spTree>
    <p:extLst>
      <p:ext uri="{BB962C8B-B14F-4D97-AF65-F5344CB8AC3E}">
        <p14:creationId xmlns:p14="http://schemas.microsoft.com/office/powerpoint/2010/main" val="38841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2CD4F-E562-40EB-9905-1F5FF8762DC1}"/>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BE3DC424-BE04-4A6A-A950-313728CFE486}"/>
              </a:ext>
            </a:extLst>
          </p:cNvPr>
          <p:cNvSpPr>
            <a:spLocks noGrp="1"/>
          </p:cNvSpPr>
          <p:nvPr>
            <p:ph idx="1"/>
          </p:nvPr>
        </p:nvSpPr>
        <p:spPr/>
        <p:txBody>
          <a:bodyPr/>
          <a:lstStyle/>
          <a:p>
            <a:pPr marL="45720" indent="0">
              <a:buNone/>
            </a:pPr>
            <a:r>
              <a:rPr lang="en-US" dirty="0"/>
              <a:t>Is mis-</a:t>
            </a:r>
            <a:r>
              <a:rPr lang="en-US"/>
              <a:t>/disinformation </a:t>
            </a:r>
            <a:r>
              <a:rPr lang="en-US" dirty="0"/>
              <a:t>ever justified?</a:t>
            </a:r>
          </a:p>
        </p:txBody>
      </p:sp>
    </p:spTree>
    <p:extLst>
      <p:ext uri="{BB962C8B-B14F-4D97-AF65-F5344CB8AC3E}">
        <p14:creationId xmlns:p14="http://schemas.microsoft.com/office/powerpoint/2010/main" val="216853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7A8728-145E-426F-AAED-EDE8AF2EFEF3}"/>
              </a:ext>
            </a:extLst>
          </p:cNvPr>
          <p:cNvSpPr>
            <a:spLocks noGrp="1"/>
          </p:cNvSpPr>
          <p:nvPr>
            <p:ph type="title" idx="4294967295"/>
          </p:nvPr>
        </p:nvSpPr>
        <p:spPr>
          <a:xfrm>
            <a:off x="1217931" y="-1325562"/>
            <a:ext cx="9756141" cy="1325562"/>
          </a:xfrm>
        </p:spPr>
        <p:txBody>
          <a:bodyPr vert="horz" lIns="182880" tIns="91440" rIns="182880" bIns="91440" rtlCol="0" anchor="b">
            <a:normAutofit fontScale="90000"/>
          </a:bodyPr>
          <a:lstStyle/>
          <a:p>
            <a:r>
              <a:rPr lang="en-US" dirty="0"/>
              <a:t>The Guardian on the 1948-49 Berlin Airlift</a:t>
            </a:r>
          </a:p>
        </p:txBody>
      </p:sp>
      <p:pic>
        <p:nvPicPr>
          <p:cNvPr id="5" name="Picture 4" descr="Screenshot, The Guardian: &quot;Playing dirty used to be the west’s preserve. Now we’re letting Moscow beat us at our own game.&quot; 2025-11-04">
            <a:extLst>
              <a:ext uri="{FF2B5EF4-FFF2-40B4-BE49-F238E27FC236}">
                <a16:creationId xmlns:a16="http://schemas.microsoft.com/office/drawing/2014/main" id="{1CF23D2D-011C-430C-8718-AD33F7B7938D}"/>
              </a:ext>
            </a:extLst>
          </p:cNvPr>
          <p:cNvPicPr>
            <a:picLocks noChangeAspect="1"/>
          </p:cNvPicPr>
          <p:nvPr/>
        </p:nvPicPr>
        <p:blipFill>
          <a:blip r:embed="rId3"/>
          <a:stretch>
            <a:fillRect/>
          </a:stretch>
        </p:blipFill>
        <p:spPr>
          <a:xfrm>
            <a:off x="581366" y="0"/>
            <a:ext cx="11029267" cy="6858000"/>
          </a:xfrm>
          <a:prstGeom prst="rect">
            <a:avLst/>
          </a:prstGeom>
        </p:spPr>
      </p:pic>
    </p:spTree>
    <p:extLst>
      <p:ext uri="{BB962C8B-B14F-4D97-AF65-F5344CB8AC3E}">
        <p14:creationId xmlns:p14="http://schemas.microsoft.com/office/powerpoint/2010/main" val="30416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D275-C50F-4873-B1B5-BDCDEEEAF805}"/>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786AD613-865C-4280-A9B7-488B699A852A}"/>
              </a:ext>
            </a:extLst>
          </p:cNvPr>
          <p:cNvSpPr>
            <a:spLocks noGrp="1"/>
          </p:cNvSpPr>
          <p:nvPr>
            <p:ph type="body" idx="1"/>
          </p:nvPr>
        </p:nvSpPr>
        <p:spPr>
          <a:xfrm>
            <a:off x="1213466" y="3742277"/>
            <a:ext cx="9760605" cy="644985"/>
          </a:xfrm>
        </p:spPr>
        <p:txBody>
          <a:bodyPr/>
          <a:lstStyle/>
          <a:p>
            <a:r>
              <a:rPr lang="en-US" dirty="0"/>
              <a:t>Aristophanes’ </a:t>
            </a:r>
            <a:r>
              <a:rPr lang="en-US" i="1" dirty="0"/>
              <a:t>Knights</a:t>
            </a:r>
            <a:r>
              <a:rPr lang="en-US" dirty="0"/>
              <a:t>: Democratic? Oligarchic?</a:t>
            </a:r>
          </a:p>
        </p:txBody>
      </p:sp>
    </p:spTree>
    <p:extLst>
      <p:ext uri="{BB962C8B-B14F-4D97-AF65-F5344CB8AC3E}">
        <p14:creationId xmlns:p14="http://schemas.microsoft.com/office/powerpoint/2010/main" val="114118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2E13-EA17-4F51-A048-810EB1FC6BC6}"/>
              </a:ext>
            </a:extLst>
          </p:cNvPr>
          <p:cNvSpPr>
            <a:spLocks noGrp="1"/>
          </p:cNvSpPr>
          <p:nvPr>
            <p:ph type="title"/>
          </p:nvPr>
        </p:nvSpPr>
        <p:spPr/>
        <p:txBody>
          <a:bodyPr/>
          <a:lstStyle/>
          <a:p>
            <a:r>
              <a:rPr lang="en-US" dirty="0"/>
              <a:t>Short Writing Assignment</a:t>
            </a:r>
          </a:p>
        </p:txBody>
      </p:sp>
      <p:sp>
        <p:nvSpPr>
          <p:cNvPr id="3" name="Content Placeholder 2">
            <a:extLst>
              <a:ext uri="{FF2B5EF4-FFF2-40B4-BE49-F238E27FC236}">
                <a16:creationId xmlns:a16="http://schemas.microsoft.com/office/drawing/2014/main" id="{B45121C0-D290-43C6-83C7-F2891C358620}"/>
              </a:ext>
            </a:extLst>
          </p:cNvPr>
          <p:cNvSpPr>
            <a:spLocks noGrp="1"/>
          </p:cNvSpPr>
          <p:nvPr>
            <p:ph idx="1"/>
          </p:nvPr>
        </p:nvSpPr>
        <p:spPr>
          <a:xfrm>
            <a:off x="1217932" y="1828800"/>
            <a:ext cx="5266502" cy="4191000"/>
          </a:xfrm>
        </p:spPr>
        <p:txBody>
          <a:bodyPr>
            <a:normAutofit/>
          </a:bodyPr>
          <a:lstStyle/>
          <a:p>
            <a:pPr marL="45720" indent="0">
              <a:buNone/>
            </a:pPr>
            <a:r>
              <a:rPr lang="en-US" dirty="0"/>
              <a:t>Where on the political spectrum would you locate the ideological perspective informing the satire in Aristophanes' </a:t>
            </a:r>
            <a:r>
              <a:rPr lang="en-US" i="1" dirty="0"/>
              <a:t>Knights</a:t>
            </a:r>
            <a:r>
              <a:rPr lang="en-US" dirty="0"/>
              <a:t>?</a:t>
            </a:r>
          </a:p>
        </p:txBody>
      </p:sp>
      <p:pic>
        <p:nvPicPr>
          <p:cNvPr id="1026" name="Picture 2" descr="Democrat-to-oligarch spectrum: extreme democrat, moderate democrat, moderate, moderate oligarch, extreme oligarch">
            <a:extLst>
              <a:ext uri="{FF2B5EF4-FFF2-40B4-BE49-F238E27FC236}">
                <a16:creationId xmlns:a16="http://schemas.microsoft.com/office/drawing/2014/main" id="{BCBB1295-53B5-455F-AC3B-242561E0D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024" y="2662406"/>
            <a:ext cx="4973407" cy="153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40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Rectangle 4"/>
          <p:cNvSpPr>
            <a:spLocks noGrp="1" noChangeArrowheads="1"/>
          </p:cNvSpPr>
          <p:nvPr>
            <p:ph type="title"/>
          </p:nvPr>
        </p:nvSpPr>
        <p:spPr/>
        <p:txBody>
          <a:bodyPr/>
          <a:lstStyle/>
          <a:p>
            <a:r>
              <a:rPr lang="en-US" dirty="0"/>
              <a:t>Aristophanes’ </a:t>
            </a:r>
            <a:r>
              <a:rPr lang="en-US" i="1" dirty="0"/>
              <a:t>Knights</a:t>
            </a:r>
          </a:p>
        </p:txBody>
      </p:sp>
      <p:sp>
        <p:nvSpPr>
          <p:cNvPr id="289797" name="Rectangle 5"/>
          <p:cNvSpPr>
            <a:spLocks noGrp="1" noChangeArrowheads="1"/>
          </p:cNvSpPr>
          <p:nvPr>
            <p:ph type="body" idx="1"/>
          </p:nvPr>
        </p:nvSpPr>
        <p:spPr/>
        <p:txBody>
          <a:bodyPr/>
          <a:lstStyle/>
          <a:p>
            <a:r>
              <a:rPr lang="en-US" dirty="0"/>
              <a:t>Introduction to Play</a:t>
            </a:r>
          </a:p>
        </p:txBody>
      </p:sp>
    </p:spTree>
    <p:extLst>
      <p:ext uri="{BB962C8B-B14F-4D97-AF65-F5344CB8AC3E}">
        <p14:creationId xmlns:p14="http://schemas.microsoft.com/office/powerpoint/2010/main" val="123695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328A-D538-46BB-AE15-9EC125C1D8D8}"/>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393F0220-52E0-4D57-801B-EFDE1D1B813E}"/>
              </a:ext>
            </a:extLst>
          </p:cNvPr>
          <p:cNvSpPr>
            <a:spLocks noGrp="1"/>
          </p:cNvSpPr>
          <p:nvPr>
            <p:ph idx="1"/>
          </p:nvPr>
        </p:nvSpPr>
        <p:spPr/>
        <p:txBody>
          <a:bodyPr>
            <a:normAutofit/>
          </a:bodyPr>
          <a:lstStyle/>
          <a:p>
            <a:pPr marL="914400" indent="-869950">
              <a:buNone/>
            </a:pPr>
            <a:r>
              <a:rPr lang="en-US" dirty="0"/>
              <a:t>Scholtz, Andrew. </a:t>
            </a:r>
            <a:r>
              <a:rPr lang="en-US" i="1" dirty="0">
                <a:hlinkClick r:id="rId2"/>
              </a:rPr>
              <a:t>Concordia Discors</a:t>
            </a:r>
            <a:r>
              <a:rPr lang="en-US" dirty="0"/>
              <a:t>, 2007.</a:t>
            </a:r>
          </a:p>
          <a:p>
            <a:pPr marL="914400" indent="-869950">
              <a:buNone/>
            </a:pPr>
            <a:r>
              <a:rPr lang="en-US" dirty="0"/>
              <a:t>De Luca, Kenneth M. </a:t>
            </a:r>
            <a:r>
              <a:rPr lang="en-US" i="1" dirty="0"/>
              <a:t>Aristophanes’ Male and Female Revolutions</a:t>
            </a:r>
            <a:r>
              <a:rPr lang="en-US" dirty="0"/>
              <a:t>. 2005.</a:t>
            </a:r>
          </a:p>
          <a:p>
            <a:pPr marL="914400" indent="-869950">
              <a:buNone/>
            </a:pPr>
            <a:r>
              <a:rPr lang="en-US" dirty="0"/>
              <a:t>Wohl, Victoria. </a:t>
            </a:r>
            <a:r>
              <a:rPr lang="en-US" i="1" dirty="0">
                <a:hlinkClick r:id="rId3"/>
              </a:rPr>
              <a:t>Love among the Ruins</a:t>
            </a:r>
            <a:r>
              <a:rPr lang="en-US" dirty="0"/>
              <a:t>, 2002.</a:t>
            </a:r>
          </a:p>
        </p:txBody>
      </p:sp>
    </p:spTree>
    <p:extLst>
      <p:ext uri="{BB962C8B-B14F-4D97-AF65-F5344CB8AC3E}">
        <p14:creationId xmlns:p14="http://schemas.microsoft.com/office/powerpoint/2010/main" val="12106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E08B66-8633-48D3-A543-4BCB838804AE}"/>
              </a:ext>
            </a:extLst>
          </p:cNvPr>
          <p:cNvSpPr>
            <a:spLocks noGrp="1"/>
          </p:cNvSpPr>
          <p:nvPr>
            <p:ph sz="half" idx="1"/>
          </p:nvPr>
        </p:nvSpPr>
        <p:spPr/>
        <p:txBody>
          <a:bodyPr>
            <a:normAutofit/>
          </a:bodyPr>
          <a:lstStyle/>
          <a:p>
            <a:r>
              <a:rPr lang="el-GR" dirty="0" err="1"/>
              <a:t>Produced</a:t>
            </a:r>
            <a:endParaRPr lang="en-US" dirty="0"/>
          </a:p>
          <a:p>
            <a:pPr lvl="1"/>
            <a:r>
              <a:rPr lang="en-US" dirty="0"/>
              <a:t>January 424</a:t>
            </a:r>
          </a:p>
          <a:p>
            <a:pPr lvl="1"/>
            <a:r>
              <a:rPr lang="en-US" dirty="0"/>
              <a:t>Lenaea festival</a:t>
            </a:r>
          </a:p>
        </p:txBody>
      </p:sp>
      <p:sp>
        <p:nvSpPr>
          <p:cNvPr id="2" name="Title 1">
            <a:extLst>
              <a:ext uri="{FF2B5EF4-FFF2-40B4-BE49-F238E27FC236}">
                <a16:creationId xmlns:a16="http://schemas.microsoft.com/office/drawing/2014/main" id="{DBD1F010-52B7-4145-A141-7E4B4B63D5D6}"/>
              </a:ext>
            </a:extLst>
          </p:cNvPr>
          <p:cNvSpPr>
            <a:spLocks noGrp="1"/>
          </p:cNvSpPr>
          <p:nvPr>
            <p:ph type="title"/>
          </p:nvPr>
        </p:nvSpPr>
        <p:spPr/>
        <p:txBody>
          <a:bodyPr/>
          <a:lstStyle/>
          <a:p>
            <a:r>
              <a:rPr lang="en-US" dirty="0"/>
              <a:t>Platy Facts</a:t>
            </a:r>
          </a:p>
        </p:txBody>
      </p:sp>
      <p:sp>
        <p:nvSpPr>
          <p:cNvPr id="4" name="Content Placeholder 3">
            <a:extLst>
              <a:ext uri="{FF2B5EF4-FFF2-40B4-BE49-F238E27FC236}">
                <a16:creationId xmlns:a16="http://schemas.microsoft.com/office/drawing/2014/main" id="{F090D05E-F384-4132-A480-A525EC7D9A14}"/>
              </a:ext>
            </a:extLst>
          </p:cNvPr>
          <p:cNvSpPr>
            <a:spLocks noGrp="1"/>
          </p:cNvSpPr>
          <p:nvPr>
            <p:ph sz="half" idx="2"/>
          </p:nvPr>
        </p:nvSpPr>
        <p:spPr/>
        <p:txBody>
          <a:bodyPr/>
          <a:lstStyle/>
          <a:p>
            <a:r>
              <a:rPr lang="en-US" dirty="0"/>
              <a:t>Characters</a:t>
            </a:r>
          </a:p>
          <a:p>
            <a:pPr lvl="1"/>
            <a:r>
              <a:rPr lang="en-US" dirty="0"/>
              <a:t>Slaves 1, 2</a:t>
            </a:r>
          </a:p>
          <a:p>
            <a:pPr lvl="1"/>
            <a:r>
              <a:rPr lang="en-US" dirty="0"/>
              <a:t>Sausage-Seller</a:t>
            </a:r>
          </a:p>
          <a:p>
            <a:pPr lvl="1"/>
            <a:r>
              <a:rPr lang="en-US" dirty="0"/>
              <a:t>Paphlagon</a:t>
            </a:r>
          </a:p>
          <a:p>
            <a:pPr lvl="1"/>
            <a:r>
              <a:rPr lang="en-US" dirty="0"/>
              <a:t>Demos</a:t>
            </a:r>
          </a:p>
          <a:p>
            <a:pPr lvl="1"/>
            <a:r>
              <a:rPr lang="en-US" dirty="0" err="1"/>
              <a:t>Chrous</a:t>
            </a:r>
            <a:r>
              <a:rPr lang="en-US" dirty="0"/>
              <a:t> of Knights</a:t>
            </a:r>
          </a:p>
        </p:txBody>
      </p:sp>
      <p:pic>
        <p:nvPicPr>
          <p:cNvPr id="6" name="Picture 5" descr="See caption">
            <a:extLst>
              <a:ext uri="{FF2B5EF4-FFF2-40B4-BE49-F238E27FC236}">
                <a16:creationId xmlns:a16="http://schemas.microsoft.com/office/drawing/2014/main" id="{4179EE1E-3434-4C84-B2A6-29063F5438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757" y="3965841"/>
            <a:ext cx="3591340" cy="2092884"/>
          </a:xfrm>
          <a:prstGeom prst="rect">
            <a:avLst/>
          </a:prstGeom>
        </p:spPr>
      </p:pic>
      <p:sp>
        <p:nvSpPr>
          <p:cNvPr id="7" name="TextBox 6">
            <a:extLst>
              <a:ext uri="{FF2B5EF4-FFF2-40B4-BE49-F238E27FC236}">
                <a16:creationId xmlns:a16="http://schemas.microsoft.com/office/drawing/2014/main" id="{F6AF9AF1-1426-4591-AD87-8045F0C71A1F}"/>
              </a:ext>
            </a:extLst>
          </p:cNvPr>
          <p:cNvSpPr txBox="1"/>
          <p:nvPr/>
        </p:nvSpPr>
        <p:spPr>
          <a:xfrm>
            <a:off x="1729738" y="6058725"/>
            <a:ext cx="3717684" cy="676467"/>
          </a:xfrm>
          <a:prstGeom prst="rect">
            <a:avLst/>
          </a:prstGeom>
          <a:noFill/>
        </p:spPr>
        <p:txBody>
          <a:bodyPr wrap="none" rtlCol="0" anchor="ctr" anchorCtr="0">
            <a:spAutoFit/>
          </a:bodyPr>
          <a:lstStyle/>
          <a:p>
            <a:pPr algn="ctr">
              <a:lnSpc>
                <a:spcPct val="125000"/>
              </a:lnSpc>
            </a:pPr>
            <a:r>
              <a:rPr lang="en-US" sz="1600" i="1" dirty="0"/>
              <a:t>Cavalry, Parthenon Frieze,</a:t>
            </a:r>
            <a:br>
              <a:rPr lang="en-US" sz="1600" i="1" dirty="0"/>
            </a:br>
            <a:r>
              <a:rPr lang="en-US" sz="1600" i="1" dirty="0"/>
              <a:t>Athenian Acropolis (British Museum)</a:t>
            </a:r>
          </a:p>
        </p:txBody>
      </p:sp>
    </p:spTree>
    <p:extLst>
      <p:ext uri="{BB962C8B-B14F-4D97-AF65-F5344CB8AC3E}">
        <p14:creationId xmlns:p14="http://schemas.microsoft.com/office/powerpoint/2010/main" val="251370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persuasion_fall_2025">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nchorCtr="0">
        <a:spAutoFit/>
      </a:bodyPr>
      <a:lstStyle>
        <a:defPPr algn="ctr">
          <a:lnSpc>
            <a:spcPct val="125000"/>
          </a:lnSpc>
          <a:defRPr sz="1600" i="1" dirty="0" smtClean="0">
            <a:solidFill>
              <a:schemeClr val="tx1">
                <a:lumMod val="60000"/>
                <a:lumOff val="40000"/>
              </a:schemeClr>
            </a:solidFill>
          </a:defRPr>
        </a:defPPr>
      </a:lstStyle>
    </a:txDef>
  </a:objectDefaults>
  <a:extraClrSchemeLst/>
  <a:extLst>
    <a:ext uri="{05A4C25C-085E-4340-85A3-A5531E510DB2}">
      <thm15:themeFamily xmlns:thm15="http://schemas.microsoft.com/office/thememl/2012/main" name="persuasion_fall_2025" id="{FFFBF163-A28B-46E5-AB97-9096C0FD4402}" vid="{1A27D162-D733-4613-9540-C3FCCC06BF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persuasion_fall_2025</Template>
  <TotalTime>287</TotalTime>
  <Words>1171</Words>
  <Application>Microsoft Office PowerPoint</Application>
  <PresentationFormat>Widescreen</PresentationFormat>
  <Paragraphs>119</Paragraphs>
  <Slides>22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GuardianTextEgyptian</vt:lpstr>
      <vt:lpstr>Wingdings</vt:lpstr>
      <vt:lpstr>persuasion_fall_2025</vt:lpstr>
      <vt:lpstr>He Loves You, He Loves You Not</vt:lpstr>
      <vt:lpstr>Adventures in Writing</vt:lpstr>
      <vt:lpstr>Question</vt:lpstr>
      <vt:lpstr>The Guardian on the 1948-49 Berlin Airlift</vt:lpstr>
      <vt:lpstr>Discussion</vt:lpstr>
      <vt:lpstr>Short Writing Assignment</vt:lpstr>
      <vt:lpstr>Aristophanes’ Knights</vt:lpstr>
      <vt:lpstr>Bibliography</vt:lpstr>
      <vt:lpstr>Platy Facts</vt:lpstr>
      <vt:lpstr>New Politicians (Connor 1972)</vt:lpstr>
      <vt:lpstr>Oracle Predicts Change</vt:lpstr>
      <vt:lpstr>Paphlagon = Cleon 1</vt:lpstr>
      <vt:lpstr>Paphlagon = Cleon 2</vt:lpstr>
      <vt:lpstr>Paphlagon = Cleon 3</vt:lpstr>
      <vt:lpstr>Action, Representation</vt:lpstr>
      <vt:lpstr>Eros and the City</vt:lpstr>
      <vt:lpstr>Erōs and the City 1</vt:lpstr>
      <vt:lpstr>Erōs and the City 2</vt:lpstr>
      <vt:lpstr>Erōs and the Citizen 3</vt:lpstr>
      <vt:lpstr>Erōs and the Citizen 4</vt:lpstr>
      <vt:lpstr>Erōs and the Citizen 5</vt:lpstr>
      <vt:lpstr>All’s Well That Ends Well?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Loves You, He Loves You Not</dc:title>
  <dc:creator>Andrew Scholtz</dc:creator>
  <cp:lastModifiedBy>Andrew Scholtz</cp:lastModifiedBy>
  <cp:revision>29</cp:revision>
  <dcterms:created xsi:type="dcterms:W3CDTF">2025-11-04T03:04:19Z</dcterms:created>
  <dcterms:modified xsi:type="dcterms:W3CDTF">2025-11-05T01:38:51Z</dcterms:modified>
</cp:coreProperties>
</file>