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4"/>
  </p:notesMasterIdLst>
  <p:sldIdLst>
    <p:sldId id="256" r:id="rId2"/>
    <p:sldId id="282" r:id="rId3"/>
    <p:sldId id="284" r:id="rId4"/>
    <p:sldId id="283" r:id="rId5"/>
    <p:sldId id="292" r:id="rId6"/>
    <p:sldId id="293" r:id="rId7"/>
    <p:sldId id="294" r:id="rId8"/>
    <p:sldId id="267" r:id="rId9"/>
    <p:sldId id="262" r:id="rId10"/>
    <p:sldId id="268" r:id="rId11"/>
    <p:sldId id="291" r:id="rId12"/>
    <p:sldId id="25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912">
          <p15:clr>
            <a:srgbClr val="A4A3A4"/>
          </p15:clr>
        </p15:guide>
        <p15:guide id="8" pos="49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38" autoAdjust="0"/>
  </p:normalViewPr>
  <p:slideViewPr>
    <p:cSldViewPr snapToGrid="0" showGuides="1">
      <p:cViewPr varScale="1">
        <p:scale>
          <a:sx n="151" d="100"/>
          <a:sy n="151" d="100"/>
        </p:scale>
        <p:origin x="456" y="100"/>
      </p:cViewPr>
      <p:guideLst>
        <p:guide orient="horz" pos="4056"/>
        <p:guide pos="6912"/>
        <p:guide orient="horz" pos="2160"/>
        <p:guide pos="4512"/>
        <p:guide pos="912"/>
        <p:guide pos="49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B93CA6C-817B-4F32-B63D-90F02B3607F7}"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4A4917E-ECFA-46CE-AF12-4CB52EC6DF64}" type="slidenum">
              <a:rPr lang="en-US" smtClean="0"/>
              <a:t>‹#›</a:t>
            </a:fld>
            <a:endParaRPr lang="en-US"/>
          </a:p>
        </p:txBody>
      </p:sp>
    </p:spTree>
    <p:extLst>
      <p:ext uri="{BB962C8B-B14F-4D97-AF65-F5344CB8AC3E}">
        <p14:creationId xmlns:p14="http://schemas.microsoft.com/office/powerpoint/2010/main" val="37066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6425" y="482600"/>
            <a:ext cx="3259138" cy="183356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4512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6425" y="482600"/>
            <a:ext cx="3259138" cy="1833563"/>
          </a:xfrm>
        </p:spPr>
      </p:sp>
      <p:sp>
        <p:nvSpPr>
          <p:cNvPr id="3" name="Notes Placeholder 2"/>
          <p:cNvSpPr>
            <a:spLocks noGrp="1"/>
          </p:cNvSpPr>
          <p:nvPr>
            <p:ph type="body" idx="1"/>
          </p:nvPr>
        </p:nvSpPr>
        <p:spPr/>
        <p:txBody>
          <a:bodyPr>
            <a:normAutofit lnSpcReduction="10000"/>
          </a:bodyPr>
          <a:lstStyle/>
          <a:p>
            <a:r>
              <a:rPr lang="en-US" dirty="0"/>
              <a:t>431 war begins</a:t>
            </a:r>
          </a:p>
          <a:p>
            <a:r>
              <a:rPr lang="en-US" dirty="0"/>
              <a:t>421 peace of Nicias (with Cleon and Brasidas gone, truce between Sparta and Athens possible)</a:t>
            </a:r>
          </a:p>
          <a:p>
            <a:r>
              <a:rPr lang="en-US" dirty="0"/>
              <a:t>418 Battle of Mantinea, War between Sparta and Athens renewed; Peace of Nicias is dead-letter</a:t>
            </a:r>
          </a:p>
          <a:p>
            <a:r>
              <a:rPr lang="en-US" dirty="0"/>
              <a:t>416 conquest of Melos (Melian debate). Sicilian debate at Athens (over Sicilian expedition). Debate at Syracuse (how to meet the Athenian threat)</a:t>
            </a:r>
          </a:p>
          <a:p>
            <a:r>
              <a:rPr lang="en-US" dirty="0"/>
              <a:t>415-413 Sicilian expedition</a:t>
            </a:r>
          </a:p>
          <a:p>
            <a:r>
              <a:rPr lang="en-US" dirty="0"/>
              <a:t>413 Defeat of Athenians at Syracuse</a:t>
            </a:r>
          </a:p>
          <a:p>
            <a:r>
              <a:rPr lang="en-US" dirty="0"/>
              <a:t>412 office of proboulos established: tend elderly men put in place to seemingly</a:t>
            </a:r>
            <a:r>
              <a:rPr lang="en-US" baseline="0" dirty="0"/>
              <a:t> to stabilize legislative process</a:t>
            </a:r>
            <a:r>
              <a:rPr lang="en-US" dirty="0"/>
              <a:t>. (A) could bring agenda items directly to assembly, bypassing boule.</a:t>
            </a:r>
            <a:r>
              <a:rPr lang="en-US" baseline="0" dirty="0"/>
              <a:t> (b) could draw emergency funds. seemed to have been effective: the democracy was able to </a:t>
            </a:r>
            <a:r>
              <a:rPr lang="en-US" baseline="0" dirty="0" err="1"/>
              <a:t>rebiuld</a:t>
            </a:r>
            <a:r>
              <a:rPr lang="en-US" baseline="0" dirty="0"/>
              <a:t> fleet and to make headway against the enemy. but are they a </a:t>
            </a:r>
            <a:r>
              <a:rPr lang="en-US" i="1" baseline="0" dirty="0"/>
              <a:t>democratic</a:t>
            </a:r>
            <a:r>
              <a:rPr lang="en-US" i="0" baseline="0" dirty="0"/>
              <a:t> reform or what? note that their office won’t survive into the 300s democracy.</a:t>
            </a:r>
          </a:p>
          <a:p>
            <a:r>
              <a:rPr lang="en-US" i="0" baseline="0" dirty="0"/>
              <a:t>but </a:t>
            </a:r>
            <a:r>
              <a:rPr lang="en-US" i="0" baseline="0" dirty="0" err="1"/>
              <a:t>alc</a:t>
            </a:r>
            <a:r>
              <a:rPr lang="en-US" i="0" baseline="0" dirty="0"/>
              <a:t> in 412, condemned at </a:t>
            </a:r>
            <a:r>
              <a:rPr lang="en-US" i="0" baseline="0" dirty="0" err="1"/>
              <a:t>athens</a:t>
            </a:r>
            <a:r>
              <a:rPr lang="en-US" i="0" baseline="0" dirty="0"/>
              <a:t> in absentia for impiety and working now for his erstwhile enemies, the </a:t>
            </a:r>
            <a:r>
              <a:rPr lang="en-US" i="0" baseline="0" dirty="0" err="1"/>
              <a:t>spartans</a:t>
            </a:r>
            <a:r>
              <a:rPr lang="en-US" i="0" baseline="0" dirty="0"/>
              <a:t>, councils the building of a permanent </a:t>
            </a:r>
            <a:r>
              <a:rPr lang="en-US" i="0" baseline="0" dirty="0" err="1"/>
              <a:t>peloponnesian</a:t>
            </a:r>
            <a:r>
              <a:rPr lang="en-US" i="0" baseline="0" dirty="0"/>
              <a:t> fort on </a:t>
            </a:r>
            <a:r>
              <a:rPr lang="en-US" i="0" baseline="0" dirty="0" err="1"/>
              <a:t>athenian</a:t>
            </a:r>
            <a:r>
              <a:rPr lang="en-US" i="0" baseline="0" dirty="0"/>
              <a:t> soil so as to harass </a:t>
            </a:r>
            <a:r>
              <a:rPr lang="en-US" i="0" baseline="0" dirty="0" err="1"/>
              <a:t>athens</a:t>
            </a:r>
            <a:r>
              <a:rPr lang="en-US" i="0" baseline="0" dirty="0"/>
              <a:t> year round, plus foments rebellion abroad. after fathering a son by the wife of one of the </a:t>
            </a:r>
            <a:r>
              <a:rPr lang="en-US" i="0" baseline="0" dirty="0" err="1"/>
              <a:t>spartan</a:t>
            </a:r>
            <a:r>
              <a:rPr lang="en-US" i="0" baseline="0" dirty="0"/>
              <a:t> kings, </a:t>
            </a:r>
            <a:r>
              <a:rPr lang="en-US" i="0" baseline="0" dirty="0" err="1"/>
              <a:t>alc</a:t>
            </a:r>
            <a:r>
              <a:rPr lang="en-US" i="0" baseline="0" dirty="0"/>
              <a:t>, now a fugitive from </a:t>
            </a:r>
            <a:r>
              <a:rPr lang="en-US" i="0" baseline="0" dirty="0" err="1"/>
              <a:t>sparta</a:t>
            </a:r>
            <a:r>
              <a:rPr lang="en-US" i="0" baseline="0" dirty="0"/>
              <a:t>, too, seeks </a:t>
            </a:r>
            <a:r>
              <a:rPr lang="en-US" i="0" baseline="0" dirty="0" err="1"/>
              <a:t>persian</a:t>
            </a:r>
            <a:r>
              <a:rPr lang="en-US" i="0" baseline="0" dirty="0"/>
              <a:t> money against </a:t>
            </a:r>
            <a:r>
              <a:rPr lang="en-US" i="0" baseline="0" dirty="0" err="1"/>
              <a:t>sparta</a:t>
            </a:r>
            <a:r>
              <a:rPr lang="en-US" i="0" baseline="0" dirty="0"/>
              <a:t> and proceeds to plot an oligarchic coup at </a:t>
            </a:r>
            <a:r>
              <a:rPr lang="en-US" i="0" baseline="0" dirty="0" err="1"/>
              <a:t>athens</a:t>
            </a:r>
            <a:r>
              <a:rPr lang="en-US" i="0" baseline="0" dirty="0"/>
              <a:t>.</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44688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6425" y="482600"/>
            <a:ext cx="3259138" cy="1833563"/>
          </a:xfrm>
        </p:spPr>
      </p:sp>
      <p:sp>
        <p:nvSpPr>
          <p:cNvPr id="3" name="Notes Placeholder 2"/>
          <p:cNvSpPr>
            <a:spLocks noGrp="1"/>
          </p:cNvSpPr>
          <p:nvPr>
            <p:ph type="body" idx="1"/>
          </p:nvPr>
        </p:nvSpPr>
        <p:spPr/>
        <p:txBody>
          <a:bodyPr>
            <a:normAutofit/>
          </a:bodyPr>
          <a:lstStyle/>
          <a:p>
            <a:r>
              <a:rPr lang="en-US" dirty="0"/>
              <a:t>we see here a variety of persuasion modalities</a:t>
            </a:r>
            <a:r>
              <a:rPr lang="en-US" baseline="0" dirty="0"/>
              <a:t> in play; our challenge here and now to list and to analyze some.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95108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6425" y="482600"/>
            <a:ext cx="3259138" cy="1833563"/>
          </a:xfrm>
        </p:spPr>
      </p:sp>
      <p:sp>
        <p:nvSpPr>
          <p:cNvPr id="3" name="Notes Placeholder 2"/>
          <p:cNvSpPr>
            <a:spLocks noGrp="1"/>
          </p:cNvSpPr>
          <p:nvPr>
            <p:ph type="body" idx="1"/>
          </p:nvPr>
        </p:nvSpPr>
        <p:spPr/>
        <p:txBody>
          <a:bodyPr>
            <a:normAutofit fontScale="85000" lnSpcReduction="20000"/>
          </a:bodyPr>
          <a:lstStyle/>
          <a:p>
            <a:pPr defTabSz="904915">
              <a:defRPr/>
            </a:pPr>
            <a:r>
              <a:rPr lang="en-US" i="0" dirty="0"/>
              <a:t>who’s being persuaded how, and which lenses might that resonate with. (circumstances are “persuasive,” as are individuals who spinning for themselves</a:t>
            </a:r>
            <a:r>
              <a:rPr lang="en-US" i="0" baseline="0" dirty="0"/>
              <a:t> and for interest groups… but if </a:t>
            </a:r>
            <a:r>
              <a:rPr lang="en-US" i="0" baseline="0" dirty="0" err="1"/>
              <a:t>michels</a:t>
            </a:r>
            <a:r>
              <a:rPr lang="en-US" i="0" baseline="0" dirty="0"/>
              <a:t>-weber right, is democracy stasis?)</a:t>
            </a:r>
            <a:endParaRPr lang="en-US" i="0" dirty="0"/>
          </a:p>
          <a:p>
            <a:r>
              <a:rPr lang="en-US" i="1" dirty="0"/>
              <a:t>CD</a:t>
            </a:r>
            <a:r>
              <a:rPr lang="en-US" dirty="0"/>
              <a:t> on Mytilenean</a:t>
            </a:r>
            <a:r>
              <a:rPr lang="en-US" baseline="0" dirty="0"/>
              <a:t> debate</a:t>
            </a:r>
            <a:r>
              <a:rPr lang="en-US" dirty="0"/>
              <a:t>:</a:t>
            </a:r>
          </a:p>
          <a:p>
            <a:pPr lvl="1"/>
            <a:r>
              <a:rPr lang="en-US" dirty="0"/>
              <a:t>In Thucydides, a pleonectic (</a:t>
            </a:r>
            <a:r>
              <a:rPr lang="en-US" i="1" dirty="0"/>
              <a:t>pleonexia</a:t>
            </a:r>
            <a:r>
              <a:rPr lang="en-US" dirty="0"/>
              <a:t>, “greed”) component to </a:t>
            </a:r>
            <a:r>
              <a:rPr lang="en-US" i="1" dirty="0"/>
              <a:t>erôs </a:t>
            </a:r>
            <a:r>
              <a:rPr lang="en-US" dirty="0"/>
              <a:t>proper emerges from the Mytilenian debate, specifically, from Diodotus speech. There greed (</a:t>
            </a:r>
            <a:r>
              <a:rPr lang="en-US" i="1" dirty="0" err="1"/>
              <a:t>pleonexian</a:t>
            </a:r>
            <a:r>
              <a:rPr lang="en-US" dirty="0"/>
              <a:t>) based on wealth (</a:t>
            </a:r>
            <a:r>
              <a:rPr lang="en-US" i="1" dirty="0"/>
              <a:t>exousia</a:t>
            </a:r>
            <a:r>
              <a:rPr lang="en-US" dirty="0"/>
              <a:t>), arrogance (</a:t>
            </a:r>
            <a:r>
              <a:rPr lang="en-US" i="1" dirty="0" err="1"/>
              <a:t>hubrei</a:t>
            </a:r>
            <a:r>
              <a:rPr lang="en-US" dirty="0"/>
              <a:t>), and pride (</a:t>
            </a:r>
            <a:r>
              <a:rPr lang="en-US" i="1" dirty="0" err="1"/>
              <a:t>phonêmati</a:t>
            </a:r>
            <a:r>
              <a:rPr lang="en-US" dirty="0"/>
              <a:t>) numbers among the “incurable” (</a:t>
            </a:r>
            <a:r>
              <a:rPr lang="en-US" i="1" dirty="0" err="1"/>
              <a:t>anêkestou</a:t>
            </a:r>
            <a:r>
              <a:rPr lang="en-US" dirty="0"/>
              <a:t>) passions that, overmastering human beings, cause them to throw discretion to the wind — a pattern with close affinities to the process, discussed in the very next sentence, whereby </a:t>
            </a:r>
            <a:r>
              <a:rPr lang="en-US" i="1" dirty="0"/>
              <a:t>elpis </a:t>
            </a:r>
            <a:r>
              <a:rPr lang="en-US" dirty="0"/>
              <a:t>and </a:t>
            </a:r>
            <a:r>
              <a:rPr lang="en-US" i="1" dirty="0"/>
              <a:t>erôs</a:t>
            </a:r>
            <a:r>
              <a:rPr lang="en-US" dirty="0"/>
              <a:t>, hope and lust, drive people to seek out fortune’s riches at any cost. (66)</a:t>
            </a:r>
          </a:p>
          <a:p>
            <a:pPr lvl="0"/>
            <a:r>
              <a:rPr lang="en-US" dirty="0"/>
              <a:t>Sicilian debate:</a:t>
            </a:r>
          </a:p>
          <a:p>
            <a:pPr lvl="1"/>
            <a:r>
              <a:rPr lang="en-US" dirty="0"/>
              <a:t>the power of irrational thinking – eros – in face of rational thought</a:t>
            </a:r>
            <a:r>
              <a:rPr lang="en-US" baseline="0" dirty="0"/>
              <a:t> and speech, logos. Nicias’ frank speech no enough to undo the earlier decision. but his second speech arguably intensified the “sick eros” decried by him vis-à-vis expedition.</a:t>
            </a:r>
          </a:p>
          <a:p>
            <a:pPr lvl="1"/>
            <a:r>
              <a:rPr lang="en-US" baseline="0" dirty="0"/>
              <a:t>but the coercive power of charisma also a factor. al subtly sought to counteract </a:t>
            </a:r>
            <a:r>
              <a:rPr lang="en-US" baseline="0" dirty="0" err="1"/>
              <a:t>nic’s</a:t>
            </a:r>
            <a:r>
              <a:rPr lang="en-US" baseline="0" dirty="0"/>
              <a:t> attempt to peel away the older elements. </a:t>
            </a:r>
            <a:r>
              <a:rPr lang="en-US" baseline="0" dirty="0" err="1"/>
              <a:t>alc</a:t>
            </a:r>
            <a:r>
              <a:rPr lang="en-US" baseline="0" dirty="0"/>
              <a:t> seems to treat that as implicitly contrary to a political ethic of consensus – this is, in other words, the rhetoric of consensus as a coercive element. so </a:t>
            </a:r>
            <a:r>
              <a:rPr lang="en-US" baseline="0" dirty="0" err="1"/>
              <a:t>thucydides</a:t>
            </a:r>
            <a:r>
              <a:rPr lang="en-US" baseline="0" dirty="0"/>
              <a:t> on the eros to sail:</a:t>
            </a:r>
          </a:p>
          <a:p>
            <a:pPr lvl="2"/>
            <a:r>
              <a:rPr lang="en-US" dirty="0"/>
              <a:t>This </a:t>
            </a:r>
            <a:r>
              <a:rPr lang="en-US" i="1" dirty="0"/>
              <a:t>erôs </a:t>
            </a:r>
            <a:r>
              <a:rPr lang="en-US" dirty="0"/>
              <a:t>left Athenians feeling empowered and confident, but it also exercised power </a:t>
            </a:r>
            <a:r>
              <a:rPr lang="en-US" i="1" dirty="0"/>
              <a:t>over </a:t>
            </a:r>
            <a:r>
              <a:rPr lang="en-US" dirty="0"/>
              <a:t>them, a power so forceful that nothing Nicias could say would deter support for the invasion. On the contrary, his attempts at reverse psychology only reinforced the city’s resolve (Thucydides 6.24.2). Nor were those opposed to the motion willing to vote their convictions, since to do so would have involved appearing hostile to the city’s interests (</a:t>
            </a:r>
            <a:r>
              <a:rPr lang="en-US" i="1" dirty="0" err="1"/>
              <a:t>kakonous</a:t>
            </a:r>
            <a:r>
              <a:rPr lang="en-US" i="1" dirty="0"/>
              <a:t> . . . </a:t>
            </a:r>
            <a:r>
              <a:rPr lang="en-US" i="1" dirty="0" err="1"/>
              <a:t>têi</a:t>
            </a:r>
            <a:r>
              <a:rPr lang="en-US" i="1" dirty="0"/>
              <a:t> </a:t>
            </a:r>
            <a:r>
              <a:rPr lang="en-US" i="1" dirty="0" err="1"/>
              <a:t>polei</a:t>
            </a:r>
            <a:r>
              <a:rPr lang="en-US" dirty="0"/>
              <a:t>, 6.24.4; cf. 6.13.1). Thucydides’ point? Among other things, that consensus, when it gains the kind of momentum this “</a:t>
            </a:r>
            <a:r>
              <a:rPr lang="en-US" i="1" dirty="0"/>
              <a:t>erôs </a:t>
            </a:r>
            <a:r>
              <a:rPr lang="en-US" dirty="0"/>
              <a:t>to sail” did, can create a social-discursive atmosphere hostile to the free exchange of ideas, to </a:t>
            </a:r>
            <a:r>
              <a:rPr lang="en-US" i="1" dirty="0"/>
              <a:t>dialogue</a:t>
            </a:r>
            <a:r>
              <a:rPr lang="en-US" dirty="0"/>
              <a:t>. (</a:t>
            </a:r>
            <a:r>
              <a:rPr lang="en-US" i="1" dirty="0"/>
              <a:t>CD</a:t>
            </a:r>
            <a:r>
              <a:rPr lang="en-US" dirty="0"/>
              <a:t> 28)</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235783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6425" y="482600"/>
            <a:ext cx="3259138" cy="1833563"/>
          </a:xfrm>
        </p:spPr>
      </p:sp>
      <p:sp>
        <p:nvSpPr>
          <p:cNvPr id="3" name="Notes Placeholder 2"/>
          <p:cNvSpPr>
            <a:spLocks noGrp="1"/>
          </p:cNvSpPr>
          <p:nvPr>
            <p:ph type="body" idx="1"/>
          </p:nvPr>
        </p:nvSpPr>
        <p:spPr/>
        <p:txBody>
          <a:bodyPr/>
          <a:lstStyle/>
          <a:p>
            <a:r>
              <a:rPr lang="en-US" dirty="0"/>
              <a:t>DEBATE: Resolved:</a:t>
            </a:r>
          </a:p>
          <a:p>
            <a:r>
              <a:rPr lang="en-US" dirty="0"/>
              <a:t>Women in Aristophanes' </a:t>
            </a:r>
            <a:r>
              <a:rPr lang="en-US" i="1" dirty="0"/>
              <a:t>Lysistrata</a:t>
            </a:r>
            <a:r>
              <a:rPr lang="en-US" dirty="0"/>
              <a:t> embody positive role models (politically, etc.)</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3496519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11/5/2025</a:t>
            </a:fld>
            <a:endParaRPr lang="en-US" dirty="0"/>
          </a:p>
        </p:txBody>
      </p:sp>
      <p:sp>
        <p:nvSpPr>
          <p:cNvPr id="5" name="Footer Placeholder 4"/>
          <p:cNvSpPr>
            <a:spLocks noGrp="1"/>
          </p:cNvSpPr>
          <p:nvPr>
            <p:ph type="ftr" sz="quarter" idx="11"/>
          </p:nvPr>
        </p:nvSpPr>
        <p:spPr/>
        <p:txBody>
          <a:bodyPr/>
          <a:lstStyle/>
          <a:p>
            <a:r>
              <a:rPr lang="en-US" dirty="0"/>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25000"/>
              </a:lnSpc>
              <a:defRPr/>
            </a:lvl1pPr>
            <a:lvl2pPr>
              <a:lnSpc>
                <a:spcPct val="125000"/>
              </a:lnSpc>
              <a:defRPr sz="2800"/>
            </a:lvl2pPr>
            <a:lvl3pPr>
              <a:lnSpc>
                <a:spcPct val="125000"/>
              </a:lnSpc>
              <a:defRPr sz="2400"/>
            </a:lvl3pPr>
            <a:lvl4pPr>
              <a:lnSpc>
                <a:spcPct val="125000"/>
              </a:lnSpc>
              <a:defRPr sz="2000"/>
            </a:lvl4pPr>
            <a:lvl5pPr>
              <a:lnSpc>
                <a:spcPct val="125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11/5/2025</a:t>
            </a:fld>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dirty="0"/>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11/5/2025</a:t>
            </a:fld>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dirty="0"/>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dirty="0"/>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11/5/2025</a:t>
            </a:fld>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dirty="0"/>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11/5/2025</a:t>
            </a:fld>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dirty="0"/>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25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25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25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0">
              <a:schemeClr val="tx1">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BAA6-D1E1-4228-BC1D-3C742ACF676C}"/>
              </a:ext>
            </a:extLst>
          </p:cNvPr>
          <p:cNvSpPr>
            <a:spLocks noGrp="1"/>
          </p:cNvSpPr>
          <p:nvPr>
            <p:ph type="ctrTitle"/>
          </p:nvPr>
        </p:nvSpPr>
        <p:spPr>
          <a:xfrm>
            <a:off x="0" y="1348787"/>
            <a:ext cx="8005572" cy="1574286"/>
          </a:xfrm>
        </p:spPr>
        <p:txBody>
          <a:bodyPr>
            <a:normAutofit fontScale="90000"/>
          </a:bodyPr>
          <a:lstStyle/>
          <a:p>
            <a:pPr algn="r"/>
            <a:r>
              <a:rPr lang="en-US" dirty="0">
                <a:latin typeface="Times New Roman" panose="02020603050405020304" pitchFamily="18" charset="0"/>
                <a:cs typeface="Times New Roman" panose="02020603050405020304" pitchFamily="18" charset="0"/>
              </a:rPr>
              <a:t>Persuasion to the Rescue</a:t>
            </a:r>
          </a:p>
        </p:txBody>
      </p:sp>
      <p:sp>
        <p:nvSpPr>
          <p:cNvPr id="3" name="Subtitle 2">
            <a:extLst>
              <a:ext uri="{FF2B5EF4-FFF2-40B4-BE49-F238E27FC236}">
                <a16:creationId xmlns:a16="http://schemas.microsoft.com/office/drawing/2014/main" id="{32BBFE33-0BAB-4E2F-A54A-C40E0A271757}"/>
              </a:ext>
            </a:extLst>
          </p:cNvPr>
          <p:cNvSpPr>
            <a:spLocks noGrp="1"/>
          </p:cNvSpPr>
          <p:nvPr>
            <p:ph type="subTitle" idx="1"/>
          </p:nvPr>
        </p:nvSpPr>
        <p:spPr>
          <a:xfrm>
            <a:off x="0" y="3066600"/>
            <a:ext cx="8005572" cy="1373726"/>
          </a:xfrm>
        </p:spPr>
        <p:txBody>
          <a:bodyPr lIns="182880" tIns="91440" rIns="182880" bIns="91440"/>
          <a:lstStyle/>
          <a:p>
            <a:pPr algn="r"/>
            <a:r>
              <a:rPr lang="en-US" dirty="0">
                <a:latin typeface="Times New Roman" panose="02020603050405020304" pitchFamily="18" charset="0"/>
                <a:cs typeface="Times New Roman" panose="02020603050405020304" pitchFamily="18" charset="0"/>
              </a:rPr>
              <a:t>Aristophanes’ </a:t>
            </a:r>
            <a:r>
              <a:rPr lang="en-US" i="1" dirty="0">
                <a:latin typeface="Times New Roman" panose="02020603050405020304" pitchFamily="18" charset="0"/>
                <a:cs typeface="Times New Roman" panose="02020603050405020304" pitchFamily="18" charset="0"/>
              </a:rPr>
              <a:t>Lysistrata</a:t>
            </a:r>
          </a:p>
        </p:txBody>
      </p:sp>
      <p:pic>
        <p:nvPicPr>
          <p:cNvPr id="4" name="Picture 18">
            <a:extLst>
              <a:ext uri="{FF2B5EF4-FFF2-40B4-BE49-F238E27FC236}">
                <a16:creationId xmlns:a16="http://schemas.microsoft.com/office/drawing/2014/main" id="{32EDCC6F-A8E8-47CC-B193-833B80E7103A}"/>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176328" y="3940620"/>
            <a:ext cx="1725612" cy="2144712"/>
          </a:xfrm>
          <a:prstGeom prst="rect">
            <a:avLst/>
          </a:prstGeom>
          <a:noFill/>
        </p:spPr>
      </p:pic>
      <p:pic>
        <p:nvPicPr>
          <p:cNvPr id="5" name="Picture 2">
            <a:extLst>
              <a:ext uri="{FF2B5EF4-FFF2-40B4-BE49-F238E27FC236}">
                <a16:creationId xmlns:a16="http://schemas.microsoft.com/office/drawing/2014/main" id="{290940EC-1A66-464D-A0D7-28B7C8C9F230}"/>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357302" y="446532"/>
            <a:ext cx="1787525" cy="5754687"/>
          </a:xfrm>
          <a:prstGeom prst="rect">
            <a:avLst/>
          </a:prstGeom>
          <a:noFill/>
          <a:ln w="9525">
            <a:noFill/>
            <a:miter lim="800000"/>
            <a:headEnd/>
            <a:tailEnd/>
          </a:ln>
          <a:effectLst/>
        </p:spPr>
      </p:pic>
    </p:spTree>
    <p:extLst>
      <p:ext uri="{BB962C8B-B14F-4D97-AF65-F5344CB8AC3E}">
        <p14:creationId xmlns:p14="http://schemas.microsoft.com/office/powerpoint/2010/main" val="13252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dirty="0"/>
              <a:t>Prologue</a:t>
            </a:r>
          </a:p>
          <a:p>
            <a:r>
              <a:rPr lang="en-US" dirty="0"/>
              <a:t>Occupation plot</a:t>
            </a:r>
          </a:p>
          <a:p>
            <a:pPr lvl="1"/>
            <a:r>
              <a:rPr lang="en-US" dirty="0"/>
              <a:t>“Magistrate” scene</a:t>
            </a:r>
          </a:p>
        </p:txBody>
      </p:sp>
      <p:sp>
        <p:nvSpPr>
          <p:cNvPr id="2" name="Title 1"/>
          <p:cNvSpPr>
            <a:spLocks noGrp="1"/>
          </p:cNvSpPr>
          <p:nvPr>
            <p:ph type="title"/>
          </p:nvPr>
        </p:nvSpPr>
        <p:spPr/>
        <p:txBody>
          <a:bodyPr/>
          <a:lstStyle/>
          <a:p>
            <a:r>
              <a:rPr lang="en-US" dirty="0"/>
              <a:t>Lysistrata: Dramatic Arc</a:t>
            </a:r>
          </a:p>
        </p:txBody>
      </p:sp>
      <p:sp>
        <p:nvSpPr>
          <p:cNvPr id="3" name="Content Placeholder 2">
            <a:extLst>
              <a:ext uri="{FF2B5EF4-FFF2-40B4-BE49-F238E27FC236}">
                <a16:creationId xmlns:a16="http://schemas.microsoft.com/office/drawing/2014/main" id="{B3852BB5-7217-44A7-B7F8-C966CC848ECD}"/>
              </a:ext>
            </a:extLst>
          </p:cNvPr>
          <p:cNvSpPr>
            <a:spLocks noGrp="1"/>
          </p:cNvSpPr>
          <p:nvPr>
            <p:ph sz="half" idx="2"/>
          </p:nvPr>
        </p:nvSpPr>
        <p:spPr/>
        <p:txBody>
          <a:bodyPr>
            <a:normAutofit/>
          </a:bodyPr>
          <a:lstStyle/>
          <a:p>
            <a:r>
              <a:rPr lang="en-US" dirty="0"/>
              <a:t>Strike-plot</a:t>
            </a:r>
          </a:p>
          <a:p>
            <a:pPr lvl="1"/>
            <a:r>
              <a:rPr lang="en-US" dirty="0"/>
              <a:t>“Rod”-Myrrhine scene</a:t>
            </a:r>
          </a:p>
          <a:p>
            <a:r>
              <a:rPr lang="en-US" dirty="0"/>
              <a:t>Reconciliation</a:t>
            </a:r>
          </a:p>
          <a:p>
            <a:pPr lvl="1"/>
            <a:r>
              <a:rPr lang="en-US" dirty="0"/>
              <a:t>Men and women</a:t>
            </a:r>
          </a:p>
          <a:p>
            <a:pPr lvl="1"/>
            <a:r>
              <a:rPr lang="en-US" dirty="0"/>
              <a:t>Spartans and Athenians</a:t>
            </a:r>
          </a:p>
        </p:txBody>
      </p:sp>
    </p:spTree>
    <p:extLst>
      <p:ext uri="{BB962C8B-B14F-4D97-AF65-F5344CB8AC3E}">
        <p14:creationId xmlns:p14="http://schemas.microsoft.com/office/powerpoint/2010/main" val="180054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Thucydides on the Sicilian Debate</a:t>
            </a:r>
          </a:p>
        </p:txBody>
      </p:sp>
      <p:sp>
        <p:nvSpPr>
          <p:cNvPr id="6" name="Content Placeholder 5">
            <a:extLst>
              <a:ext uri="{FF2B5EF4-FFF2-40B4-BE49-F238E27FC236}">
                <a16:creationId xmlns:a16="http://schemas.microsoft.com/office/drawing/2014/main" id="{DD8D8478-0B31-4A06-B4E9-5C7382C041C6}"/>
              </a:ext>
            </a:extLst>
          </p:cNvPr>
          <p:cNvSpPr>
            <a:spLocks noGrp="1"/>
          </p:cNvSpPr>
          <p:nvPr>
            <p:ph idx="1"/>
          </p:nvPr>
        </p:nvSpPr>
        <p:spPr/>
        <p:txBody>
          <a:bodyPr>
            <a:normAutofit/>
          </a:bodyPr>
          <a:lstStyle/>
          <a:p>
            <a:r>
              <a:rPr lang="en-US" dirty="0"/>
              <a:t>NICIAS: “Do not be sick . . . with yearning (</a:t>
            </a:r>
            <a:r>
              <a:rPr lang="en-US" i="1" dirty="0"/>
              <a:t>erōs</a:t>
            </a:r>
            <a:r>
              <a:rPr lang="en-US" dirty="0"/>
              <a:t>) for what is not here” (116)</a:t>
            </a:r>
          </a:p>
          <a:p>
            <a:r>
              <a:rPr lang="en-US" dirty="0"/>
              <a:t>HISTORIAN’S ANALYSIS: “Now everyone alike fell in love (erōs </a:t>
            </a:r>
            <a:r>
              <a:rPr lang="en-US" dirty="0" err="1"/>
              <a:t>enepese</a:t>
            </a:r>
            <a:r>
              <a:rPr lang="en-US" dirty="0"/>
              <a:t>) with the enterprise” (122)</a:t>
            </a:r>
          </a:p>
          <a:p>
            <a:endParaRPr lang="en-US" dirty="0"/>
          </a:p>
        </p:txBody>
      </p:sp>
    </p:spTree>
    <p:extLst>
      <p:ext uri="{BB962C8B-B14F-4D97-AF65-F5344CB8AC3E}">
        <p14:creationId xmlns:p14="http://schemas.microsoft.com/office/powerpoint/2010/main" val="189670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217931" y="274638"/>
            <a:ext cx="9756141" cy="1325562"/>
          </a:xfrm>
        </p:spPr>
        <p:txBody>
          <a:bodyPr/>
          <a:lstStyle/>
          <a:p>
            <a:r>
              <a:rPr lang="en-US" dirty="0"/>
              <a:t>Two Quotations</a:t>
            </a:r>
          </a:p>
        </p:txBody>
      </p:sp>
      <p:sp>
        <p:nvSpPr>
          <p:cNvPr id="5" name="Text Placeholder 4"/>
          <p:cNvSpPr>
            <a:spLocks noGrp="1"/>
          </p:cNvSpPr>
          <p:nvPr>
            <p:ph type="body" idx="1"/>
          </p:nvPr>
        </p:nvSpPr>
        <p:spPr>
          <a:xfrm>
            <a:off x="1217931" y="1761745"/>
            <a:ext cx="4710387" cy="838201"/>
          </a:xfrm>
        </p:spPr>
        <p:txBody>
          <a:bodyPr/>
          <a:lstStyle/>
          <a:p>
            <a:r>
              <a:rPr lang="en-US" dirty="0"/>
              <a:t>Chorus Leader to Lysistrata:</a:t>
            </a:r>
          </a:p>
        </p:txBody>
      </p:sp>
      <p:sp>
        <p:nvSpPr>
          <p:cNvPr id="6" name="Content Placeholder 5"/>
          <p:cNvSpPr>
            <a:spLocks noGrp="1"/>
          </p:cNvSpPr>
          <p:nvPr>
            <p:ph sz="half" idx="2"/>
          </p:nvPr>
        </p:nvSpPr>
        <p:spPr>
          <a:xfrm>
            <a:off x="1217613" y="2743200"/>
            <a:ext cx="4710112" cy="4114800"/>
          </a:xfrm>
        </p:spPr>
        <p:txBody>
          <a:bodyPr>
            <a:noAutofit/>
          </a:bodyPr>
          <a:lstStyle/>
          <a:p>
            <a:pPr marL="45720" indent="0">
              <a:lnSpc>
                <a:spcPct val="100000"/>
              </a:lnSpc>
              <a:buNone/>
            </a:pPr>
            <a:r>
              <a:rPr lang="en-US" sz="2400" dirty="0"/>
              <a:t>“. . . a noisy rooftop party for Adonis, / just like the one that spoiled our assembly. / That ill-starred, foolish politician moved / we sail to Sicily, while his wife was dancing / and yelling for Adonis.” (p. 112)</a:t>
            </a:r>
          </a:p>
          <a:p>
            <a:pPr marL="45720" indent="0">
              <a:lnSpc>
                <a:spcPct val="100000"/>
              </a:lnSpc>
              <a:buNone/>
            </a:pPr>
            <a:endParaRPr lang="en-US" sz="2400" dirty="0"/>
          </a:p>
        </p:txBody>
      </p:sp>
      <p:sp>
        <p:nvSpPr>
          <p:cNvPr id="7" name="Text Placeholder 6"/>
          <p:cNvSpPr>
            <a:spLocks noGrp="1"/>
          </p:cNvSpPr>
          <p:nvPr>
            <p:ph type="body" sz="quarter" idx="3"/>
          </p:nvPr>
        </p:nvSpPr>
        <p:spPr>
          <a:xfrm>
            <a:off x="6263685" y="1761745"/>
            <a:ext cx="4710387" cy="838201"/>
          </a:xfrm>
        </p:spPr>
        <p:txBody>
          <a:bodyPr/>
          <a:lstStyle/>
          <a:p>
            <a:r>
              <a:rPr lang="en-US"/>
              <a:t>Magistrate (on Demostratus)</a:t>
            </a:r>
            <a:endParaRPr lang="en-US" dirty="0"/>
          </a:p>
        </p:txBody>
      </p:sp>
      <p:sp>
        <p:nvSpPr>
          <p:cNvPr id="8" name="Content Placeholder 7"/>
          <p:cNvSpPr>
            <a:spLocks noGrp="1"/>
          </p:cNvSpPr>
          <p:nvPr>
            <p:ph sz="quarter" idx="4"/>
          </p:nvPr>
        </p:nvSpPr>
        <p:spPr>
          <a:xfrm>
            <a:off x="6264275" y="2743200"/>
            <a:ext cx="4710113" cy="4114800"/>
          </a:xfrm>
        </p:spPr>
        <p:txBody>
          <a:bodyPr>
            <a:normAutofit/>
          </a:bodyPr>
          <a:lstStyle/>
          <a:p>
            <a:pPr marL="45720" indent="0">
              <a:lnSpc>
                <a:spcPct val="100000"/>
              </a:lnSpc>
              <a:buNone/>
            </a:pPr>
            <a:r>
              <a:rPr lang="en-US" sz="2400" dirty="0"/>
              <a:t>“Hail the bravest of all women! / Now you must be more besides: / Firm but soft, high-class but low-brow, / Strict but lenient, versatile. / Delegates from every city, / captured by your potent charms, / Come before you and request your / arbitration of their cause.” (p. 142)</a:t>
            </a:r>
          </a:p>
        </p:txBody>
      </p:sp>
    </p:spTree>
    <p:extLst>
      <p:ext uri="{BB962C8B-B14F-4D97-AF65-F5344CB8AC3E}">
        <p14:creationId xmlns:p14="http://schemas.microsoft.com/office/powerpoint/2010/main" val="28924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fade">
                                      <p:cBhvr>
                                        <p:cTn id="20" dur="500"/>
                                        <p:tgtEl>
                                          <p:spTgt spid="7">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p"/>
      <p:bldP spid="7" grpId="0" uiExpand="1" build="p" animBg="1"/>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B7DC-EDD4-4830-BFC7-2A020143B55E}"/>
              </a:ext>
            </a:extLst>
          </p:cNvPr>
          <p:cNvSpPr>
            <a:spLocks noGrp="1"/>
          </p:cNvSpPr>
          <p:nvPr>
            <p:ph type="title"/>
          </p:nvPr>
        </p:nvSpPr>
        <p:spPr/>
        <p:txBody>
          <a:bodyPr/>
          <a:lstStyle/>
          <a:p>
            <a:r>
              <a:rPr lang="en-US" dirty="0"/>
              <a:t>Fix the problem 2</a:t>
            </a:r>
          </a:p>
        </p:txBody>
      </p:sp>
      <p:sp>
        <p:nvSpPr>
          <p:cNvPr id="3" name="Content Placeholder 2">
            <a:extLst>
              <a:ext uri="{FF2B5EF4-FFF2-40B4-BE49-F238E27FC236}">
                <a16:creationId xmlns:a16="http://schemas.microsoft.com/office/drawing/2014/main" id="{D657EA75-0B7F-4C1A-9860-BAC69DED0177}"/>
              </a:ext>
            </a:extLst>
          </p:cNvPr>
          <p:cNvSpPr>
            <a:spLocks noGrp="1"/>
          </p:cNvSpPr>
          <p:nvPr>
            <p:ph idx="1"/>
          </p:nvPr>
        </p:nvSpPr>
        <p:spPr/>
        <p:txBody>
          <a:bodyPr>
            <a:normAutofit fontScale="85000" lnSpcReduction="20000"/>
          </a:bodyPr>
          <a:lstStyle/>
          <a:p>
            <a:r>
              <a:rPr lang="en-US" dirty="0"/>
              <a:t>The Sausage-Seller coddles Demos. “Mr. Demos, do have your bath as soon as you’ve tried only one case”</a:t>
            </a:r>
          </a:p>
          <a:p>
            <a:r>
              <a:rPr lang="en-US" dirty="0"/>
              <a:t>The Sausage-Seller coddles Demos</a:t>
            </a:r>
            <a:r>
              <a:rPr lang="en-US" b="1" dirty="0"/>
              <a:t> when he says,</a:t>
            </a:r>
            <a:r>
              <a:rPr lang="en-US" dirty="0"/>
              <a:t> “Mr. Demos, do have your bath as soon as you’ve tried only one case”</a:t>
            </a:r>
          </a:p>
          <a:p>
            <a:pPr marL="457200" indent="-412750">
              <a:buFont typeface="Wingdings" panose="05000000000000000000" pitchFamily="2" charset="2"/>
              <a:buChar char="ð"/>
            </a:pPr>
            <a:r>
              <a:rPr lang="en-US" i="1" dirty="0"/>
              <a:t>Dropped quotation</a:t>
            </a:r>
          </a:p>
        </p:txBody>
      </p:sp>
    </p:spTree>
    <p:extLst>
      <p:ext uri="{BB962C8B-B14F-4D97-AF65-F5344CB8AC3E}">
        <p14:creationId xmlns:p14="http://schemas.microsoft.com/office/powerpoint/2010/main" val="34324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B7DC-EDD4-4830-BFC7-2A020143B55E}"/>
              </a:ext>
            </a:extLst>
          </p:cNvPr>
          <p:cNvSpPr>
            <a:spLocks noGrp="1"/>
          </p:cNvSpPr>
          <p:nvPr>
            <p:ph type="title"/>
          </p:nvPr>
        </p:nvSpPr>
        <p:spPr/>
        <p:txBody>
          <a:bodyPr/>
          <a:lstStyle/>
          <a:p>
            <a:r>
              <a:rPr lang="en-US" dirty="0"/>
              <a:t>Fix the problem 3</a:t>
            </a:r>
          </a:p>
        </p:txBody>
      </p:sp>
      <p:sp>
        <p:nvSpPr>
          <p:cNvPr id="3" name="Content Placeholder 2">
            <a:extLst>
              <a:ext uri="{FF2B5EF4-FFF2-40B4-BE49-F238E27FC236}">
                <a16:creationId xmlns:a16="http://schemas.microsoft.com/office/drawing/2014/main" id="{D657EA75-0B7F-4C1A-9860-BAC69DED0177}"/>
              </a:ext>
            </a:extLst>
          </p:cNvPr>
          <p:cNvSpPr>
            <a:spLocks noGrp="1"/>
          </p:cNvSpPr>
          <p:nvPr>
            <p:ph idx="1"/>
          </p:nvPr>
        </p:nvSpPr>
        <p:spPr/>
        <p:txBody>
          <a:bodyPr>
            <a:normAutofit fontScale="92500"/>
          </a:bodyPr>
          <a:lstStyle/>
          <a:p>
            <a:r>
              <a:rPr lang="en-US" dirty="0"/>
              <a:t>Paphlagon and the Sausage-Seller debate each other, Demos chooses the winner</a:t>
            </a:r>
          </a:p>
          <a:p>
            <a:r>
              <a:rPr lang="en-US" dirty="0"/>
              <a:t>Paphlagon and the Sausage-Seller debate </a:t>
            </a:r>
            <a:r>
              <a:rPr lang="en-US" b="1" dirty="0"/>
              <a:t>each other; Demos</a:t>
            </a:r>
            <a:r>
              <a:rPr lang="en-US" dirty="0"/>
              <a:t> chooses the winner</a:t>
            </a:r>
          </a:p>
          <a:p>
            <a:pPr marL="457200" indent="-412750">
              <a:lnSpc>
                <a:spcPct val="105000"/>
              </a:lnSpc>
              <a:buFont typeface="Wingdings" panose="05000000000000000000" pitchFamily="2" charset="2"/>
              <a:buChar char="ð"/>
            </a:pPr>
            <a:r>
              <a:rPr lang="en-US" sz="3400" i="1" dirty="0"/>
              <a:t>Comma splice</a:t>
            </a:r>
          </a:p>
        </p:txBody>
      </p:sp>
    </p:spTree>
    <p:extLst>
      <p:ext uri="{BB962C8B-B14F-4D97-AF65-F5344CB8AC3E}">
        <p14:creationId xmlns:p14="http://schemas.microsoft.com/office/powerpoint/2010/main" val="27337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7B7DC-EDD4-4830-BFC7-2A020143B55E}"/>
              </a:ext>
            </a:extLst>
          </p:cNvPr>
          <p:cNvSpPr>
            <a:spLocks noGrp="1"/>
          </p:cNvSpPr>
          <p:nvPr>
            <p:ph type="title"/>
          </p:nvPr>
        </p:nvSpPr>
        <p:spPr/>
        <p:txBody>
          <a:bodyPr/>
          <a:lstStyle/>
          <a:p>
            <a:r>
              <a:rPr lang="en-US" dirty="0"/>
              <a:t>Fix the problem 4</a:t>
            </a:r>
          </a:p>
        </p:txBody>
      </p:sp>
      <p:sp>
        <p:nvSpPr>
          <p:cNvPr id="3" name="Content Placeholder 2">
            <a:extLst>
              <a:ext uri="{FF2B5EF4-FFF2-40B4-BE49-F238E27FC236}">
                <a16:creationId xmlns:a16="http://schemas.microsoft.com/office/drawing/2014/main" id="{D657EA75-0B7F-4C1A-9860-BAC69DED0177}"/>
              </a:ext>
            </a:extLst>
          </p:cNvPr>
          <p:cNvSpPr>
            <a:spLocks noGrp="1"/>
          </p:cNvSpPr>
          <p:nvPr>
            <p:ph idx="1"/>
          </p:nvPr>
        </p:nvSpPr>
        <p:spPr/>
        <p:txBody>
          <a:bodyPr>
            <a:normAutofit fontScale="92500"/>
          </a:bodyPr>
          <a:lstStyle/>
          <a:p>
            <a:r>
              <a:rPr lang="en-US" dirty="0"/>
              <a:t>Paphlagon and the Sausage-Seller debate each other and Demos chooses the winner</a:t>
            </a:r>
          </a:p>
          <a:p>
            <a:r>
              <a:rPr lang="en-US" dirty="0"/>
              <a:t>Paphlagon and the Sausage-Seller debate </a:t>
            </a:r>
            <a:r>
              <a:rPr lang="en-US" b="1" dirty="0"/>
              <a:t>each other, and</a:t>
            </a:r>
            <a:r>
              <a:rPr lang="en-US" dirty="0"/>
              <a:t> Demos chooses the winner</a:t>
            </a:r>
          </a:p>
          <a:p>
            <a:pPr marL="457200" indent="-412750">
              <a:lnSpc>
                <a:spcPct val="105000"/>
              </a:lnSpc>
              <a:buFont typeface="Wingdings" panose="05000000000000000000" pitchFamily="2" charset="2"/>
              <a:buChar char="ð"/>
            </a:pPr>
            <a:r>
              <a:rPr lang="en-US" sz="3400" i="1" dirty="0"/>
              <a:t>Variation on comma splice</a:t>
            </a:r>
          </a:p>
        </p:txBody>
      </p:sp>
    </p:spTree>
    <p:extLst>
      <p:ext uri="{BB962C8B-B14F-4D97-AF65-F5344CB8AC3E}">
        <p14:creationId xmlns:p14="http://schemas.microsoft.com/office/powerpoint/2010/main" val="36931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48AF-2BC6-456A-BACF-13E4B092B6C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06E6255-1349-4D4C-873B-FA0CA657F92A}"/>
              </a:ext>
            </a:extLst>
          </p:cNvPr>
          <p:cNvSpPr>
            <a:spLocks noGrp="1"/>
          </p:cNvSpPr>
          <p:nvPr>
            <p:ph idx="1"/>
          </p:nvPr>
        </p:nvSpPr>
        <p:spPr/>
        <p:txBody>
          <a:bodyPr/>
          <a:lstStyle/>
          <a:p>
            <a:pPr lvl="0"/>
            <a:r>
              <a:rPr lang="en-US" dirty="0"/>
              <a:t>Debate</a:t>
            </a:r>
          </a:p>
          <a:p>
            <a:pPr lvl="1"/>
            <a:r>
              <a:rPr lang="en-US" dirty="0"/>
              <a:t>Women’s Persuasion in </a:t>
            </a:r>
            <a:r>
              <a:rPr lang="en-US" i="1" dirty="0"/>
              <a:t>Lysistrata</a:t>
            </a:r>
          </a:p>
          <a:p>
            <a:pPr lvl="0"/>
            <a:r>
              <a:rPr lang="en-US" dirty="0"/>
              <a:t>Persuasion in </a:t>
            </a:r>
            <a:r>
              <a:rPr lang="en-US" i="1" dirty="0"/>
              <a:t>Lysistrata</a:t>
            </a:r>
          </a:p>
          <a:p>
            <a:pPr lvl="1"/>
            <a:r>
              <a:rPr lang="en-US" dirty="0"/>
              <a:t>Let’s Count the Ways. . .</a:t>
            </a:r>
          </a:p>
        </p:txBody>
      </p:sp>
    </p:spTree>
    <p:extLst>
      <p:ext uri="{BB962C8B-B14F-4D97-AF65-F5344CB8AC3E}">
        <p14:creationId xmlns:p14="http://schemas.microsoft.com/office/powerpoint/2010/main" val="71111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63B2-4421-4BB9-AF36-7CBF906C29AE}"/>
              </a:ext>
            </a:extLst>
          </p:cNvPr>
          <p:cNvSpPr>
            <a:spLocks noGrp="1"/>
          </p:cNvSpPr>
          <p:nvPr>
            <p:ph type="title"/>
          </p:nvPr>
        </p:nvSpPr>
        <p:spPr/>
        <p:txBody>
          <a:bodyPr/>
          <a:lstStyle/>
          <a:p>
            <a:r>
              <a:rPr lang="en-US" dirty="0"/>
              <a:t>Debate</a:t>
            </a:r>
          </a:p>
        </p:txBody>
      </p:sp>
      <p:sp>
        <p:nvSpPr>
          <p:cNvPr id="3" name="Text Placeholder 2">
            <a:extLst>
              <a:ext uri="{FF2B5EF4-FFF2-40B4-BE49-F238E27FC236}">
                <a16:creationId xmlns:a16="http://schemas.microsoft.com/office/drawing/2014/main" id="{81DFB4C7-FD51-4C0A-8C6C-60F0584BB01B}"/>
              </a:ext>
            </a:extLst>
          </p:cNvPr>
          <p:cNvSpPr>
            <a:spLocks noGrp="1"/>
          </p:cNvSpPr>
          <p:nvPr>
            <p:ph type="body" idx="1"/>
          </p:nvPr>
        </p:nvSpPr>
        <p:spPr>
          <a:xfrm>
            <a:off x="1213466" y="3742277"/>
            <a:ext cx="9760605" cy="644985"/>
          </a:xfrm>
        </p:spPr>
        <p:txBody>
          <a:bodyPr/>
          <a:lstStyle/>
          <a:p>
            <a:r>
              <a:rPr lang="en-US" dirty="0"/>
              <a:t>Women’s Persuasion in </a:t>
            </a:r>
            <a:r>
              <a:rPr lang="en-US" i="1" dirty="0"/>
              <a:t>Lysistrata</a:t>
            </a:r>
            <a:endParaRPr lang="en-US" dirty="0"/>
          </a:p>
        </p:txBody>
      </p:sp>
    </p:spTree>
    <p:extLst>
      <p:ext uri="{BB962C8B-B14F-4D97-AF65-F5344CB8AC3E}">
        <p14:creationId xmlns:p14="http://schemas.microsoft.com/office/powerpoint/2010/main" val="389838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DC11-7473-4789-A32F-D6761FFC479A}"/>
              </a:ext>
            </a:extLst>
          </p:cNvPr>
          <p:cNvSpPr>
            <a:spLocks noGrp="1"/>
          </p:cNvSpPr>
          <p:nvPr>
            <p:ph type="title"/>
          </p:nvPr>
        </p:nvSpPr>
        <p:spPr/>
        <p:txBody>
          <a:bodyPr/>
          <a:lstStyle/>
          <a:p>
            <a:r>
              <a:rPr lang="en-US" dirty="0"/>
              <a:t>Debate Topic</a:t>
            </a:r>
          </a:p>
        </p:txBody>
      </p:sp>
      <p:sp>
        <p:nvSpPr>
          <p:cNvPr id="3" name="Content Placeholder 2">
            <a:extLst>
              <a:ext uri="{FF2B5EF4-FFF2-40B4-BE49-F238E27FC236}">
                <a16:creationId xmlns:a16="http://schemas.microsoft.com/office/drawing/2014/main" id="{D6CCC3F5-4897-4288-8C0A-1E94A1EF99AD}"/>
              </a:ext>
            </a:extLst>
          </p:cNvPr>
          <p:cNvSpPr>
            <a:spLocks noGrp="1"/>
          </p:cNvSpPr>
          <p:nvPr>
            <p:ph idx="1"/>
          </p:nvPr>
        </p:nvSpPr>
        <p:spPr/>
        <p:txBody>
          <a:bodyPr/>
          <a:lstStyle/>
          <a:p>
            <a:pPr marL="45720" indent="0">
              <a:buNone/>
            </a:pPr>
            <a:r>
              <a:rPr lang="en-US" dirty="0"/>
              <a:t>Resolved: Women in Aristophanes' Lysistrata embody positive role models (politically, etc.). We'll choose up sides when we meet in class.</a:t>
            </a:r>
          </a:p>
        </p:txBody>
      </p:sp>
    </p:spTree>
    <p:extLst>
      <p:ext uri="{BB962C8B-B14F-4D97-AF65-F5344CB8AC3E}">
        <p14:creationId xmlns:p14="http://schemas.microsoft.com/office/powerpoint/2010/main" val="300037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Persuasion in </a:t>
            </a:r>
            <a:r>
              <a:rPr lang="en-US" i="1" dirty="0"/>
              <a:t>Lysistrata</a:t>
            </a:r>
          </a:p>
        </p:txBody>
      </p:sp>
      <p:sp>
        <p:nvSpPr>
          <p:cNvPr id="8" name="Subtitle 7"/>
          <p:cNvSpPr>
            <a:spLocks noGrp="1"/>
          </p:cNvSpPr>
          <p:nvPr>
            <p:ph type="body" idx="1"/>
          </p:nvPr>
        </p:nvSpPr>
        <p:spPr/>
        <p:txBody>
          <a:bodyPr/>
          <a:lstStyle/>
          <a:p>
            <a:r>
              <a:rPr lang="en-US" dirty="0"/>
              <a:t>Let’s Count the Ways. . .</a:t>
            </a:r>
          </a:p>
        </p:txBody>
      </p:sp>
    </p:spTree>
    <p:extLst>
      <p:ext uri="{BB962C8B-B14F-4D97-AF65-F5344CB8AC3E}">
        <p14:creationId xmlns:p14="http://schemas.microsoft.com/office/powerpoint/2010/main" val="83727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217931" y="274638"/>
            <a:ext cx="9756141" cy="1325562"/>
          </a:xfrm>
        </p:spPr>
        <p:txBody>
          <a:bodyPr/>
          <a:lstStyle/>
          <a:p>
            <a:r>
              <a:rPr lang="en-US" dirty="0"/>
              <a:t>Play and Backdrop</a:t>
            </a:r>
          </a:p>
        </p:txBody>
      </p:sp>
      <p:graphicFrame>
        <p:nvGraphicFramePr>
          <p:cNvPr id="278611" name="Group 83"/>
          <p:cNvGraphicFramePr>
            <a:graphicFrameLocks noGrp="1"/>
          </p:cNvGraphicFramePr>
          <p:nvPr>
            <p:ph idx="1"/>
            <p:extLst>
              <p:ext uri="{D42A27DB-BD31-4B8C-83A1-F6EECF244321}">
                <p14:modId xmlns:p14="http://schemas.microsoft.com/office/powerpoint/2010/main" val="4067287782"/>
              </p:ext>
            </p:extLst>
          </p:nvPr>
        </p:nvGraphicFramePr>
        <p:xfrm>
          <a:off x="1217613" y="1828800"/>
          <a:ext cx="9756774" cy="4383149"/>
        </p:xfrm>
        <a:graphic>
          <a:graphicData uri="http://schemas.openxmlformats.org/drawingml/2006/table">
            <a:tbl>
              <a:tblPr firstRow="1"/>
              <a:tblGrid>
                <a:gridCol w="1415859">
                  <a:extLst>
                    <a:ext uri="{9D8B030D-6E8A-4147-A177-3AD203B41FA5}">
                      <a16:colId xmlns:a16="http://schemas.microsoft.com/office/drawing/2014/main" val="20000"/>
                    </a:ext>
                  </a:extLst>
                </a:gridCol>
                <a:gridCol w="8340915">
                  <a:extLst>
                    <a:ext uri="{9D8B030D-6E8A-4147-A177-3AD203B41FA5}">
                      <a16:colId xmlns:a16="http://schemas.microsoft.com/office/drawing/2014/main" val="20001"/>
                    </a:ext>
                  </a:extLst>
                </a:gridCol>
              </a:tblGrid>
              <a:tr h="5731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year</a:t>
                      </a:r>
                    </a:p>
                  </a:txBody>
                  <a:tcPr marL="97155" marR="9715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event</a:t>
                      </a:r>
                    </a:p>
                  </a:txBody>
                  <a:tcPr marL="97155" marR="9715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899196003"/>
                  </a:ext>
                </a:extLst>
              </a:tr>
              <a:tr h="5731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431</a:t>
                      </a:r>
                    </a:p>
                  </a:txBody>
                  <a:tcPr marL="97155" marR="9715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War begins</a:t>
                      </a:r>
                    </a:p>
                  </a:txBody>
                  <a:tcPr marL="97155" marR="9715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731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421</a:t>
                      </a:r>
                    </a:p>
                  </a:txBody>
                  <a:tcPr marL="97155" marR="9715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Peace of Nicias</a:t>
                      </a:r>
                    </a:p>
                  </a:txBody>
                  <a:tcPr marL="97155" marR="9715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5731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415-413</a:t>
                      </a:r>
                    </a:p>
                  </a:txBody>
                  <a:tcPr marL="97155" marR="9715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Sicilian Expedition</a:t>
                      </a:r>
                      <a:endParaRPr kumimoji="0" lang="en-US" sz="2400" b="0" i="1" u="none" strike="noStrike" cap="none" normalizeH="0" baseline="0" dirty="0">
                        <a:ln>
                          <a:noFill/>
                        </a:ln>
                        <a:solidFill>
                          <a:schemeClr val="tx1"/>
                        </a:solidFill>
                        <a:effectLst/>
                        <a:latin typeface="Arial" charset="0"/>
                      </a:endParaRPr>
                    </a:p>
                  </a:txBody>
                  <a:tcPr marL="97155" marR="9715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r h="5731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412</a:t>
                      </a:r>
                    </a:p>
                  </a:txBody>
                  <a:tcPr marL="97155" marR="9715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Board of (10) Probouloi</a:t>
                      </a:r>
                    </a:p>
                  </a:txBody>
                  <a:tcPr marL="97155" marR="9715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r h="5731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411</a:t>
                      </a:r>
                    </a:p>
                  </a:txBody>
                  <a:tcPr marL="97155" marR="9715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Aristophanes’ </a:t>
                      </a:r>
                      <a:r>
                        <a:rPr kumimoji="0" lang="en-US" sz="2400" b="0" i="1" u="none" strike="noStrike" cap="none" normalizeH="0" baseline="0" dirty="0">
                          <a:ln>
                            <a:noFill/>
                          </a:ln>
                          <a:solidFill>
                            <a:schemeClr val="tx1"/>
                          </a:solidFill>
                          <a:effectLst/>
                          <a:latin typeface="Arial" charset="0"/>
                        </a:rPr>
                        <a:t>Lysistrata</a:t>
                      </a:r>
                      <a:r>
                        <a:rPr kumimoji="0" lang="en-US" sz="2400" b="0" i="0" u="none" strike="noStrike" cap="none" normalizeH="0" baseline="0" dirty="0">
                          <a:ln>
                            <a:noFill/>
                          </a:ln>
                          <a:solidFill>
                            <a:schemeClr val="tx1"/>
                          </a:solidFill>
                          <a:effectLst/>
                          <a:latin typeface="Arial" charset="0"/>
                        </a:rPr>
                        <a:t> produced</a:t>
                      </a:r>
                    </a:p>
                  </a:txBody>
                  <a:tcPr marL="97155" marR="9715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r h="94424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411-410</a:t>
                      </a:r>
                    </a:p>
                  </a:txBody>
                  <a:tcPr marL="97155" marR="9715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Oligarchic coup, </a:t>
                      </a:r>
                      <a:r>
                        <a:rPr kumimoji="0" lang="en-US" sz="2400" b="0" i="1" u="none" strike="noStrike" cap="none" normalizeH="0" baseline="0" dirty="0">
                          <a:ln>
                            <a:noFill/>
                          </a:ln>
                          <a:solidFill>
                            <a:schemeClr val="tx1"/>
                          </a:solidFill>
                          <a:effectLst/>
                          <a:latin typeface="Arial" charset="0"/>
                        </a:rPr>
                        <a:t>politeia</a:t>
                      </a:r>
                      <a:r>
                        <a:rPr kumimoji="0" lang="en-US" sz="2400" b="0" i="0" u="none" strike="noStrike" cap="none" normalizeH="0" baseline="0" dirty="0">
                          <a:ln>
                            <a:noFill/>
                          </a:ln>
                          <a:solidFill>
                            <a:schemeClr val="tx1"/>
                          </a:solidFill>
                          <a:effectLst/>
                          <a:latin typeface="Arial" charset="0"/>
                        </a:rPr>
                        <a:t>, democratic restoration</a:t>
                      </a:r>
                    </a:p>
                  </a:txBody>
                  <a:tcPr marL="97155" marR="9715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07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FFFBF163-A28B-46E5-AB97-9096C0FD4402}" vid="{1A27D162-D733-4613-9540-C3FCCC06B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120</TotalTime>
  <Words>1112</Words>
  <Application>Microsoft Office PowerPoint</Application>
  <PresentationFormat>Widescreen</PresentationFormat>
  <Paragraphs>80</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vt:lpstr>
      <vt:lpstr>persuasion_fall_2025</vt:lpstr>
      <vt:lpstr>Persuasion to the Rescue</vt:lpstr>
      <vt:lpstr>Fix the problem 2</vt:lpstr>
      <vt:lpstr>Fix the problem 3</vt:lpstr>
      <vt:lpstr>Fix the problem 4</vt:lpstr>
      <vt:lpstr>Agenda</vt:lpstr>
      <vt:lpstr>Debate</vt:lpstr>
      <vt:lpstr>Debate Topic</vt:lpstr>
      <vt:lpstr>Persuasion in Lysistrata</vt:lpstr>
      <vt:lpstr>Play and Backdrop</vt:lpstr>
      <vt:lpstr>Lysistrata: Dramatic Arc</vt:lpstr>
      <vt:lpstr>Thucydides on the Sicilian Debate</vt:lpstr>
      <vt:lpstr>Two Quotations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Persuasion to the Rescue</dc:title>
  <dc:creator>Andrew Scholtz</dc:creator>
  <cp:lastModifiedBy>Andrew Scholtz</cp:lastModifiedBy>
  <cp:revision>11</cp:revision>
  <dcterms:created xsi:type="dcterms:W3CDTF">2025-11-06T01:23:46Z</dcterms:created>
  <dcterms:modified xsi:type="dcterms:W3CDTF">2025-11-06T03:26:28Z</dcterms:modified>
</cp:coreProperties>
</file>