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28"/>
  </p:notesMasterIdLst>
  <p:sldIdLst>
    <p:sldId id="256" r:id="rId2"/>
    <p:sldId id="294" r:id="rId3"/>
    <p:sldId id="297" r:id="rId4"/>
    <p:sldId id="257" r:id="rId5"/>
    <p:sldId id="284" r:id="rId6"/>
    <p:sldId id="281" r:id="rId7"/>
    <p:sldId id="259" r:id="rId8"/>
    <p:sldId id="286" r:id="rId9"/>
    <p:sldId id="287" r:id="rId10"/>
    <p:sldId id="260" r:id="rId11"/>
    <p:sldId id="261" r:id="rId12"/>
    <p:sldId id="293" r:id="rId13"/>
    <p:sldId id="288" r:id="rId14"/>
    <p:sldId id="276" r:id="rId15"/>
    <p:sldId id="280" r:id="rId16"/>
    <p:sldId id="275" r:id="rId17"/>
    <p:sldId id="283" r:id="rId18"/>
    <p:sldId id="292" r:id="rId19"/>
    <p:sldId id="289" r:id="rId20"/>
    <p:sldId id="268" r:id="rId21"/>
    <p:sldId id="277" r:id="rId22"/>
    <p:sldId id="282" r:id="rId23"/>
    <p:sldId id="285" r:id="rId24"/>
    <p:sldId id="295" r:id="rId25"/>
    <p:sldId id="279" r:id="rId26"/>
    <p:sldId id="29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6912">
          <p15:clr>
            <a:srgbClr val="A4A3A4"/>
          </p15:clr>
        </p15:guide>
        <p15:guide id="3" pos="76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799" autoAdjust="0"/>
    <p:restoredTop sz="95165" autoAdjust="0"/>
  </p:normalViewPr>
  <p:slideViewPr>
    <p:cSldViewPr snapToGrid="0" showGuides="1">
      <p:cViewPr varScale="1">
        <p:scale>
          <a:sx n="77" d="100"/>
          <a:sy n="77" d="100"/>
        </p:scale>
        <p:origin x="1411" y="67"/>
      </p:cViewPr>
      <p:guideLst>
        <p:guide orient="horz" pos="1152"/>
        <p:guide pos="6912"/>
        <p:guide pos="768"/>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5C1601A-B073-4969-9C30-EB62D486B979}" type="datetimeFigureOut">
              <a:rPr lang="en-US" smtClean="0"/>
              <a:t>9/30/2025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BF88B6-BB49-4511-8D27-706A9459BADB}" type="slidenum">
              <a:rPr lang="en-US" smtClean="0"/>
              <a:t>‹#›</a:t>
            </a:fld>
            <a:endParaRPr lang="en-US"/>
          </a:p>
        </p:txBody>
      </p:sp>
    </p:spTree>
    <p:extLst>
      <p:ext uri="{BB962C8B-B14F-4D97-AF65-F5344CB8AC3E}">
        <p14:creationId xmlns:p14="http://schemas.microsoft.com/office/powerpoint/2010/main" val="1760832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a:xfrm>
            <a:off x="406400" y="696913"/>
            <a:ext cx="6199188" cy="3487737"/>
          </a:xfrm>
          <a:ln/>
        </p:spPr>
      </p:sp>
      <p:sp>
        <p:nvSpPr>
          <p:cNvPr id="700419" name="Rectangle 3"/>
          <p:cNvSpPr>
            <a:spLocks noGrp="1" noChangeArrowheads="1"/>
          </p:cNvSpPr>
          <p:nvPr>
            <p:ph type="body" idx="1"/>
          </p:nvPr>
        </p:nvSpPr>
        <p:spPr>
          <a:xfrm>
            <a:off x="934720" y="3817731"/>
            <a:ext cx="5140960" cy="4781886"/>
          </a:xfrm>
        </p:spPr>
        <p:txBody>
          <a:bodyPr/>
          <a:lstStyle/>
          <a:p>
            <a:r>
              <a:rPr lang="en-US" dirty="0"/>
              <a:t>Curiously, the play opens with the Pythia, the priestess of Apollo’s oracle (place of prophecy) providing us with a run down past and current proprietors of the place [read passage].</a:t>
            </a:r>
          </a:p>
          <a:p>
            <a:r>
              <a:rPr lang="en-US" dirty="0"/>
              <a:t>Is that, though, how it really happened?</a:t>
            </a:r>
          </a:p>
          <a:p>
            <a:pPr>
              <a:lnSpc>
                <a:spcPct val="125000"/>
              </a:lnSpc>
            </a:pPr>
            <a:r>
              <a:rPr lang="en-US" sz="1200" dirty="0"/>
              <a:t>PYTHIA First of the gods I honour in my prayer is Mother Earth,</a:t>
            </a:r>
          </a:p>
          <a:p>
            <a:pPr>
              <a:lnSpc>
                <a:spcPct val="125000"/>
              </a:lnSpc>
            </a:pPr>
            <a:r>
              <a:rPr lang="en-US" sz="1200" dirty="0"/>
              <a:t>the first of the gods to prophesy, and next I praise</a:t>
            </a:r>
          </a:p>
          <a:p>
            <a:pPr>
              <a:lnSpc>
                <a:spcPct val="125000"/>
              </a:lnSpc>
            </a:pPr>
            <a:r>
              <a:rPr lang="en-US" sz="1200" dirty="0"/>
              <a:t>Tradition, second to hold her Mother’s mantic seat,</a:t>
            </a:r>
          </a:p>
          <a:p>
            <a:pPr>
              <a:lnSpc>
                <a:spcPct val="125000"/>
              </a:lnSpc>
            </a:pPr>
            <a:r>
              <a:rPr lang="en-US" sz="1200" dirty="0"/>
              <a:t>so legend says, </a:t>
            </a:r>
            <a:r>
              <a:rPr lang="en-US" sz="1200" b="1" dirty="0"/>
              <a:t>and third by the lots of destiny,</a:t>
            </a:r>
          </a:p>
          <a:p>
            <a:pPr>
              <a:lnSpc>
                <a:spcPct val="125000"/>
              </a:lnSpc>
            </a:pPr>
            <a:r>
              <a:rPr lang="en-US" sz="1200" b="1" dirty="0"/>
              <a:t>by Tradition’s free will — </a:t>
            </a:r>
            <a:r>
              <a:rPr lang="en-US" sz="1200" b="1" u="sng" dirty="0"/>
              <a:t>no force to bear her down</a:t>
            </a:r>
            <a:r>
              <a:rPr lang="en-US" sz="1200" dirty="0"/>
              <a:t> —</a:t>
            </a:r>
          </a:p>
          <a:p>
            <a:pPr>
              <a:lnSpc>
                <a:spcPct val="125000"/>
              </a:lnSpc>
            </a:pPr>
            <a:r>
              <a:rPr lang="en-US" sz="1200" dirty="0"/>
              <a:t>another Titan, child of the Earth, took her seat</a:t>
            </a:r>
          </a:p>
          <a:p>
            <a:pPr>
              <a:lnSpc>
                <a:spcPct val="125000"/>
              </a:lnSpc>
            </a:pPr>
            <a:r>
              <a:rPr lang="en-US" sz="1200" b="1" dirty="0"/>
              <a:t>and Phoebe passed it on as a birthday gift to Phoebus</a:t>
            </a:r>
            <a:r>
              <a:rPr lang="en-US" sz="1200" dirty="0"/>
              <a:t>,*</a:t>
            </a:r>
          </a:p>
          <a:p>
            <a:pPr>
              <a:lnSpc>
                <a:spcPct val="125000"/>
              </a:lnSpc>
              <a:spcAft>
                <a:spcPts val="600"/>
              </a:spcAft>
            </a:pPr>
            <a:r>
              <a:rPr lang="en-US" sz="1200" dirty="0"/>
              <a:t>Phoebus a name for clear pure light derived from hers.</a:t>
            </a:r>
          </a:p>
          <a:p>
            <a:r>
              <a:rPr lang="en-US" sz="1200" i="1" dirty="0"/>
              <a:t>* Phoebus = Apollo, whose oracle (place of prophecy) Delphi currently is.</a:t>
            </a:r>
            <a:endParaRPr lang="en-US" dirty="0"/>
          </a:p>
        </p:txBody>
      </p:sp>
      <p:sp>
        <p:nvSpPr>
          <p:cNvPr id="3" name="Date Placeholder 2"/>
          <p:cNvSpPr>
            <a:spLocks noGrp="1"/>
          </p:cNvSpPr>
          <p:nvPr>
            <p:ph type="dt" idx="10"/>
          </p:nvPr>
        </p:nvSpPr>
        <p:spPr/>
        <p:txBody>
          <a:bodyPr/>
          <a:lstStyle/>
          <a:p>
            <a:endParaRPr lang="en-US"/>
          </a:p>
        </p:txBody>
      </p:sp>
      <p:sp>
        <p:nvSpPr>
          <p:cNvPr id="7" name="Footer Placeholder 6"/>
          <p:cNvSpPr>
            <a:spLocks noGrp="1"/>
          </p:cNvSpPr>
          <p:nvPr>
            <p:ph type="ftr" sz="quarter" idx="11"/>
          </p:nvPr>
        </p:nvSpPr>
        <p:spPr/>
        <p:txBody>
          <a:bodyPr/>
          <a:lstStyle/>
          <a:p>
            <a:r>
              <a:rPr lang="en-US"/>
              <a:t>eumenides</a:t>
            </a:r>
          </a:p>
        </p:txBody>
      </p:sp>
      <p:sp>
        <p:nvSpPr>
          <p:cNvPr id="8" name="Slide Number Placeholder 7"/>
          <p:cNvSpPr>
            <a:spLocks noGrp="1"/>
          </p:cNvSpPr>
          <p:nvPr>
            <p:ph type="sldNum" sz="quarter" idx="12"/>
          </p:nvPr>
        </p:nvSpPr>
        <p:spPr/>
        <p:txBody>
          <a:bodyPr/>
          <a:lstStyle/>
          <a:p>
            <a:fld id="{5721D7F7-CBDC-4618-B4D1-D6BF1CF121FB}" type="slidenum">
              <a:rPr lang="en-US" smtClean="0"/>
              <a:pPr/>
              <a:t>4</a:t>
            </a:fld>
            <a:endParaRPr lang="en-US"/>
          </a:p>
        </p:txBody>
      </p:sp>
      <p:sp>
        <p:nvSpPr>
          <p:cNvPr id="9" name="Header Placeholder 8"/>
          <p:cNvSpPr>
            <a:spLocks noGrp="1"/>
          </p:cNvSpPr>
          <p:nvPr>
            <p:ph type="hdr" sz="quarter" idx="13"/>
          </p:nvPr>
        </p:nvSpPr>
        <p:spPr/>
        <p:txBody>
          <a:bodyPr/>
          <a:lstStyle/>
          <a:p>
            <a:r>
              <a:rPr lang="en-US"/>
              <a:t>persuasion anc. greece</a:t>
            </a:r>
          </a:p>
        </p:txBody>
      </p:sp>
    </p:spTree>
    <p:extLst>
      <p:ext uri="{BB962C8B-B14F-4D97-AF65-F5344CB8AC3E}">
        <p14:creationId xmlns:p14="http://schemas.microsoft.com/office/powerpoint/2010/main" val="2925408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Athena p. 262 (political resonance along with judicial):</a:t>
            </a:r>
          </a:p>
          <a:p>
            <a:r>
              <a:rPr lang="en-US" dirty="0"/>
              <a:t>Never pollute </a:t>
            </a:r>
          </a:p>
          <a:p>
            <a:r>
              <a:rPr lang="en-US" dirty="0"/>
              <a:t>our law with innovations. No, my citizens, </a:t>
            </a:r>
          </a:p>
          <a:p>
            <a:r>
              <a:rPr lang="en-US" dirty="0"/>
              <a:t>foul a clear well and you will suffer thirst. Neither anarchy nor tyranny, my people. </a:t>
            </a:r>
          </a:p>
          <a:p>
            <a:r>
              <a:rPr lang="en-US" dirty="0"/>
              <a:t>Worship the Mean, I urge you, </a:t>
            </a:r>
          </a:p>
          <a:p>
            <a:r>
              <a:rPr lang="en-US" dirty="0"/>
              <a:t>shore it up with reverence and never </a:t>
            </a:r>
          </a:p>
          <a:p>
            <a:r>
              <a:rPr lang="en-US" dirty="0"/>
              <a:t>banish terror from the gates, not outright.</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r>
              <a:rPr lang="en-US"/>
              <a:t>eumenides</a:t>
            </a:r>
          </a:p>
        </p:txBody>
      </p:sp>
      <p:sp>
        <p:nvSpPr>
          <p:cNvPr id="6" name="Slide Number Placeholder 5"/>
          <p:cNvSpPr>
            <a:spLocks noGrp="1"/>
          </p:cNvSpPr>
          <p:nvPr>
            <p:ph type="sldNum" sz="quarter" idx="12"/>
          </p:nvPr>
        </p:nvSpPr>
        <p:spPr/>
        <p:txBody>
          <a:bodyPr/>
          <a:lstStyle/>
          <a:p>
            <a:fld id="{5721D7F7-CBDC-4618-B4D1-D6BF1CF121FB}" type="slidenum">
              <a:rPr lang="en-US" smtClean="0"/>
              <a:pPr/>
              <a:t>16</a:t>
            </a:fld>
            <a:endParaRPr lang="en-US"/>
          </a:p>
        </p:txBody>
      </p:sp>
      <p:sp>
        <p:nvSpPr>
          <p:cNvPr id="7" name="Header Placeholder 6"/>
          <p:cNvSpPr>
            <a:spLocks noGrp="1"/>
          </p:cNvSpPr>
          <p:nvPr>
            <p:ph type="hdr" sz="quarter" idx="13"/>
          </p:nvPr>
        </p:nvSpPr>
        <p:spPr/>
        <p:txBody>
          <a:bodyPr/>
          <a:lstStyle/>
          <a:p>
            <a:r>
              <a:rPr lang="en-US"/>
              <a:t>persuasion anc. greece</a:t>
            </a:r>
          </a:p>
        </p:txBody>
      </p:sp>
    </p:spTree>
    <p:extLst>
      <p:ext uri="{BB962C8B-B14F-4D97-AF65-F5344CB8AC3E}">
        <p14:creationId xmlns:p14="http://schemas.microsoft.com/office/powerpoint/2010/main" val="2196992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p:cNvSpPr>
            <a:spLocks noGrp="1" noRot="1" noChangeAspect="1"/>
          </p:cNvSpPr>
          <p:nvPr>
            <p:ph type="sldImg"/>
          </p:nvPr>
        </p:nvSpPr>
        <p:spPr>
          <a:xfrm>
            <a:off x="2032000" y="474663"/>
            <a:ext cx="2913063" cy="1639887"/>
          </a:xfrm>
        </p:spPr>
      </p:sp>
      <p:sp>
        <p:nvSpPr>
          <p:cNvPr id="3" name="Date Placeholder 2"/>
          <p:cNvSpPr>
            <a:spLocks noGrp="1"/>
          </p:cNvSpPr>
          <p:nvPr>
            <p:ph type="dt" idx="10"/>
          </p:nvPr>
        </p:nvSpPr>
        <p:spPr/>
        <p:txBody>
          <a:bodyPr/>
          <a:lstStyle/>
          <a:p>
            <a:endParaRPr lang="en-US"/>
          </a:p>
        </p:txBody>
      </p:sp>
      <p:sp>
        <p:nvSpPr>
          <p:cNvPr id="7" name="Footer Placeholder 6"/>
          <p:cNvSpPr>
            <a:spLocks noGrp="1"/>
          </p:cNvSpPr>
          <p:nvPr>
            <p:ph type="ftr" sz="quarter" idx="11"/>
          </p:nvPr>
        </p:nvSpPr>
        <p:spPr/>
        <p:txBody>
          <a:bodyPr/>
          <a:lstStyle/>
          <a:p>
            <a:r>
              <a:rPr lang="en-US"/>
              <a:t>eumenides</a:t>
            </a:r>
          </a:p>
        </p:txBody>
      </p:sp>
      <p:sp>
        <p:nvSpPr>
          <p:cNvPr id="8" name="Slide Number Placeholder 7"/>
          <p:cNvSpPr>
            <a:spLocks noGrp="1"/>
          </p:cNvSpPr>
          <p:nvPr>
            <p:ph type="sldNum" sz="quarter" idx="12"/>
          </p:nvPr>
        </p:nvSpPr>
        <p:spPr/>
        <p:txBody>
          <a:bodyPr/>
          <a:lstStyle/>
          <a:p>
            <a:fld id="{5721D7F7-CBDC-4618-B4D1-D6BF1CF121FB}" type="slidenum">
              <a:rPr lang="en-US" smtClean="0"/>
              <a:pPr/>
              <a:t>17</a:t>
            </a:fld>
            <a:endParaRPr lang="en-US"/>
          </a:p>
        </p:txBody>
      </p:sp>
      <p:sp>
        <p:nvSpPr>
          <p:cNvPr id="9" name="Header Placeholder 8"/>
          <p:cNvSpPr>
            <a:spLocks noGrp="1"/>
          </p:cNvSpPr>
          <p:nvPr>
            <p:ph type="hdr" sz="quarter" idx="13"/>
          </p:nvPr>
        </p:nvSpPr>
        <p:spPr/>
        <p:txBody>
          <a:bodyPr/>
          <a:lstStyle/>
          <a:p>
            <a:r>
              <a:rPr lang="en-US"/>
              <a:t>persuasion anc. greece</a:t>
            </a:r>
          </a:p>
        </p:txBody>
      </p:sp>
      <p:sp>
        <p:nvSpPr>
          <p:cNvPr id="2" name="Notes Placeholder 1">
            <a:extLst>
              <a:ext uri="{FF2B5EF4-FFF2-40B4-BE49-F238E27FC236}">
                <a16:creationId xmlns:a16="http://schemas.microsoft.com/office/drawing/2014/main" id="{4EC8D7FF-E42E-44D2-93E4-DC25AB1C1DC0}"/>
              </a:ext>
            </a:extLst>
          </p:cNvPr>
          <p:cNvSpPr>
            <a:spLocks noGrp="1"/>
          </p:cNvSpPr>
          <p:nvPr>
            <p:ph type="body" idx="1"/>
          </p:nvPr>
        </p:nvSpPr>
        <p:spPr/>
        <p:txBody>
          <a:bodyPr/>
          <a:lstStyle/>
          <a:p>
            <a:r>
              <a:rPr lang="en-US" dirty="0"/>
              <a:t>Map of Ancient Athens</a:t>
            </a:r>
          </a:p>
        </p:txBody>
      </p:sp>
    </p:spTree>
    <p:extLst>
      <p:ext uri="{BB962C8B-B14F-4D97-AF65-F5344CB8AC3E}">
        <p14:creationId xmlns:p14="http://schemas.microsoft.com/office/powerpoint/2010/main" val="80477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a:t>pre-461</a:t>
            </a:r>
          </a:p>
          <a:p>
            <a:pPr lvl="1"/>
            <a:r>
              <a:rPr lang="en-US" dirty="0"/>
              <a:t>Staffing</a:t>
            </a:r>
          </a:p>
          <a:p>
            <a:pPr lvl="2"/>
            <a:r>
              <a:rPr lang="en-US" dirty="0"/>
              <a:t>ex-archons</a:t>
            </a:r>
          </a:p>
          <a:p>
            <a:pPr lvl="2"/>
            <a:r>
              <a:rPr lang="en-US" dirty="0"/>
              <a:t>aristocratic</a:t>
            </a:r>
          </a:p>
          <a:p>
            <a:pPr lvl="1"/>
            <a:r>
              <a:rPr lang="en-US" dirty="0"/>
              <a:t>Functions</a:t>
            </a:r>
          </a:p>
          <a:p>
            <a:pPr lvl="2"/>
            <a:r>
              <a:rPr lang="en-US" dirty="0"/>
              <a:t>legislative veto (?). had duty to “protect the laws”</a:t>
            </a:r>
          </a:p>
          <a:p>
            <a:pPr lvl="2"/>
            <a:r>
              <a:rPr lang="en-US" dirty="0"/>
              <a:t>judicial. . .</a:t>
            </a:r>
          </a:p>
          <a:p>
            <a:pPr lvl="3"/>
            <a:r>
              <a:rPr lang="en-US" dirty="0"/>
              <a:t>impeachment</a:t>
            </a:r>
          </a:p>
          <a:p>
            <a:pPr lvl="3"/>
            <a:r>
              <a:rPr lang="en-US" dirty="0"/>
              <a:t>murder</a:t>
            </a:r>
          </a:p>
          <a:p>
            <a:pPr lvl="3"/>
            <a:r>
              <a:rPr lang="en-US" dirty="0"/>
              <a:t>sacred olives</a:t>
            </a:r>
          </a:p>
          <a:p>
            <a:pPr lvl="2"/>
            <a:r>
              <a:rPr lang="en-US" dirty="0"/>
              <a:t>agenda (removed very early - by Solon</a:t>
            </a:r>
          </a:p>
          <a:p>
            <a:r>
              <a:rPr lang="en-US" dirty="0"/>
              <a:t>other shifts</a:t>
            </a:r>
          </a:p>
          <a:p>
            <a:pPr lvl="1"/>
            <a:r>
              <a:rPr lang="en-US" dirty="0"/>
              <a:t>lessening of oligarch </a:t>
            </a:r>
            <a:r>
              <a:rPr lang="en-US" dirty="0" err="1"/>
              <a:t>cimon’s</a:t>
            </a:r>
            <a:r>
              <a:rPr lang="en-US" dirty="0"/>
              <a:t> influence</a:t>
            </a:r>
          </a:p>
          <a:p>
            <a:pPr lvl="1"/>
            <a:r>
              <a:rPr lang="en-US" dirty="0"/>
              <a:t>shift from friendship with </a:t>
            </a:r>
            <a:r>
              <a:rPr lang="en-US" dirty="0" err="1"/>
              <a:t>sparta</a:t>
            </a:r>
            <a:endParaRPr lang="en-US" dirty="0"/>
          </a:p>
          <a:p>
            <a:pPr lvl="1"/>
            <a:r>
              <a:rPr lang="en-US" dirty="0"/>
              <a:t>reduction of </a:t>
            </a:r>
            <a:r>
              <a:rPr lang="en-US" dirty="0" err="1"/>
              <a:t>areopagus</a:t>
            </a:r>
            <a:r>
              <a:rPr lang="en-US" dirty="0"/>
              <a:t>’ powers = almost unlimited legislative power in hands of people (demos)</a:t>
            </a:r>
          </a:p>
          <a:p>
            <a:pPr lvl="1"/>
            <a:r>
              <a:rPr lang="en-US" dirty="0"/>
              <a:t>murder of </a:t>
            </a:r>
            <a:r>
              <a:rPr lang="en-US" dirty="0" err="1"/>
              <a:t>ephilates</a:t>
            </a:r>
            <a:r>
              <a:rPr lang="en-US" dirty="0"/>
              <a:t> met not with no retribution from Pericles</a:t>
            </a:r>
          </a:p>
          <a:p>
            <a:pPr lvl="2"/>
            <a:r>
              <a:rPr lang="en-US" dirty="0"/>
              <a:t>further democratization</a:t>
            </a:r>
          </a:p>
          <a:p>
            <a:pPr lvl="3"/>
            <a:r>
              <a:rPr lang="en-US" dirty="0"/>
              <a:t>pay for boule</a:t>
            </a:r>
          </a:p>
          <a:p>
            <a:pPr lvl="3"/>
            <a:r>
              <a:rPr lang="en-US" dirty="0"/>
              <a:t>pay for dicasts</a:t>
            </a:r>
          </a:p>
          <a:p>
            <a:pPr lvl="3"/>
            <a:r>
              <a:rPr lang="en-US" dirty="0"/>
              <a:t>archon property qualifications substantially lowered</a:t>
            </a:r>
          </a:p>
          <a:p>
            <a:r>
              <a:rPr lang="en-US" dirty="0"/>
              <a:t>458/7 peril at home: Athenian oligarchs encourage Thebes to take to the field versus Athenian democracy (Battle of Tanagra) - danger of stasis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18</a:t>
            </a:fld>
            <a:endParaRPr lang="en-US"/>
          </a:p>
        </p:txBody>
      </p:sp>
    </p:spTree>
    <p:extLst>
      <p:ext uri="{BB962C8B-B14F-4D97-AF65-F5344CB8AC3E}">
        <p14:creationId xmlns:p14="http://schemas.microsoft.com/office/powerpoint/2010/main" val="135749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a:t>pre-461</a:t>
            </a:r>
          </a:p>
          <a:p>
            <a:pPr lvl="1"/>
            <a:r>
              <a:rPr lang="en-US" dirty="0"/>
              <a:t>Staffing</a:t>
            </a:r>
          </a:p>
          <a:p>
            <a:pPr lvl="2"/>
            <a:r>
              <a:rPr lang="en-US" dirty="0"/>
              <a:t>ex-archons</a:t>
            </a:r>
          </a:p>
          <a:p>
            <a:pPr lvl="2"/>
            <a:r>
              <a:rPr lang="en-US" dirty="0"/>
              <a:t>aristocratic</a:t>
            </a:r>
          </a:p>
          <a:p>
            <a:pPr lvl="1"/>
            <a:r>
              <a:rPr lang="en-US" dirty="0"/>
              <a:t>Functions</a:t>
            </a:r>
          </a:p>
          <a:p>
            <a:pPr lvl="2"/>
            <a:r>
              <a:rPr lang="en-US" dirty="0"/>
              <a:t>legislative veto (?). had duty to “protect the laws”</a:t>
            </a:r>
          </a:p>
          <a:p>
            <a:pPr lvl="2"/>
            <a:r>
              <a:rPr lang="en-US" dirty="0"/>
              <a:t>judicial. . .</a:t>
            </a:r>
          </a:p>
          <a:p>
            <a:pPr lvl="3"/>
            <a:r>
              <a:rPr lang="en-US" dirty="0"/>
              <a:t>impeachment</a:t>
            </a:r>
          </a:p>
          <a:p>
            <a:pPr lvl="3"/>
            <a:r>
              <a:rPr lang="en-US" dirty="0"/>
              <a:t>murder</a:t>
            </a:r>
          </a:p>
          <a:p>
            <a:pPr lvl="3"/>
            <a:r>
              <a:rPr lang="en-US" dirty="0"/>
              <a:t>sacred olives</a:t>
            </a:r>
          </a:p>
          <a:p>
            <a:pPr lvl="2"/>
            <a:r>
              <a:rPr lang="en-US" dirty="0"/>
              <a:t>agenda (removed very early - by Solon</a:t>
            </a:r>
          </a:p>
          <a:p>
            <a:r>
              <a:rPr lang="en-US" dirty="0"/>
              <a:t>other shifts</a:t>
            </a:r>
          </a:p>
          <a:p>
            <a:pPr lvl="1"/>
            <a:r>
              <a:rPr lang="en-US" dirty="0"/>
              <a:t>lessening of oligarch </a:t>
            </a:r>
            <a:r>
              <a:rPr lang="en-US" dirty="0" err="1"/>
              <a:t>cimon’s</a:t>
            </a:r>
            <a:r>
              <a:rPr lang="en-US" dirty="0"/>
              <a:t> influence</a:t>
            </a:r>
          </a:p>
          <a:p>
            <a:pPr lvl="1"/>
            <a:r>
              <a:rPr lang="en-US" dirty="0"/>
              <a:t>shift from friendship with </a:t>
            </a:r>
            <a:r>
              <a:rPr lang="en-US" dirty="0" err="1"/>
              <a:t>sparta</a:t>
            </a:r>
            <a:endParaRPr lang="en-US" dirty="0"/>
          </a:p>
          <a:p>
            <a:pPr lvl="1"/>
            <a:r>
              <a:rPr lang="en-US" dirty="0"/>
              <a:t>reduction of </a:t>
            </a:r>
            <a:r>
              <a:rPr lang="en-US" dirty="0" err="1"/>
              <a:t>areopagus</a:t>
            </a:r>
            <a:r>
              <a:rPr lang="en-US" dirty="0"/>
              <a:t>’ powers = almost unlimited legislative power in hands of people (demos)</a:t>
            </a:r>
          </a:p>
          <a:p>
            <a:pPr lvl="1"/>
            <a:r>
              <a:rPr lang="en-US" dirty="0"/>
              <a:t>murder of </a:t>
            </a:r>
            <a:r>
              <a:rPr lang="en-US" dirty="0" err="1"/>
              <a:t>ephilates</a:t>
            </a:r>
            <a:r>
              <a:rPr lang="en-US" dirty="0"/>
              <a:t> met not with no retribution from Pericles</a:t>
            </a:r>
          </a:p>
          <a:p>
            <a:pPr lvl="2"/>
            <a:r>
              <a:rPr lang="en-US" dirty="0"/>
              <a:t>further democratization</a:t>
            </a:r>
          </a:p>
          <a:p>
            <a:pPr lvl="3"/>
            <a:r>
              <a:rPr lang="en-US" dirty="0"/>
              <a:t>pay for boule</a:t>
            </a:r>
          </a:p>
          <a:p>
            <a:pPr lvl="3"/>
            <a:r>
              <a:rPr lang="en-US" dirty="0"/>
              <a:t>pay for dicasts</a:t>
            </a:r>
          </a:p>
          <a:p>
            <a:pPr lvl="3"/>
            <a:r>
              <a:rPr lang="en-US" dirty="0"/>
              <a:t>archon property qualifications substantially lowered</a:t>
            </a:r>
          </a:p>
          <a:p>
            <a:r>
              <a:rPr lang="en-US" dirty="0"/>
              <a:t>458/7 peril at home: Athenian oligarchs encourage Thebes to take to the field versus Athenian democracy (Battle of Tanagra) - danger of stasis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19</a:t>
            </a:fld>
            <a:endParaRPr lang="en-US"/>
          </a:p>
        </p:txBody>
      </p:sp>
    </p:spTree>
    <p:extLst>
      <p:ext uri="{BB962C8B-B14F-4D97-AF65-F5344CB8AC3E}">
        <p14:creationId xmlns:p14="http://schemas.microsoft.com/office/powerpoint/2010/main" val="3970041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Delphic spin </a:t>
            </a:r>
            <a:r>
              <a:rPr lang="en-US" sz="2000" dirty="0"/>
              <a:t>(opening)</a:t>
            </a:r>
            <a:endParaRPr lang="en-US" dirty="0"/>
          </a:p>
          <a:p>
            <a:pPr lvl="1"/>
            <a:r>
              <a:rPr lang="en-US" sz="2000" dirty="0"/>
              <a:t>matriarchy → patriarchy</a:t>
            </a:r>
          </a:p>
          <a:p>
            <a:r>
              <a:rPr lang="en-US" dirty="0"/>
              <a:t>Apollo’s </a:t>
            </a:r>
            <a:r>
              <a:rPr lang="en-US" i="1" dirty="0"/>
              <a:t>peithō</a:t>
            </a:r>
            <a:r>
              <a:rPr lang="en-US" dirty="0"/>
              <a:t> </a:t>
            </a:r>
            <a:r>
              <a:rPr lang="en-US" sz="2000" dirty="0"/>
              <a:t>(234)</a:t>
            </a:r>
            <a:endParaRPr lang="en-US" dirty="0"/>
          </a:p>
          <a:p>
            <a:pPr lvl="1"/>
            <a:r>
              <a:rPr lang="en-US" sz="2000" dirty="0"/>
              <a:t>“with judges of your case, with a magic spell – / with words”</a:t>
            </a:r>
          </a:p>
          <a:p>
            <a:pPr lvl="1"/>
            <a:r>
              <a:rPr lang="en-US" sz="2000" dirty="0"/>
              <a:t>“I persuaded you. . .”</a:t>
            </a:r>
          </a:p>
          <a:p>
            <a:r>
              <a:rPr lang="en-US" dirty="0"/>
              <a:t>Binding song </a:t>
            </a:r>
            <a:r>
              <a:rPr lang="en-US" sz="2000" dirty="0"/>
              <a:t>(245 ff.)</a:t>
            </a:r>
            <a:endParaRPr lang="en-US" dirty="0"/>
          </a:p>
          <a:p>
            <a:pPr lvl="1"/>
            <a:r>
              <a:rPr lang="en-US" sz="2000" dirty="0"/>
              <a:t>“this chant this frenzy striking frenzy”</a:t>
            </a:r>
          </a:p>
          <a:p>
            <a:r>
              <a:rPr lang="en-US" i="1" dirty="0" err="1"/>
              <a:t>Pistis</a:t>
            </a:r>
            <a:r>
              <a:rPr lang="en-US" i="1" dirty="0"/>
              <a:t> </a:t>
            </a:r>
            <a:r>
              <a:rPr lang="en-US" i="1" dirty="0" err="1"/>
              <a:t>entekhnos</a:t>
            </a:r>
            <a:r>
              <a:rPr lang="en-US" dirty="0"/>
              <a:t> </a:t>
            </a:r>
            <a:r>
              <a:rPr lang="en-US" sz="2000" dirty="0"/>
              <a:t>(258 ff.)</a:t>
            </a:r>
            <a:endParaRPr lang="en-US" dirty="0"/>
          </a:p>
          <a:p>
            <a:pPr lvl="1"/>
            <a:r>
              <a:rPr lang="en-US" sz="2000" dirty="0"/>
              <a:t>Apollo warns furies to ignore oath (p. 259 “bend to the will of </a:t>
            </a:r>
            <a:r>
              <a:rPr lang="en-US" sz="2000" dirty="0" err="1"/>
              <a:t>zeus</a:t>
            </a:r>
            <a:r>
              <a:rPr lang="en-US" sz="2000" dirty="0"/>
              <a:t>. no oath can match the power of the father” – that’s a threat)</a:t>
            </a:r>
          </a:p>
          <a:p>
            <a:pPr lvl="1"/>
            <a:r>
              <a:rPr lang="en-US" sz="2000" dirty="0"/>
              <a:t>plays the “</a:t>
            </a:r>
            <a:r>
              <a:rPr lang="en-US" sz="2000" dirty="0" err="1"/>
              <a:t>parternity</a:t>
            </a:r>
            <a:r>
              <a:rPr lang="en-US" sz="2000" dirty="0"/>
              <a:t> card”</a:t>
            </a:r>
          </a:p>
          <a:p>
            <a:pPr lvl="1"/>
            <a:r>
              <a:rPr lang="en-US" sz="2000" dirty="0"/>
              <a:t>offers to bribe Athena with offer of </a:t>
            </a:r>
            <a:r>
              <a:rPr lang="en-US" sz="2000" dirty="0" err="1"/>
              <a:t>argos</a:t>
            </a:r>
            <a:r>
              <a:rPr lang="en-US" sz="2000" dirty="0"/>
              <a:t> (ruled by Orestes) as a firm ally</a:t>
            </a:r>
          </a:p>
          <a:p>
            <a:r>
              <a:rPr lang="en-US" dirty="0"/>
              <a:t>2</a:t>
            </a:r>
            <a:r>
              <a:rPr lang="en-US" baseline="30000" dirty="0"/>
              <a:t>nd</a:t>
            </a:r>
            <a:r>
              <a:rPr lang="en-US" dirty="0"/>
              <a:t> </a:t>
            </a:r>
            <a:r>
              <a:rPr lang="en-US" i="1" dirty="0"/>
              <a:t>agōn</a:t>
            </a:r>
            <a:r>
              <a:rPr lang="en-US" dirty="0"/>
              <a:t>: Athena’s</a:t>
            </a:r>
          </a:p>
          <a:p>
            <a:pPr lvl="1"/>
            <a:r>
              <a:rPr lang="en-US" sz="2000" dirty="0"/>
              <a:t>“I am the only god who knows the </a:t>
            </a:r>
            <a:r>
              <a:rPr lang="en-US" sz="2000" dirty="0" err="1"/>
              <a:t>armoury</a:t>
            </a:r>
            <a:r>
              <a:rPr lang="en-US" sz="2000" dirty="0"/>
              <a:t> where [Zeus’] lightening bolt is sealed”</a:t>
            </a:r>
          </a:p>
          <a:p>
            <a:pPr lvl="1"/>
            <a:r>
              <a:rPr lang="en-US" sz="2000" dirty="0"/>
              <a:t>“let me persuade you” (</a:t>
            </a:r>
            <a:r>
              <a:rPr lang="en-US" sz="2000" i="1" dirty="0" err="1"/>
              <a:t>su</a:t>
            </a:r>
            <a:r>
              <a:rPr lang="en-US" sz="2000" i="1" dirty="0"/>
              <a:t> d’ </a:t>
            </a:r>
            <a:r>
              <a:rPr lang="en-US" sz="2000" i="1" dirty="0" err="1"/>
              <a:t>eupeitheis</a:t>
            </a:r>
            <a:r>
              <a:rPr lang="en-US" sz="2000" i="1" dirty="0"/>
              <a:t> </a:t>
            </a:r>
            <a:r>
              <a:rPr lang="en-US" sz="2000" i="1" dirty="0" err="1"/>
              <a:t>emoi</a:t>
            </a:r>
            <a:r>
              <a:rPr lang="en-US" sz="2000" dirty="0"/>
              <a:t>)</a:t>
            </a:r>
          </a:p>
          <a:p>
            <a:pPr lvl="1"/>
            <a:r>
              <a:rPr lang="en-US" sz="2000" dirty="0"/>
              <a:t>“If you have any reverence for Persuasion”</a:t>
            </a:r>
          </a:p>
          <a:p>
            <a:pPr lvl="1"/>
            <a:r>
              <a:rPr lang="en-US" sz="2000" dirty="0"/>
              <a:t>“Yes, I love Persuasion!”</a:t>
            </a:r>
          </a:p>
          <a:p>
            <a:endParaRPr lang="en-US" dirty="0"/>
          </a:p>
        </p:txBody>
      </p:sp>
      <p:sp>
        <p:nvSpPr>
          <p:cNvPr id="9" name="Date Placeholder 8"/>
          <p:cNvSpPr>
            <a:spLocks noGrp="1"/>
          </p:cNvSpPr>
          <p:nvPr>
            <p:ph type="dt" idx="10"/>
          </p:nvPr>
        </p:nvSpPr>
        <p:spPr/>
        <p:txBody>
          <a:bodyPr/>
          <a:lstStyle/>
          <a:p>
            <a:endParaRPr lang="en-US"/>
          </a:p>
        </p:txBody>
      </p:sp>
      <p:sp>
        <p:nvSpPr>
          <p:cNvPr id="10" name="Footer Placeholder 9"/>
          <p:cNvSpPr>
            <a:spLocks noGrp="1"/>
          </p:cNvSpPr>
          <p:nvPr>
            <p:ph type="ftr" sz="quarter" idx="11"/>
          </p:nvPr>
        </p:nvSpPr>
        <p:spPr/>
        <p:txBody>
          <a:bodyPr/>
          <a:lstStyle/>
          <a:p>
            <a:r>
              <a:rPr lang="en-US"/>
              <a:t>eumenides</a:t>
            </a:r>
          </a:p>
        </p:txBody>
      </p:sp>
      <p:sp>
        <p:nvSpPr>
          <p:cNvPr id="11" name="Slide Number Placeholder 10"/>
          <p:cNvSpPr>
            <a:spLocks noGrp="1"/>
          </p:cNvSpPr>
          <p:nvPr>
            <p:ph type="sldNum" sz="quarter" idx="12"/>
          </p:nvPr>
        </p:nvSpPr>
        <p:spPr/>
        <p:txBody>
          <a:bodyPr/>
          <a:lstStyle/>
          <a:p>
            <a:fld id="{5721D7F7-CBDC-4618-B4D1-D6BF1CF121FB}" type="slidenum">
              <a:rPr lang="en-US" smtClean="0"/>
              <a:pPr/>
              <a:t>20</a:t>
            </a:fld>
            <a:endParaRPr lang="en-US"/>
          </a:p>
        </p:txBody>
      </p:sp>
      <p:sp>
        <p:nvSpPr>
          <p:cNvPr id="12" name="Header Placeholder 11"/>
          <p:cNvSpPr>
            <a:spLocks noGrp="1"/>
          </p:cNvSpPr>
          <p:nvPr>
            <p:ph type="hdr" sz="quarter" idx="13"/>
          </p:nvPr>
        </p:nvSpPr>
        <p:spPr/>
        <p:txBody>
          <a:bodyPr/>
          <a:lstStyle/>
          <a:p>
            <a:r>
              <a:rPr lang="en-US"/>
              <a:t>persuasion anc. greece</a:t>
            </a:r>
          </a:p>
        </p:txBody>
      </p:sp>
    </p:spTree>
    <p:extLst>
      <p:ext uri="{BB962C8B-B14F-4D97-AF65-F5344CB8AC3E}">
        <p14:creationId xmlns:p14="http://schemas.microsoft.com/office/powerpoint/2010/main" val="1101983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9" name="Date Placeholder 8"/>
          <p:cNvSpPr>
            <a:spLocks noGrp="1"/>
          </p:cNvSpPr>
          <p:nvPr>
            <p:ph type="dt" idx="10"/>
          </p:nvPr>
        </p:nvSpPr>
        <p:spPr/>
        <p:txBody>
          <a:bodyPr/>
          <a:lstStyle/>
          <a:p>
            <a:endParaRPr lang="en-US"/>
          </a:p>
        </p:txBody>
      </p:sp>
      <p:sp>
        <p:nvSpPr>
          <p:cNvPr id="10" name="Footer Placeholder 9"/>
          <p:cNvSpPr>
            <a:spLocks noGrp="1"/>
          </p:cNvSpPr>
          <p:nvPr>
            <p:ph type="ftr" sz="quarter" idx="11"/>
          </p:nvPr>
        </p:nvSpPr>
        <p:spPr/>
        <p:txBody>
          <a:bodyPr/>
          <a:lstStyle/>
          <a:p>
            <a:r>
              <a:rPr lang="en-US"/>
              <a:t>eumenides</a:t>
            </a:r>
          </a:p>
        </p:txBody>
      </p:sp>
      <p:sp>
        <p:nvSpPr>
          <p:cNvPr id="11" name="Slide Number Placeholder 10"/>
          <p:cNvSpPr>
            <a:spLocks noGrp="1"/>
          </p:cNvSpPr>
          <p:nvPr>
            <p:ph type="sldNum" sz="quarter" idx="12"/>
          </p:nvPr>
        </p:nvSpPr>
        <p:spPr/>
        <p:txBody>
          <a:bodyPr/>
          <a:lstStyle/>
          <a:p>
            <a:fld id="{5721D7F7-CBDC-4618-B4D1-D6BF1CF121FB}" type="slidenum">
              <a:rPr lang="en-US" smtClean="0"/>
              <a:pPr/>
              <a:t>21</a:t>
            </a:fld>
            <a:endParaRPr lang="en-US"/>
          </a:p>
        </p:txBody>
      </p:sp>
      <p:sp>
        <p:nvSpPr>
          <p:cNvPr id="12" name="Header Placeholder 11"/>
          <p:cNvSpPr>
            <a:spLocks noGrp="1"/>
          </p:cNvSpPr>
          <p:nvPr>
            <p:ph type="hdr" sz="quarter" idx="13"/>
          </p:nvPr>
        </p:nvSpPr>
        <p:spPr/>
        <p:txBody>
          <a:bodyPr/>
          <a:lstStyle/>
          <a:p>
            <a:r>
              <a:rPr lang="en-US"/>
              <a:t>persuasion anc. greece</a:t>
            </a:r>
          </a:p>
        </p:txBody>
      </p:sp>
    </p:spTree>
    <p:extLst>
      <p:ext uri="{BB962C8B-B14F-4D97-AF65-F5344CB8AC3E}">
        <p14:creationId xmlns:p14="http://schemas.microsoft.com/office/powerpoint/2010/main" val="4237851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0" y="474663"/>
            <a:ext cx="2913063" cy="1639887"/>
          </a:xfrm>
        </p:spPr>
      </p:sp>
      <p:sp>
        <p:nvSpPr>
          <p:cNvPr id="3" name="Notes Placeholder 2"/>
          <p:cNvSpPr>
            <a:spLocks noGrp="1"/>
          </p:cNvSpPr>
          <p:nvPr>
            <p:ph type="body" idx="1"/>
          </p:nvPr>
        </p:nvSpPr>
        <p:spPr/>
        <p:txBody>
          <a:bodyPr/>
          <a:lstStyle/>
          <a:p>
            <a:r>
              <a:rPr lang="en-US" dirty="0"/>
              <a:t>260. "Here is the truth, I tell you" — as the commentator </a:t>
            </a:r>
            <a:r>
              <a:rPr lang="en-US" dirty="0" err="1"/>
              <a:t>Sommerstein</a:t>
            </a:r>
            <a:r>
              <a:rPr lang="en-US" dirty="0"/>
              <a:t> points out, the audience for the play would have found Apollo's claim doubtful that mothers are not, properly speaking, parents or blood relations.</a:t>
            </a:r>
          </a:p>
          <a:p>
            <a:r>
              <a:rPr lang="en-US" dirty="0"/>
              <a:t>Though there were intellectuals who seem to have claimed such things, Athenian audiences — and Athenian juries especially — often mistrusted that kind of intellectualizing.</a:t>
            </a:r>
          </a:p>
          <a:p>
            <a:r>
              <a:rPr lang="en-US" dirty="0"/>
              <a:t>Apollo's argument ignores the Furies' line of argument. The Furies aren't claiming that Orestes sprang from his mother's genetic material (her blood) but were nourished by her blood in the womb — not so far from scientific fact as we now know it!</a:t>
            </a:r>
          </a:p>
          <a:p>
            <a:r>
              <a:rPr lang="en-US" dirty="0"/>
              <a:t>Athenians held the unbreakable bond between mother and child as extremely special — more special than that between father and child. (The bond between father and child was breakable through adoption.)</a:t>
            </a:r>
          </a:p>
          <a:p>
            <a:r>
              <a:rPr lang="en-US" dirty="0"/>
              <a:t>Athena really wasn't, as Apollo claims by way of example, without a mother; her mother is usually given as Metis, "wisdom." Zeus ate pregnant Metis (absorbed Wisdom) and then gave birth to Athena from his head.</a:t>
            </a:r>
          </a:p>
          <a:p>
            <a:r>
              <a:rPr lang="en-US" dirty="0"/>
              <a:t>Note how the jury will split down the middle: some clearly aren't convinced by the case Apollo makes.</a:t>
            </a:r>
          </a:p>
        </p:txBody>
      </p:sp>
      <p:sp>
        <p:nvSpPr>
          <p:cNvPr id="9" name="Date Placeholder 8"/>
          <p:cNvSpPr>
            <a:spLocks noGrp="1"/>
          </p:cNvSpPr>
          <p:nvPr>
            <p:ph type="dt" idx="10"/>
          </p:nvPr>
        </p:nvSpPr>
        <p:spPr/>
        <p:txBody>
          <a:bodyPr/>
          <a:lstStyle/>
          <a:p>
            <a:endParaRPr lang="en-US"/>
          </a:p>
        </p:txBody>
      </p:sp>
      <p:sp>
        <p:nvSpPr>
          <p:cNvPr id="10" name="Footer Placeholder 9"/>
          <p:cNvSpPr>
            <a:spLocks noGrp="1"/>
          </p:cNvSpPr>
          <p:nvPr>
            <p:ph type="ftr" sz="quarter" idx="11"/>
          </p:nvPr>
        </p:nvSpPr>
        <p:spPr/>
        <p:txBody>
          <a:bodyPr/>
          <a:lstStyle/>
          <a:p>
            <a:r>
              <a:rPr lang="en-US"/>
              <a:t>eumenides</a:t>
            </a:r>
          </a:p>
        </p:txBody>
      </p:sp>
      <p:sp>
        <p:nvSpPr>
          <p:cNvPr id="11" name="Slide Number Placeholder 10"/>
          <p:cNvSpPr>
            <a:spLocks noGrp="1"/>
          </p:cNvSpPr>
          <p:nvPr>
            <p:ph type="sldNum" sz="quarter" idx="12"/>
          </p:nvPr>
        </p:nvSpPr>
        <p:spPr/>
        <p:txBody>
          <a:bodyPr/>
          <a:lstStyle/>
          <a:p>
            <a:fld id="{5721D7F7-CBDC-4618-B4D1-D6BF1CF121FB}" type="slidenum">
              <a:rPr lang="en-US" smtClean="0"/>
              <a:pPr/>
              <a:t>22</a:t>
            </a:fld>
            <a:endParaRPr lang="en-US"/>
          </a:p>
        </p:txBody>
      </p:sp>
      <p:sp>
        <p:nvSpPr>
          <p:cNvPr id="12" name="Header Placeholder 11"/>
          <p:cNvSpPr>
            <a:spLocks noGrp="1"/>
          </p:cNvSpPr>
          <p:nvPr>
            <p:ph type="hdr" sz="quarter" idx="13"/>
          </p:nvPr>
        </p:nvSpPr>
        <p:spPr/>
        <p:txBody>
          <a:bodyPr/>
          <a:lstStyle/>
          <a:p>
            <a:r>
              <a:rPr lang="en-US"/>
              <a:t>persuasion anc. greece</a:t>
            </a:r>
          </a:p>
        </p:txBody>
      </p:sp>
    </p:spTree>
    <p:extLst>
      <p:ext uri="{BB962C8B-B14F-4D97-AF65-F5344CB8AC3E}">
        <p14:creationId xmlns:p14="http://schemas.microsoft.com/office/powerpoint/2010/main" val="1984487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7" name="Rectangle 3"/>
          <p:cNvSpPr>
            <a:spLocks noGrp="1" noChangeArrowheads="1"/>
          </p:cNvSpPr>
          <p:nvPr>
            <p:ph type="body" idx="1"/>
          </p:nvPr>
        </p:nvSpPr>
        <p:spPr/>
        <p:txBody>
          <a:bodyPr/>
          <a:lstStyle/>
          <a:p>
            <a:r>
              <a:rPr lang="en-US" altLang="en-US"/>
              <a:t>the thing about this “binding song”: that the furies have accepted that it will go to trial. this song is then not so much rhetoric itself as much as it is a speech act to disable the speech act of of judicial adversaries in the court, Orestes and Apollo.</a:t>
            </a:r>
          </a:p>
          <a:p>
            <a:r>
              <a:rPr lang="en-US" altLang="en-US"/>
              <a:t>epi de tōi tethumenōi</a:t>
            </a:r>
          </a:p>
          <a:p>
            <a:r>
              <a:rPr lang="en-US" altLang="en-US"/>
              <a:t>tode melos, parakopā,</a:t>
            </a:r>
          </a:p>
          <a:p>
            <a:r>
              <a:rPr lang="en-US" altLang="en-US"/>
              <a:t>paraphorā phrenodalēs,</a:t>
            </a:r>
          </a:p>
          <a:p>
            <a:r>
              <a:rPr lang="en-US" altLang="en-US"/>
              <a:t>humnos ex Erinuōn</a:t>
            </a:r>
          </a:p>
          <a:p>
            <a:r>
              <a:rPr lang="en-US" altLang="en-US"/>
              <a:t>desmios phrenōn, aphor-</a:t>
            </a:r>
          </a:p>
          <a:p>
            <a:r>
              <a:rPr lang="en-US" altLang="en-US"/>
              <a:t>miktos, auona brotois.</a:t>
            </a:r>
          </a:p>
          <a:p>
            <a:endParaRPr lang="en-US" altLang="en-US"/>
          </a:p>
          <a:p>
            <a:r>
              <a:rPr lang="en-US" altLang="en-US"/>
              <a:t>a song of their timeless prerogatives:</a:t>
            </a:r>
          </a:p>
          <a:p>
            <a:pPr lvl="1"/>
            <a:r>
              <a:rPr lang="en-US" altLang="en-US"/>
              <a:t>in this frenzied, violent song, Furies affirm a function:</a:t>
            </a:r>
          </a:p>
          <a:p>
            <a:pPr lvl="1"/>
            <a:r>
              <a:rPr lang="en-US" altLang="en-US"/>
              <a:t>“we are the just and upright (euthudikaioi). we maintain”</a:t>
            </a:r>
          </a:p>
          <a:p>
            <a:pPr lvl="1"/>
            <a:r>
              <a:rPr lang="en-US" altLang="en-US"/>
              <a:t>their chant ŗaw and harsh, produces the effect of ate -ruinous delusion - through which the furies - the erinyes - immobilize their victims in preparation for their destruction</a:t>
            </a:r>
          </a:p>
          <a:p>
            <a:pPr lvl="1"/>
            <a:r>
              <a:rPr lang="en-US" altLang="en-US"/>
              <a:t>but this can also be viewed as a judicial curse, and attempt to rob orestes of the power of speech at his trial</a:t>
            </a:r>
          </a:p>
          <a:p>
            <a:pPr lvl="2"/>
            <a:r>
              <a:rPr lang="en-US" altLang="en-US"/>
              <a:t>is the spell successful? does orestes actually turn out as inarticulate, or at lest, ineloquent, as the furies hope?</a:t>
            </a:r>
          </a:p>
          <a:p>
            <a:pPr lvl="2"/>
            <a:r>
              <a:rPr lang="en-US" altLang="en-US"/>
              <a:t>how powerful is the furies power of speech, especially in relation to athena’s? how in fact does athena overcome the furies’ power of speech?</a:t>
            </a:r>
            <a:endParaRPr lang="en-US" altLang="en-US" dirty="0"/>
          </a:p>
        </p:txBody>
      </p:sp>
      <p:sp>
        <p:nvSpPr>
          <p:cNvPr id="11" name="Date Placeholder 10"/>
          <p:cNvSpPr>
            <a:spLocks noGrp="1"/>
          </p:cNvSpPr>
          <p:nvPr>
            <p:ph type="dt" idx="10"/>
          </p:nvPr>
        </p:nvSpPr>
        <p:spPr>
          <a:xfrm>
            <a:off x="3783928" y="2"/>
            <a:ext cx="3037840" cy="465063"/>
          </a:xfrm>
        </p:spPr>
        <p:txBody>
          <a:bodyPr/>
          <a:lstStyle/>
          <a:p>
            <a:endParaRPr lang="en-US"/>
          </a:p>
        </p:txBody>
      </p:sp>
      <p:sp>
        <p:nvSpPr>
          <p:cNvPr id="12" name="Footer Placeholder 11"/>
          <p:cNvSpPr>
            <a:spLocks noGrp="1"/>
          </p:cNvSpPr>
          <p:nvPr>
            <p:ph type="ftr" sz="quarter" idx="11"/>
          </p:nvPr>
        </p:nvSpPr>
        <p:spPr>
          <a:xfrm>
            <a:off x="11373" y="8598392"/>
            <a:ext cx="3037840" cy="465063"/>
          </a:xfrm>
        </p:spPr>
        <p:txBody>
          <a:bodyPr/>
          <a:lstStyle/>
          <a:p>
            <a:r>
              <a:rPr lang="en-US" dirty="0" err="1"/>
              <a:t>eumenides</a:t>
            </a:r>
            <a:endParaRPr lang="en-US" dirty="0"/>
          </a:p>
        </p:txBody>
      </p:sp>
      <p:sp>
        <p:nvSpPr>
          <p:cNvPr id="13" name="Slide Number Placeholder 12"/>
          <p:cNvSpPr>
            <a:spLocks noGrp="1"/>
          </p:cNvSpPr>
          <p:nvPr>
            <p:ph type="sldNum" sz="quarter" idx="12"/>
          </p:nvPr>
        </p:nvSpPr>
        <p:spPr>
          <a:xfrm>
            <a:off x="3783928" y="8598392"/>
            <a:ext cx="3037840" cy="465063"/>
          </a:xfrm>
        </p:spPr>
        <p:txBody>
          <a:bodyPr/>
          <a:lstStyle/>
          <a:p>
            <a:fld id="{5721D7F7-CBDC-4618-B4D1-D6BF1CF121FB}" type="slidenum">
              <a:rPr lang="en-US" smtClean="0"/>
              <a:pPr/>
              <a:t>23</a:t>
            </a:fld>
            <a:endParaRPr lang="en-US" dirty="0"/>
          </a:p>
        </p:txBody>
      </p:sp>
      <p:sp>
        <p:nvSpPr>
          <p:cNvPr id="14" name="Header Placeholder 13"/>
          <p:cNvSpPr>
            <a:spLocks noGrp="1"/>
          </p:cNvSpPr>
          <p:nvPr>
            <p:ph type="hdr" sz="quarter" idx="13"/>
          </p:nvPr>
        </p:nvSpPr>
        <p:spPr/>
        <p:txBody>
          <a:bodyPr/>
          <a:lstStyle/>
          <a:p>
            <a:r>
              <a:rPr lang="en-US" dirty="0"/>
              <a:t>persuasion anc. </a:t>
            </a:r>
            <a:r>
              <a:rPr lang="en-US" dirty="0" err="1"/>
              <a:t>greece</a:t>
            </a:r>
            <a:endParaRPr lang="en-US" dirty="0"/>
          </a:p>
        </p:txBody>
      </p:sp>
      <p:sp>
        <p:nvSpPr>
          <p:cNvPr id="26" name="Slide Image Placeholder 25"/>
          <p:cNvSpPr>
            <a:spLocks noGrp="1" noRot="1" noChangeAspect="1"/>
          </p:cNvSpPr>
          <p:nvPr>
            <p:ph type="sldImg"/>
          </p:nvPr>
        </p:nvSpPr>
        <p:spPr/>
      </p:sp>
    </p:spTree>
    <p:extLst>
      <p:ext uri="{BB962C8B-B14F-4D97-AF65-F5344CB8AC3E}">
        <p14:creationId xmlns:p14="http://schemas.microsoft.com/office/powerpoint/2010/main" val="3798463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ATHENA: No, I will never tire </a:t>
            </a:r>
          </a:p>
          <a:p>
            <a:r>
              <a:rPr lang="en-US" dirty="0"/>
              <a:t>of telling you your gifts. So that you, </a:t>
            </a:r>
          </a:p>
          <a:p>
            <a:r>
              <a:rPr lang="en-US" dirty="0"/>
              <a:t>the older gods, can never say that I, </a:t>
            </a:r>
          </a:p>
          <a:p>
            <a:r>
              <a:rPr lang="en-US" dirty="0"/>
              <a:t>a young god and the mortals of my city</a:t>
            </a:r>
          </a:p>
          <a:p>
            <a:r>
              <a:rPr lang="en-US" dirty="0"/>
              <a:t>drove you outcast, outlawed from the land. But if you have any reverence for Persuasion, </a:t>
            </a:r>
          </a:p>
          <a:p>
            <a:r>
              <a:rPr lang="en-US" dirty="0"/>
              <a:t>the majesty of Persuasion, </a:t>
            </a:r>
          </a:p>
          <a:p>
            <a:r>
              <a:rPr lang="en-US" dirty="0"/>
              <a:t>the spell of my voice that would appease your fury - </a:t>
            </a:r>
          </a:p>
          <a:p>
            <a:r>
              <a:rPr lang="en-US" dirty="0"/>
              <a:t>Oh please stay . . . </a:t>
            </a:r>
          </a:p>
          <a:p>
            <a:r>
              <a:rPr lang="en-US" dirty="0"/>
              <a:t>and if you refuse to stay, </a:t>
            </a:r>
          </a:p>
          <a:p>
            <a:r>
              <a:rPr lang="en-US" dirty="0"/>
              <a:t>it would be wrong, unjust to afflict this city </a:t>
            </a:r>
          </a:p>
          <a:p>
            <a:r>
              <a:rPr lang="en-US" dirty="0"/>
              <a:t>with wrath, hatred, populations routed. Look, </a:t>
            </a:r>
          </a:p>
          <a:p>
            <a:r>
              <a:rPr lang="en-US" dirty="0"/>
              <a:t>it is all yours, a royal share of our land - </a:t>
            </a:r>
          </a:p>
          <a:p>
            <a:r>
              <a:rPr lang="en-US" dirty="0"/>
              <a:t>justly entitled, glorified for ever.</a:t>
            </a:r>
          </a:p>
          <a:p>
            <a:endParaRPr lang="en-US" dirty="0"/>
          </a:p>
          <a:p>
            <a:r>
              <a:rPr lang="en-US" dirty="0"/>
              <a:t>LEADER: Queen Athena, </a:t>
            </a:r>
          </a:p>
          <a:p>
            <a:r>
              <a:rPr lang="en-US" dirty="0"/>
              <a:t>where is the home you say is mine to hold? (p. 270)</a:t>
            </a:r>
          </a:p>
          <a:p>
            <a:endParaRPr lang="en-US" dirty="0"/>
          </a:p>
          <a:p>
            <a:r>
              <a:rPr lang="en-US" dirty="0"/>
              <a:t>LEADER: Your magic is working . . . I can feel the hate, </a:t>
            </a:r>
          </a:p>
          <a:p>
            <a:r>
              <a:rPr lang="en-US" dirty="0"/>
              <a:t>the fury slip away. (p. 271)</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r>
              <a:rPr lang="en-US"/>
              <a:t>eumenides</a:t>
            </a:r>
          </a:p>
        </p:txBody>
      </p:sp>
      <p:sp>
        <p:nvSpPr>
          <p:cNvPr id="6" name="Slide Number Placeholder 5"/>
          <p:cNvSpPr>
            <a:spLocks noGrp="1"/>
          </p:cNvSpPr>
          <p:nvPr>
            <p:ph type="sldNum" sz="quarter" idx="12"/>
          </p:nvPr>
        </p:nvSpPr>
        <p:spPr/>
        <p:txBody>
          <a:bodyPr/>
          <a:lstStyle/>
          <a:p>
            <a:fld id="{5721D7F7-CBDC-4618-B4D1-D6BF1CF121FB}" type="slidenum">
              <a:rPr lang="en-US" smtClean="0"/>
              <a:pPr/>
              <a:t>25</a:t>
            </a:fld>
            <a:endParaRPr lang="en-US"/>
          </a:p>
        </p:txBody>
      </p:sp>
      <p:sp>
        <p:nvSpPr>
          <p:cNvPr id="7" name="Header Placeholder 6"/>
          <p:cNvSpPr>
            <a:spLocks noGrp="1"/>
          </p:cNvSpPr>
          <p:nvPr>
            <p:ph type="hdr" sz="quarter" idx="13"/>
          </p:nvPr>
        </p:nvSpPr>
        <p:spPr/>
        <p:txBody>
          <a:bodyPr/>
          <a:lstStyle/>
          <a:p>
            <a:r>
              <a:rPr lang="en-US"/>
              <a:t>persuasion anc. greece</a:t>
            </a:r>
          </a:p>
        </p:txBody>
      </p:sp>
    </p:spTree>
    <p:extLst>
      <p:ext uri="{BB962C8B-B14F-4D97-AF65-F5344CB8AC3E}">
        <p14:creationId xmlns:p14="http://schemas.microsoft.com/office/powerpoint/2010/main" val="37233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Delphi Foundation Myth, Succession Myth</a:t>
            </a:r>
          </a:p>
          <a:p>
            <a:r>
              <a:rPr lang="en-US" dirty="0"/>
              <a:t>“</a:t>
            </a:r>
            <a:r>
              <a:rPr lang="en-US" dirty="0" err="1"/>
              <a:t>οὐδὲ</a:t>
            </a:r>
            <a:r>
              <a:rPr lang="en-US" dirty="0"/>
              <a:t> π</a:t>
            </a:r>
            <a:r>
              <a:rPr lang="en-US" dirty="0" err="1"/>
              <a:t>ρὸς</a:t>
            </a:r>
            <a:r>
              <a:rPr lang="en-US" dirty="0"/>
              <a:t> βίαν </a:t>
            </a:r>
            <a:r>
              <a:rPr lang="en-US" dirty="0" err="1"/>
              <a:t>τιν</a:t>
            </a:r>
            <a:r>
              <a:rPr lang="el-GR" dirty="0"/>
              <a:t>ό</a:t>
            </a:r>
            <a:r>
              <a:rPr lang="en-US" dirty="0"/>
              <a:t>ς is in syntax and sense a blend of </a:t>
            </a:r>
            <a:r>
              <a:rPr lang="en-US" dirty="0" err="1"/>
              <a:t>οὐδὲ</a:t>
            </a:r>
            <a:r>
              <a:rPr lang="en-US" dirty="0"/>
              <a:t> π</a:t>
            </a:r>
            <a:r>
              <a:rPr lang="en-US" dirty="0" err="1"/>
              <a:t>ρὸς</a:t>
            </a:r>
            <a:r>
              <a:rPr lang="en-US" dirty="0"/>
              <a:t> βίαν 'and not by force' and </a:t>
            </a:r>
            <a:r>
              <a:rPr lang="en-US" dirty="0" err="1"/>
              <a:t>οὐδὲ</a:t>
            </a:r>
            <a:r>
              <a:rPr lang="en-US" dirty="0"/>
              <a:t> βίαι </a:t>
            </a:r>
            <a:r>
              <a:rPr lang="en-US" dirty="0" err="1"/>
              <a:t>τινος</a:t>
            </a:r>
            <a:r>
              <a:rPr lang="en-US" dirty="0"/>
              <a:t> 'and not against anyone's will'; it marks an explicit rejection of the dominant tradition according to which Apollo took possession of Delphi by force from a chthonic precursor, either a serpent (</a:t>
            </a:r>
            <a:r>
              <a:rPr lang="en-US" i="1" dirty="0"/>
              <a:t>h. Ap.</a:t>
            </a:r>
            <a:r>
              <a:rPr lang="en-US" dirty="0"/>
              <a:t> 300-74) or a goddess, Earth or Themis (e.g. Pi. fr. 55, Eur. </a:t>
            </a:r>
            <a:r>
              <a:rPr lang="en-US" i="1" dirty="0"/>
              <a:t>IT</a:t>
            </a:r>
            <a:r>
              <a:rPr lang="en-US" dirty="0"/>
              <a:t> 1234-83).”</a:t>
            </a:r>
          </a:p>
          <a:p>
            <a:r>
              <a:rPr lang="en-US" dirty="0"/>
              <a:t>We should never expect that retellings of myths will always be perfectly consistent, but as </a:t>
            </a:r>
            <a:r>
              <a:rPr lang="en-US" dirty="0" err="1"/>
              <a:t>Sommerstein</a:t>
            </a:r>
            <a:r>
              <a:rPr lang="en-US" dirty="0"/>
              <a:t> points out, the Pythia’s version here rather conspicuously deviates from traditional tellings, where Apollo’s appropriation of the place involves a rather more violent sort of seizure of the property.</a:t>
            </a:r>
            <a:r>
              <a:rPr lang="en-US" baseline="0" dirty="0"/>
              <a:t> Here’s it’s a positively orderly hand over, indeed, a birthday present!</a:t>
            </a:r>
          </a:p>
          <a:p>
            <a:r>
              <a:rPr lang="en-US" baseline="0" dirty="0"/>
              <a:t>What to make of that? Why this rewrite of “mythological history”?</a:t>
            </a:r>
          </a:p>
          <a:p>
            <a:r>
              <a:rPr lang="en-US" baseline="0" dirty="0"/>
              <a:t>Earth, Tradition (Themis), and Phoebe – all gods belonging to the pre-Olympian order, all women. Apollo: one of the 12 Olympians, the gods who in a violent struggle, wrested the universe from their parents and grandparents, the Titans, who include Phoebe, Apollo’s grandmother, among their number.</a:t>
            </a:r>
          </a:p>
          <a:p>
            <a:endParaRPr lang="en-US" baseline="0" dirty="0"/>
          </a:p>
          <a:p>
            <a:endParaRPr lang="en-US" baseline="0" dirty="0"/>
          </a:p>
          <a:p>
            <a:r>
              <a:rPr lang="en-US" baseline="0" dirty="0"/>
              <a:t>[</a:t>
            </a:r>
            <a:r>
              <a:rPr lang="en-US" baseline="0" dirty="0" err="1"/>
              <a:t>Sommerstein</a:t>
            </a:r>
            <a:r>
              <a:rPr lang="en-US" baseline="0" dirty="0"/>
              <a:t> continues: </a:t>
            </a:r>
            <a:r>
              <a:rPr lang="en-US" dirty="0"/>
              <a:t>“</a:t>
            </a:r>
            <a:r>
              <a:rPr lang="en-US" dirty="0" err="1"/>
              <a:t>Aesch.'s</a:t>
            </a:r>
            <a:r>
              <a:rPr lang="en-US" dirty="0"/>
              <a:t> version is so well adapted to this play that it is likely to be his own creation (cf. C. Sourvinou- Inwood in J. </a:t>
            </a:r>
            <a:r>
              <a:rPr lang="en-US" dirty="0" err="1"/>
              <a:t>Bremmer</a:t>
            </a:r>
            <a:r>
              <a:rPr lang="en-US" dirty="0"/>
              <a:t> ed., </a:t>
            </a:r>
            <a:r>
              <a:rPr lang="en-US" i="1" dirty="0"/>
              <a:t>Interpretations of Greek mythology</a:t>
            </a:r>
            <a:r>
              <a:rPr lang="en-US" dirty="0"/>
              <a:t> (1987) 231). It fits well with the tone of this prayer as a whole; looks forward to the later reconciliation between the chthonic and Olympian powers; and contrasts sharply with the violent overthrows of Uranus and Cronus mentioned in </a:t>
            </a:r>
            <a:r>
              <a:rPr lang="en-US" i="1" dirty="0"/>
              <a:t>Ag.</a:t>
            </a:r>
            <a:r>
              <a:rPr lang="en-US" dirty="0"/>
              <a:t> 168-75. Zeus's predecessors were there spoken of as utterly gone, and their very names were suppressed; here Apollo's priestess not only makes </a:t>
            </a:r>
            <a:r>
              <a:rPr lang="en-US" dirty="0" err="1"/>
              <a:t>honourable</a:t>
            </a:r>
            <a:r>
              <a:rPr lang="en-US" dirty="0"/>
              <a:t> mention of his predecessors but actually prays to them (1, 20).”]</a:t>
            </a:r>
          </a:p>
          <a:p>
            <a:r>
              <a:rPr lang="en-US" dirty="0"/>
              <a:t>(</a:t>
            </a:r>
            <a:r>
              <a:rPr lang="en-US" dirty="0" err="1"/>
              <a:t>Sommerstein</a:t>
            </a:r>
            <a:r>
              <a:rPr lang="en-US" dirty="0"/>
              <a:t> commentary pp.</a:t>
            </a:r>
            <a:r>
              <a:rPr lang="en-US" baseline="0" dirty="0"/>
              <a:t> 80-81)</a:t>
            </a:r>
            <a:endParaRPr lang="en-US" dirty="0"/>
          </a:p>
        </p:txBody>
      </p:sp>
      <p:sp>
        <p:nvSpPr>
          <p:cNvPr id="9" name="Date Placeholder 8"/>
          <p:cNvSpPr>
            <a:spLocks noGrp="1"/>
          </p:cNvSpPr>
          <p:nvPr>
            <p:ph type="dt" idx="10"/>
          </p:nvPr>
        </p:nvSpPr>
        <p:spPr/>
        <p:txBody>
          <a:bodyPr/>
          <a:lstStyle/>
          <a:p>
            <a:endParaRPr lang="en-US"/>
          </a:p>
        </p:txBody>
      </p:sp>
      <p:sp>
        <p:nvSpPr>
          <p:cNvPr id="10" name="Footer Placeholder 9"/>
          <p:cNvSpPr>
            <a:spLocks noGrp="1"/>
          </p:cNvSpPr>
          <p:nvPr>
            <p:ph type="ftr" sz="quarter" idx="11"/>
          </p:nvPr>
        </p:nvSpPr>
        <p:spPr/>
        <p:txBody>
          <a:bodyPr/>
          <a:lstStyle/>
          <a:p>
            <a:r>
              <a:rPr lang="en-US"/>
              <a:t>eumenides</a:t>
            </a:r>
          </a:p>
        </p:txBody>
      </p:sp>
      <p:sp>
        <p:nvSpPr>
          <p:cNvPr id="11" name="Slide Number Placeholder 10"/>
          <p:cNvSpPr>
            <a:spLocks noGrp="1"/>
          </p:cNvSpPr>
          <p:nvPr>
            <p:ph type="sldNum" sz="quarter" idx="12"/>
          </p:nvPr>
        </p:nvSpPr>
        <p:spPr/>
        <p:txBody>
          <a:bodyPr/>
          <a:lstStyle/>
          <a:p>
            <a:fld id="{5721D7F7-CBDC-4618-B4D1-D6BF1CF121FB}" type="slidenum">
              <a:rPr lang="en-US" smtClean="0"/>
              <a:pPr/>
              <a:t>5</a:t>
            </a:fld>
            <a:endParaRPr lang="en-US"/>
          </a:p>
        </p:txBody>
      </p:sp>
      <p:sp>
        <p:nvSpPr>
          <p:cNvPr id="12" name="Header Placeholder 11"/>
          <p:cNvSpPr>
            <a:spLocks noGrp="1"/>
          </p:cNvSpPr>
          <p:nvPr>
            <p:ph type="hdr" sz="quarter" idx="13"/>
          </p:nvPr>
        </p:nvSpPr>
        <p:spPr/>
        <p:txBody>
          <a:bodyPr/>
          <a:lstStyle/>
          <a:p>
            <a:r>
              <a:rPr lang="en-US"/>
              <a:t>persuasion anc. greece</a:t>
            </a:r>
          </a:p>
        </p:txBody>
      </p:sp>
    </p:spTree>
    <p:extLst>
      <p:ext uri="{BB962C8B-B14F-4D97-AF65-F5344CB8AC3E}">
        <p14:creationId xmlns:p14="http://schemas.microsoft.com/office/powerpoint/2010/main" val="317980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I’d like to put out there a suggestion, one seeking to place this myth not simply in the context of the larger myth former the backdrop to this stage of the story – I’m referring to the succession myth, the story of how lordship over the universe passed to successive generations of gods through acts of violence, the myth that the Pythia’s account alters in striking ways. no, I’d like to suggest another backdrop to the play: that of </a:t>
            </a:r>
            <a:r>
              <a:rPr lang="en-US" baseline="0" dirty="0" err="1"/>
              <a:t>athens</a:t>
            </a:r>
            <a:r>
              <a:rPr lang="en-US" baseline="0" dirty="0"/>
              <a:t>’ political and judicial history during the opening decades of the fifth century bce. a backdrop of strife and change leading to the casting off of restraints on popular sovereignty and, in the process, a reduction in aristocratic power. I’d like to suggest that we can view this play, and indeed the </a:t>
            </a:r>
            <a:r>
              <a:rPr lang="en-US" baseline="0" dirty="0" err="1"/>
              <a:t>oresteia</a:t>
            </a:r>
            <a:r>
              <a:rPr lang="en-US" baseline="0" dirty="0"/>
              <a:t> as a whole, as a single, great speech act, as if the city, through this play, were saying to itself, “let the new order (that of judicial and political equality [isonomia, </a:t>
            </a:r>
            <a:r>
              <a:rPr lang="en-US" baseline="0" dirty="0" err="1"/>
              <a:t>isēgoria</a:t>
            </a:r>
            <a:r>
              <a:rPr lang="en-US" baseline="0" dirty="0"/>
              <a:t>]) prevail!” as the city, in so saying, were seeking to make it so. But I also would to complicate that understanding by asking if the forces inaugurating this new order – the Athenian commons (the </a:t>
            </a:r>
            <a:r>
              <a:rPr lang="en-US" i="1" baseline="0" dirty="0"/>
              <a:t>dēmos</a:t>
            </a:r>
            <a:r>
              <a:rPr lang="en-US" i="0" baseline="0" dirty="0"/>
              <a:t>)</a:t>
            </a:r>
            <a:r>
              <a:rPr lang="en-US" baseline="0" dirty="0"/>
              <a:t> in alliance with select aristocrats – were acting purely out of altruistic motives or were, somehow, in it mostly for selfish reasons. I don’t expect that to be an answerable question. I do, though, hope that somehow by pondering it we might reach a more nuanced understanding of the play.</a:t>
            </a:r>
            <a:endParaRPr lang="en-US" dirty="0"/>
          </a:p>
        </p:txBody>
      </p:sp>
      <p:sp>
        <p:nvSpPr>
          <p:cNvPr id="9" name="Date Placeholder 8"/>
          <p:cNvSpPr>
            <a:spLocks noGrp="1"/>
          </p:cNvSpPr>
          <p:nvPr>
            <p:ph type="dt" idx="10"/>
          </p:nvPr>
        </p:nvSpPr>
        <p:spPr/>
        <p:txBody>
          <a:bodyPr/>
          <a:lstStyle/>
          <a:p>
            <a:endParaRPr lang="en-US"/>
          </a:p>
        </p:txBody>
      </p:sp>
      <p:sp>
        <p:nvSpPr>
          <p:cNvPr id="10" name="Footer Placeholder 9"/>
          <p:cNvSpPr>
            <a:spLocks noGrp="1"/>
          </p:cNvSpPr>
          <p:nvPr>
            <p:ph type="ftr" sz="quarter" idx="11"/>
          </p:nvPr>
        </p:nvSpPr>
        <p:spPr/>
        <p:txBody>
          <a:bodyPr/>
          <a:lstStyle/>
          <a:p>
            <a:r>
              <a:rPr lang="en-US"/>
              <a:t>eumenides</a:t>
            </a:r>
          </a:p>
        </p:txBody>
      </p:sp>
      <p:sp>
        <p:nvSpPr>
          <p:cNvPr id="11" name="Slide Number Placeholder 10"/>
          <p:cNvSpPr>
            <a:spLocks noGrp="1"/>
          </p:cNvSpPr>
          <p:nvPr>
            <p:ph type="sldNum" sz="quarter" idx="12"/>
          </p:nvPr>
        </p:nvSpPr>
        <p:spPr/>
        <p:txBody>
          <a:bodyPr/>
          <a:lstStyle/>
          <a:p>
            <a:fld id="{5721D7F7-CBDC-4618-B4D1-D6BF1CF121FB}" type="slidenum">
              <a:rPr lang="en-US" smtClean="0"/>
              <a:pPr/>
              <a:t>6</a:t>
            </a:fld>
            <a:endParaRPr lang="en-US"/>
          </a:p>
        </p:txBody>
      </p:sp>
      <p:sp>
        <p:nvSpPr>
          <p:cNvPr id="12" name="Header Placeholder 11"/>
          <p:cNvSpPr>
            <a:spLocks noGrp="1"/>
          </p:cNvSpPr>
          <p:nvPr>
            <p:ph type="hdr" sz="quarter" idx="13"/>
          </p:nvPr>
        </p:nvSpPr>
        <p:spPr/>
        <p:txBody>
          <a:bodyPr/>
          <a:lstStyle/>
          <a:p>
            <a:r>
              <a:rPr lang="en-US"/>
              <a:t>persuasion anc. greece</a:t>
            </a:r>
          </a:p>
        </p:txBody>
      </p:sp>
    </p:spTree>
    <p:extLst>
      <p:ext uri="{BB962C8B-B14F-4D97-AF65-F5344CB8AC3E}">
        <p14:creationId xmlns:p14="http://schemas.microsoft.com/office/powerpoint/2010/main" val="242872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9" name="Date Placeholder 8"/>
          <p:cNvSpPr>
            <a:spLocks noGrp="1"/>
          </p:cNvSpPr>
          <p:nvPr>
            <p:ph type="dt" idx="10"/>
          </p:nvPr>
        </p:nvSpPr>
        <p:spPr/>
        <p:txBody>
          <a:bodyPr/>
          <a:lstStyle/>
          <a:p>
            <a:endParaRPr lang="en-US"/>
          </a:p>
        </p:txBody>
      </p:sp>
      <p:sp>
        <p:nvSpPr>
          <p:cNvPr id="10" name="Footer Placeholder 9"/>
          <p:cNvSpPr>
            <a:spLocks noGrp="1"/>
          </p:cNvSpPr>
          <p:nvPr>
            <p:ph type="ftr" sz="quarter" idx="11"/>
          </p:nvPr>
        </p:nvSpPr>
        <p:spPr/>
        <p:txBody>
          <a:bodyPr/>
          <a:lstStyle/>
          <a:p>
            <a:r>
              <a:rPr lang="en-US"/>
              <a:t>eumenides</a:t>
            </a:r>
          </a:p>
        </p:txBody>
      </p:sp>
      <p:sp>
        <p:nvSpPr>
          <p:cNvPr id="11" name="Slide Number Placeholder 10"/>
          <p:cNvSpPr>
            <a:spLocks noGrp="1"/>
          </p:cNvSpPr>
          <p:nvPr>
            <p:ph type="sldNum" sz="quarter" idx="12"/>
          </p:nvPr>
        </p:nvSpPr>
        <p:spPr/>
        <p:txBody>
          <a:bodyPr/>
          <a:lstStyle/>
          <a:p>
            <a:fld id="{5721D7F7-CBDC-4618-B4D1-D6BF1CF121FB}" type="slidenum">
              <a:rPr lang="en-US" smtClean="0"/>
              <a:pPr/>
              <a:t>7</a:t>
            </a:fld>
            <a:endParaRPr lang="en-US"/>
          </a:p>
        </p:txBody>
      </p:sp>
      <p:sp>
        <p:nvSpPr>
          <p:cNvPr id="12" name="Header Placeholder 11"/>
          <p:cNvSpPr>
            <a:spLocks noGrp="1"/>
          </p:cNvSpPr>
          <p:nvPr>
            <p:ph type="hdr" sz="quarter" idx="13"/>
          </p:nvPr>
        </p:nvSpPr>
        <p:spPr/>
        <p:txBody>
          <a:bodyPr/>
          <a:lstStyle/>
          <a:p>
            <a:r>
              <a:rPr lang="en-US"/>
              <a:t>persuasion anc. greece</a:t>
            </a:r>
          </a:p>
        </p:txBody>
      </p:sp>
    </p:spTree>
    <p:extLst>
      <p:ext uri="{BB962C8B-B14F-4D97-AF65-F5344CB8AC3E}">
        <p14:creationId xmlns:p14="http://schemas.microsoft.com/office/powerpoint/2010/main" val="402645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9" name="Date Placeholder 8"/>
          <p:cNvSpPr>
            <a:spLocks noGrp="1"/>
          </p:cNvSpPr>
          <p:nvPr>
            <p:ph type="dt" idx="10"/>
          </p:nvPr>
        </p:nvSpPr>
        <p:spPr/>
        <p:txBody>
          <a:bodyPr/>
          <a:lstStyle/>
          <a:p>
            <a:endParaRPr lang="en-US"/>
          </a:p>
        </p:txBody>
      </p:sp>
      <p:sp>
        <p:nvSpPr>
          <p:cNvPr id="10" name="Footer Placeholder 9"/>
          <p:cNvSpPr>
            <a:spLocks noGrp="1"/>
          </p:cNvSpPr>
          <p:nvPr>
            <p:ph type="ftr" sz="quarter" idx="11"/>
          </p:nvPr>
        </p:nvSpPr>
        <p:spPr/>
        <p:txBody>
          <a:bodyPr/>
          <a:lstStyle/>
          <a:p>
            <a:r>
              <a:rPr lang="en-US"/>
              <a:t>eumenides</a:t>
            </a:r>
          </a:p>
        </p:txBody>
      </p:sp>
      <p:sp>
        <p:nvSpPr>
          <p:cNvPr id="11" name="Slide Number Placeholder 10"/>
          <p:cNvSpPr>
            <a:spLocks noGrp="1"/>
          </p:cNvSpPr>
          <p:nvPr>
            <p:ph type="sldNum" sz="quarter" idx="12"/>
          </p:nvPr>
        </p:nvSpPr>
        <p:spPr/>
        <p:txBody>
          <a:bodyPr/>
          <a:lstStyle/>
          <a:p>
            <a:fld id="{5721D7F7-CBDC-4618-B4D1-D6BF1CF121FB}" type="slidenum">
              <a:rPr lang="en-US" smtClean="0"/>
              <a:pPr/>
              <a:t>10</a:t>
            </a:fld>
            <a:endParaRPr lang="en-US"/>
          </a:p>
        </p:txBody>
      </p:sp>
      <p:sp>
        <p:nvSpPr>
          <p:cNvPr id="12" name="Header Placeholder 11"/>
          <p:cNvSpPr>
            <a:spLocks noGrp="1"/>
          </p:cNvSpPr>
          <p:nvPr>
            <p:ph type="hdr" sz="quarter" idx="13"/>
          </p:nvPr>
        </p:nvSpPr>
        <p:spPr/>
        <p:txBody>
          <a:bodyPr/>
          <a:lstStyle/>
          <a:p>
            <a:r>
              <a:rPr lang="en-US"/>
              <a:t>persuasion anc. greece</a:t>
            </a:r>
          </a:p>
        </p:txBody>
      </p:sp>
    </p:spTree>
    <p:extLst>
      <p:ext uri="{BB962C8B-B14F-4D97-AF65-F5344CB8AC3E}">
        <p14:creationId xmlns:p14="http://schemas.microsoft.com/office/powerpoint/2010/main" val="3198079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Rot="1" noChangeAspect="1" noChangeArrowheads="1" noTextEdit="1"/>
          </p:cNvSpPr>
          <p:nvPr>
            <p:ph type="sldImg"/>
          </p:nvPr>
        </p:nvSpPr>
        <p:spPr>
          <a:xfrm>
            <a:off x="2057400" y="463550"/>
            <a:ext cx="2895600" cy="1628775"/>
          </a:xfrm>
          <a:ln/>
        </p:spPr>
      </p:sp>
      <p:sp>
        <p:nvSpPr>
          <p:cNvPr id="114691" name="Rectangle 1027"/>
          <p:cNvSpPr>
            <a:spLocks noGrp="1" noChangeArrowheads="1"/>
          </p:cNvSpPr>
          <p:nvPr>
            <p:ph type="body" idx="1"/>
          </p:nvPr>
        </p:nvSpPr>
        <p:spPr>
          <a:xfrm>
            <a:off x="545253" y="2169160"/>
            <a:ext cx="5919894" cy="6430010"/>
          </a:xfrm>
        </p:spPr>
        <p:txBody>
          <a:bodyPr/>
          <a:lstStyle/>
          <a:p>
            <a:r>
              <a:rPr lang="en-US" dirty="0"/>
              <a:t>If …</a:t>
            </a:r>
          </a:p>
          <a:p>
            <a:pPr lvl="1"/>
            <a:r>
              <a:rPr lang="en-US" dirty="0"/>
              <a:t>democracy, justice rely on persuasion,</a:t>
            </a:r>
          </a:p>
          <a:p>
            <a:r>
              <a:rPr lang="en-US" dirty="0"/>
              <a:t>but if …</a:t>
            </a:r>
          </a:p>
          <a:p>
            <a:pPr lvl="1"/>
            <a:r>
              <a:rPr lang="en-US" b="1" i="1" dirty="0"/>
              <a:t>effective</a:t>
            </a:r>
            <a:r>
              <a:rPr lang="en-US" dirty="0"/>
              <a:t> persuasion can prove</a:t>
            </a:r>
          </a:p>
          <a:p>
            <a:pPr lvl="1"/>
            <a:r>
              <a:rPr lang="en-US" b="1" i="1" dirty="0"/>
              <a:t>deceptive</a:t>
            </a:r>
            <a:r>
              <a:rPr lang="en-US" dirty="0"/>
              <a:t> persuasion,</a:t>
            </a:r>
          </a:p>
          <a:p>
            <a:r>
              <a:rPr lang="en-US" b="1" i="1" dirty="0"/>
              <a:t>does democracy, does justice really work?</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r>
              <a:rPr lang="en-US"/>
              <a:t>eumenides</a:t>
            </a:r>
          </a:p>
        </p:txBody>
      </p:sp>
      <p:sp>
        <p:nvSpPr>
          <p:cNvPr id="6" name="Slide Number Placeholder 5"/>
          <p:cNvSpPr>
            <a:spLocks noGrp="1"/>
          </p:cNvSpPr>
          <p:nvPr>
            <p:ph type="sldNum" sz="quarter" idx="12"/>
          </p:nvPr>
        </p:nvSpPr>
        <p:spPr/>
        <p:txBody>
          <a:bodyPr/>
          <a:lstStyle/>
          <a:p>
            <a:fld id="{5721D7F7-CBDC-4618-B4D1-D6BF1CF121FB}" type="slidenum">
              <a:rPr lang="en-US" smtClean="0"/>
              <a:pPr/>
              <a:t>11</a:t>
            </a:fld>
            <a:endParaRPr lang="en-US"/>
          </a:p>
        </p:txBody>
      </p:sp>
      <p:sp>
        <p:nvSpPr>
          <p:cNvPr id="8" name="Header Placeholder 7"/>
          <p:cNvSpPr>
            <a:spLocks noGrp="1"/>
          </p:cNvSpPr>
          <p:nvPr>
            <p:ph type="hdr" sz="quarter" idx="13"/>
          </p:nvPr>
        </p:nvSpPr>
        <p:spPr/>
        <p:txBody>
          <a:bodyPr/>
          <a:lstStyle/>
          <a:p>
            <a:r>
              <a:rPr lang="en-US"/>
              <a:t>persuasion anc. greece</a:t>
            </a:r>
          </a:p>
        </p:txBody>
      </p:sp>
    </p:spTree>
    <p:extLst>
      <p:ext uri="{BB962C8B-B14F-4D97-AF65-F5344CB8AC3E}">
        <p14:creationId xmlns:p14="http://schemas.microsoft.com/office/powerpoint/2010/main" val="269906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a:t>have this read out in class.</a:t>
            </a:r>
          </a:p>
        </p:txBody>
      </p:sp>
      <p:sp>
        <p:nvSpPr>
          <p:cNvPr id="4" name="Slide Number Placeholder 3"/>
          <p:cNvSpPr>
            <a:spLocks noGrp="1"/>
          </p:cNvSpPr>
          <p:nvPr>
            <p:ph type="sldNum" sz="quarter" idx="5"/>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2542049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dirty="0"/>
              <a:t>The larger movements encountered</a:t>
            </a:r>
            <a:r>
              <a:rPr lang="en-US" baseline="0" dirty="0"/>
              <a:t> in the Oresteia</a:t>
            </a:r>
            <a:r>
              <a:rPr lang="en-US" dirty="0"/>
              <a:t>, including those having to do with the trilogy’s political element,</a:t>
            </a:r>
            <a:r>
              <a:rPr lang="en-US" baseline="0" dirty="0"/>
              <a:t> </a:t>
            </a:r>
            <a:r>
              <a:rPr lang="en-US" dirty="0"/>
              <a:t>can be understood in the context of what C. J. Herington identifies as the characteristically Aeschylean progression from darkness to light, from uncertainty to certainty. Thus the political evolution dramatized in the Oresteia represents a mythologized version of the genesis of the Athenian state. The acutely gendered character of this progression operates at a symbolic level. Thus movements from male to female, from strife to order, from tyranny to democracy, represent a validation and celebration of the here-and-now which is (from the standpoint of the trilogy’s original audience) patriarchal democracy: rule exercised by all, though an all confined to a rather narrowly defined group - free adult Athenian citizen-males.</a:t>
            </a:r>
          </a:p>
          <a:p>
            <a:pPr lvl="1"/>
            <a:r>
              <a:rPr lang="en-US" dirty="0"/>
              <a:t>women’s rule as virtually emblematic of disruption-subversion:</a:t>
            </a:r>
          </a:p>
          <a:p>
            <a:pPr lvl="2"/>
            <a:r>
              <a:rPr lang="en-US" dirty="0" err="1"/>
              <a:t>Agamemon</a:t>
            </a:r>
            <a:r>
              <a:rPr lang="en-US" dirty="0"/>
              <a:t>: </a:t>
            </a:r>
            <a:r>
              <a:rPr lang="en-US" dirty="0" err="1"/>
              <a:t>Cly</a:t>
            </a:r>
            <a:r>
              <a:rPr lang="en-US" dirty="0"/>
              <a:t> as female ruler; </a:t>
            </a:r>
            <a:r>
              <a:rPr lang="en-US" dirty="0" err="1"/>
              <a:t>Aeg</a:t>
            </a:r>
            <a:r>
              <a:rPr lang="en-US" dirty="0"/>
              <a:t> as “female” ruler.</a:t>
            </a:r>
          </a:p>
          <a:p>
            <a:pPr lvl="2"/>
            <a:r>
              <a:rPr lang="en-US" dirty="0"/>
              <a:t>Libation bearers: 302 ff. ORESTES “the </a:t>
            </a:r>
            <a:r>
              <a:rPr lang="en-US" dirty="0" err="1"/>
              <a:t>tought</a:t>
            </a:r>
            <a:r>
              <a:rPr lang="en-US" dirty="0"/>
              <a:t> that these my citizens … must go subject to this brace of women,” i.e., including </a:t>
            </a:r>
            <a:r>
              <a:rPr lang="en-US" dirty="0" err="1"/>
              <a:t>Aeg</a:t>
            </a:r>
            <a:r>
              <a:rPr lang="en-US" dirty="0"/>
              <a:t> (“since his heart is female”).</a:t>
            </a:r>
          </a:p>
          <a:p>
            <a:r>
              <a:rPr lang="en-US" dirty="0"/>
              <a:t>It is, then, an illustration of the individual Athenian male’s emotional investment in his national-gender-civic identity. Better than any theoretical writing could (a Plato’s </a:t>
            </a:r>
            <a:r>
              <a:rPr lang="en-US" i="1" dirty="0"/>
              <a:t>Republic</a:t>
            </a:r>
            <a:r>
              <a:rPr lang="en-US" dirty="0"/>
              <a:t>, an Aristotle’s </a:t>
            </a:r>
            <a:r>
              <a:rPr lang="en-US" i="1" dirty="0"/>
              <a:t>Politics</a:t>
            </a:r>
            <a:r>
              <a:rPr lang="en-US" dirty="0"/>
              <a:t>), these dramas designed for consumption by the people as a whole, and to be presented to the people at a festival, the City Dionysia, celebrating civic unity, operates like a kind of political Christmas pageant or Thanksgiving play: it’s us telling us where we came from and who we are.</a:t>
            </a:r>
          </a:p>
          <a:p>
            <a:r>
              <a:rPr lang="en-US" dirty="0"/>
              <a:t>Yet it also contains an acutely ambivalent element: </a:t>
            </a:r>
            <a:r>
              <a:rPr lang="en-US" i="1" dirty="0"/>
              <a:t>peitho</a:t>
            </a:r>
            <a:r>
              <a:rPr lang="en-US" dirty="0"/>
              <a:t>.</a:t>
            </a:r>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r>
              <a:rPr lang="en-US"/>
              <a:t>eumenides</a:t>
            </a:r>
          </a:p>
        </p:txBody>
      </p:sp>
      <p:sp>
        <p:nvSpPr>
          <p:cNvPr id="6" name="Slide Number Placeholder 5"/>
          <p:cNvSpPr>
            <a:spLocks noGrp="1"/>
          </p:cNvSpPr>
          <p:nvPr>
            <p:ph type="sldNum" sz="quarter" idx="12"/>
          </p:nvPr>
        </p:nvSpPr>
        <p:spPr/>
        <p:txBody>
          <a:bodyPr/>
          <a:lstStyle/>
          <a:p>
            <a:fld id="{5721D7F7-CBDC-4618-B4D1-D6BF1CF121FB}" type="slidenum">
              <a:rPr lang="en-US" smtClean="0"/>
              <a:pPr/>
              <a:t>14</a:t>
            </a:fld>
            <a:endParaRPr lang="en-US"/>
          </a:p>
        </p:txBody>
      </p:sp>
      <p:sp>
        <p:nvSpPr>
          <p:cNvPr id="8" name="Header Placeholder 7"/>
          <p:cNvSpPr>
            <a:spLocks noGrp="1"/>
          </p:cNvSpPr>
          <p:nvPr>
            <p:ph type="hdr" sz="quarter" idx="13"/>
          </p:nvPr>
        </p:nvSpPr>
        <p:spPr/>
        <p:txBody>
          <a:bodyPr/>
          <a:lstStyle/>
          <a:p>
            <a:r>
              <a:rPr lang="en-US"/>
              <a:t>persuasion anc. greece</a:t>
            </a:r>
          </a:p>
        </p:txBody>
      </p:sp>
    </p:spTree>
    <p:extLst>
      <p:ext uri="{BB962C8B-B14F-4D97-AF65-F5344CB8AC3E}">
        <p14:creationId xmlns:p14="http://schemas.microsoft.com/office/powerpoint/2010/main" val="263405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procedural justice = an organized sort of third-party justice, like arbitration.</a:t>
            </a:r>
          </a:p>
          <a:p>
            <a:r>
              <a:rPr lang="en-US" dirty="0"/>
              <a:t>in </a:t>
            </a:r>
            <a:r>
              <a:rPr lang="en-US" i="1" dirty="0" err="1"/>
              <a:t>eum</a:t>
            </a:r>
            <a:r>
              <a:rPr lang="en-US" dirty="0"/>
              <a:t>, what Athena ultimately seeks is to establish procedural justice as a non-zero-sum game, a win-win (in the longer term) for all who buy in. but is it self-interested or group-value-based? it’s necessarily both: the group identity forged by the goddess (furies now as sharing in the city’s judicial fabric) won’t work without creating a sense for the furies that their interests are still being served, that they retain their ancient prerogatives over punishing the guilty.</a:t>
            </a:r>
            <a:endParaRPr lang="en-US" i="0" u="none" dirty="0"/>
          </a:p>
        </p:txBody>
      </p:sp>
      <p:sp>
        <p:nvSpPr>
          <p:cNvPr id="9" name="Date Placeholder 8"/>
          <p:cNvSpPr>
            <a:spLocks noGrp="1"/>
          </p:cNvSpPr>
          <p:nvPr>
            <p:ph type="dt" idx="10"/>
          </p:nvPr>
        </p:nvSpPr>
        <p:spPr/>
        <p:txBody>
          <a:bodyPr/>
          <a:lstStyle/>
          <a:p>
            <a:endParaRPr lang="en-US"/>
          </a:p>
        </p:txBody>
      </p:sp>
      <p:sp>
        <p:nvSpPr>
          <p:cNvPr id="10" name="Footer Placeholder 9"/>
          <p:cNvSpPr>
            <a:spLocks noGrp="1"/>
          </p:cNvSpPr>
          <p:nvPr>
            <p:ph type="ftr" sz="quarter" idx="11"/>
          </p:nvPr>
        </p:nvSpPr>
        <p:spPr/>
        <p:txBody>
          <a:bodyPr/>
          <a:lstStyle/>
          <a:p>
            <a:r>
              <a:rPr lang="en-US"/>
              <a:t>eumenides</a:t>
            </a:r>
          </a:p>
        </p:txBody>
      </p:sp>
      <p:sp>
        <p:nvSpPr>
          <p:cNvPr id="11" name="Slide Number Placeholder 10"/>
          <p:cNvSpPr>
            <a:spLocks noGrp="1"/>
          </p:cNvSpPr>
          <p:nvPr>
            <p:ph type="sldNum" sz="quarter" idx="12"/>
          </p:nvPr>
        </p:nvSpPr>
        <p:spPr/>
        <p:txBody>
          <a:bodyPr/>
          <a:lstStyle/>
          <a:p>
            <a:fld id="{5721D7F7-CBDC-4618-B4D1-D6BF1CF121FB}" type="slidenum">
              <a:rPr lang="en-US" smtClean="0"/>
              <a:pPr/>
              <a:t>15</a:t>
            </a:fld>
            <a:endParaRPr lang="en-US"/>
          </a:p>
        </p:txBody>
      </p:sp>
      <p:sp>
        <p:nvSpPr>
          <p:cNvPr id="12" name="Header Placeholder 11"/>
          <p:cNvSpPr>
            <a:spLocks noGrp="1"/>
          </p:cNvSpPr>
          <p:nvPr>
            <p:ph type="hdr" sz="quarter" idx="13"/>
          </p:nvPr>
        </p:nvSpPr>
        <p:spPr/>
        <p:txBody>
          <a:bodyPr/>
          <a:lstStyle/>
          <a:p>
            <a:r>
              <a:rPr lang="en-US"/>
              <a:t>persuasion anc. greece</a:t>
            </a:r>
          </a:p>
        </p:txBody>
      </p:sp>
    </p:spTree>
    <p:extLst>
      <p:ext uri="{BB962C8B-B14F-4D97-AF65-F5344CB8AC3E}">
        <p14:creationId xmlns:p14="http://schemas.microsoft.com/office/powerpoint/2010/main" val="1469389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72DF39-0C56-45D0-AC63-3B35AFD4F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93"/>
            <a:ext cx="12192000" cy="6856214"/>
          </a:xfrm>
          <a:prstGeom prst="rect">
            <a:avLst/>
          </a:prstGeom>
        </p:spPr>
      </p:pic>
      <p:sp>
        <p:nvSpPr>
          <p:cNvPr id="11" name="Rectangle 10">
            <a:extLst>
              <a:ext uri="{FF2B5EF4-FFF2-40B4-BE49-F238E27FC236}">
                <a16:creationId xmlns:a16="http://schemas.microsoft.com/office/drawing/2014/main" id="{2CC2E3AD-8D80-4D06-8C4F-3644F173A6AF}"/>
              </a:ext>
              <a:ext uri="{C183D7F6-B498-43B3-948B-1728B52AA6E4}">
                <adec:decorative xmlns:adec="http://schemas.microsoft.com/office/drawing/2017/decorative" val="1"/>
              </a:ext>
            </a:extLst>
          </p:cNvPr>
          <p:cNvSpPr/>
          <p:nvPr/>
        </p:nvSpPr>
        <p:spPr>
          <a:xfrm>
            <a:off x="1" y="0"/>
            <a:ext cx="12192000" cy="6876810"/>
          </a:xfrm>
          <a:prstGeom prst="rect">
            <a:avLst/>
          </a:prstGeom>
          <a:solidFill>
            <a:schemeClr val="bg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Title 1">
            <a:extLst>
              <a:ext uri="{FF2B5EF4-FFF2-40B4-BE49-F238E27FC236}">
                <a16:creationId xmlns:a16="http://schemas.microsoft.com/office/drawing/2014/main" id="{2CAE099D-8829-4F75-BC00-DD35E3F8B11B}"/>
              </a:ext>
            </a:extLst>
          </p:cNvPr>
          <p:cNvSpPr>
            <a:spLocks noGrp="1"/>
          </p:cNvSpPr>
          <p:nvPr>
            <p:ph type="ctrTitle"/>
          </p:nvPr>
        </p:nvSpPr>
        <p:spPr>
          <a:xfrm>
            <a:off x="601840" y="265223"/>
            <a:ext cx="11244902" cy="1574286"/>
          </a:xfrm>
          <a:solidFill>
            <a:schemeClr val="bg1">
              <a:alpha val="0"/>
            </a:schemeClr>
          </a:solidFill>
        </p:spPr>
        <p:txBody>
          <a:bodyPr>
            <a:normAutofit/>
          </a:bodyPr>
          <a:lstStyle>
            <a:lvl1pPr>
              <a:defRPr sz="6600" b="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1C7462C-145C-482A-805E-7B1B6552C434}"/>
              </a:ext>
            </a:extLst>
          </p:cNvPr>
          <p:cNvSpPr>
            <a:spLocks noGrp="1"/>
          </p:cNvSpPr>
          <p:nvPr>
            <p:ph type="subTitle" idx="1"/>
          </p:nvPr>
        </p:nvSpPr>
        <p:spPr>
          <a:xfrm>
            <a:off x="601840" y="1983036"/>
            <a:ext cx="11244902" cy="1373726"/>
          </a:xfrm>
        </p:spPr>
        <p:txBody>
          <a:bodyPr>
            <a:normAutofit/>
          </a:bodyPr>
          <a:lstStyle>
            <a:lvl1pPr marL="45720" indent="0">
              <a:buFontTx/>
              <a:buNone/>
              <a:defRPr sz="4000">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2863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18320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a:gradFill>
            <a:gsLst>
              <a:gs pos="0">
                <a:srgbClr val="A6B6D6"/>
              </a:gs>
              <a:gs pos="100000">
                <a:srgbClr val="FFFFFF">
                  <a:alpha val="0"/>
                </a:srgbClr>
              </a:gs>
            </a:gsLst>
            <a:lin ang="2700000" scaled="0"/>
          </a:gradFill>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181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kern="800" spc="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2-Feb-17</a:t>
            </a:r>
          </a:p>
        </p:txBody>
      </p:sp>
      <p:sp>
        <p:nvSpPr>
          <p:cNvPr id="5" name="Footer Placeholder 4"/>
          <p:cNvSpPr>
            <a:spLocks noGrp="1"/>
          </p:cNvSpPr>
          <p:nvPr>
            <p:ph type="ftr" sz="quarter" idx="11"/>
          </p:nvPr>
        </p:nvSpPr>
        <p:spPr/>
        <p:txBody>
          <a:bodyPr/>
          <a:lstStyle/>
          <a:p>
            <a:r>
              <a:rPr lang="en-US"/>
              <a:t>Agamemnon</a:t>
            </a:r>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ontent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lang="en-US" sz="3200" kern="1200" dirty="0" smtClean="0">
                <a:solidFill>
                  <a:schemeClr val="tx1"/>
                </a:solidFill>
                <a:latin typeface="+mn-lt"/>
                <a:ea typeface="+mn-ea"/>
                <a:cs typeface="+mn-cs"/>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54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lIns="182880" tIns="91440" rIns="182880" bIns="91440"/>
          <a:lstStyle/>
          <a:p>
            <a:r>
              <a:rPr lang="en-US"/>
              <a:t>Click to edit Master title style</a:t>
            </a:r>
            <a:endParaRPr dirty="0"/>
          </a:p>
        </p:txBody>
      </p:sp>
      <p:sp>
        <p:nvSpPr>
          <p:cNvPr id="3" name="Content Placeholder 2"/>
          <p:cNvSpPr>
            <a:spLocks noGrp="1"/>
          </p:cNvSpPr>
          <p:nvPr>
            <p:ph idx="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78C6C108-8F79-46E4-85E2-794911822E92}"/>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Agamemnon</a:t>
            </a:r>
          </a:p>
        </p:txBody>
      </p:sp>
      <p:sp>
        <p:nvSpPr>
          <p:cNvPr id="5" name="Date Placeholder 4">
            <a:extLst>
              <a:ext uri="{FF2B5EF4-FFF2-40B4-BE49-F238E27FC236}">
                <a16:creationId xmlns:a16="http://schemas.microsoft.com/office/drawing/2014/main" id="{DE7C4614-495A-4499-8CFE-793A1AF7330A}"/>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r>
              <a:rPr lang="en-US"/>
              <a:t>2-Feb-17</a:t>
            </a:r>
          </a:p>
        </p:txBody>
      </p:sp>
      <p:sp>
        <p:nvSpPr>
          <p:cNvPr id="6" name="Slide Number Placeholder 5">
            <a:extLst>
              <a:ext uri="{FF2B5EF4-FFF2-40B4-BE49-F238E27FC236}">
                <a16:creationId xmlns:a16="http://schemas.microsoft.com/office/drawing/2014/main" id="{C43585F1-474E-410F-A390-A77A92A25782}"/>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C84949BF-B90B-4E25-9A47-07E9FB3241D4}" type="slidenum">
              <a:rPr lang="en-US" smtClean="0"/>
              <a:pPr/>
              <a:t>‹#›</a:t>
            </a:fld>
            <a:endParaRPr lang="en-US"/>
          </a:p>
        </p:txBody>
      </p:sp>
    </p:spTree>
    <p:extLst>
      <p:ext uri="{BB962C8B-B14F-4D97-AF65-F5344CB8AC3E}">
        <p14:creationId xmlns:p14="http://schemas.microsoft.com/office/powerpoint/2010/main" val="254987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091268"/>
            <a:ext cx="9756141" cy="1354665"/>
          </a:xfrm>
          <a:gradFill>
            <a:gsLst>
              <a:gs pos="0">
                <a:srgbClr val="A6B6D6"/>
              </a:gs>
              <a:gs pos="100000">
                <a:srgbClr val="FFFFFF">
                  <a:alpha val="0"/>
                </a:srgbClr>
              </a:gs>
            </a:gsLst>
            <a:lin ang="2700000" scaled="0"/>
          </a:gradFill>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466" y="3742277"/>
            <a:ext cx="9760605" cy="644985"/>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339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360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4" name="Content Placeholder 3"/>
          <p:cNvSpPr>
            <a:spLocks noGrp="1"/>
          </p:cNvSpPr>
          <p:nvPr>
            <p:ph sz="half" idx="2"/>
          </p:nvPr>
        </p:nvSpPr>
        <p:spPr>
          <a:xfrm>
            <a:off x="626411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41F74371-CF01-42D9-91C8-10F3CBCBE6B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Agamemnon</a:t>
            </a:r>
          </a:p>
        </p:txBody>
      </p:sp>
      <p:sp>
        <p:nvSpPr>
          <p:cNvPr id="7" name="Date Placeholder 4">
            <a:extLst>
              <a:ext uri="{FF2B5EF4-FFF2-40B4-BE49-F238E27FC236}">
                <a16:creationId xmlns:a16="http://schemas.microsoft.com/office/drawing/2014/main" id="{5A419ECF-C4E0-45C5-8F38-958EA4AB0C5B}"/>
              </a:ext>
            </a:extLst>
          </p:cNvPr>
          <p:cNvSpPr>
            <a:spLocks noGrp="1"/>
          </p:cNvSpPr>
          <p:nvPr>
            <p:ph type="dt" sz="half" idx="10"/>
          </p:nvPr>
        </p:nvSpPr>
        <p:spPr>
          <a:xfrm>
            <a:off x="5608399" y="6408109"/>
            <a:ext cx="975200" cy="261610"/>
          </a:xfrm>
          <a:prstGeom prst="rect">
            <a:avLst/>
          </a:prstGeom>
        </p:spPr>
        <p:txBody>
          <a:bodyPr/>
          <a:lstStyle>
            <a:lvl1pPr algn="ctr">
              <a:defRPr sz="1000"/>
            </a:lvl1pPr>
          </a:lstStyle>
          <a:p>
            <a:r>
              <a:rPr lang="en-US"/>
              <a:t>2-Feb-17</a:t>
            </a:r>
          </a:p>
        </p:txBody>
      </p:sp>
      <p:sp>
        <p:nvSpPr>
          <p:cNvPr id="9" name="Slide Number Placeholder 5">
            <a:extLst>
              <a:ext uri="{FF2B5EF4-FFF2-40B4-BE49-F238E27FC236}">
                <a16:creationId xmlns:a16="http://schemas.microsoft.com/office/drawing/2014/main" id="{E4079A54-F26A-48D7-B357-66203BB7B3DB}"/>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E5A160DF-E29A-4672-A7A8-D5391F57194F}" type="slidenum">
              <a:rPr lang="en-US" smtClean="0"/>
              <a:pPr/>
              <a:t>‹#›</a:t>
            </a:fld>
            <a:endParaRPr lang="en-US"/>
          </a:p>
        </p:txBody>
      </p:sp>
      <p:cxnSp>
        <p:nvCxnSpPr>
          <p:cNvPr id="10" name="Straight Connector 9">
            <a:extLst>
              <a:ext uri="{FF2B5EF4-FFF2-40B4-BE49-F238E27FC236}">
                <a16:creationId xmlns:a16="http://schemas.microsoft.com/office/drawing/2014/main" id="{BFDEB0B9-4B94-4EA6-BDA8-A6E4496250AD}"/>
              </a:ext>
            </a:extLst>
          </p:cNvPr>
          <p:cNvCxnSpPr/>
          <p:nvPr/>
        </p:nvCxnSpPr>
        <p:spPr>
          <a:xfrm rot="5400000">
            <a:off x="39370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83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3685"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3">
            <a:extLst>
              <a:ext uri="{FF2B5EF4-FFF2-40B4-BE49-F238E27FC236}">
                <a16:creationId xmlns:a16="http://schemas.microsoft.com/office/drawing/2014/main" id="{5C220A2E-679C-493A-AFEB-FBD2DC16F9B6}"/>
              </a:ext>
            </a:extLst>
          </p:cNvPr>
          <p:cNvSpPr>
            <a:spLocks noGrp="1"/>
          </p:cNvSpPr>
          <p:nvPr>
            <p:ph type="ftr" sz="quarter" idx="10"/>
          </p:nvPr>
        </p:nvSpPr>
        <p:spPr>
          <a:xfrm>
            <a:off x="1209151" y="6408109"/>
            <a:ext cx="1849806" cy="261610"/>
          </a:xfrm>
          <a:prstGeom prst="rect">
            <a:avLst/>
          </a:prstGeom>
        </p:spPr>
        <p:txBody>
          <a:bodyPr/>
          <a:lstStyle>
            <a:lvl1pPr>
              <a:defRPr sz="1000"/>
            </a:lvl1pPr>
          </a:lstStyle>
          <a:p>
            <a:r>
              <a:rPr lang="en-US"/>
              <a:t>Agamemnon</a:t>
            </a:r>
          </a:p>
        </p:txBody>
      </p:sp>
      <p:sp>
        <p:nvSpPr>
          <p:cNvPr id="8" name="Date Placeholder 4">
            <a:extLst>
              <a:ext uri="{FF2B5EF4-FFF2-40B4-BE49-F238E27FC236}">
                <a16:creationId xmlns:a16="http://schemas.microsoft.com/office/drawing/2014/main" id="{56F3A298-FD91-42E8-8EB1-84CBC284D850}"/>
              </a:ext>
            </a:extLst>
          </p:cNvPr>
          <p:cNvSpPr>
            <a:spLocks noGrp="1"/>
          </p:cNvSpPr>
          <p:nvPr>
            <p:ph type="dt" sz="half" idx="11"/>
          </p:nvPr>
        </p:nvSpPr>
        <p:spPr>
          <a:xfrm>
            <a:off x="5608399" y="6408109"/>
            <a:ext cx="975200" cy="261610"/>
          </a:xfrm>
          <a:prstGeom prst="rect">
            <a:avLst/>
          </a:prstGeom>
        </p:spPr>
        <p:txBody>
          <a:bodyPr/>
          <a:lstStyle>
            <a:lvl1pPr algn="ctr">
              <a:defRPr sz="1000"/>
            </a:lvl1pPr>
          </a:lstStyle>
          <a:p>
            <a:r>
              <a:rPr lang="en-US"/>
              <a:t>2-Feb-17</a:t>
            </a:r>
          </a:p>
        </p:txBody>
      </p:sp>
      <p:sp>
        <p:nvSpPr>
          <p:cNvPr id="9" name="Slide Number Placeholder 5">
            <a:extLst>
              <a:ext uri="{FF2B5EF4-FFF2-40B4-BE49-F238E27FC236}">
                <a16:creationId xmlns:a16="http://schemas.microsoft.com/office/drawing/2014/main" id="{FC3AAD97-60AD-488B-8A7F-2F7D246F7997}"/>
              </a:ext>
            </a:extLst>
          </p:cNvPr>
          <p:cNvSpPr>
            <a:spLocks noGrp="1"/>
          </p:cNvSpPr>
          <p:nvPr>
            <p:ph type="sldNum" sz="quarter" idx="12"/>
          </p:nvPr>
        </p:nvSpPr>
        <p:spPr>
          <a:xfrm>
            <a:off x="10617791" y="6408109"/>
            <a:ext cx="356280" cy="261610"/>
          </a:xfrm>
          <a:prstGeom prst="rect">
            <a:avLst/>
          </a:prstGeom>
        </p:spPr>
        <p:txBody>
          <a:bodyPr/>
          <a:lstStyle>
            <a:lvl1pPr algn="r">
              <a:defRPr sz="1000"/>
            </a:lvl1pPr>
          </a:lstStyle>
          <a:p>
            <a:fld id="{B1A7D873-BDEC-4D0E-826C-A647DDEC7662}" type="slidenum">
              <a:rPr lang="en-US" smtClean="0"/>
              <a:pPr/>
              <a:t>‹#›</a:t>
            </a:fld>
            <a:endParaRPr lang="en-US"/>
          </a:p>
        </p:txBody>
      </p:sp>
    </p:spTree>
    <p:extLst>
      <p:ext uri="{BB962C8B-B14F-4D97-AF65-F5344CB8AC3E}">
        <p14:creationId xmlns:p14="http://schemas.microsoft.com/office/powerpoint/2010/main" val="308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7931" y="691494"/>
            <a:ext cx="9756141" cy="1325562"/>
          </a:xfrm>
          <a:gradFill>
            <a:gsLst>
              <a:gs pos="100000">
                <a:srgbClr val="A6B6D6">
                  <a:alpha val="50000"/>
                </a:srgbClr>
              </a:gs>
              <a:gs pos="100000">
                <a:srgbClr val="FFFFFF">
                  <a:alpha val="0"/>
                </a:srgbClr>
              </a:gs>
            </a:gsLst>
            <a:lin ang="2700000" scaled="0"/>
          </a:gradFill>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24874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9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a:solidFill>
            <a:srgbClr val="A6B6D6"/>
          </a:solidFill>
        </p:spPr>
        <p:txBody>
          <a:bodyPr anchor="b">
            <a:noAutofit/>
          </a:bodyPr>
          <a:lstStyle>
            <a:lvl1pPr algn="l">
              <a:defRPr sz="4000" b="0"/>
            </a:lvl1pPr>
          </a:lstStyle>
          <a:p>
            <a:r>
              <a:rPr lang="en-US"/>
              <a:t>Click to edit Master title style</a:t>
            </a:r>
            <a:endParaRPr dirty="0"/>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833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a:gradFill>
            <a:gsLst>
              <a:gs pos="0">
                <a:srgbClr val="A6B6D6"/>
              </a:gs>
              <a:gs pos="100000">
                <a:srgbClr val="FFFFFF">
                  <a:alpha val="0"/>
                </a:srgbClr>
              </a:gs>
            </a:gsLst>
            <a:lin ang="2700000" scaled="0"/>
          </a:gradFill>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614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A6B6D6"/>
              </a:gs>
              <a:gs pos="100000">
                <a:srgbClr val="FFFFFF">
                  <a:alpha val="0"/>
                </a:srgbClr>
              </a:gs>
            </a:gsLst>
            <a:lin ang="2700000" scaled="0"/>
          </a:gradFill>
        </p:spPr>
        <p:txBody>
          <a:bodyPr vert="horz" lIns="182880" tIns="91440" rIns="182880" bIns="9144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17931" y="1828800"/>
            <a:ext cx="975614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0EEEA5A4-8901-4DCB-855C-9D1356E69D6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Agamemnon</a:t>
            </a:r>
            <a:endParaRPr lang="en-US" dirty="0"/>
          </a:p>
        </p:txBody>
      </p:sp>
      <p:sp>
        <p:nvSpPr>
          <p:cNvPr id="7" name="Date Placeholder 4">
            <a:extLst>
              <a:ext uri="{FF2B5EF4-FFF2-40B4-BE49-F238E27FC236}">
                <a16:creationId xmlns:a16="http://schemas.microsoft.com/office/drawing/2014/main" id="{0C65830C-7FBF-47F6-99D9-C8E465F18B78}"/>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r>
              <a:rPr lang="en-US"/>
              <a:t>2-Feb-17</a:t>
            </a:r>
          </a:p>
        </p:txBody>
      </p:sp>
      <p:sp>
        <p:nvSpPr>
          <p:cNvPr id="8" name="Slide Number Placeholder 5">
            <a:extLst>
              <a:ext uri="{FF2B5EF4-FFF2-40B4-BE49-F238E27FC236}">
                <a16:creationId xmlns:a16="http://schemas.microsoft.com/office/drawing/2014/main" id="{8128233F-A227-4C17-9032-66443E452159}"/>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75105F9F-A147-4999-9337-ABC437A27969}" type="slidenum">
              <a:rPr lang="en-US" smtClean="0"/>
              <a:pPr/>
              <a:t>‹#›</a:t>
            </a:fld>
            <a:endParaRPr lang="en-US"/>
          </a:p>
        </p:txBody>
      </p:sp>
    </p:spTree>
    <p:extLst>
      <p:ext uri="{BB962C8B-B14F-4D97-AF65-F5344CB8AC3E}">
        <p14:creationId xmlns:p14="http://schemas.microsoft.com/office/powerpoint/2010/main" val="15863765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64"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37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courses.lumenlearning.com/americangovernment/chapter/the-dual-court-syste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BFFE-00E5-4336-AD67-0E864CEB9324}"/>
              </a:ext>
            </a:extLst>
          </p:cNvPr>
          <p:cNvSpPr>
            <a:spLocks noGrp="1"/>
          </p:cNvSpPr>
          <p:nvPr>
            <p:ph type="ctrTitle"/>
          </p:nvPr>
        </p:nvSpPr>
        <p:spPr/>
        <p:txBody>
          <a:bodyPr>
            <a:normAutofit/>
          </a:bodyPr>
          <a:lstStyle/>
          <a:p>
            <a:r>
              <a:rPr lang="en-US" i="1" dirty="0" err="1"/>
              <a:t>Peithō</a:t>
            </a:r>
            <a:r>
              <a:rPr lang="en-US" dirty="0"/>
              <a:t> on Trial</a:t>
            </a:r>
          </a:p>
        </p:txBody>
      </p:sp>
      <p:sp>
        <p:nvSpPr>
          <p:cNvPr id="3" name="Subtitle 2">
            <a:extLst>
              <a:ext uri="{FF2B5EF4-FFF2-40B4-BE49-F238E27FC236}">
                <a16:creationId xmlns:a16="http://schemas.microsoft.com/office/drawing/2014/main" id="{9B701CBD-1A47-47EB-A011-8D4F79E17FF5}"/>
              </a:ext>
            </a:extLst>
          </p:cNvPr>
          <p:cNvSpPr>
            <a:spLocks noGrp="1"/>
          </p:cNvSpPr>
          <p:nvPr>
            <p:ph type="subTitle" idx="1"/>
          </p:nvPr>
        </p:nvSpPr>
        <p:spPr/>
        <p:txBody>
          <a:bodyPr/>
          <a:lstStyle/>
          <a:p>
            <a:r>
              <a:rPr lang="en-US" dirty="0"/>
              <a:t>Aeschylus’ </a:t>
            </a:r>
            <a:r>
              <a:rPr lang="en-US" i="1" dirty="0"/>
              <a:t>Eumenides</a:t>
            </a:r>
          </a:p>
        </p:txBody>
      </p:sp>
    </p:spTree>
    <p:extLst>
      <p:ext uri="{BB962C8B-B14F-4D97-AF65-F5344CB8AC3E}">
        <p14:creationId xmlns:p14="http://schemas.microsoft.com/office/powerpoint/2010/main" val="386895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Recap and Update</a:t>
            </a:r>
          </a:p>
        </p:txBody>
      </p:sp>
      <p:sp>
        <p:nvSpPr>
          <p:cNvPr id="11" name="Subtitle 10"/>
          <p:cNvSpPr>
            <a:spLocks noGrp="1"/>
          </p:cNvSpPr>
          <p:nvPr>
            <p:ph type="body" idx="1"/>
          </p:nvPr>
        </p:nvSpPr>
        <p:spPr/>
        <p:txBody>
          <a:bodyPr/>
          <a:lstStyle/>
          <a:p>
            <a:r>
              <a:rPr lang="en-US" dirty="0"/>
              <a:t>What Kind of Progress?</a:t>
            </a:r>
          </a:p>
        </p:txBody>
      </p:sp>
    </p:spTree>
    <p:extLst>
      <p:ext uri="{BB962C8B-B14F-4D97-AF65-F5344CB8AC3E}">
        <p14:creationId xmlns:p14="http://schemas.microsoft.com/office/powerpoint/2010/main" val="211189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217931" y="274638"/>
            <a:ext cx="9756141" cy="1325562"/>
          </a:xfrm>
        </p:spPr>
        <p:txBody>
          <a:bodyPr/>
          <a:lstStyle/>
          <a:p>
            <a:r>
              <a:rPr lang="en-US" dirty="0"/>
              <a:t>Question. . .</a:t>
            </a:r>
          </a:p>
        </p:txBody>
      </p:sp>
      <p:sp>
        <p:nvSpPr>
          <p:cNvPr id="9" name="Content Placeholder 8"/>
          <p:cNvSpPr>
            <a:spLocks noGrp="1"/>
          </p:cNvSpPr>
          <p:nvPr>
            <p:ph idx="1"/>
          </p:nvPr>
        </p:nvSpPr>
        <p:spPr>
          <a:xfrm>
            <a:off x="1217931" y="1828800"/>
            <a:ext cx="9756141" cy="4191000"/>
          </a:xfrm>
        </p:spPr>
        <p:txBody>
          <a:bodyPr>
            <a:normAutofit/>
          </a:bodyPr>
          <a:lstStyle/>
          <a:p>
            <a:pPr marL="45720" indent="0">
              <a:buNone/>
            </a:pPr>
            <a:r>
              <a:rPr lang="en-US" dirty="0"/>
              <a:t>Can persuasion-based. . .</a:t>
            </a:r>
          </a:p>
          <a:p>
            <a:pPr marL="274320" lvl="1" indent="0">
              <a:buNone/>
            </a:pPr>
            <a:r>
              <a:rPr lang="en-US" dirty="0"/>
              <a:t>	politics</a:t>
            </a:r>
          </a:p>
          <a:p>
            <a:pPr marL="274320" lvl="1" indent="0">
              <a:buNone/>
            </a:pPr>
            <a:r>
              <a:rPr lang="en-US" dirty="0"/>
              <a:t>	justice</a:t>
            </a:r>
          </a:p>
          <a:p>
            <a:pPr marL="45720" indent="0">
              <a:buNone/>
            </a:pPr>
            <a:r>
              <a:rPr lang="en-US" dirty="0"/>
              <a:t>. . . work?</a:t>
            </a:r>
          </a:p>
        </p:txBody>
      </p:sp>
      <p:pic>
        <p:nvPicPr>
          <p:cNvPr id="10"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8488680" y="2148839"/>
            <a:ext cx="2485392" cy="3271707"/>
          </a:xfrm>
          <a:prstGeom prst="rect">
            <a:avLst/>
          </a:prstGeom>
          <a:noFill/>
        </p:spPr>
      </p:pic>
    </p:spTree>
    <p:extLst>
      <p:ext uri="{BB962C8B-B14F-4D97-AF65-F5344CB8AC3E}">
        <p14:creationId xmlns:p14="http://schemas.microsoft.com/office/powerpoint/2010/main" val="23737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164F-9479-4202-843A-660047C3FF3F}"/>
              </a:ext>
            </a:extLst>
          </p:cNvPr>
          <p:cNvSpPr>
            <a:spLocks noGrp="1"/>
          </p:cNvSpPr>
          <p:nvPr>
            <p:ph type="title"/>
          </p:nvPr>
        </p:nvSpPr>
        <p:spPr/>
        <p:txBody>
          <a:bodyPr>
            <a:normAutofit fontScale="90000"/>
          </a:bodyPr>
          <a:lstStyle/>
          <a:p>
            <a:r>
              <a:rPr lang="en-US" dirty="0"/>
              <a:t>Aeschylus </a:t>
            </a:r>
            <a:r>
              <a:rPr lang="en-US" i="1" dirty="0"/>
              <a:t>Libation Bearers</a:t>
            </a:r>
            <a:r>
              <a:rPr lang="en-US" dirty="0"/>
              <a:t> p. 182–3</a:t>
            </a:r>
          </a:p>
        </p:txBody>
      </p:sp>
      <p:sp>
        <p:nvSpPr>
          <p:cNvPr id="3" name="Content Placeholder 2">
            <a:extLst>
              <a:ext uri="{FF2B5EF4-FFF2-40B4-BE49-F238E27FC236}">
                <a16:creationId xmlns:a16="http://schemas.microsoft.com/office/drawing/2014/main" id="{13C98C5A-A7D9-4D0D-90E9-0D26B07D5B33}"/>
              </a:ext>
            </a:extLst>
          </p:cNvPr>
          <p:cNvSpPr>
            <a:spLocks noGrp="1"/>
          </p:cNvSpPr>
          <p:nvPr>
            <p:ph sz="half" idx="1"/>
          </p:nvPr>
        </p:nvSpPr>
        <p:spPr/>
        <p:txBody>
          <a:bodyPr>
            <a:normAutofit fontScale="77500" lnSpcReduction="20000"/>
          </a:bodyPr>
          <a:lstStyle/>
          <a:p>
            <a:pPr marL="45720" indent="0">
              <a:buNone/>
            </a:pPr>
            <a:r>
              <a:rPr lang="en-US" dirty="0"/>
              <a:t>LEADER: Now for the murderers. Remember them and —</a:t>
            </a:r>
          </a:p>
          <a:p>
            <a:pPr marL="45720" indent="0">
              <a:buNone/>
            </a:pPr>
            <a:r>
              <a:rPr lang="en-US" dirty="0"/>
              <a:t>ELECTRA: What?</a:t>
            </a:r>
          </a:p>
          <a:p>
            <a:pPr marL="45720" indent="0">
              <a:buNone/>
            </a:pPr>
            <a:r>
              <a:rPr lang="en-US" dirty="0"/>
              <a:t>I’m so unseasoned, teach me what to say.</a:t>
            </a:r>
          </a:p>
          <a:p>
            <a:pPr marL="45720" indent="0">
              <a:buNone/>
            </a:pPr>
            <a:r>
              <a:rPr lang="en-US" dirty="0"/>
              <a:t>LEADER: Let some god or man come down upon them.</a:t>
            </a:r>
          </a:p>
        </p:txBody>
      </p:sp>
      <p:sp>
        <p:nvSpPr>
          <p:cNvPr id="4" name="Content Placeholder 3">
            <a:extLst>
              <a:ext uri="{FF2B5EF4-FFF2-40B4-BE49-F238E27FC236}">
                <a16:creationId xmlns:a16="http://schemas.microsoft.com/office/drawing/2014/main" id="{0753FA3E-4080-4E64-A5AE-53005500CFA6}"/>
              </a:ext>
            </a:extLst>
          </p:cNvPr>
          <p:cNvSpPr>
            <a:spLocks noGrp="1"/>
          </p:cNvSpPr>
          <p:nvPr>
            <p:ph sz="half" idx="2"/>
          </p:nvPr>
        </p:nvSpPr>
        <p:spPr/>
        <p:txBody>
          <a:bodyPr>
            <a:normAutofit fontScale="77500" lnSpcReduction="20000"/>
          </a:bodyPr>
          <a:lstStyle/>
          <a:p>
            <a:pPr marL="45720" indent="0">
              <a:buNone/>
            </a:pPr>
            <a:r>
              <a:rPr lang="en-US" dirty="0"/>
              <a:t>ELECTRA: Judge or avenger, which?</a:t>
            </a:r>
          </a:p>
          <a:p>
            <a:pPr marL="45720" indent="0">
              <a:buNone/>
            </a:pPr>
            <a:r>
              <a:rPr lang="en-US" dirty="0"/>
              <a:t>LEADER: Just say ‘the one who murders in return!’</a:t>
            </a:r>
          </a:p>
          <a:p>
            <a:pPr marL="45720" indent="0">
              <a:buNone/>
            </a:pPr>
            <a:r>
              <a:rPr lang="en-US" dirty="0"/>
              <a:t>ELECTRA: How can I ask the gods for that </a:t>
            </a:r>
          </a:p>
          <a:p>
            <a:pPr marL="45720" indent="0">
              <a:buNone/>
            </a:pPr>
            <a:r>
              <a:rPr lang="en-US" dirty="0"/>
              <a:t>and keep my conscience clear?</a:t>
            </a:r>
          </a:p>
        </p:txBody>
      </p:sp>
    </p:spTree>
    <p:extLst>
      <p:ext uri="{BB962C8B-B14F-4D97-AF65-F5344CB8AC3E}">
        <p14:creationId xmlns:p14="http://schemas.microsoft.com/office/powerpoint/2010/main" val="37211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627ECA-E16F-4B30-8072-46F2465064FC}"/>
              </a:ext>
            </a:extLst>
          </p:cNvPr>
          <p:cNvSpPr>
            <a:spLocks noGrp="1"/>
          </p:cNvSpPr>
          <p:nvPr>
            <p:ph sz="half" idx="1"/>
          </p:nvPr>
        </p:nvSpPr>
        <p:spPr>
          <a:xfrm>
            <a:off x="1233601" y="1828800"/>
            <a:ext cx="4542360" cy="4191000"/>
          </a:xfrm>
        </p:spPr>
        <p:txBody>
          <a:bodyPr>
            <a:normAutofit/>
          </a:bodyPr>
          <a:lstStyle/>
          <a:p>
            <a:pPr marL="45720" indent="0" algn="r">
              <a:buNone/>
            </a:pPr>
            <a:r>
              <a:rPr lang="en-US" dirty="0"/>
              <a:t>Orestes</a:t>
            </a:r>
          </a:p>
          <a:p>
            <a:pPr marL="45720" indent="0" algn="r">
              <a:buNone/>
            </a:pPr>
            <a:r>
              <a:rPr lang="en-US" dirty="0"/>
              <a:t>Sky gods (Olympians)</a:t>
            </a:r>
          </a:p>
          <a:p>
            <a:pPr marL="45720" indent="0" algn="r">
              <a:buNone/>
            </a:pPr>
            <a:r>
              <a:rPr lang="en-US" dirty="0"/>
              <a:t>Male</a:t>
            </a:r>
          </a:p>
          <a:p>
            <a:pPr marL="45720" indent="0" algn="r">
              <a:buNone/>
            </a:pPr>
            <a:r>
              <a:rPr lang="en-US" dirty="0"/>
              <a:t>Institutional justice</a:t>
            </a:r>
          </a:p>
          <a:p>
            <a:pPr marL="45720" indent="0" algn="r">
              <a:buNone/>
            </a:pPr>
            <a:r>
              <a:rPr lang="en-US" dirty="0"/>
              <a:t>Democrats</a:t>
            </a:r>
          </a:p>
        </p:txBody>
      </p:sp>
      <p:sp>
        <p:nvSpPr>
          <p:cNvPr id="3" name="Title 2">
            <a:extLst>
              <a:ext uri="{FF2B5EF4-FFF2-40B4-BE49-F238E27FC236}">
                <a16:creationId xmlns:a16="http://schemas.microsoft.com/office/drawing/2014/main" id="{9B6984FD-9135-4CEB-B4E9-1F01B89E74F2}"/>
              </a:ext>
            </a:extLst>
          </p:cNvPr>
          <p:cNvSpPr>
            <a:spLocks noGrp="1"/>
          </p:cNvSpPr>
          <p:nvPr>
            <p:ph type="title"/>
          </p:nvPr>
        </p:nvSpPr>
        <p:spPr/>
        <p:txBody>
          <a:bodyPr/>
          <a:lstStyle/>
          <a:p>
            <a:r>
              <a:rPr lang="en-US" dirty="0"/>
              <a:t>Eumenides: Parallel Conflicts</a:t>
            </a:r>
          </a:p>
        </p:txBody>
      </p:sp>
      <p:sp>
        <p:nvSpPr>
          <p:cNvPr id="4" name="Content Placeholder 3">
            <a:extLst>
              <a:ext uri="{FF2B5EF4-FFF2-40B4-BE49-F238E27FC236}">
                <a16:creationId xmlns:a16="http://schemas.microsoft.com/office/drawing/2014/main" id="{8E4C72CE-441D-4B27-A2AA-C316B148A894}"/>
              </a:ext>
            </a:extLst>
          </p:cNvPr>
          <p:cNvSpPr>
            <a:spLocks noGrp="1"/>
          </p:cNvSpPr>
          <p:nvPr>
            <p:ph sz="half" idx="2"/>
          </p:nvPr>
        </p:nvSpPr>
        <p:spPr/>
        <p:txBody>
          <a:bodyPr>
            <a:normAutofit/>
          </a:bodyPr>
          <a:lstStyle/>
          <a:p>
            <a:pPr marL="45720" indent="0">
              <a:buNone/>
            </a:pPr>
            <a:r>
              <a:rPr lang="en-US" dirty="0"/>
              <a:t>Furies</a:t>
            </a:r>
          </a:p>
          <a:p>
            <a:pPr marL="45720" indent="0">
              <a:buNone/>
            </a:pPr>
            <a:r>
              <a:rPr lang="en-US" dirty="0"/>
              <a:t>Earth gods</a:t>
            </a:r>
          </a:p>
          <a:p>
            <a:pPr marL="45720" indent="0">
              <a:buNone/>
            </a:pPr>
            <a:r>
              <a:rPr lang="en-US" dirty="0"/>
              <a:t>Female</a:t>
            </a:r>
          </a:p>
          <a:p>
            <a:pPr marL="45720" indent="0">
              <a:buNone/>
            </a:pPr>
            <a:r>
              <a:rPr lang="en-US" dirty="0"/>
              <a:t>Self-help justice</a:t>
            </a:r>
          </a:p>
          <a:p>
            <a:pPr marL="45720" indent="0">
              <a:buNone/>
            </a:pPr>
            <a:r>
              <a:rPr lang="en-US" dirty="0"/>
              <a:t>Aristocrats</a:t>
            </a:r>
          </a:p>
        </p:txBody>
      </p:sp>
    </p:spTree>
    <p:extLst>
      <p:ext uri="{BB962C8B-B14F-4D97-AF65-F5344CB8AC3E}">
        <p14:creationId xmlns:p14="http://schemas.microsoft.com/office/powerpoint/2010/main" val="269385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217931" y="274638"/>
            <a:ext cx="9756141" cy="1325562"/>
          </a:xfrm>
        </p:spPr>
        <p:txBody>
          <a:bodyPr/>
          <a:lstStyle/>
          <a:p>
            <a:r>
              <a:rPr lang="en-US" dirty="0"/>
              <a:t>Oresteia: Larger Movements</a:t>
            </a:r>
          </a:p>
        </p:txBody>
      </p:sp>
      <p:sp>
        <p:nvSpPr>
          <p:cNvPr id="29" name="Text Placeholder 28"/>
          <p:cNvSpPr>
            <a:spLocks noGrp="1"/>
          </p:cNvSpPr>
          <p:nvPr>
            <p:ph type="body" idx="1"/>
          </p:nvPr>
        </p:nvSpPr>
        <p:spPr>
          <a:xfrm>
            <a:off x="1217931" y="1761745"/>
            <a:ext cx="4710387" cy="838201"/>
          </a:xfrm>
        </p:spPr>
        <p:txBody>
          <a:bodyPr/>
          <a:lstStyle/>
          <a:p>
            <a:r>
              <a:rPr lang="en-US" dirty="0"/>
              <a:t>From. . .</a:t>
            </a:r>
          </a:p>
        </p:txBody>
      </p:sp>
      <p:sp>
        <p:nvSpPr>
          <p:cNvPr id="85033" name="Rectangle 41"/>
          <p:cNvSpPr>
            <a:spLocks noGrp="1" noChangeArrowheads="1"/>
          </p:cNvSpPr>
          <p:nvPr>
            <p:ph sz="half" idx="2"/>
          </p:nvPr>
        </p:nvSpPr>
        <p:spPr>
          <a:xfrm>
            <a:off x="1217931" y="2743201"/>
            <a:ext cx="4710387" cy="3276600"/>
          </a:xfrm>
        </p:spPr>
        <p:txBody>
          <a:bodyPr>
            <a:normAutofit fontScale="77500" lnSpcReduction="20000"/>
          </a:bodyPr>
          <a:lstStyle/>
          <a:p>
            <a:r>
              <a:rPr lang="en-US" dirty="0"/>
              <a:t>Matriarchy</a:t>
            </a:r>
          </a:p>
          <a:p>
            <a:r>
              <a:rPr lang="en-US" dirty="0"/>
              <a:t>Monarchy, tyranny</a:t>
            </a:r>
          </a:p>
          <a:p>
            <a:r>
              <a:rPr lang="en-US" dirty="0"/>
              <a:t>Vendetta justice</a:t>
            </a:r>
          </a:p>
          <a:p>
            <a:r>
              <a:rPr lang="en-US" dirty="0"/>
              <a:t>Strife (</a:t>
            </a:r>
            <a:r>
              <a:rPr lang="en-US" i="1" dirty="0"/>
              <a:t>stasis</a:t>
            </a:r>
            <a:r>
              <a:rPr lang="en-US" dirty="0"/>
              <a:t>)</a:t>
            </a:r>
          </a:p>
          <a:p>
            <a:r>
              <a:rPr lang="en-US" dirty="0"/>
              <a:t>Argos</a:t>
            </a:r>
          </a:p>
          <a:p>
            <a:r>
              <a:rPr lang="en-US" i="1" dirty="0" err="1"/>
              <a:t>peithō</a:t>
            </a:r>
            <a:endParaRPr lang="en-US" i="1" dirty="0"/>
          </a:p>
        </p:txBody>
      </p:sp>
      <p:sp>
        <p:nvSpPr>
          <p:cNvPr id="30" name="Text Placeholder 29"/>
          <p:cNvSpPr>
            <a:spLocks noGrp="1"/>
          </p:cNvSpPr>
          <p:nvPr>
            <p:ph type="body" sz="quarter" idx="3"/>
          </p:nvPr>
        </p:nvSpPr>
        <p:spPr>
          <a:xfrm>
            <a:off x="6263685" y="1761745"/>
            <a:ext cx="4710387" cy="838201"/>
          </a:xfrm>
        </p:spPr>
        <p:txBody>
          <a:bodyPr/>
          <a:lstStyle/>
          <a:p>
            <a:r>
              <a:rPr lang="en-US" dirty="0"/>
              <a:t>To. . .</a:t>
            </a:r>
          </a:p>
        </p:txBody>
      </p:sp>
      <p:sp>
        <p:nvSpPr>
          <p:cNvPr id="85034" name="Rectangle 42"/>
          <p:cNvSpPr>
            <a:spLocks noGrp="1" noChangeArrowheads="1"/>
          </p:cNvSpPr>
          <p:nvPr>
            <p:ph sz="quarter" idx="4"/>
          </p:nvPr>
        </p:nvSpPr>
        <p:spPr>
          <a:xfrm>
            <a:off x="6263685" y="2743201"/>
            <a:ext cx="4710387" cy="3276600"/>
          </a:xfrm>
        </p:spPr>
        <p:txBody>
          <a:bodyPr>
            <a:normAutofit fontScale="77500" lnSpcReduction="20000"/>
          </a:bodyPr>
          <a:lstStyle/>
          <a:p>
            <a:r>
              <a:rPr lang="en-US" dirty="0"/>
              <a:t>Patriarchy</a:t>
            </a:r>
          </a:p>
          <a:p>
            <a:r>
              <a:rPr lang="en-US" dirty="0"/>
              <a:t>Democracy</a:t>
            </a:r>
          </a:p>
          <a:p>
            <a:r>
              <a:rPr lang="en-US" dirty="0"/>
              <a:t>Procedural justice</a:t>
            </a:r>
          </a:p>
          <a:p>
            <a:r>
              <a:rPr lang="en-US" dirty="0"/>
              <a:t>Consensus (</a:t>
            </a:r>
            <a:r>
              <a:rPr lang="en-US" i="1" dirty="0"/>
              <a:t>homonoia</a:t>
            </a:r>
            <a:r>
              <a:rPr lang="en-US" dirty="0"/>
              <a:t>)</a:t>
            </a:r>
          </a:p>
          <a:p>
            <a:r>
              <a:rPr lang="en-US" dirty="0"/>
              <a:t>Athens</a:t>
            </a:r>
          </a:p>
          <a:p>
            <a:r>
              <a:rPr lang="en-US" i="1" dirty="0" err="1"/>
              <a:t>peithō</a:t>
            </a:r>
            <a:endParaRPr lang="en-US" i="1" dirty="0"/>
          </a:p>
        </p:txBody>
      </p:sp>
    </p:spTree>
    <p:extLst>
      <p:ext uri="{BB962C8B-B14F-4D97-AF65-F5344CB8AC3E}">
        <p14:creationId xmlns:p14="http://schemas.microsoft.com/office/powerpoint/2010/main" val="109080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bg/>
                                          </p:spTgt>
                                        </p:tgtEl>
                                        <p:attrNameLst>
                                          <p:attrName>style.visibility</p:attrName>
                                        </p:attrNameLst>
                                      </p:cBhvr>
                                      <p:to>
                                        <p:strVal val="visible"/>
                                      </p:to>
                                    </p:set>
                                    <p:animEffect transition="in" filter="fade">
                                      <p:cBhvr>
                                        <p:cTn id="7" dur="500"/>
                                        <p:tgtEl>
                                          <p:spTgt spid="2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fade">
                                      <p:cBhvr>
                                        <p:cTn id="10" dur="500"/>
                                        <p:tgtEl>
                                          <p:spTgt spid="2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5033">
                                            <p:txEl>
                                              <p:pRg st="0" end="0"/>
                                            </p:txEl>
                                          </p:spTgt>
                                        </p:tgtEl>
                                        <p:attrNameLst>
                                          <p:attrName>style.visibility</p:attrName>
                                        </p:attrNameLst>
                                      </p:cBhvr>
                                      <p:to>
                                        <p:strVal val="visible"/>
                                      </p:to>
                                    </p:set>
                                    <p:animEffect transition="in" filter="fade">
                                      <p:cBhvr>
                                        <p:cTn id="13" dur="500"/>
                                        <p:tgtEl>
                                          <p:spTgt spid="8503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5033">
                                            <p:txEl>
                                              <p:pRg st="1" end="1"/>
                                            </p:txEl>
                                          </p:spTgt>
                                        </p:tgtEl>
                                        <p:attrNameLst>
                                          <p:attrName>style.visibility</p:attrName>
                                        </p:attrNameLst>
                                      </p:cBhvr>
                                      <p:to>
                                        <p:strVal val="visible"/>
                                      </p:to>
                                    </p:set>
                                    <p:animEffect transition="in" filter="fade">
                                      <p:cBhvr>
                                        <p:cTn id="16" dur="500"/>
                                        <p:tgtEl>
                                          <p:spTgt spid="8503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5033">
                                            <p:txEl>
                                              <p:pRg st="2" end="2"/>
                                            </p:txEl>
                                          </p:spTgt>
                                        </p:tgtEl>
                                        <p:attrNameLst>
                                          <p:attrName>style.visibility</p:attrName>
                                        </p:attrNameLst>
                                      </p:cBhvr>
                                      <p:to>
                                        <p:strVal val="visible"/>
                                      </p:to>
                                    </p:set>
                                    <p:animEffect transition="in" filter="fade">
                                      <p:cBhvr>
                                        <p:cTn id="19" dur="500"/>
                                        <p:tgtEl>
                                          <p:spTgt spid="8503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5033">
                                            <p:txEl>
                                              <p:pRg st="3" end="3"/>
                                            </p:txEl>
                                          </p:spTgt>
                                        </p:tgtEl>
                                        <p:attrNameLst>
                                          <p:attrName>style.visibility</p:attrName>
                                        </p:attrNameLst>
                                      </p:cBhvr>
                                      <p:to>
                                        <p:strVal val="visible"/>
                                      </p:to>
                                    </p:set>
                                    <p:animEffect transition="in" filter="fade">
                                      <p:cBhvr>
                                        <p:cTn id="22" dur="500"/>
                                        <p:tgtEl>
                                          <p:spTgt spid="8503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5033">
                                            <p:txEl>
                                              <p:pRg st="4" end="4"/>
                                            </p:txEl>
                                          </p:spTgt>
                                        </p:tgtEl>
                                        <p:attrNameLst>
                                          <p:attrName>style.visibility</p:attrName>
                                        </p:attrNameLst>
                                      </p:cBhvr>
                                      <p:to>
                                        <p:strVal val="visible"/>
                                      </p:to>
                                    </p:set>
                                    <p:animEffect transition="in" filter="fade">
                                      <p:cBhvr>
                                        <p:cTn id="25" dur="500"/>
                                        <p:tgtEl>
                                          <p:spTgt spid="8503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5033">
                                            <p:txEl>
                                              <p:pRg st="5" end="5"/>
                                            </p:txEl>
                                          </p:spTgt>
                                        </p:tgtEl>
                                        <p:attrNameLst>
                                          <p:attrName>style.visibility</p:attrName>
                                        </p:attrNameLst>
                                      </p:cBhvr>
                                      <p:to>
                                        <p:strVal val="visible"/>
                                      </p:to>
                                    </p:set>
                                    <p:animEffect transition="in" filter="fade">
                                      <p:cBhvr>
                                        <p:cTn id="28" dur="500"/>
                                        <p:tgtEl>
                                          <p:spTgt spid="8503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bg/>
                                          </p:spTgt>
                                        </p:tgtEl>
                                        <p:attrNameLst>
                                          <p:attrName>style.visibility</p:attrName>
                                        </p:attrNameLst>
                                      </p:cBhvr>
                                      <p:to>
                                        <p:strVal val="visible"/>
                                      </p:to>
                                    </p:set>
                                    <p:animEffect transition="in" filter="fade">
                                      <p:cBhvr>
                                        <p:cTn id="33" dur="500"/>
                                        <p:tgtEl>
                                          <p:spTgt spid="30">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xEl>
                                              <p:pRg st="0" end="0"/>
                                            </p:txEl>
                                          </p:spTgt>
                                        </p:tgtEl>
                                        <p:attrNameLst>
                                          <p:attrName>style.visibility</p:attrName>
                                        </p:attrNameLst>
                                      </p:cBhvr>
                                      <p:to>
                                        <p:strVal val="visible"/>
                                      </p:to>
                                    </p:set>
                                    <p:animEffect transition="in" filter="fade">
                                      <p:cBhvr>
                                        <p:cTn id="36" dur="500"/>
                                        <p:tgtEl>
                                          <p:spTgt spid="30">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5034">
                                            <p:txEl>
                                              <p:pRg st="0" end="0"/>
                                            </p:txEl>
                                          </p:spTgt>
                                        </p:tgtEl>
                                        <p:attrNameLst>
                                          <p:attrName>style.visibility</p:attrName>
                                        </p:attrNameLst>
                                      </p:cBhvr>
                                      <p:to>
                                        <p:strVal val="visible"/>
                                      </p:to>
                                    </p:set>
                                    <p:animEffect transition="in" filter="fade">
                                      <p:cBhvr>
                                        <p:cTn id="39" dur="500"/>
                                        <p:tgtEl>
                                          <p:spTgt spid="85034">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5034">
                                            <p:txEl>
                                              <p:pRg st="1" end="1"/>
                                            </p:txEl>
                                          </p:spTgt>
                                        </p:tgtEl>
                                        <p:attrNameLst>
                                          <p:attrName>style.visibility</p:attrName>
                                        </p:attrNameLst>
                                      </p:cBhvr>
                                      <p:to>
                                        <p:strVal val="visible"/>
                                      </p:to>
                                    </p:set>
                                    <p:animEffect transition="in" filter="fade">
                                      <p:cBhvr>
                                        <p:cTn id="42" dur="500"/>
                                        <p:tgtEl>
                                          <p:spTgt spid="85034">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5034">
                                            <p:txEl>
                                              <p:pRg st="2" end="2"/>
                                            </p:txEl>
                                          </p:spTgt>
                                        </p:tgtEl>
                                        <p:attrNameLst>
                                          <p:attrName>style.visibility</p:attrName>
                                        </p:attrNameLst>
                                      </p:cBhvr>
                                      <p:to>
                                        <p:strVal val="visible"/>
                                      </p:to>
                                    </p:set>
                                    <p:animEffect transition="in" filter="fade">
                                      <p:cBhvr>
                                        <p:cTn id="45" dur="500"/>
                                        <p:tgtEl>
                                          <p:spTgt spid="85034">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5034">
                                            <p:txEl>
                                              <p:pRg st="3" end="3"/>
                                            </p:txEl>
                                          </p:spTgt>
                                        </p:tgtEl>
                                        <p:attrNameLst>
                                          <p:attrName>style.visibility</p:attrName>
                                        </p:attrNameLst>
                                      </p:cBhvr>
                                      <p:to>
                                        <p:strVal val="visible"/>
                                      </p:to>
                                    </p:set>
                                    <p:animEffect transition="in" filter="fade">
                                      <p:cBhvr>
                                        <p:cTn id="48" dur="500"/>
                                        <p:tgtEl>
                                          <p:spTgt spid="85034">
                                            <p:txEl>
                                              <p:pRg st="3" end="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5034">
                                            <p:txEl>
                                              <p:pRg st="4" end="4"/>
                                            </p:txEl>
                                          </p:spTgt>
                                        </p:tgtEl>
                                        <p:attrNameLst>
                                          <p:attrName>style.visibility</p:attrName>
                                        </p:attrNameLst>
                                      </p:cBhvr>
                                      <p:to>
                                        <p:strVal val="visible"/>
                                      </p:to>
                                    </p:set>
                                    <p:animEffect transition="in" filter="fade">
                                      <p:cBhvr>
                                        <p:cTn id="51" dur="500"/>
                                        <p:tgtEl>
                                          <p:spTgt spid="85034">
                                            <p:txEl>
                                              <p:pRg st="4" end="4"/>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5034">
                                            <p:txEl>
                                              <p:pRg st="5" end="5"/>
                                            </p:txEl>
                                          </p:spTgt>
                                        </p:tgtEl>
                                        <p:attrNameLst>
                                          <p:attrName>style.visibility</p:attrName>
                                        </p:attrNameLst>
                                      </p:cBhvr>
                                      <p:to>
                                        <p:strVal val="visible"/>
                                      </p:to>
                                    </p:set>
                                    <p:animEffect transition="in" filter="fade">
                                      <p:cBhvr>
                                        <p:cTn id="54" dur="500"/>
                                        <p:tgtEl>
                                          <p:spTgt spid="850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animBg="1"/>
      <p:bldP spid="85033" grpId="0" uiExpand="1" build="p"/>
      <p:bldP spid="30" grpId="0" uiExpand="1" build="p" animBg="1"/>
      <p:bldP spid="8503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Lind &amp; Tyler on Procedural Justice</a:t>
            </a:r>
          </a:p>
        </p:txBody>
      </p:sp>
      <p:sp>
        <p:nvSpPr>
          <p:cNvPr id="3" name="Content Placeholder 2"/>
          <p:cNvSpPr>
            <a:spLocks noGrp="1"/>
          </p:cNvSpPr>
          <p:nvPr>
            <p:ph idx="1"/>
          </p:nvPr>
        </p:nvSpPr>
        <p:spPr/>
        <p:txBody>
          <a:bodyPr>
            <a:normAutofit/>
          </a:bodyPr>
          <a:lstStyle/>
          <a:p>
            <a:r>
              <a:rPr lang="en-US" sz="2800" dirty="0"/>
              <a:t>Self-interest model</a:t>
            </a:r>
          </a:p>
          <a:p>
            <a:pPr lvl="1"/>
            <a:r>
              <a:rPr lang="en-US" sz="2400" dirty="0"/>
              <a:t>“The idea that a focus on procedural justice may be associated with a long-term view of self interest” (p. 224)</a:t>
            </a:r>
          </a:p>
          <a:p>
            <a:r>
              <a:rPr lang="en-US" sz="2800" dirty="0"/>
              <a:t>Group value model</a:t>
            </a:r>
          </a:p>
          <a:p>
            <a:pPr lvl="1"/>
            <a:r>
              <a:rPr lang="en-US" sz="2400" dirty="0"/>
              <a:t>“When procedures are in accord with fundamental values of the group and the individual, a sense of procedural justice results” (p. 232–3)</a:t>
            </a:r>
          </a:p>
        </p:txBody>
      </p:sp>
      <p:sp>
        <p:nvSpPr>
          <p:cNvPr id="4" name="TextBox 3"/>
          <p:cNvSpPr txBox="1"/>
          <p:nvPr/>
        </p:nvSpPr>
        <p:spPr>
          <a:xfrm>
            <a:off x="2545204" y="5622374"/>
            <a:ext cx="7098418" cy="408623"/>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Lind &amp; Tyler </a:t>
            </a:r>
            <a:r>
              <a:rPr lang="en-US" i="1" dirty="0"/>
              <a:t>The Social Psychology of Procedural Justice</a:t>
            </a:r>
            <a:r>
              <a:rPr lang="en-US" dirty="0"/>
              <a:t> (1988)</a:t>
            </a:r>
          </a:p>
        </p:txBody>
      </p:sp>
    </p:spTree>
    <p:extLst>
      <p:ext uri="{BB962C8B-B14F-4D97-AF65-F5344CB8AC3E}">
        <p14:creationId xmlns:p14="http://schemas.microsoft.com/office/powerpoint/2010/main" val="276424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Foundation: Areopagus Court</a:t>
            </a:r>
          </a:p>
        </p:txBody>
      </p:sp>
      <p:sp>
        <p:nvSpPr>
          <p:cNvPr id="5" name="Content Placeholder 4">
            <a:extLst>
              <a:ext uri="{FF2B5EF4-FFF2-40B4-BE49-F238E27FC236}">
                <a16:creationId xmlns:a16="http://schemas.microsoft.com/office/drawing/2014/main" id="{F06169F9-1FA1-4A1F-B4B2-39B2C213E5A5}"/>
              </a:ext>
            </a:extLst>
          </p:cNvPr>
          <p:cNvSpPr>
            <a:spLocks noGrp="1"/>
          </p:cNvSpPr>
          <p:nvPr>
            <p:ph idx="1"/>
          </p:nvPr>
        </p:nvSpPr>
        <p:spPr/>
        <p:txBody>
          <a:bodyPr vert="horz" lIns="91440" tIns="45720" rIns="91440" bIns="45720" rtlCol="0">
            <a:normAutofit/>
          </a:bodyPr>
          <a:lstStyle/>
          <a:p>
            <a:pPr marL="45720" indent="0">
              <a:lnSpc>
                <a:spcPct val="125000"/>
              </a:lnSpc>
              <a:buNone/>
            </a:pPr>
            <a:r>
              <a:rPr lang="en-US" sz="2800" dirty="0"/>
              <a:t>ATHENA: And now if you would hear my law, you men of Greece, you who will judge the first trial of bloodshed. Now and forever more, for Aegeus’ people this will be the court where judges reign. This is the Crag of Ares …</a:t>
            </a:r>
            <a:br>
              <a:rPr lang="en-US" sz="2800" dirty="0"/>
            </a:br>
            <a:r>
              <a:rPr lang="en-US" sz="2800" dirty="0"/>
              <a:t>(Aeschylus Eumenides p. 262)</a:t>
            </a:r>
          </a:p>
        </p:txBody>
      </p:sp>
    </p:spTree>
    <p:extLst>
      <p:ext uri="{BB962C8B-B14F-4D97-AF65-F5344CB8AC3E}">
        <p14:creationId xmlns:p14="http://schemas.microsoft.com/office/powerpoint/2010/main" val="338203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Map: Athens in the 5th cent BCE">
            <a:extLst>
              <a:ext uri="{FF2B5EF4-FFF2-40B4-BE49-F238E27FC236}">
                <a16:creationId xmlns:a16="http://schemas.microsoft.com/office/drawing/2014/main" id="{393C757A-5130-4DB0-BF32-09075E096202}"/>
              </a:ext>
            </a:extLst>
          </p:cNvPr>
          <p:cNvGrpSpPr/>
          <p:nvPr/>
        </p:nvGrpSpPr>
        <p:grpSpPr>
          <a:xfrm>
            <a:off x="2657060" y="358776"/>
            <a:ext cx="6858000" cy="6137275"/>
            <a:chOff x="2657060" y="358776"/>
            <a:chExt cx="6858000" cy="6137275"/>
          </a:xfrm>
        </p:grpSpPr>
        <p:pic>
          <p:nvPicPr>
            <p:cNvPr id="695298" name="Picture 2" descr="map"/>
            <p:cNvPicPr>
              <a:picLocks noChangeAspect="1" noChangeArrowheads="1"/>
            </p:cNvPicPr>
            <p:nvPr/>
          </p:nvPicPr>
          <p:blipFill>
            <a:blip r:embed="rId3" cstate="print"/>
            <a:srcRect r="2174"/>
            <a:stretch>
              <a:fillRect/>
            </a:stretch>
          </p:blipFill>
          <p:spPr bwMode="auto">
            <a:xfrm>
              <a:off x="2657060" y="358776"/>
              <a:ext cx="6858000" cy="6137275"/>
            </a:xfrm>
            <a:prstGeom prst="rect">
              <a:avLst/>
            </a:prstGeom>
            <a:noFill/>
          </p:spPr>
        </p:pic>
        <p:cxnSp>
          <p:nvCxnSpPr>
            <p:cNvPr id="3" name="Straight Arrow Connector 2"/>
            <p:cNvCxnSpPr/>
            <p:nvPr/>
          </p:nvCxnSpPr>
          <p:spPr>
            <a:xfrm flipH="1">
              <a:off x="5994401" y="2971801"/>
              <a:ext cx="338667" cy="100753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65319" y="2492858"/>
              <a:ext cx="2386012" cy="523220"/>
            </a:xfrm>
            <a:prstGeom prst="rect">
              <a:avLst/>
            </a:prstGeom>
            <a:noFill/>
          </p:spPr>
          <p:txBody>
            <a:bodyPr wrap="square" rtlCol="0">
              <a:spAutoFit/>
            </a:bodyPr>
            <a:lstStyle/>
            <a:p>
              <a:pPr algn="l"/>
              <a:r>
                <a:rPr lang="en-US" sz="1400" dirty="0">
                  <a:solidFill>
                    <a:srgbClr val="FF0000"/>
                  </a:solidFill>
                </a:rPr>
                <a:t>Sanctuary of the </a:t>
              </a:r>
              <a:r>
                <a:rPr lang="en-US" sz="1400" i="1" dirty="0">
                  <a:solidFill>
                    <a:srgbClr val="FF0000"/>
                  </a:solidFill>
                </a:rPr>
                <a:t>Semnai theai</a:t>
              </a:r>
              <a:r>
                <a:rPr lang="en-US" sz="1400" dirty="0">
                  <a:solidFill>
                    <a:srgbClr val="FF0000"/>
                  </a:solidFill>
                </a:rPr>
                <a:t>-</a:t>
              </a:r>
              <a:r>
                <a:rPr lang="en-US" sz="1400" i="1" dirty="0">
                  <a:solidFill>
                    <a:srgbClr val="FF0000"/>
                  </a:solidFill>
                </a:rPr>
                <a:t>Erinues</a:t>
              </a:r>
              <a:r>
                <a:rPr lang="en-US" sz="1400" dirty="0">
                  <a:solidFill>
                    <a:srgbClr val="FF0000"/>
                  </a:solidFill>
                </a:rPr>
                <a:t>-“Furies”</a:t>
              </a:r>
            </a:p>
          </p:txBody>
        </p:sp>
      </p:grpSp>
      <p:sp>
        <p:nvSpPr>
          <p:cNvPr id="6" name="Title 5" hidden="1">
            <a:extLst>
              <a:ext uri="{FF2B5EF4-FFF2-40B4-BE49-F238E27FC236}">
                <a16:creationId xmlns:a16="http://schemas.microsoft.com/office/drawing/2014/main" id="{69B4CA7A-8129-41A6-93F8-5AB849C8409F}"/>
              </a:ext>
            </a:extLst>
          </p:cNvPr>
          <p:cNvSpPr>
            <a:spLocks noGrp="1"/>
          </p:cNvSpPr>
          <p:nvPr>
            <p:ph type="title" idx="4294967295"/>
          </p:nvPr>
        </p:nvSpPr>
        <p:spPr/>
        <p:txBody>
          <a:bodyPr/>
          <a:lstStyle/>
          <a:p>
            <a:r>
              <a:rPr lang="en-US" dirty="0"/>
              <a:t>Map of Ancient Athens</a:t>
            </a:r>
          </a:p>
        </p:txBody>
      </p:sp>
    </p:spTree>
    <p:extLst>
      <p:ext uri="{BB962C8B-B14F-4D97-AF65-F5344CB8AC3E}">
        <p14:creationId xmlns:p14="http://schemas.microsoft.com/office/powerpoint/2010/main" val="18785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Historical Context</a:t>
            </a:r>
          </a:p>
        </p:txBody>
      </p:sp>
      <p:sp>
        <p:nvSpPr>
          <p:cNvPr id="3" name="Content Placeholder 2"/>
          <p:cNvSpPr>
            <a:spLocks noGrp="1"/>
          </p:cNvSpPr>
          <p:nvPr>
            <p:ph idx="1"/>
          </p:nvPr>
        </p:nvSpPr>
        <p:spPr/>
        <p:txBody>
          <a:bodyPr>
            <a:normAutofit lnSpcReduction="10000"/>
          </a:bodyPr>
          <a:lstStyle/>
          <a:p>
            <a:pPr lvl="0"/>
            <a:r>
              <a:rPr lang="en-US" dirty="0"/>
              <a:t>508 Athenian democracy</a:t>
            </a:r>
          </a:p>
          <a:p>
            <a:pPr lvl="0"/>
            <a:r>
              <a:rPr lang="en-US" dirty="0"/>
              <a:t>479 Persia defeated</a:t>
            </a:r>
          </a:p>
          <a:p>
            <a:pPr lvl="0"/>
            <a:r>
              <a:rPr lang="en-US" dirty="0"/>
              <a:t>461 Constitutional crisis</a:t>
            </a:r>
          </a:p>
          <a:p>
            <a:pPr lvl="1"/>
            <a:r>
              <a:rPr lang="en-US" dirty="0"/>
              <a:t>Areopagus’ veto-power rescinded</a:t>
            </a:r>
          </a:p>
          <a:p>
            <a:pPr lvl="1"/>
            <a:r>
              <a:rPr lang="en-US" dirty="0"/>
              <a:t>Full democracy achieved</a:t>
            </a:r>
          </a:p>
          <a:p>
            <a:pPr lvl="1"/>
            <a:r>
              <a:rPr lang="en-US" dirty="0"/>
              <a:t>Ephialtes assassinated</a:t>
            </a:r>
          </a:p>
          <a:p>
            <a:pPr lvl="1"/>
            <a:endParaRPr lang="en-US" dirty="0"/>
          </a:p>
        </p:txBody>
      </p:sp>
      <p:graphicFrame>
        <p:nvGraphicFramePr>
          <p:cNvPr id="7" name="Object 6" descr="See caption">
            <a:extLst>
              <a:ext uri="{FF2B5EF4-FFF2-40B4-BE49-F238E27FC236}">
                <a16:creationId xmlns:a16="http://schemas.microsoft.com/office/drawing/2014/main" id="{4303B41C-6C18-4BCA-AE9C-1BA5F348FDF5}"/>
              </a:ext>
            </a:extLst>
          </p:cNvPr>
          <p:cNvGraphicFramePr>
            <a:graphicFrameLocks noChangeAspect="1"/>
          </p:cNvGraphicFramePr>
          <p:nvPr/>
        </p:nvGraphicFramePr>
        <p:xfrm>
          <a:off x="7836589" y="2225615"/>
          <a:ext cx="3029821" cy="1905000"/>
        </p:xfrm>
        <a:graphic>
          <a:graphicData uri="http://schemas.openxmlformats.org/presentationml/2006/ole">
            <mc:AlternateContent xmlns:mc="http://schemas.openxmlformats.org/markup-compatibility/2006">
              <mc:Choice xmlns:v="urn:schemas-microsoft-com:vml" Requires="v">
                <p:oleObj spid="_x0000_s4122" name="Image" r:id="rId4" imgW="10158480" imgH="6387120" progId="Photoshop.Image.18">
                  <p:embed/>
                </p:oleObj>
              </mc:Choice>
              <mc:Fallback>
                <p:oleObj name="Image" r:id="rId4" imgW="10158480" imgH="6387120" progId="Photoshop.Image.18">
                  <p:embed/>
                  <p:pic>
                    <p:nvPicPr>
                      <p:cNvPr id="12" name="Object 11" descr="See caption"/>
                      <p:cNvPicPr/>
                      <p:nvPr/>
                    </p:nvPicPr>
                    <p:blipFill>
                      <a:blip r:embed="rId5"/>
                      <a:stretch>
                        <a:fillRect/>
                      </a:stretch>
                    </p:blipFill>
                    <p:spPr>
                      <a:xfrm>
                        <a:off x="7836589" y="2225615"/>
                        <a:ext cx="3029821" cy="19050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FAA03D0-C881-42FA-BD35-FA9B3B986370}"/>
              </a:ext>
            </a:extLst>
          </p:cNvPr>
          <p:cNvSpPr txBox="1"/>
          <p:nvPr/>
        </p:nvSpPr>
        <p:spPr>
          <a:xfrm>
            <a:off x="8473950" y="4130616"/>
            <a:ext cx="1755096" cy="377283"/>
          </a:xfrm>
          <a:prstGeom prst="rect">
            <a:avLst/>
          </a:prstGeom>
          <a:noFill/>
        </p:spPr>
        <p:txBody>
          <a:bodyPr wrap="none" rtlCol="0">
            <a:spAutoFit/>
          </a:bodyPr>
          <a:lstStyle/>
          <a:p>
            <a:pPr algn="ctr">
              <a:lnSpc>
                <a:spcPct val="125000"/>
              </a:lnSpc>
            </a:pPr>
            <a:r>
              <a:rPr lang="en-US" sz="1600" dirty="0">
                <a:solidFill>
                  <a:srgbClr val="737373"/>
                </a:solidFill>
                <a:latin typeface="Calibri" panose="020F0502020204030204" pitchFamily="34" charset="0"/>
                <a:cs typeface="Calibri" panose="020F0502020204030204" pitchFamily="34" charset="0"/>
              </a:rPr>
              <a:t>Athenian Acropolis</a:t>
            </a:r>
          </a:p>
        </p:txBody>
      </p:sp>
    </p:spTree>
    <p:extLst>
      <p:ext uri="{BB962C8B-B14F-4D97-AF65-F5344CB8AC3E}">
        <p14:creationId xmlns:p14="http://schemas.microsoft.com/office/powerpoint/2010/main" val="143759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931" y="274638"/>
            <a:ext cx="9756141" cy="1325562"/>
          </a:xfrm>
        </p:spPr>
        <p:txBody>
          <a:bodyPr/>
          <a:lstStyle/>
          <a:p>
            <a:pPr lvl="0"/>
            <a:r>
              <a:rPr lang="en-US" dirty="0"/>
              <a:t>Historical Context (cont’d)</a:t>
            </a:r>
          </a:p>
        </p:txBody>
      </p:sp>
      <p:sp>
        <p:nvSpPr>
          <p:cNvPr id="3" name="Content Placeholder 2"/>
          <p:cNvSpPr>
            <a:spLocks noGrp="1"/>
          </p:cNvSpPr>
          <p:nvPr>
            <p:ph idx="1"/>
          </p:nvPr>
        </p:nvSpPr>
        <p:spPr>
          <a:xfrm>
            <a:off x="1217931" y="1828800"/>
            <a:ext cx="9756141" cy="4191000"/>
          </a:xfrm>
        </p:spPr>
        <p:txBody>
          <a:bodyPr>
            <a:normAutofit/>
          </a:bodyPr>
          <a:lstStyle/>
          <a:p>
            <a:pPr lvl="0"/>
            <a:r>
              <a:rPr lang="en-US" dirty="0"/>
              <a:t>460 Democracy at Argos</a:t>
            </a:r>
          </a:p>
          <a:p>
            <a:pPr lvl="1"/>
            <a:r>
              <a:rPr lang="en-US" dirty="0"/>
              <a:t>Alliance with Athens</a:t>
            </a:r>
          </a:p>
          <a:p>
            <a:pPr lvl="0"/>
            <a:r>
              <a:rPr lang="en-US" dirty="0"/>
              <a:t>458 Oresteia produced</a:t>
            </a:r>
          </a:p>
          <a:p>
            <a:pPr lvl="1"/>
            <a:endParaRPr lang="en-US" dirty="0"/>
          </a:p>
        </p:txBody>
      </p:sp>
      <p:graphicFrame>
        <p:nvGraphicFramePr>
          <p:cNvPr id="12" name="Object 11" descr="See caption"/>
          <p:cNvGraphicFramePr>
            <a:graphicFrameLocks noChangeAspect="1"/>
          </p:cNvGraphicFramePr>
          <p:nvPr/>
        </p:nvGraphicFramePr>
        <p:xfrm>
          <a:off x="7836589" y="2225615"/>
          <a:ext cx="3029821" cy="1905000"/>
        </p:xfrm>
        <a:graphic>
          <a:graphicData uri="http://schemas.openxmlformats.org/presentationml/2006/ole">
            <mc:AlternateContent xmlns:mc="http://schemas.openxmlformats.org/markup-compatibility/2006">
              <mc:Choice xmlns:v="urn:schemas-microsoft-com:vml" Requires="v">
                <p:oleObj spid="_x0000_s2075" name="Image" r:id="rId4" imgW="10158480" imgH="6387120" progId="Photoshop.Image.18">
                  <p:embed/>
                </p:oleObj>
              </mc:Choice>
              <mc:Fallback>
                <p:oleObj name="Image" r:id="rId4" imgW="10158480" imgH="6387120" progId="Photoshop.Image.18">
                  <p:embed/>
                  <p:pic>
                    <p:nvPicPr>
                      <p:cNvPr id="12" name="Object 11" descr="See caption"/>
                      <p:cNvPicPr/>
                      <p:nvPr/>
                    </p:nvPicPr>
                    <p:blipFill>
                      <a:blip r:embed="rId5"/>
                      <a:stretch>
                        <a:fillRect/>
                      </a:stretch>
                    </p:blipFill>
                    <p:spPr>
                      <a:xfrm>
                        <a:off x="7836589" y="2225615"/>
                        <a:ext cx="3029821" cy="1905000"/>
                      </a:xfrm>
                      <a:prstGeom prst="rect">
                        <a:avLst/>
                      </a:prstGeom>
                    </p:spPr>
                  </p:pic>
                </p:oleObj>
              </mc:Fallback>
            </mc:AlternateContent>
          </a:graphicData>
        </a:graphic>
      </p:graphicFrame>
      <p:sp>
        <p:nvSpPr>
          <p:cNvPr id="13" name="TextBox 12"/>
          <p:cNvSpPr txBox="1"/>
          <p:nvPr/>
        </p:nvSpPr>
        <p:spPr>
          <a:xfrm>
            <a:off x="8473950" y="4130616"/>
            <a:ext cx="1755096" cy="377283"/>
          </a:xfrm>
          <a:prstGeom prst="rect">
            <a:avLst/>
          </a:prstGeom>
          <a:noFill/>
        </p:spPr>
        <p:txBody>
          <a:bodyPr wrap="none" rtlCol="0">
            <a:spAutoFit/>
          </a:bodyPr>
          <a:lstStyle/>
          <a:p>
            <a:pPr algn="ctr">
              <a:lnSpc>
                <a:spcPct val="125000"/>
              </a:lnSpc>
            </a:pPr>
            <a:r>
              <a:rPr lang="en-US" sz="1600" dirty="0">
                <a:solidFill>
                  <a:srgbClr val="737373"/>
                </a:solidFill>
                <a:latin typeface="Calibri" panose="020F0502020204030204" pitchFamily="34" charset="0"/>
                <a:cs typeface="Calibri" panose="020F0502020204030204" pitchFamily="34" charset="0"/>
              </a:rPr>
              <a:t>Athenian Acropolis</a:t>
            </a:r>
          </a:p>
        </p:txBody>
      </p:sp>
    </p:spTree>
    <p:extLst>
      <p:ext uri="{BB962C8B-B14F-4D97-AF65-F5344CB8AC3E}">
        <p14:creationId xmlns:p14="http://schemas.microsoft.com/office/powerpoint/2010/main" val="404280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2D8A-68B1-4DFE-B176-AFB67B5D549D}"/>
              </a:ext>
            </a:extLst>
          </p:cNvPr>
          <p:cNvSpPr>
            <a:spLocks noGrp="1"/>
          </p:cNvSpPr>
          <p:nvPr>
            <p:ph type="title"/>
          </p:nvPr>
        </p:nvSpPr>
        <p:spPr/>
        <p:txBody>
          <a:bodyPr/>
          <a:lstStyle/>
          <a:p>
            <a:r>
              <a:rPr lang="en-US" dirty="0"/>
              <a:t>Preliminary Notes…</a:t>
            </a:r>
          </a:p>
        </p:txBody>
      </p:sp>
      <p:sp>
        <p:nvSpPr>
          <p:cNvPr id="3" name="Content Placeholder 2">
            <a:extLst>
              <a:ext uri="{FF2B5EF4-FFF2-40B4-BE49-F238E27FC236}">
                <a16:creationId xmlns:a16="http://schemas.microsoft.com/office/drawing/2014/main" id="{CFFC52C1-8C3A-4E0F-8833-C62C57BBF012}"/>
              </a:ext>
            </a:extLst>
          </p:cNvPr>
          <p:cNvSpPr>
            <a:spLocks noGrp="1"/>
          </p:cNvSpPr>
          <p:nvPr>
            <p:ph idx="1"/>
          </p:nvPr>
        </p:nvSpPr>
        <p:spPr/>
        <p:txBody>
          <a:bodyPr/>
          <a:lstStyle/>
          <a:p>
            <a:r>
              <a:rPr lang="en-US" dirty="0"/>
              <a:t>9-Oct</a:t>
            </a:r>
          </a:p>
          <a:p>
            <a:pPr lvl="1"/>
            <a:r>
              <a:rPr lang="en-US" dirty="0"/>
              <a:t>Paper 1 due via </a:t>
            </a:r>
            <a:r>
              <a:rPr lang="en-US" dirty="0" err="1"/>
              <a:t>BrightSpace</a:t>
            </a:r>
            <a:r>
              <a:rPr lang="en-US" dirty="0"/>
              <a:t> by midnight</a:t>
            </a:r>
          </a:p>
          <a:p>
            <a:r>
              <a:rPr lang="en-US" dirty="0"/>
              <a:t>Quiz 1</a:t>
            </a:r>
          </a:p>
          <a:p>
            <a:r>
              <a:rPr lang="en-US" dirty="0"/>
              <a:t>12-Oct</a:t>
            </a:r>
          </a:p>
          <a:p>
            <a:pPr lvl="1"/>
            <a:r>
              <a:rPr lang="en-US" dirty="0"/>
              <a:t>Paper 1 due via </a:t>
            </a:r>
            <a:r>
              <a:rPr lang="en-US" dirty="0" err="1"/>
              <a:t>BrightSpace</a:t>
            </a:r>
            <a:r>
              <a:rPr lang="en-US" dirty="0"/>
              <a:t> by midnight</a:t>
            </a:r>
          </a:p>
        </p:txBody>
      </p:sp>
    </p:spTree>
    <p:extLst>
      <p:ext uri="{BB962C8B-B14F-4D97-AF65-F5344CB8AC3E}">
        <p14:creationId xmlns:p14="http://schemas.microsoft.com/office/powerpoint/2010/main" val="274907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i="1" dirty="0"/>
              <a:t>Peithō</a:t>
            </a:r>
            <a:r>
              <a:rPr lang="en-US" dirty="0"/>
              <a:t> in Eumenides</a:t>
            </a:r>
          </a:p>
        </p:txBody>
      </p:sp>
      <p:sp>
        <p:nvSpPr>
          <p:cNvPr id="7" name="Content Placeholder 6"/>
          <p:cNvSpPr>
            <a:spLocks noGrp="1"/>
          </p:cNvSpPr>
          <p:nvPr>
            <p:ph sz="half" idx="1"/>
          </p:nvPr>
        </p:nvSpPr>
        <p:spPr/>
        <p:txBody>
          <a:bodyPr>
            <a:normAutofit lnSpcReduction="10000"/>
          </a:bodyPr>
          <a:lstStyle/>
          <a:p>
            <a:r>
              <a:rPr lang="en-US" dirty="0"/>
              <a:t>Delphic spin (prologue)</a:t>
            </a:r>
          </a:p>
          <a:p>
            <a:r>
              <a:rPr lang="en-US" dirty="0"/>
              <a:t>Apollo’s peithō (234)</a:t>
            </a:r>
          </a:p>
          <a:p>
            <a:r>
              <a:rPr lang="en-US" dirty="0"/>
              <a:t>Furies’ Binding song (245 ff.)</a:t>
            </a:r>
          </a:p>
        </p:txBody>
      </p:sp>
      <p:sp>
        <p:nvSpPr>
          <p:cNvPr id="8" name="Content Placeholder 7">
            <a:extLst>
              <a:ext uri="{FF2B5EF4-FFF2-40B4-BE49-F238E27FC236}">
                <a16:creationId xmlns:a16="http://schemas.microsoft.com/office/drawing/2014/main" id="{F9382B51-CEB5-46AF-9BAE-A43A8994637B}"/>
              </a:ext>
            </a:extLst>
          </p:cNvPr>
          <p:cNvSpPr>
            <a:spLocks noGrp="1"/>
          </p:cNvSpPr>
          <p:nvPr>
            <p:ph sz="half" idx="2"/>
          </p:nvPr>
        </p:nvSpPr>
        <p:spPr/>
        <p:txBody>
          <a:bodyPr>
            <a:normAutofit lnSpcReduction="10000"/>
          </a:bodyPr>
          <a:lstStyle/>
          <a:p>
            <a:r>
              <a:rPr lang="en-US" i="1" dirty="0"/>
              <a:t>Pistis </a:t>
            </a:r>
            <a:r>
              <a:rPr lang="en-US" i="1" dirty="0" err="1"/>
              <a:t>entekhnos</a:t>
            </a:r>
            <a:r>
              <a:rPr lang="en-US" dirty="0"/>
              <a:t> (258 ff.)</a:t>
            </a:r>
          </a:p>
          <a:p>
            <a:pPr lvl="1"/>
            <a:r>
              <a:rPr lang="en-US" dirty="0"/>
              <a:t>“Artful proof” (Apollo’s gambit)</a:t>
            </a:r>
          </a:p>
          <a:p>
            <a:r>
              <a:rPr lang="en-US" dirty="0"/>
              <a:t>Athena-Furies “buy-in”</a:t>
            </a:r>
          </a:p>
          <a:p>
            <a:pPr lvl="1"/>
            <a:r>
              <a:rPr lang="en-US" dirty="0"/>
              <a:t>Athena’s peitho</a:t>
            </a:r>
          </a:p>
        </p:txBody>
      </p:sp>
    </p:spTree>
    <p:extLst>
      <p:ext uri="{BB962C8B-B14F-4D97-AF65-F5344CB8AC3E}">
        <p14:creationId xmlns:p14="http://schemas.microsoft.com/office/powerpoint/2010/main" val="122763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Apollo to Orestes</a:t>
            </a:r>
          </a:p>
        </p:txBody>
      </p:sp>
      <p:sp>
        <p:nvSpPr>
          <p:cNvPr id="5" name="Content Placeholder 4">
            <a:extLst>
              <a:ext uri="{FF2B5EF4-FFF2-40B4-BE49-F238E27FC236}">
                <a16:creationId xmlns:a16="http://schemas.microsoft.com/office/drawing/2014/main" id="{5EED2931-6BE5-4C2F-917A-A7E77D45E42C}"/>
              </a:ext>
            </a:extLst>
          </p:cNvPr>
          <p:cNvSpPr>
            <a:spLocks noGrp="1"/>
          </p:cNvSpPr>
          <p:nvPr>
            <p:ph idx="1"/>
          </p:nvPr>
        </p:nvSpPr>
        <p:spPr/>
        <p:txBody>
          <a:bodyPr vert="horz" lIns="91440" tIns="45720" rIns="91440" bIns="45720" rtlCol="0">
            <a:normAutofit/>
          </a:bodyPr>
          <a:lstStyle/>
          <a:p>
            <a:pPr marL="45720" indent="0">
              <a:lnSpc>
                <a:spcPct val="125000"/>
              </a:lnSpc>
              <a:buNone/>
            </a:pPr>
            <a:r>
              <a:rPr lang="en-US" sz="2800" dirty="0"/>
              <a:t>And once you reach the citadel of Pallas, kneel and embrace her ancient idol in your arms and there, with judges of your case, with a magic spell — with words — we will devise the master-stroke that sets you free from torment once for all. I persuaded you to take your mother’s life. (p. 234)</a:t>
            </a:r>
          </a:p>
        </p:txBody>
      </p:sp>
    </p:spTree>
    <p:extLst>
      <p:ext uri="{BB962C8B-B14F-4D97-AF65-F5344CB8AC3E}">
        <p14:creationId xmlns:p14="http://schemas.microsoft.com/office/powerpoint/2010/main" val="125724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Apollo’s Slam-Dunk?</a:t>
            </a:r>
          </a:p>
        </p:txBody>
      </p:sp>
      <p:sp>
        <p:nvSpPr>
          <p:cNvPr id="9" name="Content Placeholder 8">
            <a:extLst>
              <a:ext uri="{FF2B5EF4-FFF2-40B4-BE49-F238E27FC236}">
                <a16:creationId xmlns:a16="http://schemas.microsoft.com/office/drawing/2014/main" id="{469BD0DE-AEA8-401E-951F-DFDB8CDF7E1B}"/>
              </a:ext>
            </a:extLst>
          </p:cNvPr>
          <p:cNvSpPr>
            <a:spLocks noGrp="1"/>
          </p:cNvSpPr>
          <p:nvPr>
            <p:ph idx="1"/>
          </p:nvPr>
        </p:nvSpPr>
        <p:spPr/>
        <p:txBody>
          <a:bodyPr vert="horz" lIns="91440" tIns="45720" rIns="91440" bIns="45720" rtlCol="0">
            <a:normAutofit/>
          </a:bodyPr>
          <a:lstStyle/>
          <a:p>
            <a:pPr marL="45720" indent="0">
              <a:lnSpc>
                <a:spcPct val="125000"/>
              </a:lnSpc>
              <a:buNone/>
            </a:pPr>
            <a:r>
              <a:rPr lang="en-US" sz="2800" dirty="0"/>
              <a:t>“Here is the truth, I tell you — see how right I am. | The woman you call the mother of the child | is not the parent, just a nurse to the seed”</a:t>
            </a:r>
          </a:p>
        </p:txBody>
      </p:sp>
    </p:spTree>
    <p:extLst>
      <p:ext uri="{BB962C8B-B14F-4D97-AF65-F5344CB8AC3E}">
        <p14:creationId xmlns:p14="http://schemas.microsoft.com/office/powerpoint/2010/main" val="126812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a:normAutofit/>
          </a:bodyPr>
          <a:lstStyle/>
          <a:p>
            <a:r>
              <a:rPr lang="en-US" altLang="en-US" dirty="0"/>
              <a:t>“Binding Song” (307 ff.)</a:t>
            </a:r>
          </a:p>
        </p:txBody>
      </p:sp>
      <p:sp>
        <p:nvSpPr>
          <p:cNvPr id="3" name="Content Placeholder 2">
            <a:extLst>
              <a:ext uri="{FF2B5EF4-FFF2-40B4-BE49-F238E27FC236}">
                <a16:creationId xmlns:a16="http://schemas.microsoft.com/office/drawing/2014/main" id="{30B442E7-8A9C-48E8-8CE2-C1CEB63274DF}"/>
              </a:ext>
            </a:extLst>
          </p:cNvPr>
          <p:cNvSpPr>
            <a:spLocks noGrp="1"/>
          </p:cNvSpPr>
          <p:nvPr>
            <p:ph idx="1"/>
          </p:nvPr>
        </p:nvSpPr>
        <p:spPr/>
        <p:txBody>
          <a:bodyPr vert="horz" lIns="91440" tIns="45720" rIns="91440" bIns="45720" rtlCol="0">
            <a:normAutofit/>
          </a:bodyPr>
          <a:lstStyle/>
          <a:p>
            <a:pPr marL="45720" indent="0">
              <a:lnSpc>
                <a:spcPct val="125000"/>
              </a:lnSpc>
              <a:buNone/>
            </a:pPr>
            <a:r>
              <a:rPr lang="en-US" sz="2800" dirty="0"/>
              <a:t>“Over the victim’s burning head / this chant this frenzy striking frenzy / lightning crazing the mind / this hymn of Fury / chaining the senses (</a:t>
            </a:r>
            <a:r>
              <a:rPr lang="en-US" sz="2800" i="1" dirty="0"/>
              <a:t>humnos ex </a:t>
            </a:r>
            <a:r>
              <a:rPr lang="en-US" sz="2800" i="1" dirty="0" err="1"/>
              <a:t>Erinuōn</a:t>
            </a:r>
            <a:r>
              <a:rPr lang="en-US" sz="2800" i="1" dirty="0"/>
              <a:t> desmios </a:t>
            </a:r>
            <a:r>
              <a:rPr lang="en-US" sz="2800" i="1" dirty="0" err="1"/>
              <a:t>phrenōn</a:t>
            </a:r>
            <a:r>
              <a:rPr lang="en-US" sz="2800" dirty="0"/>
              <a:t>), ripping cross the lyre, / withering lives of men!” (329 ff.)</a:t>
            </a:r>
          </a:p>
        </p:txBody>
      </p:sp>
    </p:spTree>
    <p:extLst>
      <p:ext uri="{BB962C8B-B14F-4D97-AF65-F5344CB8AC3E}">
        <p14:creationId xmlns:p14="http://schemas.microsoft.com/office/powerpoint/2010/main" val="213615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F68C-33D8-4299-8104-BBF278250723}"/>
              </a:ext>
            </a:extLst>
          </p:cNvPr>
          <p:cNvSpPr>
            <a:spLocks noGrp="1"/>
          </p:cNvSpPr>
          <p:nvPr>
            <p:ph type="title"/>
          </p:nvPr>
        </p:nvSpPr>
        <p:spPr/>
        <p:txBody>
          <a:bodyPr>
            <a:normAutofit/>
          </a:bodyPr>
          <a:lstStyle/>
          <a:p>
            <a:r>
              <a:rPr lang="en-US" dirty="0"/>
              <a:t>Athena’s (Semi-)Veiled Threat</a:t>
            </a:r>
          </a:p>
        </p:txBody>
      </p:sp>
      <p:sp>
        <p:nvSpPr>
          <p:cNvPr id="3" name="Content Placeholder 2">
            <a:extLst>
              <a:ext uri="{FF2B5EF4-FFF2-40B4-BE49-F238E27FC236}">
                <a16:creationId xmlns:a16="http://schemas.microsoft.com/office/drawing/2014/main" id="{311C0B9B-869A-421B-A5CE-8B461EED9E78}"/>
              </a:ext>
            </a:extLst>
          </p:cNvPr>
          <p:cNvSpPr>
            <a:spLocks noGrp="1"/>
          </p:cNvSpPr>
          <p:nvPr>
            <p:ph idx="1"/>
          </p:nvPr>
        </p:nvSpPr>
        <p:spPr/>
        <p:txBody>
          <a:bodyPr/>
          <a:lstStyle/>
          <a:p>
            <a:pPr marL="45720" indent="0">
              <a:buNone/>
            </a:pPr>
            <a:r>
              <a:rPr lang="en-US" dirty="0"/>
              <a:t>ATHENA: I put my trust in Zeus and . . . must I add this? I am the only god who knows the keys to the </a:t>
            </a:r>
            <a:r>
              <a:rPr lang="en-US" dirty="0" err="1"/>
              <a:t>armoury</a:t>
            </a:r>
            <a:r>
              <a:rPr lang="en-US" dirty="0"/>
              <a:t> where his lightning-bolt is sealed. (p. 268)</a:t>
            </a:r>
          </a:p>
        </p:txBody>
      </p:sp>
    </p:spTree>
    <p:extLst>
      <p:ext uri="{BB962C8B-B14F-4D97-AF65-F5344CB8AC3E}">
        <p14:creationId xmlns:p14="http://schemas.microsoft.com/office/powerpoint/2010/main" val="196838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Athena in “Buy-in” Scene</a:t>
            </a:r>
          </a:p>
        </p:txBody>
      </p:sp>
      <p:sp>
        <p:nvSpPr>
          <p:cNvPr id="10" name="Content Placeholder 9">
            <a:extLst>
              <a:ext uri="{FF2B5EF4-FFF2-40B4-BE49-F238E27FC236}">
                <a16:creationId xmlns:a16="http://schemas.microsoft.com/office/drawing/2014/main" id="{51FB8528-0E98-43F5-BC77-3DC4228040DB}"/>
              </a:ext>
            </a:extLst>
          </p:cNvPr>
          <p:cNvSpPr>
            <a:spLocks noGrp="1"/>
          </p:cNvSpPr>
          <p:nvPr>
            <p:ph idx="1"/>
          </p:nvPr>
        </p:nvSpPr>
        <p:spPr>
          <a:xfrm>
            <a:off x="1217931" y="1828800"/>
            <a:ext cx="9756141" cy="5029200"/>
          </a:xfrm>
        </p:spPr>
        <p:txBody>
          <a:bodyPr vert="horz" lIns="91440" tIns="45720" rIns="91440" bIns="45720" rtlCol="0">
            <a:normAutofit/>
          </a:bodyPr>
          <a:lstStyle/>
          <a:p>
            <a:pPr marL="45720" indent="0">
              <a:lnSpc>
                <a:spcPct val="125000"/>
              </a:lnSpc>
              <a:spcBef>
                <a:spcPts val="0"/>
              </a:spcBef>
              <a:buNone/>
            </a:pPr>
            <a:r>
              <a:rPr lang="en-US" sz="2800" dirty="0"/>
              <a:t>By all my rights I promise you your seat / in the depths of earth, yours by all rights…. My people will revere you. (p. 267)</a:t>
            </a:r>
          </a:p>
          <a:p>
            <a:pPr marL="45720" indent="0">
              <a:lnSpc>
                <a:spcPct val="125000"/>
              </a:lnSpc>
              <a:spcBef>
                <a:spcPts val="0"/>
              </a:spcBef>
              <a:buNone/>
            </a:pPr>
            <a:r>
              <a:rPr lang="en-US" sz="2800" dirty="0"/>
              <a:t>I put my trust in Zeus and . . . must I add this? / I am the only god who knows the keys / to the </a:t>
            </a:r>
            <a:r>
              <a:rPr lang="en-US" sz="2800" dirty="0" err="1"/>
              <a:t>armoury</a:t>
            </a:r>
            <a:r>
              <a:rPr lang="en-US" sz="2800" dirty="0"/>
              <a:t> where his lightning-bolt is sealed. (p. 268)</a:t>
            </a:r>
          </a:p>
          <a:p>
            <a:pPr marL="45720" indent="0">
              <a:lnSpc>
                <a:spcPct val="125000"/>
              </a:lnSpc>
              <a:spcBef>
                <a:spcPts val="0"/>
              </a:spcBef>
              <a:buNone/>
            </a:pPr>
            <a:r>
              <a:rPr lang="en-US" sz="2800" dirty="0"/>
              <a:t>Yes, I love Persuasion, / she watched my words, she met their wild refusals. (p. 274)</a:t>
            </a:r>
          </a:p>
          <a:p>
            <a:pPr marL="45720" indent="0">
              <a:lnSpc>
                <a:spcPct val="125000"/>
              </a:lnSpc>
              <a:buNone/>
            </a:pPr>
            <a:endParaRPr lang="en-US" sz="2800" dirty="0"/>
          </a:p>
        </p:txBody>
      </p:sp>
    </p:spTree>
    <p:extLst>
      <p:ext uri="{BB962C8B-B14F-4D97-AF65-F5344CB8AC3E}">
        <p14:creationId xmlns:p14="http://schemas.microsoft.com/office/powerpoint/2010/main" val="14137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8BC0F-D2BE-486B-AC79-92277CAFF342}"/>
              </a:ext>
            </a:extLst>
          </p:cNvPr>
          <p:cNvSpPr>
            <a:spLocks noGrp="1"/>
          </p:cNvSpPr>
          <p:nvPr>
            <p:ph type="title"/>
          </p:nvPr>
        </p:nvSpPr>
        <p:spPr/>
        <p:txBody>
          <a:bodyPr/>
          <a:lstStyle/>
          <a:p>
            <a:r>
              <a:rPr lang="en-US" dirty="0"/>
              <a:t>All’s Well That Ends Well?</a:t>
            </a:r>
          </a:p>
        </p:txBody>
      </p:sp>
      <p:sp>
        <p:nvSpPr>
          <p:cNvPr id="3" name="Content Placeholder 2">
            <a:extLst>
              <a:ext uri="{FF2B5EF4-FFF2-40B4-BE49-F238E27FC236}">
                <a16:creationId xmlns:a16="http://schemas.microsoft.com/office/drawing/2014/main" id="{A14EE704-155C-4BD9-B7A1-8A4E5D90A58D}"/>
              </a:ext>
            </a:extLst>
          </p:cNvPr>
          <p:cNvSpPr>
            <a:spLocks noGrp="1"/>
          </p:cNvSpPr>
          <p:nvPr>
            <p:ph idx="1"/>
          </p:nvPr>
        </p:nvSpPr>
        <p:spPr>
          <a:xfrm>
            <a:off x="1217931" y="1828800"/>
            <a:ext cx="4878069" cy="4191000"/>
          </a:xfrm>
        </p:spPr>
        <p:txBody>
          <a:bodyPr>
            <a:normAutofit/>
          </a:bodyPr>
          <a:lstStyle/>
          <a:p>
            <a:pPr marL="45720" indent="0">
              <a:buNone/>
            </a:pPr>
            <a:r>
              <a:rPr lang="en-US" dirty="0"/>
              <a:t>THE WOMEN OF THE CITY: Cry, cry, in triumph, carry on the dancing on and on! (p. 280)</a:t>
            </a:r>
          </a:p>
        </p:txBody>
      </p:sp>
      <p:pic>
        <p:nvPicPr>
          <p:cNvPr id="5" name="Picture 4" descr="See caption">
            <a:extLst>
              <a:ext uri="{FF2B5EF4-FFF2-40B4-BE49-F238E27FC236}">
                <a16:creationId xmlns:a16="http://schemas.microsoft.com/office/drawing/2014/main" id="{6B07F6C9-005A-4B2C-BFDB-F722C6521622}"/>
              </a:ext>
            </a:extLst>
          </p:cNvPr>
          <p:cNvPicPr>
            <a:picLocks noChangeAspect="1"/>
          </p:cNvPicPr>
          <p:nvPr/>
        </p:nvPicPr>
        <p:blipFill>
          <a:blip r:embed="rId2"/>
          <a:stretch>
            <a:fillRect/>
          </a:stretch>
        </p:blipFill>
        <p:spPr>
          <a:xfrm>
            <a:off x="6477000" y="1838303"/>
            <a:ext cx="4502452" cy="2645148"/>
          </a:xfrm>
          <a:prstGeom prst="rect">
            <a:avLst/>
          </a:prstGeom>
        </p:spPr>
      </p:pic>
      <p:sp>
        <p:nvSpPr>
          <p:cNvPr id="6" name="TextBox 5">
            <a:extLst>
              <a:ext uri="{FF2B5EF4-FFF2-40B4-BE49-F238E27FC236}">
                <a16:creationId xmlns:a16="http://schemas.microsoft.com/office/drawing/2014/main" id="{78424039-BCDE-4968-BCCA-1DD0DB4C79DB}"/>
              </a:ext>
            </a:extLst>
          </p:cNvPr>
          <p:cNvSpPr txBox="1"/>
          <p:nvPr/>
        </p:nvSpPr>
        <p:spPr>
          <a:xfrm>
            <a:off x="7028083" y="4490000"/>
            <a:ext cx="3400290" cy="676467"/>
          </a:xfrm>
          <a:prstGeom prst="rect">
            <a:avLst/>
          </a:prstGeom>
          <a:noFill/>
        </p:spPr>
        <p:txBody>
          <a:bodyPr wrap="none" rtlCol="0" anchor="ctr" anchorCtr="0">
            <a:spAutoFit/>
          </a:bodyPr>
          <a:lstStyle/>
          <a:p>
            <a:pPr algn="ctr">
              <a:lnSpc>
                <a:spcPct val="125000"/>
              </a:lnSpc>
            </a:pPr>
            <a:r>
              <a:rPr lang="en-US" sz="1600" i="1" dirty="0">
                <a:solidFill>
                  <a:schemeClr val="tx1">
                    <a:lumMod val="60000"/>
                    <a:lumOff val="40000"/>
                  </a:schemeClr>
                </a:solidFill>
              </a:rPr>
              <a:t>Athena leads Furies robed </a:t>
            </a:r>
            <a:r>
              <a:rPr lang="en-US" sz="1600" i="1">
                <a:solidFill>
                  <a:schemeClr val="tx1">
                    <a:lumMod val="60000"/>
                    <a:lumOff val="40000"/>
                  </a:schemeClr>
                </a:solidFill>
              </a:rPr>
              <a:t>in red</a:t>
            </a:r>
            <a:br>
              <a:rPr lang="en-US" sz="1600" i="1" dirty="0">
                <a:solidFill>
                  <a:schemeClr val="tx1">
                    <a:lumMod val="60000"/>
                    <a:lumOff val="40000"/>
                  </a:schemeClr>
                </a:solidFill>
              </a:rPr>
            </a:br>
            <a:r>
              <a:rPr lang="en-US" sz="1600" i="1" dirty="0">
                <a:solidFill>
                  <a:schemeClr val="tx1">
                    <a:lumMod val="60000"/>
                    <a:lumOff val="40000"/>
                  </a:schemeClr>
                </a:solidFill>
              </a:rPr>
              <a:t>(1983 Tony Harrison </a:t>
            </a:r>
            <a:r>
              <a:rPr lang="en-US" sz="1600" dirty="0">
                <a:solidFill>
                  <a:schemeClr val="tx1">
                    <a:lumMod val="60000"/>
                    <a:lumOff val="40000"/>
                  </a:schemeClr>
                </a:solidFill>
              </a:rPr>
              <a:t>Eumenides</a:t>
            </a:r>
            <a:r>
              <a:rPr lang="en-US" sz="1600" i="1" dirty="0">
                <a:solidFill>
                  <a:schemeClr val="tx1">
                    <a:lumMod val="60000"/>
                    <a:lumOff val="40000"/>
                  </a:schemeClr>
                </a:solidFill>
              </a:rPr>
              <a:t>)</a:t>
            </a:r>
          </a:p>
        </p:txBody>
      </p:sp>
    </p:spTree>
    <p:extLst>
      <p:ext uri="{BB962C8B-B14F-4D97-AF65-F5344CB8AC3E}">
        <p14:creationId xmlns:p14="http://schemas.microsoft.com/office/powerpoint/2010/main" val="268504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BB64-5276-47D6-B75A-7D1D715B3E1A}"/>
              </a:ext>
            </a:extLst>
          </p:cNvPr>
          <p:cNvSpPr>
            <a:spLocks noGrp="1"/>
          </p:cNvSpPr>
          <p:nvPr>
            <p:ph type="title"/>
          </p:nvPr>
        </p:nvSpPr>
        <p:spPr/>
        <p:txBody>
          <a:bodyPr/>
          <a:lstStyle/>
          <a:p>
            <a:r>
              <a:rPr lang="en-US" dirty="0"/>
              <a:t>Fix the Problem…</a:t>
            </a:r>
          </a:p>
        </p:txBody>
      </p:sp>
      <p:sp>
        <p:nvSpPr>
          <p:cNvPr id="3" name="Content Placeholder 2">
            <a:extLst>
              <a:ext uri="{FF2B5EF4-FFF2-40B4-BE49-F238E27FC236}">
                <a16:creationId xmlns:a16="http://schemas.microsoft.com/office/drawing/2014/main" id="{45969596-DBF2-4911-811A-AD2661E1CF46}"/>
              </a:ext>
            </a:extLst>
          </p:cNvPr>
          <p:cNvSpPr>
            <a:spLocks noGrp="1"/>
          </p:cNvSpPr>
          <p:nvPr>
            <p:ph idx="1"/>
          </p:nvPr>
        </p:nvSpPr>
        <p:spPr/>
        <p:txBody>
          <a:bodyPr>
            <a:normAutofit fontScale="92500" lnSpcReduction="10000"/>
          </a:bodyPr>
          <a:lstStyle/>
          <a:p>
            <a:pPr marL="45720" indent="0">
              <a:buNone/>
            </a:pPr>
            <a:r>
              <a:rPr lang="en-US" dirty="0"/>
              <a:t>“Gorgias defends rhetoric wholeheartedly, Socrates deeply disagrees with Gorgias.”</a:t>
            </a:r>
          </a:p>
          <a:p>
            <a:pPr lvl="1"/>
            <a:r>
              <a:rPr lang="en-US" dirty="0"/>
              <a:t>comma splice</a:t>
            </a:r>
          </a:p>
          <a:p>
            <a:pPr marL="45720" indent="0">
              <a:buNone/>
            </a:pPr>
            <a:r>
              <a:rPr lang="en-US" dirty="0"/>
              <a:t>“Gorgias defends rhetoric wholeheartedly, but Socrates deeply disagrees with Gorgias. Very deeply.”</a:t>
            </a:r>
          </a:p>
          <a:p>
            <a:pPr lvl="1"/>
            <a:r>
              <a:rPr lang="en-US" dirty="0"/>
              <a:t>sentence fragment</a:t>
            </a:r>
          </a:p>
        </p:txBody>
      </p:sp>
    </p:spTree>
    <p:extLst>
      <p:ext uri="{BB962C8B-B14F-4D97-AF65-F5344CB8AC3E}">
        <p14:creationId xmlns:p14="http://schemas.microsoft.com/office/powerpoint/2010/main" val="286509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Aeschylus </a:t>
            </a:r>
            <a:r>
              <a:rPr lang="en-US" i="1" dirty="0"/>
              <a:t>Eumenides</a:t>
            </a:r>
            <a:r>
              <a:rPr lang="en-US" dirty="0"/>
              <a:t> p. 231</a:t>
            </a:r>
          </a:p>
        </p:txBody>
      </p:sp>
      <p:sp>
        <p:nvSpPr>
          <p:cNvPr id="6" name="Content Placeholder 5">
            <a:extLst>
              <a:ext uri="{FF2B5EF4-FFF2-40B4-BE49-F238E27FC236}">
                <a16:creationId xmlns:a16="http://schemas.microsoft.com/office/drawing/2014/main" id="{544A62FC-512F-47F3-AA5B-2F87FDEC0332}"/>
              </a:ext>
            </a:extLst>
          </p:cNvPr>
          <p:cNvSpPr>
            <a:spLocks noGrp="1"/>
          </p:cNvSpPr>
          <p:nvPr>
            <p:ph idx="1"/>
          </p:nvPr>
        </p:nvSpPr>
        <p:spPr/>
        <p:txBody>
          <a:bodyPr>
            <a:normAutofit/>
          </a:bodyPr>
          <a:lstStyle/>
          <a:p>
            <a:pPr marL="45720" indent="0">
              <a:lnSpc>
                <a:spcPct val="125000"/>
              </a:lnSpc>
              <a:buNone/>
            </a:pPr>
            <a:r>
              <a:rPr lang="en-US" sz="2800" dirty="0"/>
              <a:t>PYTHIA: First of the gods I honour in my prayer is Mother Earth, / the first of the gods to prophesy, and next I praise / Tradition, second to hold her Mother’s mantic seat, / so legend says, and third by the lots of destiny, / by Tradition’s free will — no force to bear her down….</a:t>
            </a:r>
          </a:p>
        </p:txBody>
      </p:sp>
    </p:spTree>
    <p:extLst>
      <p:ext uri="{BB962C8B-B14F-4D97-AF65-F5344CB8AC3E}">
        <p14:creationId xmlns:p14="http://schemas.microsoft.com/office/powerpoint/2010/main" val="40813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132FDBE6-55FD-4EFE-8FBB-16F09F860E2B}"/>
              </a:ext>
            </a:extLst>
          </p:cNvPr>
          <p:cNvSpPr>
            <a:spLocks noGrp="1"/>
          </p:cNvSpPr>
          <p:nvPr>
            <p:ph type="title" idx="4294967295"/>
          </p:nvPr>
        </p:nvSpPr>
        <p:spPr>
          <a:xfrm>
            <a:off x="1217931" y="-1325562"/>
            <a:ext cx="9756141" cy="1325562"/>
          </a:xfrm>
        </p:spPr>
        <p:txBody>
          <a:bodyPr vert="horz" lIns="182880" tIns="91440" rIns="182880" bIns="91440" rtlCol="0" anchor="b">
            <a:normAutofit fontScale="90000"/>
          </a:bodyPr>
          <a:lstStyle/>
          <a:p>
            <a:r>
              <a:rPr lang="en-US" dirty="0"/>
              <a:t>Delphi Foundation Myth, Succession Myth</a:t>
            </a:r>
          </a:p>
        </p:txBody>
      </p:sp>
      <p:sp>
        <p:nvSpPr>
          <p:cNvPr id="7" name="TextBox 6">
            <a:extLst>
              <a:ext uri="{FF2B5EF4-FFF2-40B4-BE49-F238E27FC236}">
                <a16:creationId xmlns:a16="http://schemas.microsoft.com/office/drawing/2014/main" id="{548F8565-9C0F-4742-A839-2645937E9DF7}"/>
              </a:ext>
            </a:extLst>
          </p:cNvPr>
          <p:cNvSpPr txBox="1"/>
          <p:nvPr/>
        </p:nvSpPr>
        <p:spPr>
          <a:xfrm>
            <a:off x="5384800" y="633250"/>
            <a:ext cx="5587999" cy="5201424"/>
          </a:xfrm>
          <a:prstGeom prst="rect">
            <a:avLst/>
          </a:prstGeom>
          <a:noFill/>
        </p:spPr>
        <p:txBody>
          <a:bodyPr wrap="square" rtlCol="0">
            <a:spAutoFit/>
          </a:bodyPr>
          <a:lstStyle/>
          <a:p>
            <a:pPr>
              <a:spcAft>
                <a:spcPts val="1200"/>
              </a:spcAft>
            </a:pPr>
            <a:r>
              <a:rPr lang="en-US" sz="2800" dirty="0">
                <a:solidFill>
                  <a:schemeClr val="bg1"/>
                </a:solidFill>
              </a:rPr>
              <a:t>DELPHI MYTH: Apollo</a:t>
            </a:r>
          </a:p>
          <a:p>
            <a:pPr marL="342900" indent="-342900">
              <a:spcAft>
                <a:spcPts val="1200"/>
              </a:spcAft>
              <a:buFont typeface="Arial" panose="020B0604020202020204" pitchFamily="34" charset="0"/>
              <a:buChar char="•"/>
            </a:pPr>
            <a:r>
              <a:rPr lang="en-US" sz="2800" dirty="0">
                <a:solidFill>
                  <a:schemeClr val="bg1"/>
                </a:solidFill>
              </a:rPr>
              <a:t>Slays Python</a:t>
            </a:r>
          </a:p>
          <a:p>
            <a:pPr marL="342900" indent="-342900">
              <a:spcAft>
                <a:spcPts val="1200"/>
              </a:spcAft>
              <a:buFont typeface="Arial" panose="020B0604020202020204" pitchFamily="34" charset="0"/>
              <a:buChar char="•"/>
            </a:pPr>
            <a:r>
              <a:rPr lang="en-US" sz="2800" dirty="0">
                <a:solidFill>
                  <a:schemeClr val="bg1"/>
                </a:solidFill>
              </a:rPr>
              <a:t>Seizes sanctuary</a:t>
            </a:r>
          </a:p>
          <a:p>
            <a:pPr>
              <a:spcAft>
                <a:spcPts val="1200"/>
              </a:spcAft>
            </a:pPr>
            <a:r>
              <a:rPr lang="en-US" sz="2800" dirty="0">
                <a:solidFill>
                  <a:schemeClr val="bg1"/>
                </a:solidFill>
              </a:rPr>
              <a:t>SUCCESSION MYTH</a:t>
            </a:r>
          </a:p>
          <a:p>
            <a:pPr marL="342900" indent="-342900">
              <a:spcAft>
                <a:spcPts val="1200"/>
              </a:spcAft>
              <a:buFont typeface="Arial" panose="020B0604020202020204" pitchFamily="34" charset="0"/>
              <a:buChar char="•"/>
            </a:pPr>
            <a:r>
              <a:rPr lang="en-US" sz="2800" dirty="0">
                <a:solidFill>
                  <a:schemeClr val="bg1"/>
                </a:solidFill>
              </a:rPr>
              <a:t>Sky sexually smothers Earth</a:t>
            </a:r>
          </a:p>
          <a:p>
            <a:pPr marL="342900" indent="-342900">
              <a:spcAft>
                <a:spcPts val="1200"/>
              </a:spcAft>
              <a:buFont typeface="Arial" panose="020B0604020202020204" pitchFamily="34" charset="0"/>
              <a:buChar char="•"/>
            </a:pPr>
            <a:r>
              <a:rPr lang="en-US" sz="2800" dirty="0">
                <a:solidFill>
                  <a:schemeClr val="bg1"/>
                </a:solidFill>
              </a:rPr>
              <a:t>Kronos</a:t>
            </a:r>
          </a:p>
          <a:p>
            <a:pPr marL="800100" lvl="1" indent="-342900">
              <a:spcAft>
                <a:spcPts val="1200"/>
              </a:spcAft>
              <a:buFont typeface="Arial" panose="020B0604020202020204" pitchFamily="34" charset="0"/>
              <a:buChar char="•"/>
            </a:pPr>
            <a:r>
              <a:rPr lang="en-US" sz="2800" dirty="0">
                <a:solidFill>
                  <a:schemeClr val="bg1"/>
                </a:solidFill>
              </a:rPr>
              <a:t>Castrates Sky</a:t>
            </a:r>
          </a:p>
          <a:p>
            <a:pPr marL="800100" lvl="1" indent="-342900">
              <a:spcAft>
                <a:spcPts val="1200"/>
              </a:spcAft>
              <a:buFont typeface="Arial" panose="020B0604020202020204" pitchFamily="34" charset="0"/>
              <a:buChar char="•"/>
            </a:pPr>
            <a:r>
              <a:rPr lang="en-US" sz="2800" dirty="0">
                <a:solidFill>
                  <a:schemeClr val="bg1"/>
                </a:solidFill>
              </a:rPr>
              <a:t>Eats children</a:t>
            </a:r>
          </a:p>
          <a:p>
            <a:pPr marL="342900" indent="-342900">
              <a:spcAft>
                <a:spcPts val="1200"/>
              </a:spcAft>
              <a:buFont typeface="Arial" panose="020B0604020202020204" pitchFamily="34" charset="0"/>
              <a:buChar char="•"/>
            </a:pPr>
            <a:r>
              <a:rPr lang="en-US" sz="2800" dirty="0">
                <a:solidFill>
                  <a:schemeClr val="bg1"/>
                </a:solidFill>
              </a:rPr>
              <a:t>Zeus overthrows Kronos</a:t>
            </a:r>
          </a:p>
        </p:txBody>
      </p:sp>
      <p:pic>
        <p:nvPicPr>
          <p:cNvPr id="3" name="Picture 2" descr="Delphi, temple of Apollo">
            <a:extLst>
              <a:ext uri="{FF2B5EF4-FFF2-40B4-BE49-F238E27FC236}">
                <a16:creationId xmlns:a16="http://schemas.microsoft.com/office/drawing/2014/main" id="{C710BB62-71A2-40D1-9416-3EB688D30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765330"/>
            <a:ext cx="3841672" cy="3471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2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4587" y="1936284"/>
            <a:ext cx="7822829" cy="2985433"/>
          </a:xfrm>
          <a:prstGeom prst="rect">
            <a:avLst/>
          </a:prstGeom>
          <a:noFill/>
        </p:spPr>
        <p:txBody>
          <a:bodyPr wrap="square" rtlCol="0" anchor="ctr" anchorCtr="0">
            <a:spAutoFit/>
          </a:bodyPr>
          <a:lstStyle/>
          <a:p>
            <a:pPr algn="ctr">
              <a:spcAft>
                <a:spcPts val="2400"/>
              </a:spcAft>
            </a:pPr>
            <a:r>
              <a:rPr lang="en-US" sz="4800" i="1" dirty="0"/>
              <a:t>Eumenides,</a:t>
            </a:r>
            <a:r>
              <a:rPr lang="en-US" sz="4800" dirty="0"/>
              <a:t> </a:t>
            </a:r>
            <a:r>
              <a:rPr lang="en-US" sz="4800" i="1" dirty="0"/>
              <a:t>Oresteia</a:t>
            </a:r>
            <a:r>
              <a:rPr lang="en-US" sz="4800" dirty="0"/>
              <a:t> as speech act</a:t>
            </a:r>
          </a:p>
          <a:p>
            <a:pPr algn="ctr">
              <a:spcAft>
                <a:spcPts val="2400"/>
              </a:spcAft>
            </a:pPr>
            <a:r>
              <a:rPr lang="en-US" sz="3600" dirty="0"/>
              <a:t>(declarative = assertion “making it so”)</a:t>
            </a:r>
          </a:p>
        </p:txBody>
      </p:sp>
      <p:sp>
        <p:nvSpPr>
          <p:cNvPr id="3" name="Title 2" hidden="1">
            <a:extLst>
              <a:ext uri="{FF2B5EF4-FFF2-40B4-BE49-F238E27FC236}">
                <a16:creationId xmlns:a16="http://schemas.microsoft.com/office/drawing/2014/main" id="{7DC7F7FD-CB20-491D-ABBB-13FB7A0802B7}"/>
              </a:ext>
            </a:extLst>
          </p:cNvPr>
          <p:cNvSpPr>
            <a:spLocks noGrp="1"/>
          </p:cNvSpPr>
          <p:nvPr>
            <p:ph type="title" idx="4294967295"/>
          </p:nvPr>
        </p:nvSpPr>
        <p:spPr>
          <a:xfrm>
            <a:off x="1217931" y="-1325562"/>
            <a:ext cx="9756141" cy="1325562"/>
          </a:xfrm>
        </p:spPr>
        <p:txBody>
          <a:bodyPr vert="horz" lIns="182880" tIns="91440" rIns="182880" bIns="91440" rtlCol="0" anchor="b">
            <a:normAutofit/>
          </a:bodyPr>
          <a:lstStyle/>
          <a:p>
            <a:r>
              <a:rPr lang="en-US" dirty="0"/>
              <a:t>Oresteia as Speech Act</a:t>
            </a:r>
          </a:p>
        </p:txBody>
      </p:sp>
    </p:spTree>
    <p:extLst>
      <p:ext uri="{BB962C8B-B14F-4D97-AF65-F5344CB8AC3E}">
        <p14:creationId xmlns:p14="http://schemas.microsoft.com/office/powerpoint/2010/main" val="113475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p:txBody>
          <a:bodyPr>
            <a:normAutofit/>
          </a:bodyPr>
          <a:lstStyle/>
          <a:p>
            <a:pPr lvl="0"/>
            <a:r>
              <a:rPr lang="en-US" dirty="0"/>
              <a:t>SWA Prompt</a:t>
            </a:r>
          </a:p>
          <a:p>
            <a:pPr lvl="1"/>
            <a:r>
              <a:rPr lang="en-US" dirty="0"/>
              <a:t>Appeals Court, Furies v. Orestes</a:t>
            </a:r>
          </a:p>
          <a:p>
            <a:pPr lvl="0"/>
            <a:r>
              <a:rPr lang="en-US" dirty="0"/>
              <a:t>Recap and Update</a:t>
            </a:r>
          </a:p>
          <a:p>
            <a:pPr lvl="1"/>
            <a:r>
              <a:rPr lang="en-US" dirty="0"/>
              <a:t>What Kind of Progress?</a:t>
            </a:r>
          </a:p>
        </p:txBody>
      </p:sp>
    </p:spTree>
    <p:extLst>
      <p:ext uri="{BB962C8B-B14F-4D97-AF65-F5344CB8AC3E}">
        <p14:creationId xmlns:p14="http://schemas.microsoft.com/office/powerpoint/2010/main" val="320056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6684-5D10-4AFF-9B52-E5D9A549A01D}"/>
              </a:ext>
            </a:extLst>
          </p:cNvPr>
          <p:cNvSpPr>
            <a:spLocks noGrp="1"/>
          </p:cNvSpPr>
          <p:nvPr>
            <p:ph type="title"/>
          </p:nvPr>
        </p:nvSpPr>
        <p:spPr/>
        <p:txBody>
          <a:bodyPr/>
          <a:lstStyle/>
          <a:p>
            <a:r>
              <a:rPr lang="en-US" dirty="0"/>
              <a:t>SWA Prompt</a:t>
            </a:r>
          </a:p>
        </p:txBody>
      </p:sp>
      <p:sp>
        <p:nvSpPr>
          <p:cNvPr id="3" name="Text Placeholder 2">
            <a:extLst>
              <a:ext uri="{FF2B5EF4-FFF2-40B4-BE49-F238E27FC236}">
                <a16:creationId xmlns:a16="http://schemas.microsoft.com/office/drawing/2014/main" id="{42720A6B-C301-456C-B2E6-6E752946F230}"/>
              </a:ext>
            </a:extLst>
          </p:cNvPr>
          <p:cNvSpPr>
            <a:spLocks noGrp="1"/>
          </p:cNvSpPr>
          <p:nvPr>
            <p:ph type="body" idx="1"/>
          </p:nvPr>
        </p:nvSpPr>
        <p:spPr/>
        <p:txBody>
          <a:bodyPr/>
          <a:lstStyle/>
          <a:p>
            <a:r>
              <a:rPr lang="en-US" dirty="0"/>
              <a:t>Appeals Court, Furies v. Orestes</a:t>
            </a:r>
          </a:p>
        </p:txBody>
      </p:sp>
    </p:spTree>
    <p:extLst>
      <p:ext uri="{BB962C8B-B14F-4D97-AF65-F5344CB8AC3E}">
        <p14:creationId xmlns:p14="http://schemas.microsoft.com/office/powerpoint/2010/main" val="375232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5A19-0327-4E1E-A88B-96825EB1DFB4}"/>
              </a:ext>
            </a:extLst>
          </p:cNvPr>
          <p:cNvSpPr>
            <a:spLocks noGrp="1"/>
          </p:cNvSpPr>
          <p:nvPr>
            <p:ph type="title"/>
          </p:nvPr>
        </p:nvSpPr>
        <p:spPr/>
        <p:txBody>
          <a:bodyPr/>
          <a:lstStyle/>
          <a:p>
            <a:r>
              <a:rPr lang="en-US" dirty="0"/>
              <a:t>Procedure</a:t>
            </a:r>
          </a:p>
        </p:txBody>
      </p:sp>
      <p:sp>
        <p:nvSpPr>
          <p:cNvPr id="3" name="Content Placeholder 2">
            <a:extLst>
              <a:ext uri="{FF2B5EF4-FFF2-40B4-BE49-F238E27FC236}">
                <a16:creationId xmlns:a16="http://schemas.microsoft.com/office/drawing/2014/main" id="{F5EC779E-25C8-48AC-9DBB-D012263C3AE1}"/>
              </a:ext>
            </a:extLst>
          </p:cNvPr>
          <p:cNvSpPr>
            <a:spLocks noGrp="1"/>
          </p:cNvSpPr>
          <p:nvPr>
            <p:ph idx="1"/>
          </p:nvPr>
        </p:nvSpPr>
        <p:spPr/>
        <p:txBody>
          <a:bodyPr>
            <a:normAutofit lnSpcReduction="10000"/>
          </a:bodyPr>
          <a:lstStyle/>
          <a:p>
            <a:r>
              <a:rPr lang="en-US" dirty="0"/>
              <a:t>Choose</a:t>
            </a:r>
          </a:p>
          <a:p>
            <a:pPr lvl="1"/>
            <a:r>
              <a:rPr lang="en-US" dirty="0"/>
              <a:t>Attorneys for Furies</a:t>
            </a:r>
          </a:p>
          <a:p>
            <a:pPr lvl="1"/>
            <a:r>
              <a:rPr lang="en-US" dirty="0"/>
              <a:t>Attorneys for Orestes</a:t>
            </a:r>
          </a:p>
          <a:p>
            <a:pPr lvl="1"/>
            <a:r>
              <a:rPr lang="en-US" dirty="0"/>
              <a:t>Judges</a:t>
            </a:r>
          </a:p>
          <a:p>
            <a:r>
              <a:rPr lang="en-US" dirty="0"/>
              <a:t>Arguments</a:t>
            </a:r>
          </a:p>
          <a:p>
            <a:r>
              <a:rPr lang="en-US" dirty="0"/>
              <a:t>Verdict</a:t>
            </a:r>
          </a:p>
        </p:txBody>
      </p:sp>
      <p:pic>
        <p:nvPicPr>
          <p:cNvPr id="8" name="Picture 7">
            <a:extLst>
              <a:ext uri="{FF2B5EF4-FFF2-40B4-BE49-F238E27FC236}">
                <a16:creationId xmlns:a16="http://schemas.microsoft.com/office/drawing/2014/main" id="{8BF66CB0-7899-4A00-8999-62DE984078D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04619" y="1828799"/>
            <a:ext cx="4119148" cy="3274723"/>
          </a:xfrm>
          <a:prstGeom prst="rect">
            <a:avLst/>
          </a:prstGeom>
        </p:spPr>
      </p:pic>
    </p:spTree>
    <p:extLst>
      <p:ext uri="{BB962C8B-B14F-4D97-AF65-F5344CB8AC3E}">
        <p14:creationId xmlns:p14="http://schemas.microsoft.com/office/powerpoint/2010/main" val="756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rsuasion_fall_2025">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nchorCtr="0">
        <a:spAutoFit/>
      </a:bodyPr>
      <a:lstStyle>
        <a:defPPr algn="ctr">
          <a:lnSpc>
            <a:spcPct val="125000"/>
          </a:lnSpc>
          <a:defRPr sz="1600" i="1" dirty="0" smtClean="0">
            <a:solidFill>
              <a:schemeClr val="tx1">
                <a:lumMod val="60000"/>
                <a:lumOff val="40000"/>
              </a:schemeClr>
            </a:solidFill>
          </a:defRPr>
        </a:defPPr>
      </a:lstStyle>
    </a:txDef>
  </a:objectDefaults>
  <a:extraClrSchemeLst/>
  <a:extLst>
    <a:ext uri="{05A4C25C-085E-4340-85A3-A5531E510DB2}">
      <thm15:themeFamily xmlns:thm15="http://schemas.microsoft.com/office/thememl/2012/main" name="persuasion_fall_2025" id="{5C9E5066-8DBB-4E1F-9800-FE0C8D94D609}" vid="{49740DC7-BAFC-4F37-9EDC-7471B9F0F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persuasion_fall_2025</Template>
  <TotalTime>147</TotalTime>
  <Words>3363</Words>
  <Application>Microsoft Office PowerPoint</Application>
  <PresentationFormat>Widescreen</PresentationFormat>
  <Paragraphs>321</Paragraphs>
  <Slides>26</Slides>
  <Notes>18</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Century Gothic</vt:lpstr>
      <vt:lpstr>persuasion_fall_2025</vt:lpstr>
      <vt:lpstr>Image</vt:lpstr>
      <vt:lpstr>Peithō on Trial</vt:lpstr>
      <vt:lpstr>Preliminary Notes…</vt:lpstr>
      <vt:lpstr>Fix the Problem…</vt:lpstr>
      <vt:lpstr>Aeschylus Eumenides p. 231</vt:lpstr>
      <vt:lpstr>Delphi Foundation Myth, Succession Myth</vt:lpstr>
      <vt:lpstr>Oresteia as Speech Act</vt:lpstr>
      <vt:lpstr>Agenda</vt:lpstr>
      <vt:lpstr>SWA Prompt</vt:lpstr>
      <vt:lpstr>Procedure</vt:lpstr>
      <vt:lpstr>Recap and Update</vt:lpstr>
      <vt:lpstr>Question. . .</vt:lpstr>
      <vt:lpstr>Aeschylus Libation Bearers p. 182–3</vt:lpstr>
      <vt:lpstr>Eumenides: Parallel Conflicts</vt:lpstr>
      <vt:lpstr>Oresteia: Larger Movements</vt:lpstr>
      <vt:lpstr>Lind &amp; Tyler on Procedural Justice</vt:lpstr>
      <vt:lpstr>Foundation: Areopagus Court</vt:lpstr>
      <vt:lpstr>Map of Ancient Athens</vt:lpstr>
      <vt:lpstr>Historical Context</vt:lpstr>
      <vt:lpstr>Historical Context (cont’d)</vt:lpstr>
      <vt:lpstr>Peithō in Eumenides</vt:lpstr>
      <vt:lpstr>Apollo to Orestes</vt:lpstr>
      <vt:lpstr>Apollo’s Slam-Dunk?</vt:lpstr>
      <vt:lpstr>“Binding Song” (307 ff.)</vt:lpstr>
      <vt:lpstr>Athena’s (Semi-)Veiled Threat</vt:lpstr>
      <vt:lpstr>Athena in “Buy-in” Scene</vt:lpstr>
      <vt:lpstr>All’s Well That Ends Well?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Peithō on Trial</dc:title>
  <dc:creator>Andrew Scholtz</dc:creator>
  <cp:lastModifiedBy>Andrew Scholtz</cp:lastModifiedBy>
  <cp:revision>30</cp:revision>
  <dcterms:created xsi:type="dcterms:W3CDTF">2025-09-30T03:28:03Z</dcterms:created>
  <dcterms:modified xsi:type="dcterms:W3CDTF">2025-09-30T17:13:17Z</dcterms:modified>
</cp:coreProperties>
</file>