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8" r:id="rId3"/>
    <p:sldId id="295" r:id="rId4"/>
    <p:sldId id="297" r:id="rId5"/>
    <p:sldId id="298" r:id="rId6"/>
    <p:sldId id="299" r:id="rId7"/>
    <p:sldId id="296" r:id="rId8"/>
    <p:sldId id="293" r:id="rId9"/>
    <p:sldId id="294" r:id="rId10"/>
    <p:sldId id="284" r:id="rId11"/>
    <p:sldId id="300" r:id="rId12"/>
    <p:sldId id="301" r:id="rId13"/>
    <p:sldId id="266" r:id="rId14"/>
    <p:sldId id="286" r:id="rId15"/>
    <p:sldId id="287" r:id="rId16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7" userDrawn="1">
          <p15:clr>
            <a:srgbClr val="A4A3A4"/>
          </p15:clr>
        </p15:guide>
        <p15:guide id="2" pos="5207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6D6"/>
    <a:srgbClr val="C67F3E"/>
    <a:srgbClr val="EFDEC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28" autoAdjust="0"/>
    <p:restoredTop sz="72084" autoAdjust="0"/>
  </p:normalViewPr>
  <p:slideViewPr>
    <p:cSldViewPr snapToGrid="0">
      <p:cViewPr varScale="1">
        <p:scale>
          <a:sx n="114" d="100"/>
          <a:sy n="114" d="100"/>
        </p:scale>
        <p:origin x="1988" y="80"/>
      </p:cViewPr>
      <p:guideLst>
        <p:guide pos="767"/>
        <p:guide pos="5207"/>
        <p:guide orient="horz" pos="11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25" y="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8/20/2025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8/20/2025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22914" y="696913"/>
            <a:ext cx="3564573" cy="200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2935106"/>
            <a:ext cx="5608320" cy="566406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Rhetorical questioning</a:t>
            </a:r>
          </a:p>
          <a:p>
            <a:pPr lvl="1" indent="-1580"/>
            <a:r>
              <a:rPr lang="en-US" b="0" dirty="0"/>
              <a:t>“How on earth would big tobacco profit off of the loss of this young man?”</a:t>
            </a:r>
          </a:p>
          <a:p>
            <a:r>
              <a:rPr lang="en-US" b="0" i="1" dirty="0"/>
              <a:t>Provocative</a:t>
            </a:r>
            <a:r>
              <a:rPr lang="en-US" b="0" dirty="0"/>
              <a:t> questioning/statement (safe? speakers in Pl</a:t>
            </a:r>
            <a:r>
              <a:rPr lang="en-US" b="0" baseline="0" dirty="0"/>
              <a:t> </a:t>
            </a:r>
            <a:r>
              <a:rPr lang="en-US" b="0" i="1" baseline="0" dirty="0" err="1"/>
              <a:t>Gor</a:t>
            </a:r>
            <a:r>
              <a:rPr lang="en-US" b="0" i="0" baseline="0" dirty="0"/>
              <a:t> makes extensive use of). </a:t>
            </a:r>
            <a:r>
              <a:rPr lang="en-US" b="0" dirty="0"/>
              <a:t>[“How on earth would big tobacco profit off of the loss of this young man?”]</a:t>
            </a:r>
          </a:p>
          <a:p>
            <a:r>
              <a:rPr lang="en-US" b="0" dirty="0"/>
              <a:t>Argument by probability</a:t>
            </a:r>
          </a:p>
          <a:p>
            <a:pPr lvl="1" indent="-1580"/>
            <a:r>
              <a:rPr lang="en-US" b="0" dirty="0"/>
              <a:t>“If anything, we’d be loosing a customer”</a:t>
            </a:r>
          </a:p>
          <a:p>
            <a:pPr indent="-1580"/>
            <a:r>
              <a:rPr lang="en-US" b="0" dirty="0"/>
              <a:t>kolakeia. Telling/promising the audience what it wants to hear (the $</a:t>
            </a:r>
            <a:r>
              <a:rPr lang="en-US" b="0" dirty="0" err="1"/>
              <a:t>50m</a:t>
            </a:r>
            <a:r>
              <a:rPr lang="en-US" b="0" dirty="0"/>
              <a:t> campaign)</a:t>
            </a:r>
          </a:p>
          <a:p>
            <a:pPr lvl="1" indent="-1580"/>
            <a:r>
              <a:rPr lang="en-US" b="0" dirty="0"/>
              <a:t>in </a:t>
            </a:r>
            <a:r>
              <a:rPr lang="en-US" b="0" i="1" dirty="0"/>
              <a:t>Gorgias</a:t>
            </a:r>
            <a:r>
              <a:rPr lang="en-US" b="0" i="0" dirty="0"/>
              <a:t> and other sources is termed </a:t>
            </a:r>
            <a:r>
              <a:rPr lang="en-US" b="0" i="1" dirty="0"/>
              <a:t>kolakeia</a:t>
            </a:r>
            <a:endParaRPr lang="en-US" b="0" dirty="0"/>
          </a:p>
          <a:p>
            <a:r>
              <a:rPr lang="en-US" b="0" i="0" dirty="0"/>
              <a:t>it’s all about…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1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all about controlling the discourse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39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DA1A35-632A-4906-B988-9A6471960DCC}" type="slidenum">
              <a:rPr lang="en-US"/>
              <a:pPr/>
              <a:t>13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7350" y="482600"/>
            <a:ext cx="3697288" cy="2081213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Persuasion (</a:t>
            </a:r>
            <a:r>
              <a:rPr lang="en-US" i="1" dirty="0"/>
              <a:t>peitho</a:t>
            </a:r>
            <a:r>
              <a:rPr lang="en-US" dirty="0"/>
              <a:t>): its…</a:t>
            </a:r>
          </a:p>
          <a:p>
            <a:pPr lvl="1"/>
            <a:r>
              <a:rPr lang="en-US" dirty="0"/>
              <a:t>modalities</a:t>
            </a:r>
          </a:p>
          <a:p>
            <a:pPr lvl="1"/>
            <a:r>
              <a:rPr lang="en-US" dirty="0"/>
              <a:t>venues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value</a:t>
            </a:r>
          </a:p>
          <a:p>
            <a:pPr lvl="1"/>
            <a:r>
              <a:rPr lang="en-US" dirty="0"/>
              <a:t>weakness</a:t>
            </a:r>
          </a:p>
          <a:p>
            <a:pPr lvl="1"/>
            <a:r>
              <a:rPr lang="en-US" dirty="0"/>
              <a:t>hazards</a:t>
            </a:r>
          </a:p>
          <a:p>
            <a:pPr lvl="1"/>
            <a:r>
              <a:rPr lang="en-US" i="1" dirty="0"/>
              <a:t>analogies, ideologies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3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14484-2641-470E-840D-BA045095BA4F}" type="slidenum">
              <a:rPr lang="en-US"/>
              <a:pPr/>
              <a:t>14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57350" y="482600"/>
            <a:ext cx="3697288" cy="20812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topics</a:t>
            </a:r>
          </a:p>
          <a:p>
            <a:pPr lvl="1"/>
            <a:r>
              <a:rPr lang="en-US" dirty="0"/>
              <a:t>cultural meaning of persuasion in ancient </a:t>
            </a:r>
            <a:r>
              <a:rPr lang="en-US" dirty="0" err="1"/>
              <a:t>grc</a:t>
            </a:r>
            <a:endParaRPr lang="en-US" dirty="0"/>
          </a:p>
          <a:p>
            <a:pPr lvl="2"/>
            <a:r>
              <a:rPr lang="en-US" dirty="0"/>
              <a:t>with special attention to the </a:t>
            </a:r>
            <a:r>
              <a:rPr lang="en-US" dirty="0" err="1"/>
              <a:t>athenian</a:t>
            </a:r>
            <a:r>
              <a:rPr lang="en-US" dirty="0"/>
              <a:t> </a:t>
            </a:r>
            <a:r>
              <a:rPr lang="en-US" dirty="0" err="1"/>
              <a:t>democacy</a:t>
            </a:r>
            <a:r>
              <a:rPr lang="en-US" dirty="0"/>
              <a:t> - role of persuasion therein, its relation to </a:t>
            </a:r>
            <a:r>
              <a:rPr lang="en-US" dirty="0" err="1"/>
              <a:t>athenian</a:t>
            </a:r>
            <a:r>
              <a:rPr lang="en-US" dirty="0"/>
              <a:t>-style democracy as a system</a:t>
            </a:r>
          </a:p>
          <a:p>
            <a:pPr lvl="1"/>
            <a:r>
              <a:rPr lang="en-US" dirty="0"/>
              <a:t>can democracy today shed light on ancient</a:t>
            </a:r>
          </a:p>
          <a:p>
            <a:pPr lvl="1"/>
            <a:r>
              <a:rPr lang="en-US" dirty="0"/>
              <a:t>and vice versa</a:t>
            </a:r>
          </a:p>
          <a:p>
            <a:r>
              <a:rPr lang="en-US" dirty="0"/>
              <a:t>sequence of units</a:t>
            </a:r>
          </a:p>
          <a:p>
            <a:pPr lvl="1"/>
            <a:r>
              <a:rPr lang="en-US" dirty="0"/>
              <a:t>intro to peitho (abstraction, personification [and thus a divine or magical power])</a:t>
            </a:r>
          </a:p>
          <a:p>
            <a:pPr lvl="1"/>
            <a:r>
              <a:rPr lang="en-US" dirty="0"/>
              <a:t>genesis of peitho in </a:t>
            </a:r>
            <a:r>
              <a:rPr lang="en-US" dirty="0" err="1"/>
              <a:t>athenian</a:t>
            </a:r>
            <a:r>
              <a:rPr lang="en-US" dirty="0"/>
              <a:t> state</a:t>
            </a:r>
          </a:p>
          <a:p>
            <a:pPr lvl="2"/>
            <a:r>
              <a:rPr lang="en-US" dirty="0"/>
              <a:t>as imagined in </a:t>
            </a:r>
            <a:r>
              <a:rPr lang="en-US" dirty="0" err="1"/>
              <a:t>aesch</a:t>
            </a:r>
            <a:r>
              <a:rPr lang="en-US" dirty="0"/>
              <a:t> </a:t>
            </a:r>
            <a:r>
              <a:rPr lang="en-US" dirty="0" err="1"/>
              <a:t>oresteia</a:t>
            </a:r>
            <a:endParaRPr lang="en-US" dirty="0"/>
          </a:p>
          <a:p>
            <a:pPr lvl="3"/>
            <a:r>
              <a:rPr lang="en-US" dirty="0"/>
              <a:t>as </a:t>
            </a:r>
            <a:r>
              <a:rPr lang="en-US" i="1" dirty="0"/>
              <a:t>imagined</a:t>
            </a:r>
            <a:r>
              <a:rPr lang="en-US" dirty="0"/>
              <a:t>, and thus insight into its </a:t>
            </a:r>
            <a:r>
              <a:rPr lang="en-US" i="1" dirty="0"/>
              <a:t>ideological</a:t>
            </a:r>
            <a:r>
              <a:rPr lang="en-US" dirty="0"/>
              <a:t> value in, </a:t>
            </a:r>
            <a:r>
              <a:rPr lang="en-US" dirty="0" err="1"/>
              <a:t>athenian</a:t>
            </a:r>
            <a:r>
              <a:rPr lang="en-US" dirty="0"/>
              <a:t> politics, justice</a:t>
            </a:r>
          </a:p>
          <a:p>
            <a:pPr lvl="1"/>
            <a:r>
              <a:rPr lang="en-US" dirty="0"/>
              <a:t>historical overview of the genesis of politics - of the </a:t>
            </a:r>
            <a:r>
              <a:rPr lang="en-US" i="1" dirty="0"/>
              <a:t>polis</a:t>
            </a:r>
            <a:r>
              <a:rPr lang="en-US" dirty="0"/>
              <a:t> - in Greece and thus in the western historical tradition; of democracy at </a:t>
            </a:r>
            <a:r>
              <a:rPr lang="en-US" dirty="0" err="1"/>
              <a:t>athens</a:t>
            </a:r>
            <a:r>
              <a:rPr lang="en-US" dirty="0"/>
              <a:t>, and the role of persuasion therein</a:t>
            </a:r>
          </a:p>
          <a:p>
            <a:pPr lvl="1"/>
            <a:r>
              <a:rPr lang="en-US" dirty="0"/>
              <a:t>the crisis in persuasion, later 400s BCE, and how (or </a:t>
            </a:r>
            <a:r>
              <a:rPr lang="en-US" i="1" dirty="0"/>
              <a:t>if</a:t>
            </a:r>
            <a:r>
              <a:rPr lang="en-US" dirty="0"/>
              <a:t>) resolved</a:t>
            </a:r>
          </a:p>
          <a:p>
            <a:pPr lvl="1"/>
            <a:r>
              <a:rPr lang="en-US" dirty="0"/>
              <a:t>ATHENIAN DEMOCRACY AS A LABORATORY IN PERSUASION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62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geneds</a:t>
            </a:r>
            <a:r>
              <a:rPr lang="en-US" dirty="0"/>
              <a:t> and related</a:t>
            </a:r>
          </a:p>
          <a:p>
            <a:r>
              <a:rPr lang="en-US" dirty="0"/>
              <a:t>daily assignments</a:t>
            </a:r>
          </a:p>
          <a:p>
            <a:pPr lvl="1"/>
            <a:r>
              <a:rPr lang="en-US" dirty="0" err="1"/>
              <a:t>SWAs</a:t>
            </a:r>
            <a:endParaRPr lang="en-US" dirty="0"/>
          </a:p>
          <a:p>
            <a:r>
              <a:rPr lang="en-US" dirty="0"/>
              <a:t>oral assignments</a:t>
            </a:r>
          </a:p>
          <a:p>
            <a:r>
              <a:rPr lang="en-US" dirty="0" err="1"/>
              <a:t>harpur</a:t>
            </a:r>
            <a:r>
              <a:rPr lang="en-US" dirty="0"/>
              <a:t> w assignments</a:t>
            </a:r>
          </a:p>
          <a:p>
            <a:r>
              <a:rPr lang="en-US" dirty="0"/>
              <a:t>quizzes</a:t>
            </a:r>
          </a:p>
          <a:p>
            <a:r>
              <a:rPr lang="en-US" dirty="0"/>
              <a:t>honesty, use of AI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3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1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7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prompt students to suggest something difficult to persuade people to do. (not sexual, not violent or weird; something more or less believable but also extremely challenging from the persuader’s perspective.)</a:t>
            </a:r>
          </a:p>
          <a:p>
            <a:r>
              <a:rPr lang="en-US" dirty="0"/>
              <a:t>then solicit</a:t>
            </a:r>
            <a:r>
              <a:rPr lang="en-US" baseline="0" dirty="0"/>
              <a:t> and discuss suggestions for successful persuasion. what are the challenges; how to overcome?</a:t>
            </a:r>
          </a:p>
          <a:p>
            <a:r>
              <a:rPr lang="en-US" dirty="0"/>
              <a:t>next, show clip starting 2:35. share a trigger warning: offensive, belittling language will be heard. shocking insensitivity will be exhibited. before showing, ask students to keep in mind the following questions:</a:t>
            </a:r>
          </a:p>
          <a:p>
            <a:pPr lvl="1"/>
            <a:r>
              <a:rPr lang="en-US" dirty="0"/>
              <a:t>what is</a:t>
            </a:r>
            <a:r>
              <a:rPr lang="en-US" baseline="0" dirty="0"/>
              <a:t> it that nick is here trying to get people to do or think?</a:t>
            </a:r>
          </a:p>
          <a:p>
            <a:pPr lvl="1"/>
            <a:r>
              <a:rPr lang="en-US" baseline="0" dirty="0"/>
              <a:t>what challenges does he face</a:t>
            </a:r>
          </a:p>
          <a:p>
            <a:pPr lvl="1"/>
            <a:r>
              <a:rPr lang="en-US" baseline="0" dirty="0"/>
              <a:t>how does he overcome those challenges?</a:t>
            </a:r>
          </a:p>
          <a:p>
            <a:pPr lvl="0"/>
            <a:r>
              <a:rPr lang="en-US" baseline="0" dirty="0"/>
              <a:t>then ask them is they see anything that looks familiar. that surprises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82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645">
              <a:defRPr/>
            </a:pPr>
            <a:r>
              <a:rPr lang="en-US" dirty="0"/>
              <a:t>pretty cynical, no? the idea of exploiting a kind of cancer mascot that way seems to prove nick’s</a:t>
            </a:r>
            <a:r>
              <a:rPr lang="en-US" baseline="0" dirty="0"/>
              <a:t> point. and yet....</a:t>
            </a:r>
          </a:p>
          <a:p>
            <a:pPr defTabSz="909645">
              <a:defRPr/>
            </a:pPr>
            <a:r>
              <a:rPr lang="en-US" baseline="0" dirty="0"/>
              <a:t>can we really afford to ignore spin? does the study of spin — of managing perceptions — have a place in a moral world?</a:t>
            </a:r>
          </a:p>
          <a:p>
            <a:pPr lvl="1"/>
            <a:r>
              <a:rPr lang="en-US" dirty="0"/>
              <a:t>note that, without even answering the question of whether spin has a place, shouldn’t the well-educated</a:t>
            </a:r>
            <a:r>
              <a:rPr lang="en-US" baseline="0" dirty="0"/>
              <a:t> individual be educated to </a:t>
            </a:r>
            <a:r>
              <a:rPr lang="en-US" i="1" baseline="0" dirty="0"/>
              <a:t>recognize</a:t>
            </a:r>
            <a:r>
              <a:rPr lang="en-US" i="0" baseline="0" dirty="0"/>
              <a:t>, to know when others are trying to manipulate our perceptions?</a:t>
            </a:r>
          </a:p>
          <a:p>
            <a:pPr lvl="1"/>
            <a:r>
              <a:rPr lang="en-US" i="0" baseline="0" dirty="0"/>
              <a:t>on the other hand, when we interview for a job, when we put ourselves before a group whose opinions matter to us, can we afford to ignore appearances, the impressions we leave?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3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22438" y="696913"/>
            <a:ext cx="3565525" cy="2006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/>
              <a:t>Captatio benevolentiae</a:t>
            </a:r>
            <a:r>
              <a:rPr lang="en-US" b="0" dirty="0"/>
              <a:t> (</a:t>
            </a:r>
            <a:r>
              <a:rPr lang="en-US" b="0" dirty="0" err="1"/>
              <a:t>curring</a:t>
            </a:r>
            <a:r>
              <a:rPr lang="en-US" b="0" dirty="0"/>
              <a:t> goodwill)</a:t>
            </a:r>
            <a:endParaRPr lang="en-US" b="0" i="1" dirty="0"/>
          </a:p>
          <a:p>
            <a:pPr lvl="1" indent="-1580"/>
            <a:r>
              <a:rPr lang="en-US" b="0" dirty="0"/>
              <a:t>“Let me share something with the fine, concerned people in the audience”</a:t>
            </a:r>
          </a:p>
          <a:p>
            <a:r>
              <a:rPr lang="en-US" b="0" i="1" dirty="0" err="1"/>
              <a:t>Koinos</a:t>
            </a:r>
            <a:r>
              <a:rPr lang="en-US" b="0" i="1" dirty="0"/>
              <a:t> topos</a:t>
            </a:r>
            <a:r>
              <a:rPr lang="en-US" b="0" dirty="0"/>
              <a:t> (rhetorical commonplace)</a:t>
            </a:r>
          </a:p>
          <a:p>
            <a:pPr lvl="1" indent="-1580"/>
            <a:r>
              <a:rPr lang="en-US" b="0" dirty="0"/>
              <a:t>“I think that we can all agree that there is nothing more important than America’s children”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72DF39-0C56-45D0-AC63-3B35AFD4F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CC2E3AD-8D80-4D06-8C4F-3644F173A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825" cy="687681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AE099D-8829-4F75-BC00-DD35E3F8B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83" y="265223"/>
            <a:ext cx="11241974" cy="1574286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>
              <a:defRPr sz="6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1C7462C-145C-482A-805E-7B1B6552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83" y="1983036"/>
            <a:ext cx="11241974" cy="1373726"/>
          </a:xfrm>
        </p:spPr>
        <p:txBody>
          <a:bodyPr>
            <a:normAutofit/>
          </a:bodyPr>
          <a:lstStyle>
            <a:lvl1pPr marL="45720" indent="0">
              <a:buFontTx/>
              <a:buNone/>
              <a:defRPr sz="4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lIns="182880" tIns="91440" rIns="182880" bIns="9144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6C108-8F79-46E4-85E2-794911822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8836" y="6408109"/>
            <a:ext cx="1849324" cy="2616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C4614-495A-4499-8CFE-793A1AF73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06939" y="6408109"/>
            <a:ext cx="974946" cy="26161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85F1-474E-410F-A390-A77A92A25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5026" y="6408109"/>
            <a:ext cx="356187" cy="261610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091267"/>
            <a:ext cx="9753600" cy="1354665"/>
          </a:xfrm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bIns="137160" anchor="b">
            <a:norm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707886"/>
          </a:xfrm>
        </p:spPr>
        <p:txBody>
          <a:bodyPr anchor="t">
            <a:sp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defRPr sz="3200"/>
            </a:lvl1pPr>
            <a:lvl2pPr>
              <a:lnSpc>
                <a:spcPct val="114000"/>
              </a:lnSpc>
              <a:defRPr sz="2800"/>
            </a:lvl2pPr>
            <a:lvl3pPr>
              <a:lnSpc>
                <a:spcPct val="114000"/>
              </a:lnSpc>
              <a:defRPr sz="2400"/>
            </a:lvl3pPr>
            <a:lvl4pPr>
              <a:lnSpc>
                <a:spcPct val="114000"/>
              </a:lnSpc>
              <a:defRPr sz="2000"/>
            </a:lvl4pPr>
            <a:lvl5pPr>
              <a:lnSpc>
                <a:spcPct val="114000"/>
              </a:lnSpc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942012" y="1828800"/>
            <a:ext cx="0" cy="3962400"/>
          </a:xfrm>
          <a:prstGeom prst="line">
            <a:avLst/>
          </a:prstGeom>
          <a:ln w="22225">
            <a:solidFill>
              <a:srgbClr val="00B0F0">
                <a:alpha val="1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1F74371-CF01-42D9-91C8-10F3CBCBE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8836" y="6408109"/>
            <a:ext cx="1849324" cy="2616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A419ECF-C4E0-45C5-8F38-958EA4AB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06939" y="6408109"/>
            <a:ext cx="974946" cy="26161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079A54-F26A-48D7-B357-66203BB7B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5026" y="6408109"/>
            <a:ext cx="356187" cy="261610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761744"/>
            <a:ext cx="4709160" cy="838201"/>
          </a:xfr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C220A2E-679C-493A-AFEB-FBD2DC16F9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8836" y="6408109"/>
            <a:ext cx="1849324" cy="2616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6F3A298-FD91-42E8-8EB1-84CBC284D85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606939" y="6408109"/>
            <a:ext cx="974946" cy="26161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C3AAD97-60AD-488B-8A7F-2F7D246F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026" y="6408109"/>
            <a:ext cx="356187" cy="261610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solidFill>
            <a:srgbClr val="A6B6D6"/>
          </a:solidFill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gradFill>
            <a:gsLst>
              <a:gs pos="0">
                <a:srgbClr val="A6B6D6"/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vert="horz" lIns="182880" tIns="91440" rIns="182880" bIns="9144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EEEA5A4-8901-4DCB-855C-9D1356E69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8836" y="6408109"/>
            <a:ext cx="1849324" cy="26161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C65830C-7FBF-47F6-99D9-C8E465F18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06939" y="6408109"/>
            <a:ext cx="974946" cy="261610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128233F-A227-4C17-9032-66443E452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5026" y="6408109"/>
            <a:ext cx="356187" cy="261610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14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4000"/>
        </a:lnSpc>
        <a:spcBef>
          <a:spcPts val="12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14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14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ngweb.binghamton.edu/~clas381a/helen_image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D169-ACBF-40B3-B7CA-2248BAD5D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Persuasion in Ancient Greece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0CD54-1239-4BC0-94D7-915B3AD045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Scholtz, Instructor</a:t>
            </a:r>
          </a:p>
        </p:txBody>
      </p:sp>
      <p:pic>
        <p:nvPicPr>
          <p:cNvPr id="5" name="Picture 4" descr="qr code course homepage&#10;https://bingdev.binghamton.edu/ascholtz/ams355/index.html">
            <a:extLst>
              <a:ext uri="{FF2B5EF4-FFF2-40B4-BE49-F238E27FC236}">
                <a16:creationId xmlns:a16="http://schemas.microsoft.com/office/drawing/2014/main" id="{B7C0A7F2-0556-405D-B449-575A8CA59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83" y="4349481"/>
            <a:ext cx="1851294" cy="1851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67CB6-51B6-492C-8780-7631426658C9}"/>
              </a:ext>
            </a:extLst>
          </p:cNvPr>
          <p:cNvSpPr txBox="1"/>
          <p:nvPr/>
        </p:nvSpPr>
        <p:spPr>
          <a:xfrm>
            <a:off x="618267" y="6310764"/>
            <a:ext cx="1818126" cy="36869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600" dirty="0" err="1"/>
              <a:t>Bingdev</a:t>
            </a:r>
            <a:r>
              <a:rPr lang="en-US" sz="1600" dirty="0"/>
              <a:t> website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54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Counterparts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Captatio benevolentiae</a:t>
            </a:r>
          </a:p>
          <a:p>
            <a:pPr lvl="1"/>
            <a:r>
              <a:rPr lang="en-US" dirty="0"/>
              <a:t>Winning over the audience</a:t>
            </a:r>
          </a:p>
          <a:p>
            <a:r>
              <a:rPr lang="en-US" i="1" dirty="0" err="1"/>
              <a:t>Koinos</a:t>
            </a:r>
            <a:r>
              <a:rPr lang="en-US" i="1" dirty="0"/>
              <a:t> topos</a:t>
            </a:r>
            <a:endParaRPr lang="en-US" dirty="0"/>
          </a:p>
          <a:p>
            <a:pPr lvl="1"/>
            <a:r>
              <a:rPr lang="en-US" dirty="0"/>
              <a:t>Aka commonplace: shared truth</a:t>
            </a:r>
          </a:p>
        </p:txBody>
      </p:sp>
      <p:pic>
        <p:nvPicPr>
          <p:cNvPr id="63503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9087548" y="1828800"/>
            <a:ext cx="1883663" cy="2743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Ancient Counterparts (cont’d)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Rhetorical questioning</a:t>
            </a:r>
          </a:p>
          <a:p>
            <a:pPr lvl="1"/>
            <a:r>
              <a:rPr lang="en-US" dirty="0"/>
              <a:t>… answers itself</a:t>
            </a:r>
          </a:p>
          <a:p>
            <a:r>
              <a:rPr lang="en-US" i="1" dirty="0"/>
              <a:t>eikos</a:t>
            </a:r>
          </a:p>
          <a:p>
            <a:pPr lvl="1"/>
            <a:r>
              <a:rPr lang="en-US" dirty="0"/>
              <a:t>Argument from probability</a:t>
            </a:r>
          </a:p>
          <a:p>
            <a:r>
              <a:rPr lang="en-US" i="1" dirty="0"/>
              <a:t>kolakeia</a:t>
            </a:r>
            <a:endParaRPr lang="en-US" dirty="0"/>
          </a:p>
          <a:p>
            <a:pPr lvl="1"/>
            <a:r>
              <a:rPr lang="en-US" dirty="0"/>
              <a:t>Flattery, </a:t>
            </a:r>
            <a:r>
              <a:rPr lang="en-US" dirty="0" err="1"/>
              <a:t>promisses</a:t>
            </a:r>
            <a:endParaRPr lang="en-US" dirty="0"/>
          </a:p>
        </p:txBody>
      </p:sp>
      <p:pic>
        <p:nvPicPr>
          <p:cNvPr id="63503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9087548" y="1828800"/>
            <a:ext cx="1883663" cy="2743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50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6F90D0-87CB-4606-9DAF-41B099B5340A}"/>
              </a:ext>
            </a:extLst>
          </p:cNvPr>
          <p:cNvSpPr txBox="1"/>
          <p:nvPr/>
        </p:nvSpPr>
        <p:spPr>
          <a:xfrm>
            <a:off x="1890183" y="3105662"/>
            <a:ext cx="8408462" cy="10215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i="1" dirty="0"/>
              <a:t>controlling the discourse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384947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Issues</a:t>
            </a:r>
            <a:endParaRPr lang="en-US" dirty="0"/>
          </a:p>
        </p:txBody>
      </p:sp>
      <p:pic>
        <p:nvPicPr>
          <p:cNvPr id="18439" name="Picture 7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4264922" y="2194503"/>
            <a:ext cx="3658981" cy="283273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048018" y="5288692"/>
            <a:ext cx="409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Helen Relief, Naples Archaeological Museum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en-US" dirty="0"/>
              <a:t>Shape of Course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>
            <a:normAutofit/>
          </a:bodyPr>
          <a:lstStyle/>
          <a:p>
            <a:r>
              <a:rPr lang="en-US" dirty="0"/>
              <a:t>Introduction to </a:t>
            </a:r>
            <a:r>
              <a:rPr lang="en-US" i="1" dirty="0"/>
              <a:t>peitho</a:t>
            </a:r>
            <a:r>
              <a:rPr lang="en-US" dirty="0"/>
              <a:t> (“persuasion”)</a:t>
            </a:r>
            <a:endParaRPr lang="en-US" i="1" dirty="0"/>
          </a:p>
          <a:p>
            <a:r>
              <a:rPr lang="en-US" i="1" dirty="0"/>
              <a:t>peitho</a:t>
            </a:r>
            <a:r>
              <a:rPr lang="en-US" dirty="0"/>
              <a:t> transformed</a:t>
            </a:r>
          </a:p>
          <a:p>
            <a:r>
              <a:rPr lang="en-US" i="1" dirty="0"/>
              <a:t>peitho</a:t>
            </a:r>
            <a:r>
              <a:rPr lang="en-US" dirty="0"/>
              <a:t> in action</a:t>
            </a:r>
          </a:p>
          <a:p>
            <a:r>
              <a:rPr lang="en-US" i="1" dirty="0"/>
              <a:t>peitho</a:t>
            </a:r>
            <a:r>
              <a:rPr lang="en-US" dirty="0"/>
              <a:t> in Crisis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Essentials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644985"/>
          </a:xfrm>
        </p:spPr>
        <p:txBody>
          <a:bodyPr/>
          <a:lstStyle/>
          <a:p>
            <a:r>
              <a:rPr lang="en-US" dirty="0"/>
              <a:t>Procedures, Access, etc. (</a:t>
            </a:r>
            <a:r>
              <a:rPr lang="en-US" dirty="0" err="1"/>
              <a:t>Bingdev</a:t>
            </a:r>
            <a:r>
              <a:rPr lang="en-US" dirty="0"/>
              <a:t>, Brightspace)</a:t>
            </a:r>
          </a:p>
        </p:txBody>
      </p:sp>
      <p:pic>
        <p:nvPicPr>
          <p:cNvPr id="4" name="Picture 3" descr="qr code course homepage&#10;https://bingdev.binghamton.edu/ascholtz/ams355/index.html">
            <a:extLst>
              <a:ext uri="{FF2B5EF4-FFF2-40B4-BE49-F238E27FC236}">
                <a16:creationId xmlns:a16="http://schemas.microsoft.com/office/drawing/2014/main" id="{46222E1C-FB19-4506-913F-AC0AAB530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33" y="4530902"/>
            <a:ext cx="1685283" cy="1685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18C58F-62CF-403D-976E-3DD98116B8E0}"/>
              </a:ext>
            </a:extLst>
          </p:cNvPr>
          <p:cNvSpPr txBox="1"/>
          <p:nvPr/>
        </p:nvSpPr>
        <p:spPr>
          <a:xfrm>
            <a:off x="1162804" y="6233465"/>
            <a:ext cx="1611340" cy="3341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400" dirty="0" err="1"/>
              <a:t>Bingdev</a:t>
            </a:r>
            <a:r>
              <a:rPr lang="en-US" sz="1400" dirty="0"/>
              <a:t> website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Thursday. . 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3150" y="3742277"/>
            <a:ext cx="9758063" cy="644985"/>
          </a:xfrm>
        </p:spPr>
        <p:txBody>
          <a:bodyPr/>
          <a:lstStyle/>
          <a:p>
            <a:r>
              <a:rPr lang="en-US" dirty="0"/>
              <a:t>Plato’s </a:t>
            </a:r>
            <a:r>
              <a:rPr lang="en-US" i="1" dirty="0"/>
              <a:t>Gorgias</a:t>
            </a:r>
            <a:r>
              <a:rPr lang="en-US" dirty="0"/>
              <a:t> pt.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9737" y="1924006"/>
            <a:ext cx="8729350" cy="300999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99" dirty="0"/>
              <a:t>Does Plato in the </a:t>
            </a:r>
            <a:r>
              <a:rPr lang="en-US" sz="4399" i="1" dirty="0"/>
              <a:t>Gorgias</a:t>
            </a:r>
            <a:r>
              <a:rPr lang="en-US" sz="4399" dirty="0"/>
              <a:t> (or his mouthpiece, Socrates) treat rhetoric fairly?</a:t>
            </a:r>
          </a:p>
        </p:txBody>
      </p:sp>
    </p:spTree>
    <p:extLst>
      <p:ext uri="{BB962C8B-B14F-4D97-AF65-F5344CB8AC3E}">
        <p14:creationId xmlns:p14="http://schemas.microsoft.com/office/powerpoint/2010/main" val="20923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>
            <a:normAutofit/>
          </a:bodyPr>
          <a:lstStyle/>
          <a:p>
            <a:r>
              <a:rPr lang="en-US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/>
          <a:lstStyle/>
          <a:p>
            <a:r>
              <a:rPr lang="en-US"/>
              <a:t>Andrew Scholtz</a:t>
            </a:r>
          </a:p>
          <a:p>
            <a:pPr lvl="1"/>
            <a:r>
              <a:rPr lang="en-US"/>
              <a:t>ascholtz@binghamton.edu</a:t>
            </a:r>
          </a:p>
          <a:p>
            <a:pPr lvl="1"/>
            <a:r>
              <a:rPr lang="en-US"/>
              <a:t>LT 508</a:t>
            </a:r>
          </a:p>
          <a:p>
            <a:r>
              <a:rPr lang="en-US"/>
              <a:t>Office Hours</a:t>
            </a:r>
          </a:p>
          <a:p>
            <a:pPr lvl="1"/>
            <a:r>
              <a:rPr lang="en-US"/>
              <a:t>Walk-in W 1-2 in LT 508</a:t>
            </a:r>
          </a:p>
          <a:p>
            <a:pPr lvl="1"/>
            <a:r>
              <a:rPr lang="en-US"/>
              <a:t>Or by appointment (email me!)</a:t>
            </a:r>
          </a:p>
          <a:p>
            <a:pPr lvl="1"/>
            <a:endParaRPr lang="en-US" dirty="0"/>
          </a:p>
        </p:txBody>
      </p:sp>
      <p:pic>
        <p:nvPicPr>
          <p:cNvPr id="9" name="Picture 8" descr="qr code instructor's website&#10;https://bingdev.binghamton.edu/ascholtz/index.html">
            <a:extLst>
              <a:ext uri="{FF2B5EF4-FFF2-40B4-BE49-F238E27FC236}">
                <a16:creationId xmlns:a16="http://schemas.microsoft.com/office/drawing/2014/main" id="{400A1CF8-BDEB-4183-A68A-B828402AC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430588"/>
            <a:ext cx="2741612" cy="27416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2B6DDE-25A2-4AA8-8DDB-BC88DC8C1F38}"/>
              </a:ext>
            </a:extLst>
          </p:cNvPr>
          <p:cNvSpPr txBox="1"/>
          <p:nvPr/>
        </p:nvSpPr>
        <p:spPr>
          <a:xfrm>
            <a:off x="8755463" y="6172200"/>
            <a:ext cx="1689886" cy="3686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600" dirty="0"/>
              <a:t>My Homepage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457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en-US" dirty="0"/>
              <a:t>Dual </a:t>
            </a:r>
            <a:r>
              <a:rPr lang="en-US" dirty="0" err="1"/>
              <a:t>WebSites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D5545-ABBE-4D4B-B647-0FB96BFC3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>
            <a:normAutofit/>
          </a:bodyPr>
          <a:lstStyle/>
          <a:p>
            <a:r>
              <a:rPr lang="en-US" dirty="0"/>
              <a:t>Brightspace</a:t>
            </a:r>
          </a:p>
          <a:p>
            <a:pPr lvl="1"/>
            <a:r>
              <a:rPr lang="en-US" sz="2400" dirty="0"/>
              <a:t>https://brightspace.binghamton.edu/d2l/home/465531</a:t>
            </a:r>
            <a:endParaRPr lang="en-US" dirty="0"/>
          </a:p>
          <a:p>
            <a:r>
              <a:rPr lang="en-US" dirty="0" err="1"/>
              <a:t>Bingdev</a:t>
            </a:r>
            <a:endParaRPr lang="en-US" dirty="0"/>
          </a:p>
          <a:p>
            <a:pPr lvl="1"/>
            <a:r>
              <a:rPr lang="en-US" sz="2400" dirty="0"/>
              <a:t>https://bingdev.binghamton.edu/ascholtz/ams355/</a:t>
            </a:r>
          </a:p>
        </p:txBody>
      </p:sp>
      <p:pic>
        <p:nvPicPr>
          <p:cNvPr id="8" name="Picture 7" descr="qr code brightspace site&#10;https://brightspace.binghamton.edu/d2l/home/465531">
            <a:extLst>
              <a:ext uri="{FF2B5EF4-FFF2-40B4-BE49-F238E27FC236}">
                <a16:creationId xmlns:a16="http://schemas.microsoft.com/office/drawing/2014/main" id="{FD092506-3F02-44F5-9E97-80773DDB2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16" y="4690380"/>
            <a:ext cx="1605974" cy="1624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741527-59EF-4695-BBB3-3255C380D5A7}"/>
              </a:ext>
            </a:extLst>
          </p:cNvPr>
          <p:cNvSpPr txBox="1"/>
          <p:nvPr/>
        </p:nvSpPr>
        <p:spPr>
          <a:xfrm>
            <a:off x="1497565" y="6314687"/>
            <a:ext cx="1364476" cy="3686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600" dirty="0"/>
              <a:t>Brightspace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866AA1-4240-4D9C-ACFC-A658B6BBB142}"/>
              </a:ext>
            </a:extLst>
          </p:cNvPr>
          <p:cNvSpPr txBox="1"/>
          <p:nvPr/>
        </p:nvSpPr>
        <p:spPr>
          <a:xfrm>
            <a:off x="9542757" y="6303704"/>
            <a:ext cx="995786" cy="3686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600" dirty="0" err="1"/>
              <a:t>Bingdev</a:t>
            </a:r>
            <a:endParaRPr lang="en-US" sz="3200" dirty="0"/>
          </a:p>
        </p:txBody>
      </p:sp>
      <p:pic>
        <p:nvPicPr>
          <p:cNvPr id="12" name="Picture 11" descr="qr code bingdev&#10;https://bingdev.binghamton.edu/ascholtz/ams355/">
            <a:extLst>
              <a:ext uri="{FF2B5EF4-FFF2-40B4-BE49-F238E27FC236}">
                <a16:creationId xmlns:a16="http://schemas.microsoft.com/office/drawing/2014/main" id="{2B45E364-DA89-48D8-AC3F-BF7970C82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663" y="4690380"/>
            <a:ext cx="1605974" cy="16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Assignment: Plato </a:t>
            </a:r>
            <a:r>
              <a:rPr lang="en-US" i="1" dirty="0"/>
              <a:t>Gorgias</a:t>
            </a:r>
            <a:r>
              <a:rPr lang="en-US" dirty="0"/>
              <a:t> Pt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Read study guide (</a:t>
            </a:r>
            <a:r>
              <a:rPr lang="en-US" dirty="0" err="1"/>
              <a:t>req'd</a:t>
            </a:r>
            <a:r>
              <a:rPr lang="en-US" dirty="0"/>
              <a:t>!)</a:t>
            </a:r>
          </a:p>
          <a:p>
            <a:r>
              <a:rPr lang="en-US" dirty="0"/>
              <a:t>Read Gorgias  sections 447a-481b via web</a:t>
            </a:r>
          </a:p>
          <a:p>
            <a:r>
              <a:rPr lang="en-US" dirty="0"/>
              <a:t>Do Short Writing Assignment (SWA) prompt #1</a:t>
            </a:r>
          </a:p>
          <a:p>
            <a:pPr lvl="1"/>
            <a:r>
              <a:rPr lang="en-US" dirty="0"/>
              <a:t>On Brightspace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SWAs</a:t>
            </a:r>
            <a:r>
              <a:rPr lang="en-US" dirty="0"/>
              <a:t>, </a:t>
            </a:r>
            <a:r>
              <a:rPr lang="en-US" dirty="0" err="1"/>
              <a:t>Bingdev</a:t>
            </a:r>
            <a:r>
              <a:rPr lang="en-US" dirty="0"/>
              <a:t> Syllabus</a:t>
            </a:r>
          </a:p>
        </p:txBody>
      </p:sp>
      <p:pic>
        <p:nvPicPr>
          <p:cNvPr id="7" name="Picture 6" descr="qr code bingdev syllabus&#10;https://bingdev.binghamton.edu/ascholtz/ams355/syllabus.html">
            <a:extLst>
              <a:ext uri="{FF2B5EF4-FFF2-40B4-BE49-F238E27FC236}">
                <a16:creationId xmlns:a16="http://schemas.microsoft.com/office/drawing/2014/main" id="{7C68045B-F26B-493D-BC67-0485E744E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864" y="4261984"/>
            <a:ext cx="1933347" cy="1933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AD80CB-544F-413E-BF1E-71FE95EFDB6C}"/>
              </a:ext>
            </a:extLst>
          </p:cNvPr>
          <p:cNvSpPr txBox="1"/>
          <p:nvPr/>
        </p:nvSpPr>
        <p:spPr>
          <a:xfrm>
            <a:off x="9091718" y="6216454"/>
            <a:ext cx="1832553" cy="3686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600" dirty="0" err="1"/>
              <a:t>Bingdev</a:t>
            </a:r>
            <a:r>
              <a:rPr lang="en-US" sz="1600" dirty="0"/>
              <a:t> Syllabus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44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Exercise…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644985"/>
          </a:xfrm>
        </p:spPr>
        <p:txBody>
          <a:bodyPr/>
          <a:lstStyle/>
          <a:p>
            <a:r>
              <a:rPr lang="en-US" dirty="0"/>
              <a:t>In spin control</a:t>
            </a:r>
          </a:p>
        </p:txBody>
      </p:sp>
    </p:spTree>
    <p:extLst>
      <p:ext uri="{BB962C8B-B14F-4D97-AF65-F5344CB8AC3E}">
        <p14:creationId xmlns:p14="http://schemas.microsoft.com/office/powerpoint/2010/main" val="34414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BEF4D47-779D-4378-9BD0-7F8373D8BDC0}"/>
              </a:ext>
            </a:extLst>
          </p:cNvPr>
          <p:cNvSpPr txBox="1"/>
          <p:nvPr/>
        </p:nvSpPr>
        <p:spPr>
          <a:xfrm>
            <a:off x="1264406" y="2454311"/>
            <a:ext cx="9660016" cy="194938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What is</a:t>
            </a:r>
            <a:r>
              <a:rPr lang="en-US" sz="2800" baseline="0" dirty="0"/>
              <a:t> Nick is here trying to get people to do or think?</a:t>
            </a:r>
          </a:p>
          <a:p>
            <a:pPr algn="ctr">
              <a:lnSpc>
                <a:spcPct val="150000"/>
              </a:lnSpc>
            </a:pPr>
            <a:r>
              <a:rPr lang="en-US" sz="2800" baseline="0" dirty="0"/>
              <a:t>What challenges does he face?</a:t>
            </a:r>
          </a:p>
          <a:p>
            <a:pPr algn="ctr">
              <a:lnSpc>
                <a:spcPct val="150000"/>
              </a:lnSpc>
            </a:pPr>
            <a:r>
              <a:rPr lang="en-US" sz="2800" baseline="0" dirty="0"/>
              <a:t>How does he overcome those challenges?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37A920-96CD-4E05-B0A0-E3F9F941F27D}"/>
              </a:ext>
            </a:extLst>
          </p:cNvPr>
          <p:cNvSpPr txBox="1"/>
          <p:nvPr/>
        </p:nvSpPr>
        <p:spPr>
          <a:xfrm>
            <a:off x="3047343" y="5708749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Thank You for Smoking</a:t>
            </a:r>
            <a:br>
              <a:rPr lang="en-US" dirty="0"/>
            </a:br>
            <a:r>
              <a:rPr lang="en-US" dirty="0"/>
              <a:t>https://youtu.be/yrxRCTUt6OY?si=-kjDewzJL-N1J4XH</a:t>
            </a:r>
          </a:p>
        </p:txBody>
      </p:sp>
    </p:spTree>
    <p:extLst>
      <p:ext uri="{BB962C8B-B14F-4D97-AF65-F5344CB8AC3E}">
        <p14:creationId xmlns:p14="http://schemas.microsoft.com/office/powerpoint/2010/main" val="36239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79" y="648993"/>
            <a:ext cx="3803467" cy="556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1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 anchorCtr="0">
        <a:spAutoFit/>
      </a:bodyPr>
      <a:lstStyle>
        <a:defPPr algn="ctr">
          <a:lnSpc>
            <a:spcPct val="125000"/>
          </a:lnSpc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8_aristides_5_and_6_and_fable_cont.pptx" id="{6878EA0D-3BD4-4CA2-B51C-FAA38077DDC8}" vid="{747AF97B-9E2F-4E91-A4A7-5C4661122DC5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race_for_glory</Template>
  <TotalTime>471</TotalTime>
  <Words>848</Words>
  <Application>Microsoft Office PowerPoint</Application>
  <PresentationFormat>Custom</PresentationFormat>
  <Paragraphs>124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World Presentation 16x9</vt:lpstr>
      <vt:lpstr>Persuasion in Ancient Greece</vt:lpstr>
      <vt:lpstr>For Thursday. . .</vt:lpstr>
      <vt:lpstr>PowerPoint Presentation</vt:lpstr>
      <vt:lpstr>Introductions</vt:lpstr>
      <vt:lpstr>Dual WebSites</vt:lpstr>
      <vt:lpstr>First Assignment: Plato Gorgias Pt 1</vt:lpstr>
      <vt:lpstr>An Exercise…</vt:lpstr>
      <vt:lpstr>PowerPoint Presentation</vt:lpstr>
      <vt:lpstr>PowerPoint Presentation</vt:lpstr>
      <vt:lpstr>Ancient Counterparts</vt:lpstr>
      <vt:lpstr>Ancient Counterparts (cont’d)</vt:lpstr>
      <vt:lpstr>PowerPoint Presentation</vt:lpstr>
      <vt:lpstr>Course Issues</vt:lpstr>
      <vt:lpstr>Shape of Course</vt:lpstr>
      <vt:lpstr>Course Essentials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Love Got to Do with It?</dc:title>
  <dc:creator>Scholtz, Andrew</dc:creator>
  <cp:lastModifiedBy>Andrew Scholtz</cp:lastModifiedBy>
  <cp:revision>93</cp:revision>
  <cp:lastPrinted>2023-04-18T13:03:15Z</cp:lastPrinted>
  <dcterms:created xsi:type="dcterms:W3CDTF">2023-04-11T01:39:32Z</dcterms:created>
  <dcterms:modified xsi:type="dcterms:W3CDTF">2025-08-21T01:41:14Z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