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12" r:id="rId3"/>
    <p:sldId id="307" r:id="rId4"/>
    <p:sldId id="308" r:id="rId5"/>
    <p:sldId id="309" r:id="rId6"/>
    <p:sldId id="274" r:id="rId7"/>
    <p:sldId id="261" r:id="rId8"/>
    <p:sldId id="311" r:id="rId9"/>
    <p:sldId id="262" r:id="rId10"/>
    <p:sldId id="263" r:id="rId11"/>
    <p:sldId id="265" r:id="rId12"/>
    <p:sldId id="303" r:id="rId13"/>
    <p:sldId id="304" r:id="rId14"/>
    <p:sldId id="266" r:id="rId15"/>
    <p:sldId id="267" r:id="rId16"/>
    <p:sldId id="272" r:id="rId17"/>
    <p:sldId id="284" r:id="rId18"/>
    <p:sldId id="283" r:id="rId19"/>
    <p:sldId id="282" r:id="rId20"/>
    <p:sldId id="275" r:id="rId21"/>
    <p:sldId id="276" r:id="rId22"/>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7">
          <p15:clr>
            <a:srgbClr val="A4A3A4"/>
          </p15:clr>
        </p15:guide>
        <p15:guide id="2" pos="5207">
          <p15:clr>
            <a:srgbClr val="A4A3A4"/>
          </p15:clr>
        </p15:guide>
        <p15:guide id="3" orient="horz" pos="1128" userDrawn="1">
          <p15:clr>
            <a:srgbClr val="A4A3A4"/>
          </p15:clr>
        </p15:guide>
        <p15:guide id="4" pos="6911">
          <p15:clr>
            <a:srgbClr val="A4A3A4"/>
          </p15:clr>
        </p15:guide>
        <p15:guide id="5" orient="horz" pos="307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401" autoAdjust="0"/>
  </p:normalViewPr>
  <p:slideViewPr>
    <p:cSldViewPr snapToGrid="0" showGuides="1">
      <p:cViewPr varScale="1">
        <p:scale>
          <a:sx n="70" d="100"/>
          <a:sy n="70" d="100"/>
        </p:scale>
        <p:origin x="192" y="38"/>
      </p:cViewPr>
      <p:guideLst>
        <p:guide pos="767"/>
        <p:guide pos="5207"/>
        <p:guide orient="horz" pos="1128"/>
        <p:guide pos="6911"/>
        <p:guide orient="horz" pos="3072"/>
      </p:guideLst>
    </p:cSldViewPr>
  </p:slideViewPr>
  <p:outlineViewPr>
    <p:cViewPr>
      <p:scale>
        <a:sx n="33" d="100"/>
        <a:sy n="33" d="100"/>
      </p:scale>
      <p:origin x="0" y="-288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0B6AB340-8172-4440-9A0D-98A2ED946C29}" type="datetimeFigureOut">
              <a:rPr lang="en-US" smtClean="0"/>
              <a:t>9/4/2025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CB7F63EF-2F2C-41CB-BDA5-346D02CB6085}" type="slidenum">
              <a:rPr lang="en-US" smtClean="0"/>
              <a:t>‹#›</a:t>
            </a:fld>
            <a:endParaRPr lang="en-US"/>
          </a:p>
        </p:txBody>
      </p:sp>
    </p:spTree>
    <p:extLst>
      <p:ext uri="{BB962C8B-B14F-4D97-AF65-F5344CB8AC3E}">
        <p14:creationId xmlns:p14="http://schemas.microsoft.com/office/powerpoint/2010/main" val="178666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erseus.tufts.edu/hopper/artifactBrowser?object=Vase&amp;field=Collection&amp;value=Vatican+Museums" TargetMode="External"/><Relationship Id="rId7" Type="http://schemas.openxmlformats.org/officeDocument/2006/relationships/hyperlink" Target="http://www.perseus.tufts.edu/hopper/artifactBrowser?object=Vase&amp;field=Shape&amp;value=Oinocho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perseus.tufts.edu/hopper/artifactBrowser?object=Vase&amp;field=Context&amp;value=Vulci" TargetMode="External"/><Relationship Id="rId5" Type="http://schemas.openxmlformats.org/officeDocument/2006/relationships/hyperlink" Target="http://www.perseus.tufts.edu/hopper/artifactBrowser?object=Vase&amp;field=Painter&amp;value=Heimarmene+Painter" TargetMode="External"/><Relationship Id="rId4" Type="http://schemas.openxmlformats.org/officeDocument/2006/relationships/hyperlink" Target="http://www.perseus.tufts.edu/hopper/artifactBrowser?object=Vase&amp;field=Ware&amp;value=Attic+Red+Figu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7F63EF-2F2C-41CB-BDA5-346D02CB6085}" type="slidenum">
              <a:rPr lang="en-US" smtClean="0"/>
              <a:t>1</a:t>
            </a:fld>
            <a:endParaRPr lang="en-US"/>
          </a:p>
        </p:txBody>
      </p:sp>
    </p:spTree>
    <p:extLst>
      <p:ext uri="{BB962C8B-B14F-4D97-AF65-F5344CB8AC3E}">
        <p14:creationId xmlns:p14="http://schemas.microsoft.com/office/powerpoint/2010/main" val="4158183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C1193A4-FCEE-4651-A260-2EFEF22C283C}" type="datetime1">
              <a:rPr lang="en-US"/>
              <a:pPr/>
              <a:t>9/4/2025</a:t>
            </a:fld>
            <a:endParaRPr lang="en-US"/>
          </a:p>
        </p:txBody>
      </p:sp>
      <p:sp>
        <p:nvSpPr>
          <p:cNvPr id="6" name="Rectangle 7"/>
          <p:cNvSpPr>
            <a:spLocks noGrp="1" noChangeArrowheads="1"/>
          </p:cNvSpPr>
          <p:nvPr>
            <p:ph type="sldNum" sz="quarter" idx="5"/>
          </p:nvPr>
        </p:nvSpPr>
        <p:spPr>
          <a:ln/>
        </p:spPr>
        <p:txBody>
          <a:bodyPr/>
          <a:lstStyle/>
          <a:p>
            <a:fld id="{6C98425A-D323-48F0-AA1D-35E3C5E55A36}" type="slidenum">
              <a:rPr lang="en-US"/>
              <a:pPr/>
              <a:t>10</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defTabSz="943575">
              <a:defRPr/>
            </a:pPr>
            <a:r>
              <a:rPr lang="en-US" dirty="0"/>
              <a:t>the ambivalence of peitho-persuasion is very much a question relevant to today’s</a:t>
            </a:r>
            <a:r>
              <a:rPr lang="en-US" baseline="0" dirty="0"/>
              <a:t> readings – it may be the single most important question of the class.</a:t>
            </a:r>
          </a:p>
          <a:p>
            <a:pPr defTabSz="943575">
              <a:defRPr/>
            </a:pPr>
            <a:endParaRPr lang="en-US" i="0" baseline="0" dirty="0"/>
          </a:p>
          <a:p>
            <a:r>
              <a:rPr lang="en-US" baseline="0" dirty="0"/>
              <a:t> – and will, too, in some of the art I’m going to show. to be precise, we have examples of persuasion, here mostly designated by the </a:t>
            </a:r>
            <a:r>
              <a:rPr lang="en-US" baseline="0" dirty="0" err="1"/>
              <a:t>greek</a:t>
            </a:r>
            <a:r>
              <a:rPr lang="en-US" baseline="0" dirty="0"/>
              <a:t> word peitho (whether as common noun or as proper name) showing up in distinct realms of activity – sex, politics, etc. – though at least sometimes, maybe often, with the sense that these are not wholly separate, but parallel, even overlapping, areas. and the way all of this is showing up strongly suggests that we’re touching persuasion as a key matter of concern in ancient </a:t>
            </a:r>
            <a:r>
              <a:rPr lang="en-US" baseline="0" dirty="0" err="1"/>
              <a:t>greece</a:t>
            </a:r>
            <a:r>
              <a:rPr lang="en-US" baseline="0" dirty="0"/>
              <a:t>, at a variety of levels and in complex ways.</a:t>
            </a:r>
            <a:endParaRPr lang="en-US" dirty="0"/>
          </a:p>
        </p:txBody>
      </p:sp>
    </p:spTree>
    <p:extLst>
      <p:ext uri="{BB962C8B-B14F-4D97-AF65-F5344CB8AC3E}">
        <p14:creationId xmlns:p14="http://schemas.microsoft.com/office/powerpoint/2010/main" val="393017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B8BA427-CF4C-424E-99CD-889A6ACCA4D9}" type="datetime1">
              <a:rPr lang="en-US"/>
              <a:pPr/>
              <a:t>9/4/2025</a:t>
            </a:fld>
            <a:endParaRPr lang="en-US"/>
          </a:p>
        </p:txBody>
      </p:sp>
      <p:sp>
        <p:nvSpPr>
          <p:cNvPr id="6" name="Rectangle 7"/>
          <p:cNvSpPr>
            <a:spLocks noGrp="1" noChangeArrowheads="1"/>
          </p:cNvSpPr>
          <p:nvPr>
            <p:ph type="sldNum" sz="quarter" idx="5"/>
          </p:nvPr>
        </p:nvSpPr>
        <p:spPr>
          <a:ln/>
        </p:spPr>
        <p:txBody>
          <a:bodyPr/>
          <a:lstStyle/>
          <a:p>
            <a:fld id="{50C5622E-4ED9-4119-A78B-46DAD92FFBE9}" type="slidenum">
              <a:rPr lang="en-US"/>
              <a:pPr/>
              <a:t>11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defTabSz="943575">
              <a:defRPr/>
            </a:pPr>
            <a:r>
              <a:rPr lang="en-US" baseline="0" dirty="0"/>
              <a:t>and that ambivalence gets expressed at the symbolic level by a flip-flopping between metaphor and literality in the treatment of persuasion in our sources</a:t>
            </a:r>
          </a:p>
          <a:p>
            <a:pPr marL="471788" lvl="1" defTabSz="943575">
              <a:defRPr/>
            </a:pPr>
            <a:r>
              <a:rPr lang="en-US" baseline="0" dirty="0"/>
              <a:t>there’s sexual and political persuasion, really two different things</a:t>
            </a:r>
          </a:p>
          <a:p>
            <a:pPr marL="471788" lvl="1" defTabSz="943575">
              <a:defRPr/>
            </a:pPr>
            <a:r>
              <a:rPr lang="en-US" baseline="0" dirty="0"/>
              <a:t>but by talking about political persuasion as if sexual, maybe we can shed light on the irrational, passionate aspect of political decision-making</a:t>
            </a:r>
          </a:p>
          <a:p>
            <a:pPr marL="471788" lvl="1" defTabSz="943575">
              <a:defRPr/>
            </a:pPr>
            <a:r>
              <a:rPr lang="en-US" baseline="0" dirty="0"/>
              <a:t>no, hold on, they’re really the same thing. they’re eros either way – eros, passionate, irrational desire, enters the political and sexual arenas in surprisingly similar ways</a:t>
            </a:r>
            <a:endParaRPr lang="en-US" dirty="0"/>
          </a:p>
          <a:p>
            <a:r>
              <a:rPr lang="en-US" dirty="0"/>
              <a:t>But first, some word notes.</a:t>
            </a:r>
          </a:p>
          <a:p>
            <a:r>
              <a:rPr lang="en-US" dirty="0"/>
              <a:t>[….]</a:t>
            </a:r>
          </a:p>
          <a:p>
            <a:r>
              <a:rPr lang="en-US" dirty="0"/>
              <a:t>The Greek noun peithō means "persuasion," but it seems to have started life as a proper name! In our evidence, Peitho as proper name refers to a minor deity, possibly multiple minor deities, connected somehow to persuasion.</a:t>
            </a:r>
          </a:p>
          <a:p>
            <a:r>
              <a:rPr lang="en-US" dirty="0"/>
              <a:t>In some cases, Peitho seems to be the byname, or "epithet," of another goddess: Aphrodite (goddess of sex) or Artemis (goddess of the hunt and of young people).</a:t>
            </a:r>
          </a:p>
          <a:p>
            <a:r>
              <a:rPr lang="en-US" dirty="0"/>
              <a:t>So Peitho (proper name) in such cases will be a personification, and when dealing with personifications, it isn't always easy to tell whether one is dealing with a person, the thing personified, or both at once. But what aspects of persuasion will Peitho personify? It depends. In some cases, there will be reason to think it's all about sexual persuasion. Hence Peitho as goddess of seduction. In other cases, it may something else, for instance, the persuasiveness of a ruler or of a politician or speaker. In any case, Peitho as personification (in art, poetry, or religious cult) represents something held up as important in the cultural system that we're finding her in.</a:t>
            </a:r>
          </a:p>
        </p:txBody>
      </p:sp>
    </p:spTree>
    <p:extLst>
      <p:ext uri="{BB962C8B-B14F-4D97-AF65-F5344CB8AC3E}">
        <p14:creationId xmlns:p14="http://schemas.microsoft.com/office/powerpoint/2010/main" val="262390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75">
              <a:defRPr/>
            </a:pPr>
            <a:r>
              <a:rPr lang="en-US" baseline="0" dirty="0"/>
              <a:t>by ambivalence I mean the curious flip-flopping of our ancient sources on it</a:t>
            </a:r>
          </a:p>
          <a:p>
            <a:pPr marL="471788" lvl="1" defTabSz="943575">
              <a:defRPr/>
            </a:pPr>
            <a:r>
              <a:rPr lang="en-US" baseline="0" dirty="0"/>
              <a:t>now persuasion is a really good thing!</a:t>
            </a:r>
          </a:p>
          <a:p>
            <a:pPr marL="471788" lvl="1" defTabSz="943575">
              <a:defRPr/>
            </a:pPr>
            <a:r>
              <a:rPr lang="en-US" baseline="0" dirty="0"/>
              <a:t>now it’s a really bad thing!</a:t>
            </a:r>
          </a:p>
          <a:p>
            <a:pPr marL="471788" lvl="1" defTabSz="943575">
              <a:defRPr/>
            </a:pPr>
            <a:r>
              <a:rPr lang="en-US" baseline="0" dirty="0"/>
              <a:t>it’s so good because it’s the opposite of bad things like violence – it allows for free choice, a kind of political-personal empowerment</a:t>
            </a:r>
          </a:p>
          <a:p>
            <a:pPr marL="471788" lvl="1" defTabSz="943575">
              <a:defRPr/>
            </a:pPr>
            <a:r>
              <a:rPr lang="en-US" baseline="0" dirty="0"/>
              <a:t>it’s bad because it’s just like violence: it makes you do stuff you don’t want to</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5143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127050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evidence listed on</a:t>
            </a:r>
            <a:r>
              <a:rPr lang="en-US" baseline="0" dirty="0"/>
              <a:t> the slide does </a:t>
            </a:r>
            <a:r>
              <a:rPr lang="en-US" dirty="0"/>
              <a:t>is locate peitho within a web of shared values expressive of identity – narratives that, at a mythical level,</a:t>
            </a:r>
            <a:r>
              <a:rPr lang="en-US" baseline="0" dirty="0"/>
              <a:t> express who “we” are. peitho and </a:t>
            </a:r>
            <a:r>
              <a:rPr lang="en-US" baseline="0" dirty="0" err="1"/>
              <a:t>admete</a:t>
            </a:r>
            <a:r>
              <a:rPr lang="en-US" baseline="0" dirty="0"/>
              <a:t> in </a:t>
            </a:r>
            <a:r>
              <a:rPr lang="en-US" baseline="0" dirty="0" err="1"/>
              <a:t>hesiod</a:t>
            </a:r>
            <a:r>
              <a:rPr lang="en-US" baseline="0" dirty="0"/>
              <a:t>: if nothing else associate a quality like persuasiveness or attractiveness with the origin of the world order.</a:t>
            </a:r>
            <a:endParaRPr lang="en-US" dirty="0"/>
          </a:p>
          <a:p>
            <a:endParaRPr lang="en-US" dirty="0"/>
          </a:p>
          <a:p>
            <a:r>
              <a:rPr lang="en-US" dirty="0"/>
              <a:t>“He (Ocean) begat a holy race of daughters to watch over men upon the earth with lord Apollo and the rivers: Peitho and </a:t>
            </a:r>
            <a:r>
              <a:rPr lang="en-US" dirty="0" err="1"/>
              <a:t>Admete</a:t>
            </a:r>
            <a:r>
              <a:rPr lang="en-US" dirty="0"/>
              <a:t> and …. These, then, were born of Ocean and Tethys, their eldest daughters”</a:t>
            </a:r>
          </a:p>
          <a:p>
            <a:pPr lvl="1"/>
            <a:r>
              <a:rPr lang="en-US" dirty="0"/>
              <a:t>Hesiod Theogony 349-363</a:t>
            </a:r>
          </a:p>
          <a:p>
            <a:r>
              <a:rPr lang="en-US" dirty="0"/>
              <a:t>“Peitho, daughter of Ocean”</a:t>
            </a:r>
          </a:p>
          <a:p>
            <a:pPr lvl="1"/>
            <a:r>
              <a:rPr lang="en-US" dirty="0"/>
              <a:t>Pherecydides of Athens F 66</a:t>
            </a:r>
          </a:p>
          <a:p>
            <a:r>
              <a:rPr lang="en-US" dirty="0"/>
              <a:t>“In other poems she [Sappho] has called Peitho a daughter of Aphrodite”</a:t>
            </a:r>
          </a:p>
          <a:p>
            <a:pPr lvl="1"/>
            <a:r>
              <a:rPr lang="en-US" dirty="0"/>
              <a:t>Sappho fr. 90</a:t>
            </a:r>
          </a:p>
          <a:p>
            <a:r>
              <a:rPr lang="en-US" dirty="0"/>
              <a:t>“[Fortune] is sister of Good-Law (Eunomia) and Peitho, and daughter of Foresight”</a:t>
            </a:r>
          </a:p>
          <a:p>
            <a:pPr lvl="1"/>
            <a:r>
              <a:rPr lang="en-US" dirty="0"/>
              <a:t>Alcman fr. 64</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279024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D8494C2-30E5-4B06-80FC-446EE82B1E01}" type="datetime1">
              <a:rPr lang="en-US"/>
              <a:pPr/>
              <a:t>9/4/2025</a:t>
            </a:fld>
            <a:endParaRPr lang="en-US"/>
          </a:p>
        </p:txBody>
      </p:sp>
      <p:sp>
        <p:nvSpPr>
          <p:cNvPr id="6" name="Rectangle 7"/>
          <p:cNvSpPr>
            <a:spLocks noGrp="1" noChangeArrowheads="1"/>
          </p:cNvSpPr>
          <p:nvPr>
            <p:ph type="sldNum" sz="quarter" idx="5"/>
          </p:nvPr>
        </p:nvSpPr>
        <p:spPr>
          <a:ln/>
        </p:spPr>
        <p:txBody>
          <a:bodyPr/>
          <a:lstStyle/>
          <a:p>
            <a:fld id="{AD71EFF4-668A-4A96-B9F1-4D308774FA76}" type="slidenum">
              <a:rPr lang="en-US"/>
              <a:pPr/>
              <a:t>15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a:t>more complicated is </a:t>
            </a:r>
            <a:r>
              <a:rPr lang="en-US" dirty="0" err="1"/>
              <a:t>hesiod’s</a:t>
            </a:r>
            <a:r>
              <a:rPr lang="en-US" dirty="0"/>
              <a:t> tale in the works and days, which dates from the late 700s, some</a:t>
            </a:r>
            <a:r>
              <a:rPr lang="en-US" baseline="0" dirty="0"/>
              <a:t> 200 years earlier than the Athenian democracy</a:t>
            </a:r>
            <a:r>
              <a:rPr lang="en-US" dirty="0"/>
              <a:t>. Pandora embodies sexiness;</a:t>
            </a:r>
            <a:r>
              <a:rPr lang="en-US" baseline="0" dirty="0"/>
              <a:t> peitho helps with that. but the poetry, reflecting strongly male perspectives, is deeply ambivalent about all the sexiness. that sexiness, and men’s ambivalence toward same, translate to the idea of persuasion (peitho) as something potent yet dangerous.</a:t>
            </a:r>
            <a:endParaRPr lang="en-US" dirty="0"/>
          </a:p>
          <a:p>
            <a:r>
              <a:rPr lang="en-US" dirty="0"/>
              <a:t>Hesiod </a:t>
            </a:r>
            <a:r>
              <a:rPr lang="en-US" i="1" dirty="0"/>
              <a:t>Works and Days</a:t>
            </a:r>
            <a:r>
              <a:rPr lang="en-US" dirty="0"/>
              <a:t> 60-82:</a:t>
            </a:r>
          </a:p>
          <a:p>
            <a:r>
              <a:rPr lang="en-US" dirty="0"/>
              <a:t>(60-68) So said the father of men and gods, and laughed aloud. And he bade famous Hephaestus make haste and mix earth with water and to put in it the voice and strength of human kind, and fashion a sweet, lovely maiden-shape, like to the immortal goddesses in face; and Athene to teach her needlework and the weaving of the varied web; and golden Aphrodite to shed grace upon her head and cruel longing and cares that weary the limbs. And he charged Hermes the guide, the Slayer of Argus, to put in her a shameless mind and a deceitful nature.</a:t>
            </a:r>
            <a:br>
              <a:rPr lang="en-US" dirty="0"/>
            </a:br>
            <a:r>
              <a:rPr lang="en-US" dirty="0"/>
              <a:t>(69-82) So he ordered. And they obeyed the lord Zeus the son of Kronos. Forthwith the famous Lame God [Hephaestus] </a:t>
            </a:r>
            <a:r>
              <a:rPr lang="en-US" dirty="0" err="1"/>
              <a:t>moulded</a:t>
            </a:r>
            <a:r>
              <a:rPr lang="en-US" dirty="0"/>
              <a:t> clay in the likeness of a modest maid, as the son of Kronos purposed. And the goddess bright-eyed Athene girded and clothed her, and the divine Graces and queenly </a:t>
            </a:r>
            <a:r>
              <a:rPr lang="en-US" b="1" dirty="0"/>
              <a:t>Peitho</a:t>
            </a:r>
            <a:r>
              <a:rPr lang="en-US" dirty="0"/>
              <a:t> put necklaces of gold upon her, and the rich-haired Hours crowned her head with spring flowers. And Pallas Athene bedecked her form with all manners of finery. Also the Guide, the Slayer of Argus [Hermes], contrived within her lies and crafty words and a deceitful nature at the will of loud thundering Zeus, and the Herald of the gods [Hermes] put speech in her. And he called this woman Pandora [? "All Gift," "Gift for All"], because all they who dwelt on Olympus gave each a gift, a plague to men who eat bread.</a:t>
            </a:r>
          </a:p>
        </p:txBody>
      </p:sp>
    </p:spTree>
    <p:extLst>
      <p:ext uri="{BB962C8B-B14F-4D97-AF65-F5344CB8AC3E}">
        <p14:creationId xmlns:p14="http://schemas.microsoft.com/office/powerpoint/2010/main" val="121605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23B7EFC-BB28-4029-9C71-D270B12812FE}" type="datetime1">
              <a:rPr lang="en-US"/>
              <a:pPr/>
              <a:t>9/4/2025</a:t>
            </a:fld>
            <a:endParaRPr lang="en-US"/>
          </a:p>
        </p:txBody>
      </p:sp>
      <p:sp>
        <p:nvSpPr>
          <p:cNvPr id="6" name="Rectangle 7"/>
          <p:cNvSpPr>
            <a:spLocks noGrp="1" noChangeArrowheads="1"/>
          </p:cNvSpPr>
          <p:nvPr>
            <p:ph type="sldNum" sz="quarter" idx="5"/>
          </p:nvPr>
        </p:nvSpPr>
        <p:spPr>
          <a:ln/>
        </p:spPr>
        <p:txBody>
          <a:bodyPr/>
          <a:lstStyle/>
          <a:p>
            <a:fld id="{71A29E12-8E08-4983-BCE3-025399F6A65D}" type="slidenum">
              <a:rPr lang="en-US"/>
              <a:pPr/>
              <a:t>16</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dirty="0"/>
              <a:t>more of same in the “deception of </a:t>
            </a:r>
            <a:r>
              <a:rPr lang="en-US" dirty="0" err="1"/>
              <a:t>zeus</a:t>
            </a:r>
            <a:r>
              <a:rPr lang="en-US" dirty="0"/>
              <a:t>” episode in homer’s </a:t>
            </a:r>
            <a:r>
              <a:rPr lang="en-US" dirty="0" err="1"/>
              <a:t>iliad</a:t>
            </a:r>
            <a:r>
              <a:rPr lang="en-US" dirty="0"/>
              <a:t>, which dates from even earlier than </a:t>
            </a:r>
            <a:r>
              <a:rPr lang="en-US" dirty="0" err="1"/>
              <a:t>hesiod</a:t>
            </a:r>
            <a:r>
              <a:rPr lang="en-US" dirty="0"/>
              <a:t>. it’s not that </a:t>
            </a:r>
            <a:r>
              <a:rPr lang="en-US" dirty="0" err="1"/>
              <a:t>hera</a:t>
            </a:r>
            <a:r>
              <a:rPr lang="en-US" dirty="0"/>
              <a:t>, </a:t>
            </a:r>
            <a:r>
              <a:rPr lang="en-US" dirty="0" err="1"/>
              <a:t>zeus’s</a:t>
            </a:r>
            <a:r>
              <a:rPr lang="en-US" dirty="0"/>
              <a:t> wife, is persuading</a:t>
            </a:r>
            <a:r>
              <a:rPr lang="en-US" baseline="0" dirty="0"/>
              <a:t> her husband to alter his stance on the Trojan war. rather, it’s the interconnection of all those lovely devices contained in Aphrodite’s pouch – qualities later will imagined to play a role in persuasion, verbal and otherwise, political and otherwise.</a:t>
            </a:r>
            <a:endParaRPr lang="en-US" dirty="0"/>
          </a:p>
        </p:txBody>
      </p:sp>
    </p:spTree>
    <p:extLst>
      <p:ext uri="{BB962C8B-B14F-4D97-AF65-F5344CB8AC3E}">
        <p14:creationId xmlns:p14="http://schemas.microsoft.com/office/powerpoint/2010/main" val="1371647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1094107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18</a:t>
            </a:fld>
            <a:endParaRPr lang="en-US"/>
          </a:p>
        </p:txBody>
      </p:sp>
    </p:spTree>
    <p:extLst>
      <p:ext uri="{BB962C8B-B14F-4D97-AF65-F5344CB8AC3E}">
        <p14:creationId xmlns:p14="http://schemas.microsoft.com/office/powerpoint/2010/main" val="3311559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see going on?</a:t>
            </a:r>
          </a:p>
          <a:p>
            <a:r>
              <a:rPr lang="en-US" dirty="0" err="1"/>
              <a:t>Collection:</a:t>
            </a:r>
            <a:r>
              <a:rPr lang="en-US" dirty="0" err="1">
                <a:hlinkClick r:id="rId3" action="ppaction://hlinkfile"/>
              </a:rPr>
              <a:t>Vatican</a:t>
            </a:r>
            <a:r>
              <a:rPr lang="en-US" dirty="0">
                <a:hlinkClick r:id="rId3" action="ppaction://hlinkfile"/>
              </a:rPr>
              <a:t> </a:t>
            </a:r>
            <a:r>
              <a:rPr lang="en-US" dirty="0" err="1">
                <a:hlinkClick r:id="rId3" action="ppaction://hlinkfile"/>
              </a:rPr>
              <a:t>Museums</a:t>
            </a:r>
            <a:r>
              <a:rPr lang="en-US" dirty="0" err="1"/>
              <a:t>Summary:The</a:t>
            </a:r>
            <a:r>
              <a:rPr lang="en-US" dirty="0"/>
              <a:t> Rape of </a:t>
            </a:r>
            <a:r>
              <a:rPr lang="en-US" dirty="0" err="1"/>
              <a:t>HelenWare:</a:t>
            </a:r>
            <a:r>
              <a:rPr lang="en-US" dirty="0" err="1">
                <a:hlinkClick r:id="rId4" action="ppaction://hlinkfile"/>
              </a:rPr>
              <a:t>Attic</a:t>
            </a:r>
            <a:r>
              <a:rPr lang="en-US" dirty="0">
                <a:hlinkClick r:id="rId4" action="ppaction://hlinkfile"/>
              </a:rPr>
              <a:t> Red </a:t>
            </a:r>
            <a:r>
              <a:rPr lang="en-US" dirty="0" err="1">
                <a:hlinkClick r:id="rId4" action="ppaction://hlinkfile"/>
              </a:rPr>
              <a:t>Figure</a:t>
            </a:r>
            <a:r>
              <a:rPr lang="en-US" dirty="0" err="1"/>
              <a:t>Painter:Attributed</a:t>
            </a:r>
            <a:r>
              <a:rPr lang="en-US" dirty="0"/>
              <a:t> to the </a:t>
            </a:r>
            <a:r>
              <a:rPr lang="en-US" dirty="0" err="1">
                <a:hlinkClick r:id="rId5" action="ppaction://hlinkfile"/>
              </a:rPr>
              <a:t>Heimarmene</a:t>
            </a:r>
            <a:r>
              <a:rPr lang="en-US" dirty="0">
                <a:hlinkClick r:id="rId5" action="ppaction://hlinkfile"/>
              </a:rPr>
              <a:t> </a:t>
            </a:r>
            <a:r>
              <a:rPr lang="en-US" dirty="0" err="1">
                <a:hlinkClick r:id="rId5" action="ppaction://hlinkfile"/>
              </a:rPr>
              <a:t>Painter</a:t>
            </a:r>
            <a:r>
              <a:rPr lang="en-US" dirty="0" err="1"/>
              <a:t>Context:</a:t>
            </a:r>
            <a:r>
              <a:rPr lang="en-US" dirty="0" err="1">
                <a:hlinkClick r:id="rId6" action="ppaction://hlinkfile"/>
              </a:rPr>
              <a:t>Vulci</a:t>
            </a:r>
            <a:r>
              <a:rPr lang="en-US" dirty="0" err="1"/>
              <a:t>Date:ca</a:t>
            </a:r>
            <a:r>
              <a:rPr lang="en-US" dirty="0"/>
              <a:t>. 430 BC - ca. 420 </a:t>
            </a:r>
            <a:r>
              <a:rPr lang="en-US" dirty="0" err="1"/>
              <a:t>BCDimensions:H</a:t>
            </a:r>
            <a:r>
              <a:rPr lang="en-US" dirty="0"/>
              <a:t>. 0.355 m; max. diam. (body) 0.138 </a:t>
            </a:r>
            <a:r>
              <a:rPr lang="en-US" dirty="0" err="1"/>
              <a:t>mPrimary</a:t>
            </a:r>
            <a:r>
              <a:rPr lang="en-US" dirty="0"/>
              <a:t> Citation:ARV2, 1173.3Shape:</a:t>
            </a:r>
            <a:r>
              <a:rPr lang="en-US" dirty="0">
                <a:hlinkClick r:id="rId7" action="ppaction://hlinkfile"/>
              </a:rPr>
              <a:t>Oinochoe</a:t>
            </a:r>
            <a:r>
              <a:rPr lang="en-US" dirty="0"/>
              <a:t>Beazley Number:215554 </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19</a:t>
            </a:fld>
            <a:endParaRPr lang="en-US"/>
          </a:p>
        </p:txBody>
      </p:sp>
    </p:spTree>
    <p:extLst>
      <p:ext uri="{BB962C8B-B14F-4D97-AF65-F5344CB8AC3E}">
        <p14:creationId xmlns:p14="http://schemas.microsoft.com/office/powerpoint/2010/main" val="375302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7F63EF-2F2C-41CB-BDA5-346D02CB6085}" type="slidenum">
              <a:rPr lang="en-US" smtClean="0"/>
              <a:t>2</a:t>
            </a:fld>
            <a:endParaRPr lang="en-US"/>
          </a:p>
        </p:txBody>
      </p:sp>
    </p:spTree>
    <p:extLst>
      <p:ext uri="{BB962C8B-B14F-4D97-AF65-F5344CB8AC3E}">
        <p14:creationId xmlns:p14="http://schemas.microsoft.com/office/powerpoint/2010/main" val="2241922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0BFC526-67A1-4FC4-8C27-8C2F66E05BAE}" type="datetime1">
              <a:rPr lang="en-US"/>
              <a:pPr/>
              <a:t>9/4/2025</a:t>
            </a:fld>
            <a:endParaRPr lang="en-US"/>
          </a:p>
        </p:txBody>
      </p:sp>
      <p:sp>
        <p:nvSpPr>
          <p:cNvPr id="6" name="Rectangle 7"/>
          <p:cNvSpPr>
            <a:spLocks noGrp="1" noChangeArrowheads="1"/>
          </p:cNvSpPr>
          <p:nvPr>
            <p:ph type="sldNum" sz="quarter" idx="5"/>
          </p:nvPr>
        </p:nvSpPr>
        <p:spPr>
          <a:ln/>
        </p:spPr>
        <p:txBody>
          <a:bodyPr/>
          <a:lstStyle/>
          <a:p>
            <a:fld id="{BE845412-9440-43A5-812E-31C57A01C588}" type="slidenum">
              <a:rPr lang="en-US"/>
              <a:pPr/>
              <a:t>20</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912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5B8E190-FA8F-42BA-811B-85B1E8929CDE}" type="datetime1">
              <a:rPr lang="en-US"/>
              <a:pPr/>
              <a:t>9/4/2025</a:t>
            </a:fld>
            <a:endParaRPr lang="en-US"/>
          </a:p>
        </p:txBody>
      </p:sp>
      <p:sp>
        <p:nvSpPr>
          <p:cNvPr id="6" name="Rectangle 7"/>
          <p:cNvSpPr>
            <a:spLocks noGrp="1" noChangeArrowheads="1"/>
          </p:cNvSpPr>
          <p:nvPr>
            <p:ph type="sldNum" sz="quarter" idx="5"/>
          </p:nvPr>
        </p:nvSpPr>
        <p:spPr>
          <a:ln/>
        </p:spPr>
        <p:txBody>
          <a:bodyPr/>
          <a:lstStyle/>
          <a:p>
            <a:fld id="{ED1E111C-33DD-4BC2-ABC0-90098B386121}" type="slidenum">
              <a:rPr lang="en-US"/>
              <a:pPr/>
              <a:t>21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QUESTIONS:</a:t>
            </a:r>
          </a:p>
          <a:p>
            <a:r>
              <a:rPr lang="en-US"/>
              <a:t>Why politicize this sexual goddess? (Why sexualize this political goddess?)</a:t>
            </a:r>
          </a:p>
          <a:p>
            <a:pPr lvl="1"/>
            <a:r>
              <a:rPr lang="en-US"/>
              <a:t>Do these two views of the goddess present us with any kind of a contradiction? Could there be connections?</a:t>
            </a:r>
          </a:p>
          <a:p>
            <a:pPr lvl="1"/>
            <a:r>
              <a:rPr lang="en-US"/>
              <a:t>What can they tell us about attitudes to persuasion, to its role under democracy?</a:t>
            </a:r>
          </a:p>
          <a:p>
            <a:pPr lvl="1"/>
            <a:r>
              <a:rPr lang="en-US"/>
              <a:t>WHAT CULTURAL ASSUMPTIONS MAY BE ENCODED HERE?</a:t>
            </a:r>
          </a:p>
        </p:txBody>
      </p:sp>
    </p:spTree>
    <p:extLst>
      <p:ext uri="{BB962C8B-B14F-4D97-AF65-F5344CB8AC3E}">
        <p14:creationId xmlns:p14="http://schemas.microsoft.com/office/powerpoint/2010/main" val="405167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7F63EF-2F2C-41CB-BDA5-346D02CB6085}" type="slidenum">
              <a:rPr lang="en-US" smtClean="0"/>
              <a:t>3</a:t>
            </a:fld>
            <a:endParaRPr lang="en-US"/>
          </a:p>
        </p:txBody>
      </p:sp>
    </p:spTree>
    <p:extLst>
      <p:ext uri="{BB962C8B-B14F-4D97-AF65-F5344CB8AC3E}">
        <p14:creationId xmlns:p14="http://schemas.microsoft.com/office/powerpoint/2010/main" val="99883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7F63EF-2F2C-41CB-BDA5-346D02CB6085}" type="slidenum">
              <a:rPr lang="en-US" smtClean="0"/>
              <a:t>4</a:t>
            </a:fld>
            <a:endParaRPr lang="en-US"/>
          </a:p>
        </p:txBody>
      </p:sp>
    </p:spTree>
    <p:extLst>
      <p:ext uri="{BB962C8B-B14F-4D97-AF65-F5344CB8AC3E}">
        <p14:creationId xmlns:p14="http://schemas.microsoft.com/office/powerpoint/2010/main" val="370029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7F63EF-2F2C-41CB-BDA5-346D02CB6085}" type="slidenum">
              <a:rPr lang="en-US" smtClean="0"/>
              <a:t>5</a:t>
            </a:fld>
            <a:endParaRPr lang="en-US"/>
          </a:p>
        </p:txBody>
      </p:sp>
    </p:spTree>
    <p:extLst>
      <p:ext uri="{BB962C8B-B14F-4D97-AF65-F5344CB8AC3E}">
        <p14:creationId xmlns:p14="http://schemas.microsoft.com/office/powerpoint/2010/main" val="326285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31F1A17-AB89-41E8-971A-7C0AE8BADB2B}" type="datetime1">
              <a:rPr lang="en-US"/>
              <a:pPr/>
              <a:t>9/4/2025</a:t>
            </a:fld>
            <a:endParaRPr lang="en-US"/>
          </a:p>
        </p:txBody>
      </p:sp>
      <p:sp>
        <p:nvSpPr>
          <p:cNvPr id="6" name="Rectangle 7"/>
          <p:cNvSpPr>
            <a:spLocks noGrp="1" noChangeArrowheads="1"/>
          </p:cNvSpPr>
          <p:nvPr>
            <p:ph type="sldNum" sz="quarter" idx="5"/>
          </p:nvPr>
        </p:nvSpPr>
        <p:spPr>
          <a:ln/>
        </p:spPr>
        <p:txBody>
          <a:bodyPr/>
          <a:lstStyle/>
          <a:p>
            <a:fld id="{C7817947-BE8A-45F9-8AE8-30A3E3959FAB}" type="slidenum">
              <a:rPr lang="en-US"/>
              <a:pPr/>
              <a:t>6</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dirty="0"/>
              <a:t>i.e., no one is more qualified, “more equal than others,” a </a:t>
            </a:r>
            <a:r>
              <a:rPr lang="en-US" i="1" dirty="0"/>
              <a:t>primus inter pares</a:t>
            </a:r>
            <a:endParaRPr lang="en-US" dirty="0"/>
          </a:p>
          <a:p>
            <a:pPr lvl="1"/>
            <a:r>
              <a:rPr lang="en-US" dirty="0"/>
              <a:t>contradicts oligarchy, “guardianship,” noblesse oblige etc.</a:t>
            </a:r>
          </a:p>
          <a:p>
            <a:pPr lvl="1"/>
            <a:r>
              <a:rPr lang="en-US" dirty="0"/>
              <a:t>dahl sees this, or something like this, not just in </a:t>
            </a:r>
            <a:r>
              <a:rPr lang="en-US" dirty="0" err="1"/>
              <a:t>greek</a:t>
            </a:r>
            <a:r>
              <a:rPr lang="en-US" dirty="0"/>
              <a:t> democracy, but in many different kinds of societies (non-western) worldwide.</a:t>
            </a:r>
          </a:p>
          <a:p>
            <a:pPr lvl="1"/>
            <a:r>
              <a:rPr lang="en-US" dirty="0"/>
              <a:t>under strong principle, a democracy is “democratic” with respect to self but not necessarily to others</a:t>
            </a:r>
          </a:p>
          <a:p>
            <a:pPr lvl="2"/>
            <a:r>
              <a:rPr lang="en-US" dirty="0"/>
              <a:t>seeming paradox: democracy </a:t>
            </a:r>
            <a:r>
              <a:rPr lang="en-US" i="1" dirty="0"/>
              <a:t>can</a:t>
            </a:r>
            <a:r>
              <a:rPr lang="en-US" dirty="0"/>
              <a:t> be imperialistic!!</a:t>
            </a:r>
          </a:p>
          <a:p>
            <a:r>
              <a:rPr lang="en-US" dirty="0"/>
              <a:t>can we affirm/deny the strong principal of equality at </a:t>
            </a:r>
            <a:r>
              <a:rPr lang="en-US" dirty="0" err="1"/>
              <a:t>athens</a:t>
            </a:r>
            <a:r>
              <a:rPr lang="en-US" dirty="0"/>
              <a:t>, whether as ideological “reality,” or as socio-</a:t>
            </a:r>
            <a:r>
              <a:rPr lang="en-US" dirty="0" err="1"/>
              <a:t>politcal</a:t>
            </a:r>
            <a:r>
              <a:rPr lang="en-US" dirty="0"/>
              <a:t> actuality?</a:t>
            </a:r>
          </a:p>
        </p:txBody>
      </p:sp>
    </p:spTree>
    <p:extLst>
      <p:ext uri="{BB962C8B-B14F-4D97-AF65-F5344CB8AC3E}">
        <p14:creationId xmlns:p14="http://schemas.microsoft.com/office/powerpoint/2010/main" val="14012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108 ff. CRITERIA FOR A DEMOCRATIC PROCESS</a:t>
            </a:r>
          </a:p>
          <a:p>
            <a:r>
              <a:rPr lang="en-US" dirty="0"/>
              <a:t>the above</a:t>
            </a:r>
            <a:r>
              <a:rPr lang="en-US" baseline="0" dirty="0"/>
              <a:t> understood as requiring a certain set of preconditions, hence what can be understood as “benchmarks” of democracy.</a:t>
            </a:r>
          </a:p>
          <a:p>
            <a:r>
              <a:rPr lang="en-US" dirty="0"/>
              <a:t>109. EFFECTIVE PARTICIPATION. citizens must be able to have a voice, be allowed to participate. (ISEGORIA) related to </a:t>
            </a:r>
            <a:r>
              <a:rPr lang="en-US" dirty="0" err="1"/>
              <a:t>princ</a:t>
            </a:r>
            <a:r>
              <a:rPr lang="en-US" dirty="0"/>
              <a:t> of equal consideration of interests.) equality and freedom as essential to democracy, a principal that goes back to </a:t>
            </a:r>
            <a:r>
              <a:rPr lang="en-US" dirty="0" err="1"/>
              <a:t>aristotle</a:t>
            </a:r>
            <a:r>
              <a:rPr lang="en-US" dirty="0"/>
              <a:t>.</a:t>
            </a:r>
          </a:p>
          <a:p>
            <a:r>
              <a:rPr lang="en-US" dirty="0"/>
              <a:t>those who make the decisions must be the same as those who are subject to the decisions if it is to be thought of as a democratic order. (cf. </a:t>
            </a:r>
            <a:r>
              <a:rPr lang="en-US" dirty="0" err="1"/>
              <a:t>ari's</a:t>
            </a:r>
            <a:r>
              <a:rPr lang="en-US" dirty="0"/>
              <a:t> rule and be ruled in turn.)</a:t>
            </a:r>
          </a:p>
          <a:p>
            <a:r>
              <a:rPr lang="en-US" dirty="0"/>
              <a:t>111. ENLIGHTENED UNDERSTANDING.</a:t>
            </a:r>
          </a:p>
          <a:p>
            <a:r>
              <a:rPr lang="en-US" dirty="0"/>
              <a:t>citizens ought to have the opportunity somehow to make informed choices.</a:t>
            </a:r>
          </a:p>
          <a:p>
            <a:r>
              <a:rPr lang="en-US" dirty="0"/>
              <a:t>these three criteria allow us to judge whether a system more or less democratic, and therefore, more or less good - if we presume "good" to equate with "democratic." but "agenda" and even "demos" can imply limiting elements: agendas necessarily restrict the discussion, a demos might itself be constituted restrictively [which leaves us not with democracy but with oligarchy].</a:t>
            </a:r>
          </a:p>
          <a:p>
            <a:r>
              <a:rPr lang="en-US" dirty="0"/>
              <a:t>111 f. CONTROL OF THE AGENDA.</a:t>
            </a:r>
          </a:p>
          <a:p>
            <a:r>
              <a:rPr lang="en-US" dirty="0"/>
              <a:t>hence the need for a fourth criterion: control of the agenda in the hands of the people. Even if demos decides that some matters to be up to other sorts of process (e.g., justice), still, "As long as the demos could effectively retrieve any matter for decision by itself, the </a:t>
            </a:r>
            <a:r>
              <a:rPr lang="en-US" dirty="0" err="1"/>
              <a:t>cdriterion</a:t>
            </a:r>
            <a:r>
              <a:rPr lang="en-US" dirty="0"/>
              <a:t> would be met.“</a:t>
            </a:r>
          </a:p>
          <a:p>
            <a:r>
              <a:rPr lang="en-US" dirty="0"/>
              <a:t>116. PROBLEMS</a:t>
            </a:r>
          </a:p>
          <a:p>
            <a:r>
              <a:rPr lang="en-US" dirty="0"/>
              <a:t>there is the problem of what should the demos be constituted out of. is a limited franchise democratic?? early in book (as already noticed) considers conflicting visions of what democracy should be about. p. 5: “Critics, not only the adversaries but those who are sympathetic to 'rule by the people,' contend that a process of collective decision-making, no matter how 'democratic,' cannot be justified unless it produces-or at least tends to produce-desirable results.”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362094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8</a:t>
            </a:fld>
            <a:endParaRPr lang="en-US"/>
          </a:p>
        </p:txBody>
      </p:sp>
    </p:spTree>
    <p:extLst>
      <p:ext uri="{BB962C8B-B14F-4D97-AF65-F5344CB8AC3E}">
        <p14:creationId xmlns:p14="http://schemas.microsoft.com/office/powerpoint/2010/main" val="411031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Mass v. elite</a:t>
            </a:r>
          </a:p>
          <a:p>
            <a:pPr lvl="1"/>
            <a:r>
              <a:rPr lang="en-US" dirty="0"/>
              <a:t>elites: </a:t>
            </a:r>
            <a:r>
              <a:rPr lang="en-US" i="1" dirty="0"/>
              <a:t>social</a:t>
            </a:r>
            <a:r>
              <a:rPr lang="en-US" dirty="0"/>
              <a:t> power</a:t>
            </a:r>
          </a:p>
          <a:p>
            <a:pPr lvl="1"/>
            <a:r>
              <a:rPr lang="en-US" dirty="0"/>
              <a:t>masses: </a:t>
            </a:r>
            <a:r>
              <a:rPr lang="en-US" i="1" dirty="0"/>
              <a:t>political</a:t>
            </a:r>
            <a:r>
              <a:rPr lang="en-US" dirty="0"/>
              <a:t> power</a:t>
            </a:r>
          </a:p>
          <a:p>
            <a:r>
              <a:rPr lang="en-US" dirty="0"/>
              <a:t>Political equality</a:t>
            </a:r>
          </a:p>
          <a:p>
            <a:pPr lvl="1"/>
            <a:r>
              <a:rPr lang="en-US" dirty="0"/>
              <a:t>material inequality</a:t>
            </a:r>
          </a:p>
          <a:p>
            <a:r>
              <a:rPr lang="en-US" dirty="0"/>
              <a:t>Freedom (</a:t>
            </a:r>
            <a:r>
              <a:rPr lang="en-US" i="1" dirty="0" err="1"/>
              <a:t>isēgoria</a:t>
            </a:r>
            <a:r>
              <a:rPr lang="en-US" dirty="0"/>
              <a:t>)</a:t>
            </a:r>
          </a:p>
          <a:p>
            <a:pPr lvl="1"/>
            <a:r>
              <a:rPr lang="en-US" dirty="0"/>
              <a:t>consensus (</a:t>
            </a:r>
            <a:r>
              <a:rPr lang="en-US" i="1" dirty="0"/>
              <a:t>homonoia</a:t>
            </a:r>
            <a:r>
              <a:rPr lang="en-US" dirty="0"/>
              <a:t>)</a:t>
            </a:r>
          </a:p>
          <a:p>
            <a:r>
              <a:rPr lang="en-US" dirty="0"/>
              <a:t>Popular sovereignty</a:t>
            </a:r>
          </a:p>
          <a:p>
            <a:pPr lvl="1"/>
            <a:r>
              <a:rPr lang="en-US" dirty="0"/>
              <a:t>rule of law</a:t>
            </a:r>
          </a:p>
          <a:p>
            <a:r>
              <a:rPr lang="en-US" dirty="0"/>
              <a:t>Ideological negotiations</a:t>
            </a:r>
          </a:p>
          <a:p>
            <a:pPr lvl="1"/>
            <a:r>
              <a:rPr lang="en-US" dirty="0"/>
              <a:t>312. "... public speech was a natural medium of social mediation." feedback, basically dialogical process leading to a </a:t>
            </a:r>
            <a:r>
              <a:rPr lang="en-US" dirty="0" err="1"/>
              <a:t>dicourse</a:t>
            </a:r>
            <a:r>
              <a:rPr lang="en-US" dirty="0"/>
              <a:t> evolving, ultimately, in dialectical ways.</a:t>
            </a:r>
          </a:p>
          <a:p>
            <a:pPr lvl="1"/>
            <a:r>
              <a:rPr lang="en-US" dirty="0"/>
              <a:t>compromise, smoothing out of differences, stress on community of interests, diffusion of tensions. “Public rhetoric not only </a:t>
            </a:r>
            <a:r>
              <a:rPr lang="en-US" i="1" dirty="0"/>
              <a:t>revealed</a:t>
            </a:r>
            <a:r>
              <a:rPr lang="en-US" dirty="0"/>
              <a:t> public tension, it was a primary vehicle for </a:t>
            </a:r>
            <a:r>
              <a:rPr lang="en-US" i="1" dirty="0"/>
              <a:t>resolving</a:t>
            </a:r>
            <a:r>
              <a:rPr lang="en-US" i="0" baseline="0" dirty="0"/>
              <a:t> tensions” (308 – same page, “symbols of social mediation”)</a:t>
            </a:r>
          </a:p>
          <a:p>
            <a:pPr lvl="1"/>
            <a:r>
              <a:rPr lang="en-US" dirty="0"/>
              <a:t>since contradiction could not be balanced constitutionally, it had to be balanced "on the ideological plane." the "trick" was to balance somehow power of masses and that of elite: not too much power to latter, but former had to surrender something to them - community over individual interests ultimately. here courtroom oratory - where ideological compromises - played a role. courts where elite litigants often explained themselves to the masses, the mainstay of the large </a:t>
            </a:r>
            <a:r>
              <a:rPr lang="en-US" dirty="0" err="1"/>
              <a:t>athenian</a:t>
            </a:r>
            <a:r>
              <a:rPr lang="en-US" dirty="0"/>
              <a:t> juries "well-established language," i.e., topoi, through which elites reconciled their elite status to the many.</a:t>
            </a:r>
            <a:endParaRPr lang="en-US" i="0" baseline="0" dirty="0"/>
          </a:p>
          <a:p>
            <a:pPr defTabSz="948507" fontAlgn="base">
              <a:spcBef>
                <a:spcPct val="30000"/>
              </a:spcBef>
              <a:spcAft>
                <a:spcPct val="0"/>
              </a:spcAft>
              <a:defRPr/>
            </a:pPr>
            <a:r>
              <a:rPr lang="en-US" dirty="0"/>
              <a:t>“The importance of being elitist”</a:t>
            </a:r>
          </a:p>
          <a:p>
            <a:pPr marL="474254" lvl="1" defTabSz="948507" fontAlgn="base">
              <a:spcBef>
                <a:spcPct val="30000"/>
              </a:spcBef>
              <a:spcAft>
                <a:spcPct val="0"/>
              </a:spcAft>
              <a:defRPr/>
            </a:pPr>
            <a:r>
              <a:rPr lang="en-US" dirty="0"/>
              <a:t>the need for some sort of better equipped</a:t>
            </a:r>
            <a:r>
              <a:rPr lang="en-US" baseline="0" dirty="0"/>
              <a:t> advisory class.</a:t>
            </a:r>
          </a:p>
          <a:p>
            <a:pPr marL="474254" lvl="1" defTabSz="948507" fontAlgn="base">
              <a:spcBef>
                <a:spcPct val="30000"/>
              </a:spcBef>
              <a:spcAft>
                <a:spcPct val="0"/>
              </a:spcAft>
              <a:defRPr/>
            </a:pPr>
            <a:r>
              <a:rPr lang="en-US" dirty="0"/>
              <a:t>political rhetoric could involve more incentive to a speaker to demonstrate elite status, a value insofar as wishes to present self as deserving to lead. birth and wealth could suggest patriotism, integrity, generosity.</a:t>
            </a:r>
          </a:p>
          <a:p>
            <a:pPr defTabSz="948507" fontAlgn="base">
              <a:spcBef>
                <a:spcPct val="30000"/>
              </a:spcBef>
              <a:spcAft>
                <a:spcPct val="0"/>
              </a:spcAft>
              <a:defRPr/>
            </a:pPr>
            <a:r>
              <a:rPr lang="en-US" dirty="0"/>
              <a:t>“Ideological hegemony of the masses”</a:t>
            </a:r>
          </a:p>
          <a:p>
            <a:pPr lvl="1"/>
            <a:r>
              <a:rPr lang="en-US" dirty="0"/>
              <a:t>“The ideological hegemony</a:t>
            </a:r>
            <a:r>
              <a:rPr lang="en-US" baseline="0" dirty="0"/>
              <a:t> of the masses effectively </a:t>
            </a:r>
            <a:r>
              <a:rPr lang="en-US" baseline="0" dirty="0" err="1"/>
              <a:t>chanelled</a:t>
            </a:r>
            <a:r>
              <a:rPr lang="en-US" baseline="0" dirty="0"/>
              <a:t> the fierce competitiveness of elites, a legacy of the aristocratic code, into patterns of behavior that were in the public interest” (333).</a:t>
            </a:r>
          </a:p>
          <a:p>
            <a:pPr lvl="0"/>
            <a:endParaRPr lang="en-US" baseline="0" dirty="0"/>
          </a:p>
          <a:p>
            <a:r>
              <a:rPr lang="en-US" dirty="0"/>
              <a:t>Ober </a:t>
            </a:r>
            <a:r>
              <a:rPr lang="en-US" i="1" dirty="0"/>
              <a:t>Mass and Elite</a:t>
            </a:r>
            <a:r>
              <a:rPr lang="en-US" i="0" dirty="0"/>
              <a:t> p. 294:</a:t>
            </a:r>
          </a:p>
          <a:p>
            <a:endParaRPr lang="en-US" i="0" dirty="0"/>
          </a:p>
          <a:p>
            <a:r>
              <a:rPr lang="en-US">
                <a:latin typeface="Times New Roman" charset="0"/>
              </a:rPr>
              <a:t>“On </a:t>
            </a:r>
            <a:r>
              <a:rPr lang="en-US" dirty="0">
                <a:latin typeface="Times New Roman" charset="0"/>
              </a:rPr>
              <a:t>the other hand, the existence of the democratic political order posed a quandary for the elite Athenian. As Aristotle noted (Rhet. 1378b26-1379a9; cf. Pol. 1283b34-1284b34), an individual who is superior to his fellows in any one way tends to believe he is entitled to a generally privileged position in society. He who considers himself worthy of privilege because of his social superiority may regard it as an injustice to be placed on equal political footing with average citizens.”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2410946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0" y="0"/>
            <a:ext cx="12188825"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683" y="265223"/>
            <a:ext cx="11241974"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683" y="1983036"/>
            <a:ext cx="11241974"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2732451"/>
            <a:ext cx="10360501" cy="1362075"/>
          </a:xfrm>
        </p:spPr>
        <p:txBody>
          <a:bodyPr anchor="ctr" anchorCtr="0"/>
          <a:lstStyle>
            <a:lvl1pPr algn="l">
              <a:defRPr sz="4000" b="1" cap="none"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7A164038-FAB3-4423-833D-F11BC734BE08}" type="slidenum">
              <a:rPr lang="en-US" smtClean="0"/>
              <a:pPr/>
              <a:t>‹#›</a:t>
            </a:fld>
            <a:endParaRPr lang="en-US"/>
          </a:p>
        </p:txBody>
      </p:sp>
    </p:spTree>
    <p:extLst>
      <p:ext uri="{BB962C8B-B14F-4D97-AF65-F5344CB8AC3E}">
        <p14:creationId xmlns:p14="http://schemas.microsoft.com/office/powerpoint/2010/main" val="50060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endParaRPr lang="en-US" dirty="0"/>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6939" y="6408109"/>
            <a:ext cx="974946" cy="261610"/>
          </a:xfrm>
          <a:prstGeom prst="rect">
            <a:avLst/>
          </a:prstGeom>
        </p:spPr>
        <p:txBody>
          <a:bodyPr/>
          <a:lstStyle>
            <a:lvl1pPr algn="ctr">
              <a:defRPr sz="1000"/>
            </a:lvl1pPr>
          </a:lstStyle>
          <a:p>
            <a:endParaRPr lang="en-US" dirty="0"/>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150" y="3742277"/>
            <a:ext cx="9758063" cy="707886"/>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62479" y="1828800"/>
            <a:ext cx="4708734"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endParaRPr lang="en-US" dirty="0"/>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6939" y="6408109"/>
            <a:ext cx="974946" cy="261610"/>
          </a:xfrm>
          <a:prstGeom prst="rect">
            <a:avLst/>
          </a:prstGeom>
        </p:spPr>
        <p:txBody>
          <a:bodyPr/>
          <a:lstStyle>
            <a:lvl1pPr algn="ctr">
              <a:defRPr sz="1000"/>
            </a:lvl1pPr>
          </a:lstStyle>
          <a:p>
            <a:endParaRPr lang="en-US" dirty="0"/>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1"/>
            <a:ext cx="4709160"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1"/>
            <a:ext cx="4709160"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8836" y="6408109"/>
            <a:ext cx="1849324" cy="261610"/>
          </a:xfrm>
          <a:prstGeom prst="rect">
            <a:avLst/>
          </a:prstGeom>
        </p:spPr>
        <p:txBody>
          <a:bodyPr/>
          <a:lstStyle>
            <a:lvl1pPr>
              <a:defRPr sz="1000"/>
            </a:lvl1pPr>
          </a:lstStyle>
          <a:p>
            <a:endParaRPr lang="en-US" dirty="0"/>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6939" y="6408109"/>
            <a:ext cx="974946" cy="261610"/>
          </a:xfrm>
          <a:prstGeom prst="rect">
            <a:avLst/>
          </a:prstGeom>
        </p:spPr>
        <p:txBody>
          <a:bodyPr/>
          <a:lstStyle>
            <a:lvl1pPr algn="ctr">
              <a:defRPr sz="1000"/>
            </a:lvl1pPr>
          </a:lstStyle>
          <a:p>
            <a:endParaRPr lang="en-US" dirty="0"/>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614" y="1828800"/>
            <a:ext cx="97536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6939" y="6408109"/>
            <a:ext cx="974946" cy="261610"/>
          </a:xfrm>
          <a:prstGeom prst="rect">
            <a:avLst/>
          </a:prstGeom>
        </p:spPr>
        <p:txBody>
          <a:bodyPr/>
          <a:lstStyle>
            <a:lvl1pPr algn="ctr">
              <a:defRPr sz="1000"/>
            </a:lvl1pPr>
          </a:lstStyle>
          <a:p>
            <a:endParaRPr lang="en-US" dirty="0"/>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435E-E841-4500-B7F5-22C9E4CA54F1}"/>
              </a:ext>
            </a:extLst>
          </p:cNvPr>
          <p:cNvSpPr>
            <a:spLocks noGrp="1"/>
          </p:cNvSpPr>
          <p:nvPr>
            <p:ph type="ctrTitle"/>
          </p:nvPr>
        </p:nvSpPr>
        <p:spPr/>
        <p:txBody>
          <a:bodyPr>
            <a:normAutofit fontScale="90000"/>
          </a:bodyPr>
          <a:lstStyle/>
          <a:p>
            <a:r>
              <a:rPr lang="en-US" dirty="0"/>
              <a:t>Persuasion in Ancient Greece</a:t>
            </a:r>
          </a:p>
        </p:txBody>
      </p:sp>
      <p:sp>
        <p:nvSpPr>
          <p:cNvPr id="3" name="Subtitle 2">
            <a:extLst>
              <a:ext uri="{FF2B5EF4-FFF2-40B4-BE49-F238E27FC236}">
                <a16:creationId xmlns:a16="http://schemas.microsoft.com/office/drawing/2014/main" id="{911E625A-D156-4CF0-A588-DE73E1E7C94D}"/>
              </a:ext>
            </a:extLst>
          </p:cNvPr>
          <p:cNvSpPr>
            <a:spLocks noGrp="1"/>
          </p:cNvSpPr>
          <p:nvPr>
            <p:ph type="subTitle" idx="1"/>
          </p:nvPr>
        </p:nvSpPr>
        <p:spPr/>
        <p:txBody>
          <a:bodyPr/>
          <a:lstStyle/>
          <a:p>
            <a:r>
              <a:rPr lang="en-US" i="1" dirty="0" err="1"/>
              <a:t>Peithō</a:t>
            </a:r>
            <a:r>
              <a:rPr lang="en-US" dirty="0"/>
              <a:t> Personified, Reified</a:t>
            </a:r>
            <a:endParaRPr lang="en-US" i="1" dirty="0"/>
          </a:p>
        </p:txBody>
      </p:sp>
    </p:spTree>
    <p:extLst>
      <p:ext uri="{BB962C8B-B14F-4D97-AF65-F5344CB8AC3E}">
        <p14:creationId xmlns:p14="http://schemas.microsoft.com/office/powerpoint/2010/main" val="67927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Peitho / </a:t>
            </a:r>
            <a:r>
              <a:rPr lang="en-US" i="1" dirty="0" err="1"/>
              <a:t>peithō</a:t>
            </a:r>
            <a:endParaRPr lang="en-US" dirty="0"/>
          </a:p>
        </p:txBody>
      </p:sp>
      <p:sp>
        <p:nvSpPr>
          <p:cNvPr id="15366" name="Rectangle 6"/>
          <p:cNvSpPr>
            <a:spLocks noGrp="1" noChangeArrowheads="1"/>
          </p:cNvSpPr>
          <p:nvPr>
            <p:ph type="body" idx="1"/>
          </p:nvPr>
        </p:nvSpPr>
        <p:spPr>
          <a:xfrm>
            <a:off x="1213150" y="3742277"/>
            <a:ext cx="9758063" cy="644985"/>
          </a:xfrm>
        </p:spPr>
        <p:txBody>
          <a:bodyPr/>
          <a:lstStyle/>
          <a:p>
            <a:r>
              <a:rPr lang="en-US" dirty="0"/>
              <a:t>Semantics, Myth, Allegory, Cult</a:t>
            </a:r>
            <a:endParaRPr lang="en-US" i="1" dirty="0"/>
          </a:p>
        </p:txBody>
      </p:sp>
    </p:spTree>
    <p:extLst>
      <p:ext uri="{BB962C8B-B14F-4D97-AF65-F5344CB8AC3E}">
        <p14:creationId xmlns:p14="http://schemas.microsoft.com/office/powerpoint/2010/main" val="56205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i="1" dirty="0"/>
              <a:t>Peithō:</a:t>
            </a:r>
            <a:r>
              <a:rPr lang="en-US" dirty="0"/>
              <a:t> Word Notes</a:t>
            </a:r>
          </a:p>
        </p:txBody>
      </p:sp>
      <p:sp>
        <p:nvSpPr>
          <p:cNvPr id="30725" name="Rectangle 5"/>
          <p:cNvSpPr>
            <a:spLocks noGrp="1" noChangeArrowheads="1"/>
          </p:cNvSpPr>
          <p:nvPr>
            <p:ph sz="half" idx="1"/>
          </p:nvPr>
        </p:nvSpPr>
        <p:spPr/>
        <p:txBody>
          <a:bodyPr/>
          <a:lstStyle/>
          <a:p>
            <a:r>
              <a:rPr lang="en-US" i="1" dirty="0" err="1"/>
              <a:t>peithesthai</a:t>
            </a:r>
            <a:endParaRPr lang="en-US" i="1" dirty="0"/>
          </a:p>
          <a:p>
            <a:pPr lvl="1"/>
            <a:r>
              <a:rPr lang="en-US" dirty="0"/>
              <a:t>“obey/comply”</a:t>
            </a:r>
          </a:p>
          <a:p>
            <a:r>
              <a:rPr lang="en-US" i="1" dirty="0" err="1"/>
              <a:t>peithein</a:t>
            </a:r>
            <a:endParaRPr lang="en-US" i="1" dirty="0"/>
          </a:p>
          <a:p>
            <a:pPr lvl="1"/>
            <a:r>
              <a:rPr lang="en-US" dirty="0"/>
              <a:t>“persuade”</a:t>
            </a:r>
          </a:p>
        </p:txBody>
      </p:sp>
      <p:sp>
        <p:nvSpPr>
          <p:cNvPr id="7" name="Content Placeholder 6"/>
          <p:cNvSpPr>
            <a:spLocks noGrp="1"/>
          </p:cNvSpPr>
          <p:nvPr>
            <p:ph sz="half" idx="2"/>
          </p:nvPr>
        </p:nvSpPr>
        <p:spPr/>
        <p:txBody>
          <a:bodyPr/>
          <a:lstStyle/>
          <a:p>
            <a:r>
              <a:rPr lang="en-US" dirty="0"/>
              <a:t>“Peitho”</a:t>
            </a:r>
          </a:p>
          <a:p>
            <a:pPr lvl="1"/>
            <a:r>
              <a:rPr lang="en-US" dirty="0"/>
              <a:t>female name</a:t>
            </a:r>
          </a:p>
          <a:p>
            <a:r>
              <a:rPr lang="en-US" i="1" dirty="0"/>
              <a:t>peithō</a:t>
            </a:r>
          </a:p>
          <a:p>
            <a:pPr lvl="1"/>
            <a:r>
              <a:rPr lang="en-US" dirty="0"/>
              <a:t>feminine noun</a:t>
            </a:r>
          </a:p>
        </p:txBody>
      </p:sp>
    </p:spTree>
    <p:extLst>
      <p:ext uri="{BB962C8B-B14F-4D97-AF65-F5344CB8AC3E}">
        <p14:creationId xmlns:p14="http://schemas.microsoft.com/office/powerpoint/2010/main" val="226134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fade">
                                      <p:cBhvr>
                                        <p:cTn id="7" dur="500"/>
                                        <p:tgtEl>
                                          <p:spTgt spid="3072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5">
                                            <p:txEl>
                                              <p:pRg st="1" end="1"/>
                                            </p:txEl>
                                          </p:spTgt>
                                        </p:tgtEl>
                                        <p:attrNameLst>
                                          <p:attrName>style.visibility</p:attrName>
                                        </p:attrNameLst>
                                      </p:cBhvr>
                                      <p:to>
                                        <p:strVal val="visible"/>
                                      </p:to>
                                    </p:set>
                                    <p:animEffect transition="in" filter="fade">
                                      <p:cBhvr>
                                        <p:cTn id="10" dur="500"/>
                                        <p:tgtEl>
                                          <p:spTgt spid="307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25">
                                            <p:txEl>
                                              <p:pRg st="2" end="2"/>
                                            </p:txEl>
                                          </p:spTgt>
                                        </p:tgtEl>
                                        <p:attrNameLst>
                                          <p:attrName>style.visibility</p:attrName>
                                        </p:attrNameLst>
                                      </p:cBhvr>
                                      <p:to>
                                        <p:strVal val="visible"/>
                                      </p:to>
                                    </p:set>
                                    <p:animEffect transition="in" filter="fade">
                                      <p:cBhvr>
                                        <p:cTn id="15" dur="500"/>
                                        <p:tgtEl>
                                          <p:spTgt spid="3072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25">
                                            <p:txEl>
                                              <p:pRg st="3" end="3"/>
                                            </p:txEl>
                                          </p:spTgt>
                                        </p:tgtEl>
                                        <p:attrNameLst>
                                          <p:attrName>style.visibility</p:attrName>
                                        </p:attrNameLst>
                                      </p:cBhvr>
                                      <p:to>
                                        <p:strVal val="visible"/>
                                      </p:to>
                                    </p:set>
                                    <p:animEffect transition="in" filter="fade">
                                      <p:cBhvr>
                                        <p:cTn id="18" dur="500"/>
                                        <p:tgtEl>
                                          <p:spTgt spid="3072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533400"/>
            <a:ext cx="8229600" cy="1143000"/>
          </a:xfrm>
        </p:spPr>
        <p:txBody>
          <a:bodyPr/>
          <a:lstStyle/>
          <a:p>
            <a:r>
              <a:rPr lang="en-US" i="1" dirty="0" err="1"/>
              <a:t>Peithō</a:t>
            </a:r>
            <a:r>
              <a:rPr lang="en-US" dirty="0"/>
              <a:t>: Problematics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938656295"/>
              </p:ext>
            </p:extLst>
          </p:nvPr>
        </p:nvGraphicFramePr>
        <p:xfrm>
          <a:off x="1959140" y="2255520"/>
          <a:ext cx="8270544" cy="2072640"/>
        </p:xfrm>
        <a:graphic>
          <a:graphicData uri="http://schemas.openxmlformats.org/drawingml/2006/table">
            <a:tbl>
              <a:tblPr firstRow="1" bandRow="1">
                <a:tableStyleId>{616DA210-FB5B-4158-B5E0-FEB733F419BA}</a:tableStyleId>
              </a:tblPr>
              <a:tblGrid>
                <a:gridCol w="4135272">
                  <a:extLst>
                    <a:ext uri="{9D8B030D-6E8A-4147-A177-3AD203B41FA5}">
                      <a16:colId xmlns:a16="http://schemas.microsoft.com/office/drawing/2014/main" val="20000"/>
                    </a:ext>
                  </a:extLst>
                </a:gridCol>
                <a:gridCol w="4135272">
                  <a:extLst>
                    <a:ext uri="{9D8B030D-6E8A-4147-A177-3AD203B41FA5}">
                      <a16:colId xmlns:a16="http://schemas.microsoft.com/office/drawing/2014/main" val="20001"/>
                    </a:ext>
                  </a:extLst>
                </a:gridCol>
              </a:tblGrid>
              <a:tr h="370840">
                <a:tc>
                  <a:txBody>
                    <a:bodyPr/>
                    <a:lstStyle/>
                    <a:p>
                      <a:pPr algn="ctr"/>
                      <a:r>
                        <a:rPr lang="en-US" sz="2800" dirty="0"/>
                        <a:t>Opposites?</a:t>
                      </a:r>
                    </a:p>
                  </a:txBody>
                  <a:tcPr>
                    <a:lnR w="12700" cap="flat" cmpd="sng" algn="ctr">
                      <a:noFill/>
                      <a:prstDash val="solid"/>
                      <a:round/>
                      <a:headEnd type="none" w="med" len="med"/>
                      <a:tailEnd type="none" w="med" len="med"/>
                    </a:lnR>
                  </a:tcPr>
                </a:tc>
                <a:tc>
                  <a:txBody>
                    <a:bodyPr/>
                    <a:lstStyle/>
                    <a:p>
                      <a:pPr algn="ctr"/>
                      <a:r>
                        <a:rPr lang="en-US" sz="2800" dirty="0"/>
                        <a:t>Analogues?</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algn="r"/>
                      <a:r>
                        <a:rPr lang="en-US" sz="2800" dirty="0"/>
                        <a:t>peitho (persuasion)</a:t>
                      </a:r>
                      <a:endParaRPr lang="en-US" sz="2800" dirty="0">
                        <a:solidFill>
                          <a:schemeClr val="tx2"/>
                        </a:solidFill>
                      </a:endParaRPr>
                    </a:p>
                  </a:txBody>
                  <a:tcPr/>
                </a:tc>
                <a:tc>
                  <a:txBody>
                    <a:bodyPr/>
                    <a:lstStyle/>
                    <a:p>
                      <a:r>
                        <a:rPr lang="en-US" sz="2800" dirty="0"/>
                        <a:t>bia (force, violence)</a:t>
                      </a:r>
                      <a:endParaRPr lang="en-US" sz="2800" dirty="0">
                        <a:solidFill>
                          <a:schemeClr val="tx2"/>
                        </a:solidFill>
                      </a:endParaRPr>
                    </a:p>
                  </a:txBody>
                  <a:tcPr/>
                </a:tc>
                <a:extLst>
                  <a:ext uri="{0D108BD9-81ED-4DB2-BD59-A6C34878D82A}">
                    <a16:rowId xmlns:a16="http://schemas.microsoft.com/office/drawing/2014/main" val="10001"/>
                  </a:ext>
                </a:extLst>
              </a:tr>
              <a:tr h="370840">
                <a:tc>
                  <a:txBody>
                    <a:bodyPr/>
                    <a:lstStyle/>
                    <a:p>
                      <a:pPr algn="r"/>
                      <a:r>
                        <a:rPr lang="en-US" sz="2800" dirty="0"/>
                        <a:t>verbal persuasion</a:t>
                      </a:r>
                      <a:endParaRPr lang="en-US" sz="2800" dirty="0">
                        <a:solidFill>
                          <a:schemeClr val="tx2"/>
                        </a:solidFill>
                      </a:endParaRPr>
                    </a:p>
                  </a:txBody>
                  <a:tcPr/>
                </a:tc>
                <a:tc>
                  <a:txBody>
                    <a:bodyPr/>
                    <a:lstStyle/>
                    <a:p>
                      <a:r>
                        <a:rPr lang="en-US" sz="2800" dirty="0"/>
                        <a:t>non-verbal persuasion</a:t>
                      </a:r>
                      <a:endParaRPr lang="en-US" sz="2800" dirty="0">
                        <a:solidFill>
                          <a:schemeClr val="tx2"/>
                        </a:solidFill>
                      </a:endParaRPr>
                    </a:p>
                  </a:txBody>
                  <a:tcPr/>
                </a:tc>
                <a:extLst>
                  <a:ext uri="{0D108BD9-81ED-4DB2-BD59-A6C34878D82A}">
                    <a16:rowId xmlns:a16="http://schemas.microsoft.com/office/drawing/2014/main" val="10002"/>
                  </a:ext>
                </a:extLst>
              </a:tr>
              <a:tr h="370840">
                <a:tc>
                  <a:txBody>
                    <a:bodyPr/>
                    <a:lstStyle/>
                    <a:p>
                      <a:pPr algn="r"/>
                      <a:r>
                        <a:rPr lang="en-US" sz="2800" dirty="0"/>
                        <a:t>sexual persuasion</a:t>
                      </a:r>
                      <a:endParaRPr lang="en-US" sz="2800" dirty="0">
                        <a:solidFill>
                          <a:schemeClr val="tx2"/>
                        </a:solidFill>
                      </a:endParaRPr>
                    </a:p>
                  </a:txBody>
                  <a:tcPr/>
                </a:tc>
                <a:tc>
                  <a:txBody>
                    <a:bodyPr/>
                    <a:lstStyle/>
                    <a:p>
                      <a:r>
                        <a:rPr lang="en-US" sz="2800" dirty="0"/>
                        <a:t>non-sexual persuasion</a:t>
                      </a:r>
                      <a:endParaRPr lang="en-US" sz="2800" dirty="0">
                        <a:solidFill>
                          <a:schemeClr val="tx2"/>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33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Sketch</a:t>
            </a:r>
          </a:p>
        </p:txBody>
      </p:sp>
      <p:sp>
        <p:nvSpPr>
          <p:cNvPr id="3" name="Content Placeholder 2"/>
          <p:cNvSpPr>
            <a:spLocks noGrp="1"/>
          </p:cNvSpPr>
          <p:nvPr>
            <p:ph sz="half" idx="1"/>
          </p:nvPr>
        </p:nvSpPr>
        <p:spPr/>
        <p:txBody>
          <a:bodyPr>
            <a:normAutofit fontScale="62500" lnSpcReduction="20000"/>
          </a:bodyPr>
          <a:lstStyle/>
          <a:p>
            <a:r>
              <a:rPr lang="en-US" dirty="0"/>
              <a:t>Archaic Period, ca. 800–500 BCE</a:t>
            </a:r>
          </a:p>
          <a:p>
            <a:pPr lvl="1"/>
            <a:r>
              <a:rPr lang="en-US" dirty="0"/>
              <a:t>Emergence of </a:t>
            </a:r>
            <a:r>
              <a:rPr lang="en-US" i="1" dirty="0"/>
              <a:t>polis</a:t>
            </a:r>
            <a:endParaRPr lang="en-US" dirty="0"/>
          </a:p>
          <a:p>
            <a:pPr lvl="1"/>
            <a:r>
              <a:rPr lang="en-US" dirty="0"/>
              <a:t>Homer, Hesiod, Sappho, Pindar, Alcman</a:t>
            </a:r>
          </a:p>
          <a:p>
            <a:r>
              <a:rPr lang="en-US" dirty="0"/>
              <a:t>“Classical” Period, ca. 500-300 BCE</a:t>
            </a:r>
          </a:p>
          <a:p>
            <a:pPr lvl="1"/>
            <a:r>
              <a:rPr lang="en-US" dirty="0"/>
              <a:t>Athenian democracy (508–323 BCE)</a:t>
            </a:r>
          </a:p>
          <a:p>
            <a:pPr lvl="1"/>
            <a:r>
              <a:rPr lang="en-US" dirty="0"/>
              <a:t>Empedocles, Euripides, Archippus, Demosthenes</a:t>
            </a:r>
          </a:p>
          <a:p>
            <a:pPr lvl="1"/>
            <a:r>
              <a:rPr lang="en-US" dirty="0"/>
              <a:t>Aphrodite Pandemos at Athens (?)</a:t>
            </a:r>
          </a:p>
        </p:txBody>
      </p:sp>
      <p:sp>
        <p:nvSpPr>
          <p:cNvPr id="10" name="Content Placeholder 9">
            <a:extLst>
              <a:ext uri="{FF2B5EF4-FFF2-40B4-BE49-F238E27FC236}">
                <a16:creationId xmlns:a16="http://schemas.microsoft.com/office/drawing/2014/main" id="{5C37B365-0E09-476F-B100-DE51619E85CB}"/>
              </a:ext>
            </a:extLst>
          </p:cNvPr>
          <p:cNvSpPr>
            <a:spLocks noGrp="1"/>
          </p:cNvSpPr>
          <p:nvPr>
            <p:ph sz="half" idx="2"/>
          </p:nvPr>
        </p:nvSpPr>
        <p:spPr/>
        <p:txBody>
          <a:bodyPr>
            <a:normAutofit fontScale="62500" lnSpcReduction="20000"/>
          </a:bodyPr>
          <a:lstStyle/>
          <a:p>
            <a:r>
              <a:rPr lang="en-US" dirty="0"/>
              <a:t>Post-classical Period, ca. 300–</a:t>
            </a:r>
          </a:p>
          <a:p>
            <a:pPr lvl="1"/>
            <a:r>
              <a:rPr lang="en-US" dirty="0"/>
              <a:t>Political dedications to Aphrodite</a:t>
            </a:r>
          </a:p>
          <a:p>
            <a:pPr lvl="1"/>
            <a:r>
              <a:rPr lang="en-US" dirty="0"/>
              <a:t>Plutarch (CE 46–120)</a:t>
            </a:r>
          </a:p>
        </p:txBody>
      </p:sp>
    </p:spTree>
    <p:extLst>
      <p:ext uri="{BB962C8B-B14F-4D97-AF65-F5344CB8AC3E}">
        <p14:creationId xmlns:p14="http://schemas.microsoft.com/office/powerpoint/2010/main" val="160358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a:t>Allegory-Personification</a:t>
            </a:r>
          </a:p>
        </p:txBody>
      </p:sp>
      <p:sp>
        <p:nvSpPr>
          <p:cNvPr id="1027" name="Rectangle 3"/>
          <p:cNvSpPr>
            <a:spLocks noGrp="1" noChangeArrowheads="1"/>
          </p:cNvSpPr>
          <p:nvPr>
            <p:ph sz="half" idx="1"/>
          </p:nvPr>
        </p:nvSpPr>
        <p:spPr/>
        <p:txBody>
          <a:bodyPr>
            <a:normAutofit fontScale="92500"/>
          </a:bodyPr>
          <a:lstStyle/>
          <a:p>
            <a:r>
              <a:rPr lang="en-US" dirty="0"/>
              <a:t>Daughter of Ocean</a:t>
            </a:r>
          </a:p>
          <a:p>
            <a:pPr lvl="1"/>
            <a:r>
              <a:rPr lang="en-US" dirty="0"/>
              <a:t>Hesiod </a:t>
            </a:r>
            <a:r>
              <a:rPr lang="en-US" i="1" dirty="0"/>
              <a:t>Theogony</a:t>
            </a:r>
            <a:r>
              <a:rPr lang="en-US" dirty="0"/>
              <a:t> 349-363</a:t>
            </a:r>
          </a:p>
          <a:p>
            <a:pPr lvl="1"/>
            <a:r>
              <a:rPr lang="en-US" dirty="0"/>
              <a:t>Pherecydides of Athens F 66</a:t>
            </a:r>
          </a:p>
          <a:p>
            <a:r>
              <a:rPr lang="en-US" dirty="0"/>
              <a:t>Daughter of Aphrodite</a:t>
            </a:r>
          </a:p>
          <a:p>
            <a:pPr lvl="1"/>
            <a:r>
              <a:rPr lang="en-US" dirty="0"/>
              <a:t>Sappho fr. 90</a:t>
            </a:r>
          </a:p>
        </p:txBody>
      </p:sp>
      <p:sp>
        <p:nvSpPr>
          <p:cNvPr id="8" name="Content Placeholder 7">
            <a:extLst>
              <a:ext uri="{FF2B5EF4-FFF2-40B4-BE49-F238E27FC236}">
                <a16:creationId xmlns:a16="http://schemas.microsoft.com/office/drawing/2014/main" id="{362E691C-B63F-4930-BA3C-142B0AA85CBD}"/>
              </a:ext>
            </a:extLst>
          </p:cNvPr>
          <p:cNvSpPr>
            <a:spLocks noGrp="1"/>
          </p:cNvSpPr>
          <p:nvPr>
            <p:ph sz="half" idx="2"/>
          </p:nvPr>
        </p:nvSpPr>
        <p:spPr/>
        <p:txBody>
          <a:bodyPr>
            <a:normAutofit fontScale="92500"/>
          </a:bodyPr>
          <a:lstStyle/>
          <a:p>
            <a:r>
              <a:rPr lang="en-US" dirty="0"/>
              <a:t>Kinship cont’d. Peitho as…</a:t>
            </a:r>
          </a:p>
          <a:p>
            <a:pPr lvl="1"/>
            <a:r>
              <a:rPr lang="en-US" dirty="0"/>
              <a:t>Fortune’s (</a:t>
            </a:r>
            <a:r>
              <a:rPr lang="en-US" i="1" dirty="0" err="1"/>
              <a:t>Tukhe</a:t>
            </a:r>
            <a:r>
              <a:rPr lang="en-US" dirty="0" err="1"/>
              <a:t>’s</a:t>
            </a:r>
            <a:r>
              <a:rPr lang="en-US" dirty="0"/>
              <a:t>) mother</a:t>
            </a:r>
          </a:p>
          <a:p>
            <a:pPr lvl="1"/>
            <a:r>
              <a:rPr lang="en-US" dirty="0"/>
              <a:t>Foresight’s (</a:t>
            </a:r>
            <a:r>
              <a:rPr lang="en-US" i="1" dirty="0" err="1"/>
              <a:t>Promathea</a:t>
            </a:r>
            <a:r>
              <a:rPr lang="en-US" dirty="0" err="1"/>
              <a:t>’s</a:t>
            </a:r>
            <a:r>
              <a:rPr lang="en-US" dirty="0"/>
              <a:t>) daughter</a:t>
            </a:r>
          </a:p>
          <a:p>
            <a:pPr lvl="2"/>
            <a:r>
              <a:rPr lang="en-US" dirty="0"/>
              <a:t>Alcman fr. 64</a:t>
            </a:r>
          </a:p>
        </p:txBody>
      </p:sp>
    </p:spTree>
    <p:extLst>
      <p:ext uri="{BB962C8B-B14F-4D97-AF65-F5344CB8AC3E}">
        <p14:creationId xmlns:p14="http://schemas.microsoft.com/office/powerpoint/2010/main" val="291072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fade">
                                      <p:cBhvr>
                                        <p:cTn id="10" dur="500"/>
                                        <p:tgtEl>
                                          <p:spTgt spid="10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fade">
                                      <p:cBhvr>
                                        <p:cTn id="13" dur="500"/>
                                        <p:tgtEl>
                                          <p:spTgt spid="10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a:t>Peitho, Pandora in Hesiod</a:t>
            </a:r>
            <a:endParaRPr lang="en-US" i="1" dirty="0"/>
          </a:p>
        </p:txBody>
      </p:sp>
      <p:sp>
        <p:nvSpPr>
          <p:cNvPr id="10" name="TextBox 9">
            <a:extLst>
              <a:ext uri="{FF2B5EF4-FFF2-40B4-BE49-F238E27FC236}">
                <a16:creationId xmlns:a16="http://schemas.microsoft.com/office/drawing/2014/main" id="{3BF7F01C-071D-4CD5-A9AD-F764333937D5}"/>
              </a:ext>
            </a:extLst>
          </p:cNvPr>
          <p:cNvSpPr txBox="1"/>
          <p:nvPr/>
        </p:nvSpPr>
        <p:spPr>
          <a:xfrm>
            <a:off x="1217613" y="1790700"/>
            <a:ext cx="7048500" cy="2491644"/>
          </a:xfrm>
          <a:prstGeom prst="rect">
            <a:avLst/>
          </a:prstGeom>
          <a:noFill/>
        </p:spPr>
        <p:txBody>
          <a:bodyPr wrap="square" rtlCol="0" anchor="t" anchorCtr="0">
            <a:spAutoFit/>
          </a:bodyPr>
          <a:lstStyle/>
          <a:p>
            <a:pPr>
              <a:lnSpc>
                <a:spcPct val="125000"/>
              </a:lnSpc>
            </a:pPr>
            <a:r>
              <a:rPr lang="en-US" sz="3200" dirty="0"/>
              <a:t>“… and the divine Graces and queenly Peitho put necklaces of gold upon her, ….” (Hesiod </a:t>
            </a:r>
            <a:r>
              <a:rPr lang="en-US" sz="3200" i="1" dirty="0"/>
              <a:t>Works and Days</a:t>
            </a:r>
            <a:r>
              <a:rPr lang="en-US" sz="3200" dirty="0"/>
              <a:t>)</a:t>
            </a:r>
          </a:p>
        </p:txBody>
      </p:sp>
      <p:pic>
        <p:nvPicPr>
          <p:cNvPr id="12" name="Picture 11" descr="Athena adorns Pandora. Attic red-figure vase (British Museum), ca. 425 BCE">
            <a:extLst>
              <a:ext uri="{FF2B5EF4-FFF2-40B4-BE49-F238E27FC236}">
                <a16:creationId xmlns:a16="http://schemas.microsoft.com/office/drawing/2014/main" id="{65A76DB9-FFE0-46B3-B91F-C4A1A4C5E177}"/>
              </a:ext>
            </a:extLst>
          </p:cNvPr>
          <p:cNvPicPr>
            <a:picLocks noChangeAspect="1"/>
          </p:cNvPicPr>
          <p:nvPr/>
        </p:nvPicPr>
        <p:blipFill>
          <a:blip r:embed="rId3"/>
          <a:stretch>
            <a:fillRect/>
          </a:stretch>
        </p:blipFill>
        <p:spPr>
          <a:xfrm>
            <a:off x="8579758" y="1790700"/>
            <a:ext cx="2391455" cy="2383536"/>
          </a:xfrm>
          <a:prstGeom prst="rect">
            <a:avLst/>
          </a:prstGeom>
        </p:spPr>
      </p:pic>
      <p:sp>
        <p:nvSpPr>
          <p:cNvPr id="15" name="TextBox 14">
            <a:extLst>
              <a:ext uri="{FF2B5EF4-FFF2-40B4-BE49-F238E27FC236}">
                <a16:creationId xmlns:a16="http://schemas.microsoft.com/office/drawing/2014/main" id="{A3633D8C-1533-41B5-A849-6C8E153EFC5E}"/>
              </a:ext>
            </a:extLst>
          </p:cNvPr>
          <p:cNvSpPr txBox="1"/>
          <p:nvPr/>
        </p:nvSpPr>
        <p:spPr>
          <a:xfrm>
            <a:off x="8579758" y="4364736"/>
            <a:ext cx="2391455" cy="954566"/>
          </a:xfrm>
          <a:prstGeom prst="rect">
            <a:avLst/>
          </a:prstGeom>
          <a:noFill/>
        </p:spPr>
        <p:txBody>
          <a:bodyPr wrap="square" rtlCol="0">
            <a:spAutoFit/>
          </a:bodyPr>
          <a:lstStyle/>
          <a:p>
            <a:pPr algn="r"/>
            <a:r>
              <a:rPr lang="en-US" sz="1400" dirty="0"/>
              <a:t>Athena adorns Pandora. Attic red-figure vase (British Museum), ca. 425 BCE</a:t>
            </a:r>
          </a:p>
        </p:txBody>
      </p:sp>
    </p:spTree>
    <p:extLst>
      <p:ext uri="{BB962C8B-B14F-4D97-AF65-F5344CB8AC3E}">
        <p14:creationId xmlns:p14="http://schemas.microsoft.com/office/powerpoint/2010/main" val="44514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Homer: Aphrodite’s “Girdle”</a:t>
            </a:r>
            <a:endParaRPr lang="en-US" dirty="0"/>
          </a:p>
        </p:txBody>
      </p:sp>
      <p:sp>
        <p:nvSpPr>
          <p:cNvPr id="14" name="TextBox 13">
            <a:extLst>
              <a:ext uri="{FF2B5EF4-FFF2-40B4-BE49-F238E27FC236}">
                <a16:creationId xmlns:a16="http://schemas.microsoft.com/office/drawing/2014/main" id="{F089E491-6081-4E80-A2CC-A6B7B8254B16}"/>
              </a:ext>
            </a:extLst>
          </p:cNvPr>
          <p:cNvSpPr txBox="1"/>
          <p:nvPr/>
        </p:nvSpPr>
        <p:spPr>
          <a:xfrm>
            <a:off x="1585074" y="1796222"/>
            <a:ext cx="9018676" cy="3722750"/>
          </a:xfrm>
          <a:prstGeom prst="rect">
            <a:avLst/>
          </a:prstGeom>
          <a:noFill/>
        </p:spPr>
        <p:txBody>
          <a:bodyPr wrap="square" rtlCol="0" anchor="ctr" anchorCtr="0">
            <a:spAutoFit/>
          </a:bodyPr>
          <a:lstStyle/>
          <a:p>
            <a:pPr algn="ctr">
              <a:lnSpc>
                <a:spcPct val="125000"/>
              </a:lnSpc>
            </a:pPr>
            <a:r>
              <a:rPr lang="en-US" sz="3200"/>
              <a:t>“As [Aphrodite] spoke she loosed from her bosom the curiously embroidered girdle into which all her charms had been wrought - love, desire, and that sweet flattery which steals the judgment even of the most prudent.” (Homer </a:t>
            </a:r>
            <a:r>
              <a:rPr lang="en-US" sz="3200" i="1"/>
              <a:t>Iliad</a:t>
            </a:r>
            <a:r>
              <a:rPr lang="en-US" sz="3200"/>
              <a:t> 14.214-217)</a:t>
            </a:r>
            <a:endParaRPr lang="en-US" sz="3200" dirty="0"/>
          </a:p>
        </p:txBody>
      </p:sp>
    </p:spTree>
    <p:extLst>
      <p:ext uri="{BB962C8B-B14F-4D97-AF65-F5344CB8AC3E}">
        <p14:creationId xmlns:p14="http://schemas.microsoft.com/office/powerpoint/2010/main" val="167070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9612" y="533400"/>
            <a:ext cx="8229600" cy="1143000"/>
          </a:xfrm>
        </p:spPr>
        <p:txBody>
          <a:bodyPr>
            <a:normAutofit fontScale="90000"/>
          </a:bodyPr>
          <a:lstStyle/>
          <a:p>
            <a:r>
              <a:rPr lang="en-US" dirty="0"/>
              <a:t>“</a:t>
            </a:r>
            <a:r>
              <a:rPr lang="en-US" dirty="0" err="1"/>
              <a:t>Makron</a:t>
            </a:r>
            <a:r>
              <a:rPr lang="en-US" dirty="0"/>
              <a:t> Vase” – early 5</a:t>
            </a:r>
            <a:r>
              <a:rPr lang="en-US" baseline="30000" dirty="0"/>
              <a:t>th</a:t>
            </a:r>
            <a:r>
              <a:rPr lang="en-US" dirty="0"/>
              <a:t> BCE, Athenian (Boston Museum)</a:t>
            </a:r>
          </a:p>
        </p:txBody>
      </p:sp>
      <p:pic>
        <p:nvPicPr>
          <p:cNvPr id="2" name="Picture 2" descr="Makron Vase, see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443" y="1965278"/>
            <a:ext cx="6433940" cy="397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akron vase, abduction scene. See caption for identity of fig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474" y="636107"/>
            <a:ext cx="8437876" cy="48517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AFCAE8C-353A-4C2D-AECE-BB1CFF9A29F2}"/>
              </a:ext>
            </a:extLst>
          </p:cNvPr>
          <p:cNvSpPr txBox="1">
            <a:spLocks noGrp="1"/>
          </p:cNvSpPr>
          <p:nvPr>
            <p:ph type="title" idx="4294967295"/>
          </p:nvPr>
        </p:nvSpPr>
        <p:spPr>
          <a:xfrm>
            <a:off x="1217613" y="5479674"/>
            <a:ext cx="9753600" cy="7495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tx1"/>
                </a:solidFill>
                <a:effectLst/>
                <a:uLnTx/>
                <a:uFillTx/>
                <a:latin typeface="+mn-lt"/>
                <a:ea typeface="+mn-ea"/>
                <a:cs typeface="+mn-cs"/>
              </a:rPr>
              <a:t>Makron</a:t>
            </a:r>
            <a:r>
              <a:rPr kumimoji="0" lang="en-US" sz="1800" b="0" i="0" u="none" strike="noStrike" kern="1200" cap="none" spc="0" normalizeH="0" baseline="0" noProof="0" dirty="0">
                <a:ln>
                  <a:noFill/>
                </a:ln>
                <a:solidFill>
                  <a:schemeClr val="tx1"/>
                </a:solidFill>
                <a:effectLst/>
                <a:uLnTx/>
                <a:uFillTx/>
                <a:latin typeface="+mn-lt"/>
                <a:ea typeface="+mn-ea"/>
                <a:cs typeface="+mn-cs"/>
              </a:rPr>
              <a:t> Vase, abduction scene. L to R: Aeneas, Alexandros (Paris), Eros, Helen, Aphrodite, Peitho</a:t>
            </a:r>
          </a:p>
        </p:txBody>
      </p:sp>
    </p:spTree>
    <p:extLst>
      <p:ext uri="{BB962C8B-B14F-4D97-AF65-F5344CB8AC3E}">
        <p14:creationId xmlns:p14="http://schemas.microsoft.com/office/powerpoint/2010/main" val="40358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B6E3716-D21B-4532-AF43-B6606375A21C}"/>
              </a:ext>
            </a:extLst>
          </p:cNvPr>
          <p:cNvSpPr>
            <a:spLocks noGrp="1"/>
          </p:cNvSpPr>
          <p:nvPr>
            <p:ph type="title"/>
          </p:nvPr>
        </p:nvSpPr>
        <p:spPr/>
        <p:txBody>
          <a:bodyPr>
            <a:normAutofit/>
          </a:bodyPr>
          <a:lstStyle/>
          <a:p>
            <a:r>
              <a:rPr lang="en-US" sz="4000" dirty="0"/>
              <a:t>Menelaus-Helen Reunion Scene</a:t>
            </a:r>
          </a:p>
        </p:txBody>
      </p:sp>
      <p:pic>
        <p:nvPicPr>
          <p:cNvPr id="1026" name="Picture 2" descr="Athenian Red-Figure vase (Vatican Museums), ca. 425 BCE. Photograph">
            <a:extLst>
              <a:ext uri="{FF2B5EF4-FFF2-40B4-BE49-F238E27FC236}">
                <a16:creationId xmlns:a16="http://schemas.microsoft.com/office/drawing/2014/main" id="{5E4257C2-4B53-4E26-80A5-16F77F727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05" y="2299810"/>
            <a:ext cx="1979874" cy="309221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thenian Red-Figure vase (Vatican Museums), ca. 425 BCE. See title and caption for more inf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788" y="2221013"/>
            <a:ext cx="8909532" cy="34771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8788" y="5802313"/>
            <a:ext cx="8909532" cy="646331"/>
          </a:xfrm>
          <a:prstGeom prst="rect">
            <a:avLst/>
          </a:prstGeom>
          <a:noFill/>
        </p:spPr>
        <p:txBody>
          <a:bodyPr wrap="square" rtlCol="0">
            <a:spAutoFit/>
          </a:bodyPr>
          <a:lstStyle/>
          <a:p>
            <a:r>
              <a:rPr lang="en-US" dirty="0"/>
              <a:t>Athenian Red-Figure vase (Vatican Museums), ca. 425 BCE. Left to right: Peitho, Menelaus, Eros, Aphrodite, Helen</a:t>
            </a:r>
          </a:p>
        </p:txBody>
      </p:sp>
    </p:spTree>
    <p:extLst>
      <p:ext uri="{BB962C8B-B14F-4D97-AF65-F5344CB8AC3E}">
        <p14:creationId xmlns:p14="http://schemas.microsoft.com/office/powerpoint/2010/main" val="415658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6A6C-6E37-428B-BB69-0B09E9847665}"/>
              </a:ext>
            </a:extLst>
          </p:cNvPr>
          <p:cNvSpPr>
            <a:spLocks noGrp="1"/>
          </p:cNvSpPr>
          <p:nvPr>
            <p:ph type="title"/>
          </p:nvPr>
        </p:nvSpPr>
        <p:spPr/>
        <p:txBody>
          <a:bodyPr/>
          <a:lstStyle/>
          <a:p>
            <a:r>
              <a:rPr lang="en-US" dirty="0"/>
              <a:t>Sample </a:t>
            </a:r>
            <a:r>
              <a:rPr lang="en-US"/>
              <a:t>Paper 1s</a:t>
            </a:r>
            <a:r>
              <a:rPr lang="en-US" dirty="0"/>
              <a:t>…</a:t>
            </a:r>
          </a:p>
        </p:txBody>
      </p:sp>
      <p:sp>
        <p:nvSpPr>
          <p:cNvPr id="3" name="Content Placeholder 2">
            <a:extLst>
              <a:ext uri="{FF2B5EF4-FFF2-40B4-BE49-F238E27FC236}">
                <a16:creationId xmlns:a16="http://schemas.microsoft.com/office/drawing/2014/main" id="{D6D8706F-CCB3-4F11-997D-6AE1223CA648}"/>
              </a:ext>
            </a:extLst>
          </p:cNvPr>
          <p:cNvSpPr>
            <a:spLocks noGrp="1"/>
          </p:cNvSpPr>
          <p:nvPr>
            <p:ph idx="1"/>
          </p:nvPr>
        </p:nvSpPr>
        <p:spPr/>
        <p:txBody>
          <a:bodyPr/>
          <a:lstStyle/>
          <a:p>
            <a:r>
              <a:rPr lang="en-US" dirty="0"/>
              <a:t>Form groups</a:t>
            </a:r>
          </a:p>
          <a:p>
            <a:r>
              <a:rPr lang="en-US" dirty="0"/>
              <a:t>Read assigned paper</a:t>
            </a:r>
          </a:p>
          <a:p>
            <a:r>
              <a:rPr lang="en-US" dirty="0"/>
              <a:t>Give it a title</a:t>
            </a:r>
          </a:p>
          <a:p>
            <a:r>
              <a:rPr lang="en-US" dirty="0"/>
              <a:t>Provide writer with feedback</a:t>
            </a:r>
          </a:p>
        </p:txBody>
      </p:sp>
    </p:spTree>
    <p:extLst>
      <p:ext uri="{BB962C8B-B14F-4D97-AF65-F5344CB8AC3E}">
        <p14:creationId xmlns:p14="http://schemas.microsoft.com/office/powerpoint/2010/main" val="19141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dirty="0"/>
              <a:t>Sex and the City?</a:t>
            </a:r>
          </a:p>
        </p:txBody>
      </p:sp>
      <p:sp>
        <p:nvSpPr>
          <p:cNvPr id="6" name="Text Placeholder 5">
            <a:extLst>
              <a:ext uri="{FF2B5EF4-FFF2-40B4-BE49-F238E27FC236}">
                <a16:creationId xmlns:a16="http://schemas.microsoft.com/office/drawing/2014/main" id="{F59E78E4-2737-4F98-9A71-01A5A1EA4D35}"/>
              </a:ext>
            </a:extLst>
          </p:cNvPr>
          <p:cNvSpPr>
            <a:spLocks noGrp="1"/>
          </p:cNvSpPr>
          <p:nvPr>
            <p:ph type="body" idx="1"/>
          </p:nvPr>
        </p:nvSpPr>
        <p:spPr>
          <a:xfrm>
            <a:off x="1213150" y="3742277"/>
            <a:ext cx="9758063" cy="644985"/>
          </a:xfrm>
        </p:spPr>
        <p:txBody>
          <a:bodyPr/>
          <a:lstStyle/>
          <a:p>
            <a:r>
              <a:rPr lang="en-US" dirty="0"/>
              <a:t>Peitho and Aphrodite in Public Cult</a:t>
            </a:r>
          </a:p>
        </p:txBody>
      </p:sp>
    </p:spTree>
    <p:extLst>
      <p:ext uri="{BB962C8B-B14F-4D97-AF65-F5344CB8AC3E}">
        <p14:creationId xmlns:p14="http://schemas.microsoft.com/office/powerpoint/2010/main" val="22074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ltGray">
          <a:xfrm>
            <a:off x="517501" y="334339"/>
            <a:ext cx="11153823" cy="6189323"/>
          </a:xfrm>
          <a:prstGeom prst="rect">
            <a:avLst/>
          </a:prstGeom>
          <a:noFill/>
          <a:ln w="9525">
            <a:noFill/>
            <a:miter lim="800000"/>
            <a:headEnd/>
            <a:tailEnd/>
          </a:ln>
          <a:effectLst/>
        </p:spPr>
        <p:txBody>
          <a:bodyPr wrap="square" anchor="ctr">
            <a:spAutoFit/>
          </a:bodyPr>
          <a:lstStyle/>
          <a:p>
            <a:pPr>
              <a:lnSpc>
                <a:spcPct val="150000"/>
              </a:lnSpc>
            </a:pPr>
            <a:r>
              <a:rPr lang="en-US" sz="2000" b="1" dirty="0"/>
              <a:t>Pausanias </a:t>
            </a:r>
            <a:r>
              <a:rPr lang="en-US" sz="2000" b="1" i="1" dirty="0"/>
              <a:t>Description of Greece</a:t>
            </a:r>
            <a:r>
              <a:rPr lang="en-US" sz="2000" b="1" dirty="0"/>
              <a:t> 1.22.4</a:t>
            </a:r>
          </a:p>
          <a:p>
            <a:pPr marL="458788" lvl="1">
              <a:lnSpc>
                <a:spcPct val="150000"/>
              </a:lnSpc>
              <a:spcAft>
                <a:spcPct val="50000"/>
              </a:spcAft>
            </a:pPr>
            <a:r>
              <a:rPr lang="en-US" sz="2000" dirty="0"/>
              <a:t>When Theseus had united into one state the many Athenian demes, he established the cult of </a:t>
            </a:r>
            <a:r>
              <a:rPr lang="en-US" sz="2000" b="1" i="1" dirty="0"/>
              <a:t>Aphrodite Pandemos</a:t>
            </a:r>
            <a:r>
              <a:rPr lang="en-US" sz="2000" dirty="0"/>
              <a:t> [“Aphrodite of the Whole People”?] and of </a:t>
            </a:r>
            <a:r>
              <a:rPr lang="en-US" sz="2000" b="1" i="1" dirty="0"/>
              <a:t>Persuasion</a:t>
            </a:r>
            <a:r>
              <a:rPr lang="en-US" sz="2000" dirty="0"/>
              <a:t>.</a:t>
            </a:r>
          </a:p>
          <a:p>
            <a:pPr>
              <a:lnSpc>
                <a:spcPct val="150000"/>
              </a:lnSpc>
            </a:pPr>
            <a:r>
              <a:rPr lang="en-US" sz="2000" b="1" dirty="0"/>
              <a:t>Nicander of Colophon, quoted by Athenaeus</a:t>
            </a:r>
          </a:p>
          <a:p>
            <a:pPr marL="458788" lvl="1">
              <a:lnSpc>
                <a:spcPct val="150000"/>
              </a:lnSpc>
            </a:pPr>
            <a:r>
              <a:rPr lang="en-US" sz="2000" dirty="0"/>
              <a:t>[Solon established public sex work at Athens “for … youths in their prime.” Founds cult of </a:t>
            </a:r>
            <a:r>
              <a:rPr lang="en-US" sz="2000" i="1" dirty="0"/>
              <a:t>Aphrodite Pandemos</a:t>
            </a:r>
            <a:r>
              <a:rPr lang="en-US" sz="2000" dirty="0"/>
              <a:t> with proceeds.]</a:t>
            </a:r>
          </a:p>
          <a:p>
            <a:pPr marL="0" lvl="1">
              <a:lnSpc>
                <a:spcPct val="150000"/>
              </a:lnSpc>
            </a:pPr>
            <a:r>
              <a:rPr lang="en-US" sz="2000" b="1" dirty="0"/>
              <a:t>Philemon (comic poet ca. 300 BCE) </a:t>
            </a:r>
            <a:r>
              <a:rPr lang="en-US" sz="2000" b="1" i="1" dirty="0"/>
              <a:t>Brothers</a:t>
            </a:r>
          </a:p>
          <a:p>
            <a:pPr marL="458788" lvl="1">
              <a:lnSpc>
                <a:spcPct val="150000"/>
              </a:lnSpc>
            </a:pPr>
            <a:r>
              <a:rPr lang="en-US" sz="2000" dirty="0"/>
              <a:t>Solon: Your inventions have served all human kind! For they say that you first devised the custom, once that is democratic and has saved the city. For you saw the city full of young men, and that they were possessed of a nature that inclined to things they ought not do. So you purchased young women and set them up in public spots — they stand there naked.....</a:t>
            </a:r>
          </a:p>
        </p:txBody>
      </p:sp>
      <p:sp>
        <p:nvSpPr>
          <p:cNvPr id="2" name="Title 1">
            <a:extLst>
              <a:ext uri="{FF2B5EF4-FFF2-40B4-BE49-F238E27FC236}">
                <a16:creationId xmlns:a16="http://schemas.microsoft.com/office/drawing/2014/main" id="{EBF828EB-3C06-4BEE-918B-D5AFAA4F040C}"/>
              </a:ext>
            </a:extLst>
          </p:cNvPr>
          <p:cNvSpPr>
            <a:spLocks noGrp="1"/>
          </p:cNvSpPr>
          <p:nvPr>
            <p:ph type="title" idx="4294967295"/>
          </p:nvPr>
        </p:nvSpPr>
        <p:spPr>
          <a:xfrm>
            <a:off x="1217614" y="-1325562"/>
            <a:ext cx="9753600" cy="1325562"/>
          </a:xfrm>
        </p:spPr>
        <p:txBody>
          <a:bodyPr vert="horz" lIns="182880" tIns="91440" rIns="182880" bIns="91440" rtlCol="0" anchor="b">
            <a:normAutofit fontScale="90000"/>
          </a:bodyPr>
          <a:lstStyle/>
          <a:p>
            <a:r>
              <a:rPr lang="en-US" dirty="0"/>
              <a:t>Political-Sexual Aphrodite Pandemos</a:t>
            </a:r>
          </a:p>
        </p:txBody>
      </p:sp>
    </p:spTree>
    <p:extLst>
      <p:ext uri="{BB962C8B-B14F-4D97-AF65-F5344CB8AC3E}">
        <p14:creationId xmlns:p14="http://schemas.microsoft.com/office/powerpoint/2010/main" val="91458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4">
                                            <p:txEl>
                                              <p:pRg st="2" end="2"/>
                                            </p:txEl>
                                          </p:spTgt>
                                        </p:tgtEl>
                                        <p:attrNameLst>
                                          <p:attrName>style.visibility</p:attrName>
                                        </p:attrNameLst>
                                      </p:cBhvr>
                                      <p:to>
                                        <p:strVal val="visible"/>
                                      </p:to>
                                    </p:set>
                                    <p:animEffect transition="in" filter="fade">
                                      <p:cBhvr>
                                        <p:cTn id="7" dur="500"/>
                                        <p:tgtEl>
                                          <p:spTgt spid="12595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5954">
                                            <p:txEl>
                                              <p:pRg st="3" end="3"/>
                                            </p:txEl>
                                          </p:spTgt>
                                        </p:tgtEl>
                                        <p:attrNameLst>
                                          <p:attrName>style.visibility</p:attrName>
                                        </p:attrNameLst>
                                      </p:cBhvr>
                                      <p:to>
                                        <p:strVal val="visible"/>
                                      </p:to>
                                    </p:set>
                                    <p:animEffect transition="in" filter="fade">
                                      <p:cBhvr>
                                        <p:cTn id="10" dur="500"/>
                                        <p:tgtEl>
                                          <p:spTgt spid="12595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954">
                                            <p:txEl>
                                              <p:pRg st="4" end="4"/>
                                            </p:txEl>
                                          </p:spTgt>
                                        </p:tgtEl>
                                        <p:attrNameLst>
                                          <p:attrName>style.visibility</p:attrName>
                                        </p:attrNameLst>
                                      </p:cBhvr>
                                      <p:to>
                                        <p:strVal val="visible"/>
                                      </p:to>
                                    </p:set>
                                    <p:animEffect transition="in" filter="fade">
                                      <p:cBhvr>
                                        <p:cTn id="15" dur="500"/>
                                        <p:tgtEl>
                                          <p:spTgt spid="12595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5954">
                                            <p:txEl>
                                              <p:pRg st="5" end="5"/>
                                            </p:txEl>
                                          </p:spTgt>
                                        </p:tgtEl>
                                        <p:attrNameLst>
                                          <p:attrName>style.visibility</p:attrName>
                                        </p:attrNameLst>
                                      </p:cBhvr>
                                      <p:to>
                                        <p:strVal val="visible"/>
                                      </p:to>
                                    </p:set>
                                    <p:animEffect transition="in" filter="fade">
                                      <p:cBhvr>
                                        <p:cTn id="18" dur="500"/>
                                        <p:tgtEl>
                                          <p:spTgt spid="1259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A4E5-88C7-4D2F-9255-93B60E452CD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278FB81-8904-4144-B648-6990CA8F83FB}"/>
              </a:ext>
            </a:extLst>
          </p:cNvPr>
          <p:cNvSpPr>
            <a:spLocks noGrp="1"/>
          </p:cNvSpPr>
          <p:nvPr>
            <p:ph sz="half" idx="1"/>
          </p:nvPr>
        </p:nvSpPr>
        <p:spPr/>
        <p:txBody>
          <a:bodyPr>
            <a:normAutofit/>
          </a:bodyPr>
          <a:lstStyle/>
          <a:p>
            <a:pPr lvl="0"/>
            <a:r>
              <a:rPr lang="en-US" dirty="0"/>
              <a:t>Presentation, Paper 1</a:t>
            </a:r>
          </a:p>
          <a:p>
            <a:pPr lvl="1"/>
            <a:r>
              <a:rPr lang="en-US" dirty="0"/>
              <a:t>Topics, Expectations, Critical Thinking</a:t>
            </a:r>
          </a:p>
          <a:p>
            <a:pPr lvl="0"/>
            <a:r>
              <a:rPr lang="en-US" dirty="0"/>
              <a:t>Recap and Update</a:t>
            </a:r>
          </a:p>
          <a:p>
            <a:pPr lvl="1"/>
            <a:r>
              <a:rPr lang="en-US" dirty="0"/>
              <a:t>Dahl, Ober</a:t>
            </a:r>
          </a:p>
        </p:txBody>
      </p:sp>
      <p:sp>
        <p:nvSpPr>
          <p:cNvPr id="7" name="Content Placeholder 6">
            <a:extLst>
              <a:ext uri="{FF2B5EF4-FFF2-40B4-BE49-F238E27FC236}">
                <a16:creationId xmlns:a16="http://schemas.microsoft.com/office/drawing/2014/main" id="{E388A0A5-BB99-4CA2-B952-DB2475B6E9F3}"/>
              </a:ext>
            </a:extLst>
          </p:cNvPr>
          <p:cNvSpPr>
            <a:spLocks noGrp="1"/>
          </p:cNvSpPr>
          <p:nvPr>
            <p:ph sz="half" idx="2"/>
          </p:nvPr>
        </p:nvSpPr>
        <p:spPr/>
        <p:txBody>
          <a:bodyPr>
            <a:normAutofit/>
          </a:bodyPr>
          <a:lstStyle/>
          <a:p>
            <a:pPr lvl="0"/>
            <a:r>
              <a:rPr lang="en-US" dirty="0"/>
              <a:t>Peitho / </a:t>
            </a:r>
            <a:r>
              <a:rPr lang="en-US" i="1" dirty="0" err="1"/>
              <a:t>peithō</a:t>
            </a:r>
            <a:endParaRPr lang="en-US" i="1" dirty="0"/>
          </a:p>
          <a:p>
            <a:pPr lvl="1"/>
            <a:r>
              <a:rPr lang="en-US" dirty="0"/>
              <a:t>Semantics, Myth, Allegory, Cult</a:t>
            </a:r>
          </a:p>
          <a:p>
            <a:pPr lvl="0"/>
            <a:r>
              <a:rPr lang="en-US" dirty="0"/>
              <a:t>Sex and the City?</a:t>
            </a:r>
          </a:p>
          <a:p>
            <a:pPr lvl="1"/>
            <a:r>
              <a:rPr lang="en-US" dirty="0"/>
              <a:t>Peitho and Aphrodite in Public Cult</a:t>
            </a:r>
          </a:p>
          <a:p>
            <a:endParaRPr lang="en-US" dirty="0"/>
          </a:p>
        </p:txBody>
      </p:sp>
    </p:spTree>
    <p:extLst>
      <p:ext uri="{BB962C8B-B14F-4D97-AF65-F5344CB8AC3E}">
        <p14:creationId xmlns:p14="http://schemas.microsoft.com/office/powerpoint/2010/main" val="2474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0F51-85C7-4E7F-BF51-CC2E95D35BD3}"/>
              </a:ext>
            </a:extLst>
          </p:cNvPr>
          <p:cNvSpPr>
            <a:spLocks noGrp="1"/>
          </p:cNvSpPr>
          <p:nvPr>
            <p:ph type="title"/>
          </p:nvPr>
        </p:nvSpPr>
        <p:spPr/>
        <p:txBody>
          <a:bodyPr/>
          <a:lstStyle/>
          <a:p>
            <a:r>
              <a:rPr lang="en-US" dirty="0"/>
              <a:t>Presentation, Paper 1</a:t>
            </a:r>
          </a:p>
        </p:txBody>
      </p:sp>
      <p:sp>
        <p:nvSpPr>
          <p:cNvPr id="3" name="Text Placeholder 2">
            <a:extLst>
              <a:ext uri="{FF2B5EF4-FFF2-40B4-BE49-F238E27FC236}">
                <a16:creationId xmlns:a16="http://schemas.microsoft.com/office/drawing/2014/main" id="{EE26E5E7-EC57-414C-90A2-7FE9A6D7E44E}"/>
              </a:ext>
            </a:extLst>
          </p:cNvPr>
          <p:cNvSpPr>
            <a:spLocks noGrp="1"/>
          </p:cNvSpPr>
          <p:nvPr>
            <p:ph type="body" idx="1"/>
          </p:nvPr>
        </p:nvSpPr>
        <p:spPr>
          <a:xfrm>
            <a:off x="1213150" y="3742277"/>
            <a:ext cx="9758063" cy="644985"/>
          </a:xfrm>
        </p:spPr>
        <p:txBody>
          <a:bodyPr/>
          <a:lstStyle/>
          <a:p>
            <a:r>
              <a:rPr lang="en-US" dirty="0"/>
              <a:t>Topics, Expectations, Critical Thinking</a:t>
            </a:r>
          </a:p>
        </p:txBody>
      </p:sp>
    </p:spTree>
    <p:extLst>
      <p:ext uri="{BB962C8B-B14F-4D97-AF65-F5344CB8AC3E}">
        <p14:creationId xmlns:p14="http://schemas.microsoft.com/office/powerpoint/2010/main" val="90889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974F-68A1-4DF3-8B34-145AD1501E85}"/>
              </a:ext>
            </a:extLst>
          </p:cNvPr>
          <p:cNvSpPr>
            <a:spLocks noGrp="1"/>
          </p:cNvSpPr>
          <p:nvPr>
            <p:ph type="title"/>
          </p:nvPr>
        </p:nvSpPr>
        <p:spPr/>
        <p:txBody>
          <a:bodyPr/>
          <a:lstStyle/>
          <a:p>
            <a:r>
              <a:rPr lang="en-US" dirty="0"/>
              <a:t>Recap and Update</a:t>
            </a:r>
          </a:p>
        </p:txBody>
      </p:sp>
      <p:sp>
        <p:nvSpPr>
          <p:cNvPr id="3" name="Text Placeholder 2">
            <a:extLst>
              <a:ext uri="{FF2B5EF4-FFF2-40B4-BE49-F238E27FC236}">
                <a16:creationId xmlns:a16="http://schemas.microsoft.com/office/drawing/2014/main" id="{C55F349B-F21C-4F84-AE33-E73C3345BDE7}"/>
              </a:ext>
            </a:extLst>
          </p:cNvPr>
          <p:cNvSpPr>
            <a:spLocks noGrp="1"/>
          </p:cNvSpPr>
          <p:nvPr>
            <p:ph type="body" idx="1"/>
          </p:nvPr>
        </p:nvSpPr>
        <p:spPr>
          <a:xfrm>
            <a:off x="1213150" y="3742277"/>
            <a:ext cx="9758063" cy="644985"/>
          </a:xfrm>
        </p:spPr>
        <p:txBody>
          <a:bodyPr/>
          <a:lstStyle/>
          <a:p>
            <a:r>
              <a:rPr lang="en-US" dirty="0"/>
              <a:t>Dahl, Ober</a:t>
            </a:r>
          </a:p>
        </p:txBody>
      </p:sp>
    </p:spTree>
    <p:extLst>
      <p:ext uri="{BB962C8B-B14F-4D97-AF65-F5344CB8AC3E}">
        <p14:creationId xmlns:p14="http://schemas.microsoft.com/office/powerpoint/2010/main" val="252654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217614" y="464942"/>
            <a:ext cx="9753600" cy="1325562"/>
          </a:xfrm>
        </p:spPr>
        <p:txBody>
          <a:bodyPr>
            <a:normAutofit/>
          </a:bodyPr>
          <a:lstStyle/>
          <a:p>
            <a:r>
              <a:rPr lang="en-US" dirty="0"/>
              <a:t>Dahl’s Strong Principle of Equality</a:t>
            </a:r>
          </a:p>
        </p:txBody>
      </p:sp>
      <p:sp>
        <p:nvSpPr>
          <p:cNvPr id="142340" name="Text Box 4"/>
          <p:cNvSpPr txBox="1">
            <a:spLocks noChangeArrowheads="1"/>
          </p:cNvSpPr>
          <p:nvPr/>
        </p:nvSpPr>
        <p:spPr bwMode="ltGray">
          <a:xfrm>
            <a:off x="1217613" y="2287360"/>
            <a:ext cx="9753600" cy="3107197"/>
          </a:xfrm>
          <a:prstGeom prst="rect">
            <a:avLst/>
          </a:prstGeom>
          <a:noFill/>
        </p:spPr>
        <p:txBody>
          <a:bodyPr wrap="square" rtlCol="0" anchor="ctr" anchorCtr="0">
            <a:spAutoFit/>
          </a:bodyPr>
          <a:lstStyle>
            <a:defPPr>
              <a:defRPr lang="en-US"/>
            </a:defPPr>
            <a:lvl1pPr algn="ctr">
              <a:lnSpc>
                <a:spcPct val="125000"/>
              </a:lnSpc>
              <a:spcAft>
                <a:spcPts val="1800"/>
              </a:spcAft>
              <a:defRPr sz="3200"/>
            </a:lvl1pPr>
          </a:lstStyle>
          <a:p>
            <a:r>
              <a:rPr lang="en-US" dirty="0"/>
              <a:t>The belief that “all members of [an] association are adequately qualified to participate on an equal footing with others in the process of governing the association”</a:t>
            </a:r>
            <a:br>
              <a:rPr lang="en-US" dirty="0"/>
            </a:br>
            <a:r>
              <a:rPr lang="en-US" dirty="0"/>
              <a:t>(Dahl 31)</a:t>
            </a:r>
          </a:p>
        </p:txBody>
      </p:sp>
    </p:spTree>
    <p:extLst>
      <p:ext uri="{BB962C8B-B14F-4D97-AF65-F5344CB8AC3E}">
        <p14:creationId xmlns:p14="http://schemas.microsoft.com/office/powerpoint/2010/main" val="37859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normAutofit fontScale="90000"/>
          </a:bodyPr>
          <a:lstStyle/>
          <a:p>
            <a:r>
              <a:rPr lang="en-US"/>
              <a:t>“Criteria for a democratic process”</a:t>
            </a:r>
            <a:endParaRPr lang="en-US" dirty="0"/>
          </a:p>
        </p:txBody>
      </p:sp>
      <p:sp>
        <p:nvSpPr>
          <p:cNvPr id="7" name="Content Placeholder 6">
            <a:extLst>
              <a:ext uri="{FF2B5EF4-FFF2-40B4-BE49-F238E27FC236}">
                <a16:creationId xmlns:a16="http://schemas.microsoft.com/office/drawing/2014/main" id="{2FDE3A05-33D6-41AE-BC2D-14E22B42A30E}"/>
              </a:ext>
            </a:extLst>
          </p:cNvPr>
          <p:cNvSpPr>
            <a:spLocks noGrp="1"/>
          </p:cNvSpPr>
          <p:nvPr>
            <p:ph idx="1"/>
          </p:nvPr>
        </p:nvSpPr>
        <p:spPr/>
        <p:txBody>
          <a:bodyPr>
            <a:normAutofit fontScale="92500" lnSpcReduction="10000"/>
          </a:bodyPr>
          <a:lstStyle/>
          <a:p>
            <a:pPr marL="788670" indent="-742950">
              <a:buFont typeface="+mj-lt"/>
              <a:buAutoNum type="arabicPeriod"/>
            </a:pPr>
            <a:r>
              <a:rPr lang="en-US" dirty="0"/>
              <a:t>Effective participation by citizens.</a:t>
            </a:r>
          </a:p>
          <a:p>
            <a:pPr marL="788670" indent="-742950">
              <a:buFont typeface="+mj-lt"/>
              <a:buAutoNum type="arabicPeriod"/>
            </a:pPr>
            <a:r>
              <a:rPr lang="en-US" dirty="0"/>
              <a:t>Voting equality at the decisive stage.</a:t>
            </a:r>
          </a:p>
          <a:p>
            <a:pPr marL="788670" indent="-742950">
              <a:buFont typeface="+mj-lt"/>
              <a:buAutoNum type="arabicPeriod"/>
            </a:pPr>
            <a:r>
              <a:rPr lang="en-US" dirty="0"/>
              <a:t>Citizens’ enlightened understanding of issues.</a:t>
            </a:r>
          </a:p>
          <a:p>
            <a:pPr marL="788670" indent="-742950">
              <a:buFont typeface="+mj-lt"/>
              <a:buAutoNum type="arabicPeriod"/>
            </a:pPr>
            <a:r>
              <a:rPr lang="en-US" dirty="0"/>
              <a:t>Popular control of agenda.</a:t>
            </a:r>
          </a:p>
          <a:p>
            <a:pPr marL="800100" indent="-755650">
              <a:buFont typeface="Wingdings" panose="05000000000000000000" pitchFamily="2" charset="2"/>
              <a:buChar char=""/>
            </a:pPr>
            <a:r>
              <a:rPr lang="en-US" i="1" dirty="0"/>
              <a:t>Problems?</a:t>
            </a:r>
          </a:p>
        </p:txBody>
      </p:sp>
    </p:spTree>
    <p:extLst>
      <p:ext uri="{BB962C8B-B14F-4D97-AF65-F5344CB8AC3E}">
        <p14:creationId xmlns:p14="http://schemas.microsoft.com/office/powerpoint/2010/main" val="388494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2D1A-E3B7-4327-9FAD-E3BD854636A1}"/>
              </a:ext>
            </a:extLst>
          </p:cNvPr>
          <p:cNvSpPr>
            <a:spLocks noGrp="1"/>
          </p:cNvSpPr>
          <p:nvPr>
            <p:ph type="title"/>
          </p:nvPr>
        </p:nvSpPr>
        <p:spPr/>
        <p:txBody>
          <a:bodyPr/>
          <a:lstStyle/>
          <a:p>
            <a:r>
              <a:rPr lang="en-US" dirty="0"/>
              <a:t>Ober’s Challenge</a:t>
            </a:r>
          </a:p>
        </p:txBody>
      </p:sp>
      <p:sp>
        <p:nvSpPr>
          <p:cNvPr id="3" name="Content Placeholder 2">
            <a:extLst>
              <a:ext uri="{FF2B5EF4-FFF2-40B4-BE49-F238E27FC236}">
                <a16:creationId xmlns:a16="http://schemas.microsoft.com/office/drawing/2014/main" id="{CBC4B93E-15AB-48FE-B72B-24A0DAB8C031}"/>
              </a:ext>
            </a:extLst>
          </p:cNvPr>
          <p:cNvSpPr>
            <a:spLocks noGrp="1"/>
          </p:cNvSpPr>
          <p:nvPr>
            <p:ph idx="1"/>
          </p:nvPr>
        </p:nvSpPr>
        <p:spPr/>
        <p:txBody>
          <a:bodyPr/>
          <a:lstStyle/>
          <a:p>
            <a:r>
              <a:rPr lang="en-US" dirty="0"/>
              <a:t>Responding to </a:t>
            </a:r>
            <a:r>
              <a:rPr lang="en-US" dirty="0" err="1"/>
              <a:t>Michels</a:t>
            </a:r>
            <a:r>
              <a:rPr lang="en-US" dirty="0"/>
              <a:t>’ “Iron Law of Oligarchy”</a:t>
            </a:r>
          </a:p>
          <a:p>
            <a:r>
              <a:rPr lang="en-US" dirty="0"/>
              <a:t>Proving elitist democracy (Athens) = democracy for real</a:t>
            </a:r>
          </a:p>
        </p:txBody>
      </p:sp>
    </p:spTree>
    <p:extLst>
      <p:ext uri="{BB962C8B-B14F-4D97-AF65-F5344CB8AC3E}">
        <p14:creationId xmlns:p14="http://schemas.microsoft.com/office/powerpoint/2010/main" val="143091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Ober’s Dialectical Model. . .</a:t>
            </a:r>
          </a:p>
        </p:txBody>
      </p:sp>
      <p:sp>
        <p:nvSpPr>
          <p:cNvPr id="10" name="Text Placeholder 9"/>
          <p:cNvSpPr>
            <a:spLocks noGrp="1"/>
          </p:cNvSpPr>
          <p:nvPr>
            <p:ph type="body" idx="1"/>
          </p:nvPr>
        </p:nvSpPr>
        <p:spPr/>
        <p:txBody>
          <a:bodyPr/>
          <a:lstStyle/>
          <a:p>
            <a:r>
              <a:rPr lang="en-US" dirty="0"/>
              <a:t>Operative antitheses</a:t>
            </a:r>
          </a:p>
        </p:txBody>
      </p:sp>
      <p:sp>
        <p:nvSpPr>
          <p:cNvPr id="9" name="Content Placeholder 8"/>
          <p:cNvSpPr>
            <a:spLocks noGrp="1"/>
          </p:cNvSpPr>
          <p:nvPr>
            <p:ph sz="half" idx="2"/>
          </p:nvPr>
        </p:nvSpPr>
        <p:spPr/>
        <p:txBody>
          <a:bodyPr>
            <a:normAutofit/>
          </a:bodyPr>
          <a:lstStyle/>
          <a:p>
            <a:r>
              <a:rPr lang="en-US" dirty="0"/>
              <a:t>Mass/elite</a:t>
            </a:r>
          </a:p>
          <a:p>
            <a:r>
              <a:rPr lang="en-US" dirty="0"/>
              <a:t>Equality/inequality</a:t>
            </a:r>
          </a:p>
          <a:p>
            <a:r>
              <a:rPr lang="en-US" dirty="0"/>
              <a:t>Freedom/consensus</a:t>
            </a:r>
          </a:p>
          <a:p>
            <a:r>
              <a:rPr lang="en-US" dirty="0"/>
              <a:t>Popular sovereignty/rule of law</a:t>
            </a:r>
          </a:p>
        </p:txBody>
      </p:sp>
      <p:sp>
        <p:nvSpPr>
          <p:cNvPr id="11" name="Text Placeholder 10"/>
          <p:cNvSpPr>
            <a:spLocks noGrp="1"/>
          </p:cNvSpPr>
          <p:nvPr>
            <p:ph type="body" sz="quarter" idx="3"/>
          </p:nvPr>
        </p:nvSpPr>
        <p:spPr/>
        <p:txBody>
          <a:bodyPr/>
          <a:lstStyle/>
          <a:p>
            <a:r>
              <a:rPr lang="en-US" dirty="0"/>
              <a:t>Ideological negotiations</a:t>
            </a:r>
          </a:p>
        </p:txBody>
      </p:sp>
      <p:sp>
        <p:nvSpPr>
          <p:cNvPr id="12" name="Content Placeholder 11"/>
          <p:cNvSpPr>
            <a:spLocks noGrp="1"/>
          </p:cNvSpPr>
          <p:nvPr>
            <p:ph sz="quarter" idx="4"/>
          </p:nvPr>
        </p:nvSpPr>
        <p:spPr/>
        <p:txBody>
          <a:bodyPr>
            <a:normAutofit/>
          </a:bodyPr>
          <a:lstStyle/>
          <a:p>
            <a:r>
              <a:rPr lang="en-US" dirty="0"/>
              <a:t>Rhetorical mediation</a:t>
            </a:r>
          </a:p>
          <a:p>
            <a:pPr lvl="1"/>
            <a:r>
              <a:rPr lang="en-US" i="1" dirty="0"/>
              <a:t>Topoi</a:t>
            </a:r>
          </a:p>
          <a:p>
            <a:r>
              <a:rPr lang="en-US" dirty="0"/>
              <a:t>Ideological...</a:t>
            </a:r>
          </a:p>
          <a:p>
            <a:pPr lvl="1"/>
            <a:r>
              <a:rPr lang="en-US" dirty="0"/>
              <a:t>Elitism</a:t>
            </a:r>
          </a:p>
          <a:p>
            <a:pPr lvl="1"/>
            <a:r>
              <a:rPr lang="en-US" dirty="0"/>
              <a:t> Popular hegemony</a:t>
            </a:r>
          </a:p>
        </p:txBody>
      </p:sp>
    </p:spTree>
    <p:extLst>
      <p:ext uri="{BB962C8B-B14F-4D97-AF65-F5344CB8AC3E}">
        <p14:creationId xmlns:p14="http://schemas.microsoft.com/office/powerpoint/2010/main" val="14439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bg/>
                                          </p:spTgt>
                                        </p:tgtEl>
                                        <p:attrNameLst>
                                          <p:attrName>style.visibility</p:attrName>
                                        </p:attrNameLst>
                                      </p:cBhvr>
                                      <p:to>
                                        <p:strVal val="visible"/>
                                      </p:to>
                                    </p:set>
                                    <p:animEffect transition="in" filter="fade">
                                      <p:cBhvr>
                                        <p:cTn id="35" dur="500"/>
                                        <p:tgtEl>
                                          <p:spTgt spid="11">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500"/>
                                        <p:tgtEl>
                                          <p:spTgt spid="1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500"/>
                                        <p:tgtEl>
                                          <p:spTgt spid="1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animEffect transition="in" filter="fade">
                                      <p:cBhvr>
                                        <p:cTn id="51" dur="500"/>
                                        <p:tgtEl>
                                          <p:spTgt spid="12">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xEl>
                                              <p:pRg st="3" end="3"/>
                                            </p:txEl>
                                          </p:spTgt>
                                        </p:tgtEl>
                                        <p:attrNameLst>
                                          <p:attrName>style.visibility</p:attrName>
                                        </p:attrNameLst>
                                      </p:cBhvr>
                                      <p:to>
                                        <p:strVal val="visible"/>
                                      </p:to>
                                    </p:set>
                                    <p:animEffect transition="in" filter="fade">
                                      <p:cBhvr>
                                        <p:cTn id="54" dur="500"/>
                                        <p:tgtEl>
                                          <p:spTgt spid="12">
                                            <p:txEl>
                                              <p:pRg st="3" end="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animEffect transition="in" filter="fade">
                                      <p:cBhvr>
                                        <p:cTn id="5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9" grpId="0" build="p"/>
      <p:bldP spid="11" grpId="0" uiExpand="1" build="p" animBg="1"/>
      <p:bldP spid="12" grpId="0" build="p"/>
    </p:bldLst>
  </p:timing>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nchorCtr="0">
        <a:spAutoFit/>
      </a:bodyPr>
      <a:lstStyle>
        <a:defPPr algn="ctr">
          <a:lnSpc>
            <a:spcPct val="125000"/>
          </a:lnSpc>
          <a:defRPr sz="3200" dirty="0" smtClean="0"/>
        </a:defPPr>
      </a:lstStyle>
    </a:txDef>
  </a:objectDefaults>
  <a:extraClrSchemeLst/>
  <a:extLst>
    <a:ext uri="{05A4C25C-085E-4340-85A3-A5531E510DB2}">
      <thm15:themeFamily xmlns:thm15="http://schemas.microsoft.com/office/thememl/2012/main" name="persuasion_fall_2025" id="{33B742B3-0A94-4F58-BDC9-87125EA7DA1A}" vid="{0922DF30-1C76-4EA6-8335-376BADD20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202</TotalTime>
  <Words>2904</Words>
  <Application>Microsoft Office PowerPoint</Application>
  <PresentationFormat>Custom</PresentationFormat>
  <Paragraphs>219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Times New Roman</vt:lpstr>
      <vt:lpstr>Wingdings</vt:lpstr>
      <vt:lpstr>persuasion_fall_2025</vt:lpstr>
      <vt:lpstr>Persuasion in Ancient Greece</vt:lpstr>
      <vt:lpstr>Sample Paper 1s…</vt:lpstr>
      <vt:lpstr>Agenda</vt:lpstr>
      <vt:lpstr>Presentation, Paper 1</vt:lpstr>
      <vt:lpstr>Recap and Update</vt:lpstr>
      <vt:lpstr>Dahl’s Strong Principle of Equality</vt:lpstr>
      <vt:lpstr>“Criteria for a democratic process”</vt:lpstr>
      <vt:lpstr>Ober’s Challenge</vt:lpstr>
      <vt:lpstr>Ober’s Dialectical Model. . .</vt:lpstr>
      <vt:lpstr>Peitho / peithō</vt:lpstr>
      <vt:lpstr>Peithō: Word Notes</vt:lpstr>
      <vt:lpstr>Peithō: Problematics</vt:lpstr>
      <vt:lpstr>Historical Sketch</vt:lpstr>
      <vt:lpstr>Allegory-Personification</vt:lpstr>
      <vt:lpstr>Peitho, Pandora in Hesiod</vt:lpstr>
      <vt:lpstr>Homer: Aphrodite’s “Girdle”</vt:lpstr>
      <vt:lpstr>“Makron Vase” – early 5th BCE, Athenian (Boston Museum)</vt:lpstr>
      <vt:lpstr>Makron Vase, abduction scene. L to R: Aeneas, Alexandros (Paris), Eros, Helen, Aphrodite, Peitho</vt:lpstr>
      <vt:lpstr>Menelaus-Helen Reunion Scene</vt:lpstr>
      <vt:lpstr>Sex and the City?</vt:lpstr>
      <vt:lpstr>Political-Sexual Aphrodite Pandemos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Persuasion in Ancient Greece</dc:title>
  <dc:creator>Andrew Scholtz</dc:creator>
  <cp:lastModifiedBy>Andrew Scholtz</cp:lastModifiedBy>
  <cp:revision>28</cp:revision>
  <cp:lastPrinted>2025-09-04T15:49:17Z</cp:lastPrinted>
  <dcterms:created xsi:type="dcterms:W3CDTF">2025-09-03T01:04:05Z</dcterms:created>
  <dcterms:modified xsi:type="dcterms:W3CDTF">2025-09-04T15:49:37Z</dcterms:modified>
</cp:coreProperties>
</file>