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318" r:id="rId3"/>
    <p:sldId id="317" r:id="rId4"/>
    <p:sldId id="307" r:id="rId5"/>
    <p:sldId id="308" r:id="rId6"/>
    <p:sldId id="313" r:id="rId7"/>
    <p:sldId id="314" r:id="rId8"/>
    <p:sldId id="315" r:id="rId9"/>
    <p:sldId id="309" r:id="rId10"/>
    <p:sldId id="316" r:id="rId11"/>
    <p:sldId id="311" r:id="rId12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67">
          <p15:clr>
            <a:srgbClr val="A4A3A4"/>
          </p15:clr>
        </p15:guide>
        <p15:guide id="2" pos="6911" userDrawn="1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>
    <p:restoredLeft sz="13705" autoAdjust="0"/>
    <p:restoredTop sz="86401" autoAdjust="0"/>
  </p:normalViewPr>
  <p:slideViewPr>
    <p:cSldViewPr snapToGrid="0" showGuides="1">
      <p:cViewPr varScale="1">
        <p:scale>
          <a:sx n="138" d="100"/>
          <a:sy n="138" d="100"/>
        </p:scale>
        <p:origin x="1376" y="88"/>
      </p:cViewPr>
      <p:guideLst>
        <p:guide pos="767"/>
        <p:guide pos="6911"/>
        <p:guide orient="horz" pos="1152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7C0F5-2F89-4C32-B64C-CA8A466221C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CB1A1-3F36-4243-9DA3-2607FD625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</a:t>
            </a:r>
            <a:r>
              <a:rPr lang="en-US" i="1" dirty="0"/>
              <a:t>rhetoric</a:t>
            </a:r>
            <a:r>
              <a:rPr lang="en-US" dirty="0"/>
              <a:t> Fakery?</a:t>
            </a:r>
          </a:p>
          <a:p>
            <a:r>
              <a:rPr lang="en-US" dirty="0"/>
              <a:t>Is it </a:t>
            </a:r>
            <a:r>
              <a:rPr lang="en-US" dirty="0" err="1"/>
              <a:t>it</a:t>
            </a:r>
            <a:r>
              <a:rPr lang="en-US" dirty="0"/>
              <a:t> justified as a practice? As a discipline to study?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CB1A1-3F36-4243-9DA3-2607FD6254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42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9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23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Author 428-348 BCE</a:t>
            </a:r>
          </a:p>
          <a:p>
            <a:r>
              <a:rPr lang="en-US" dirty="0"/>
              <a:t>Date</a:t>
            </a:r>
          </a:p>
          <a:p>
            <a:pPr lvl="1"/>
            <a:r>
              <a:rPr lang="en-US" dirty="0"/>
              <a:t>dramatic </a:t>
            </a:r>
            <a:r>
              <a:rPr lang="en-US" dirty="0" err="1"/>
              <a:t>380s</a:t>
            </a:r>
            <a:r>
              <a:rPr lang="en-US" dirty="0"/>
              <a:t> BCE (Gorgias, Born c. 480, died c. 380 BC, “</a:t>
            </a:r>
            <a:r>
              <a:rPr lang="en-US" b="0" i="0" dirty="0">
                <a:solidFill>
                  <a:srgbClr val="000000"/>
                </a:solidFill>
                <a:effectLst/>
                <a:latin typeface="Brill"/>
              </a:rPr>
              <a:t>G. led the legation of his city in order to plead for help from Athens against the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Brill"/>
              </a:rPr>
              <a:t>neighbouring</a:t>
            </a:r>
            <a:r>
              <a:rPr lang="en-US" b="0" i="0" dirty="0">
                <a:solidFill>
                  <a:srgbClr val="000000"/>
                </a:solidFill>
                <a:effectLst/>
                <a:latin typeface="Brill"/>
              </a:rPr>
              <a:t> city of Syracuse” </a:t>
            </a:r>
            <a:r>
              <a:rPr lang="en-US" b="0" i="1" dirty="0">
                <a:solidFill>
                  <a:srgbClr val="000000"/>
                </a:solidFill>
                <a:effectLst/>
                <a:latin typeface="Brill"/>
              </a:rPr>
              <a:t>brill’s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compositional </a:t>
            </a:r>
            <a:r>
              <a:rPr lang="en-US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427 BCE</a:t>
            </a:r>
            <a:endParaRPr lang="en-US" dirty="0"/>
          </a:p>
          <a:p>
            <a:r>
              <a:rPr lang="en-US" dirty="0"/>
              <a:t>Setting, etc.</a:t>
            </a:r>
          </a:p>
          <a:p>
            <a:pPr lvl="1"/>
            <a:r>
              <a:rPr lang="en-US" dirty="0"/>
              <a:t>situational</a:t>
            </a:r>
          </a:p>
          <a:p>
            <a:pPr lvl="2"/>
            <a:r>
              <a:rPr lang="en-US" dirty="0"/>
              <a:t>embassy from </a:t>
            </a:r>
            <a:r>
              <a:rPr lang="en-US" dirty="0" err="1"/>
              <a:t>leontinoi</a:t>
            </a:r>
            <a:r>
              <a:rPr lang="en-US" dirty="0"/>
              <a:t> – </a:t>
            </a:r>
            <a:r>
              <a:rPr lang="en-US" dirty="0" err="1"/>
              <a:t>gorgias</a:t>
            </a:r>
            <a:r>
              <a:rPr lang="en-US" dirty="0"/>
              <a:t>’ challenge in peitho</a:t>
            </a:r>
          </a:p>
          <a:p>
            <a:pPr lvl="1"/>
            <a:r>
              <a:rPr lang="en-US" dirty="0"/>
              <a:t>social</a:t>
            </a:r>
          </a:p>
          <a:p>
            <a:pPr lvl="2"/>
            <a:r>
              <a:rPr lang="en-US" dirty="0"/>
              <a:t>well-to-do hosts of ambassadors</a:t>
            </a:r>
          </a:p>
          <a:p>
            <a:pPr lvl="1"/>
            <a:r>
              <a:rPr lang="en-US" dirty="0"/>
              <a:t>political</a:t>
            </a:r>
          </a:p>
          <a:p>
            <a:pPr lvl="2"/>
            <a:r>
              <a:rPr lang="en-US" dirty="0" err="1"/>
              <a:t>athenian</a:t>
            </a:r>
            <a:r>
              <a:rPr lang="en-US" dirty="0"/>
              <a:t> democracy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09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Overture</a:t>
            </a:r>
          </a:p>
          <a:p>
            <a:pPr lvl="1"/>
            <a:r>
              <a:rPr lang="en-US" i="1" dirty="0"/>
              <a:t>epideixis</a:t>
            </a:r>
          </a:p>
          <a:p>
            <a:r>
              <a:rPr lang="en-US" dirty="0"/>
              <a:t> ACT 1. Socrates &amp; Gorgias</a:t>
            </a:r>
          </a:p>
          <a:p>
            <a:pPr lvl="1"/>
            <a:r>
              <a:rPr lang="en-US" dirty="0"/>
              <a:t>Rhetoric. . .</a:t>
            </a:r>
          </a:p>
          <a:p>
            <a:pPr lvl="2"/>
            <a:r>
              <a:rPr lang="en-US" dirty="0"/>
              <a:t>definition?</a:t>
            </a:r>
          </a:p>
          <a:p>
            <a:pPr lvl="2"/>
            <a:r>
              <a:rPr lang="en-US" dirty="0"/>
              <a:t>utility?</a:t>
            </a:r>
          </a:p>
          <a:p>
            <a:pPr lvl="1"/>
            <a:r>
              <a:rPr lang="en-US" dirty="0" err="1"/>
              <a:t>socrates</a:t>
            </a:r>
            <a:r>
              <a:rPr lang="en-US" dirty="0"/>
              <a:t> seems to get no farther with </a:t>
            </a:r>
            <a:r>
              <a:rPr lang="en-US" dirty="0" err="1"/>
              <a:t>gorgias</a:t>
            </a:r>
            <a:r>
              <a:rPr lang="en-US" dirty="0"/>
              <a:t> than to establish that rhetoric is the art of validating appearances: the appearance of wisdom.</a:t>
            </a:r>
            <a:r>
              <a:rPr lang="en-US" baseline="0" dirty="0"/>
              <a:t> if not wholly an art to replace skills like medicine, still, virtually indispensable</a:t>
            </a:r>
          </a:p>
          <a:p>
            <a:pPr lvl="1"/>
            <a:r>
              <a:rPr lang="en-US" baseline="0" dirty="0"/>
              <a:t>affirms that rhetoric endows user with power, but also affirms that the power in question should not be abused</a:t>
            </a:r>
          </a:p>
          <a:p>
            <a:pPr lvl="2"/>
            <a:r>
              <a:rPr lang="en-US" baseline="0" dirty="0"/>
              <a:t>“[456d] And yet, Socrates, rhetoric should be used like any other competitive art, though not against everybody. The rhetorician ought not to abuse his strength any more than a boxer or pancratiast”</a:t>
            </a:r>
            <a:endParaRPr lang="en-US" dirty="0"/>
          </a:p>
          <a:p>
            <a:r>
              <a:rPr lang="en-US" dirty="0"/>
              <a:t>ACT 2. Socrates &amp; Polus </a:t>
            </a:r>
            <a:r>
              <a:rPr lang="en-US" sz="1600" dirty="0"/>
              <a:t>(&amp; Gorgias)</a:t>
            </a:r>
            <a:endParaRPr lang="en-US" dirty="0"/>
          </a:p>
          <a:p>
            <a:pPr lvl="1"/>
            <a:r>
              <a:rPr lang="en-US" dirty="0"/>
              <a:t>Same questions</a:t>
            </a:r>
          </a:p>
          <a:p>
            <a:pPr lvl="1"/>
            <a:r>
              <a:rPr lang="en-US" dirty="0"/>
              <a:t>Different answers?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03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5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72DF39-0C56-45D0-AC63-3B35AFD4F9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C2E3AD-8D80-4D06-8C4F-3644F173A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825" cy="687681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AE099D-8829-4F75-BC00-DD35E3F8B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83" y="265223"/>
            <a:ext cx="11241974" cy="1574286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>
              <a:defRPr sz="66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1C7462C-145C-482A-805E-7B1B6552C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683" y="1983036"/>
            <a:ext cx="11241974" cy="1373726"/>
          </a:xfrm>
        </p:spPr>
        <p:txBody>
          <a:bodyPr>
            <a:normAutofit/>
          </a:bodyPr>
          <a:lstStyle>
            <a:lvl1pPr marL="45720" indent="0">
              <a:buFontTx/>
              <a:buNone/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A6B6D6"/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  <a:gradFill>
            <a:gsLst>
              <a:gs pos="0">
                <a:srgbClr val="A6B6D6"/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A6B6D6"/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</p:spPr>
        <p:txBody>
          <a:bodyPr lIns="182880" tIns="91440" rIns="182880" bIns="91440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 sz="2800"/>
            </a:lvl2pPr>
            <a:lvl3pPr>
              <a:lnSpc>
                <a:spcPct val="114000"/>
              </a:lnSpc>
              <a:defRPr sz="2400"/>
            </a:lvl3pPr>
            <a:lvl4pPr>
              <a:lnSpc>
                <a:spcPct val="114000"/>
              </a:lnSpc>
              <a:defRPr sz="2000"/>
            </a:lvl4pPr>
            <a:lvl5pPr>
              <a:lnSpc>
                <a:spcPct val="114000"/>
              </a:lnSpc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6C108-8F79-46E4-85E2-794911822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8836" y="6408109"/>
            <a:ext cx="1849324" cy="26161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Plato Gorgias 1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C4614-495A-4499-8CFE-793A1AF73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06939" y="6408109"/>
            <a:ext cx="974946" cy="261610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21-Aug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585F1-474E-410F-A390-A77A92A25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5026" y="6408109"/>
            <a:ext cx="356187" cy="261610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091267"/>
            <a:ext cx="9753600" cy="1354665"/>
          </a:xfrm>
          <a:gradFill>
            <a:gsLst>
              <a:gs pos="0">
                <a:srgbClr val="A6B6D6"/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</p:spPr>
        <p:txBody>
          <a:bodyPr bIns="137160" anchor="b">
            <a:norm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3742277"/>
            <a:ext cx="9758063" cy="707886"/>
          </a:xfrm>
        </p:spPr>
        <p:txBody>
          <a:bodyPr anchor="t">
            <a:sp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A6B6D6"/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defRPr sz="3200"/>
            </a:lvl1pPr>
            <a:lvl2pPr>
              <a:lnSpc>
                <a:spcPct val="114000"/>
              </a:lnSpc>
              <a:defRPr sz="2800"/>
            </a:lvl2pPr>
            <a:lvl3pPr>
              <a:lnSpc>
                <a:spcPct val="114000"/>
              </a:lnSpc>
              <a:defRPr sz="2400"/>
            </a:lvl3pPr>
            <a:lvl4pPr>
              <a:lnSpc>
                <a:spcPct val="114000"/>
              </a:lnSpc>
              <a:defRPr sz="2000"/>
            </a:lvl4pPr>
            <a:lvl5pPr>
              <a:lnSpc>
                <a:spcPct val="114000"/>
              </a:lnSpc>
              <a:defRPr sz="20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defRPr sz="3200"/>
            </a:lvl1pPr>
            <a:lvl2pPr>
              <a:lnSpc>
                <a:spcPct val="114000"/>
              </a:lnSpc>
              <a:defRPr sz="2800"/>
            </a:lvl2pPr>
            <a:lvl3pPr>
              <a:lnSpc>
                <a:spcPct val="114000"/>
              </a:lnSpc>
              <a:defRPr sz="2400"/>
            </a:lvl3pPr>
            <a:lvl4pPr>
              <a:lnSpc>
                <a:spcPct val="114000"/>
              </a:lnSpc>
              <a:defRPr sz="2000"/>
            </a:lvl4pPr>
            <a:lvl5pPr>
              <a:lnSpc>
                <a:spcPct val="114000"/>
              </a:lnSpc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942012" y="1828800"/>
            <a:ext cx="0" cy="3962400"/>
          </a:xfrm>
          <a:prstGeom prst="line">
            <a:avLst/>
          </a:prstGeom>
          <a:ln w="22225">
            <a:solidFill>
              <a:srgbClr val="00B0F0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1F74371-CF01-42D9-91C8-10F3CBCBE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8836" y="6408109"/>
            <a:ext cx="1849324" cy="26161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Plato Gorgias 1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A419ECF-C4E0-45C5-8F38-958EA4AB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06939" y="6408109"/>
            <a:ext cx="974946" cy="261610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21-Aug 2025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079A54-F26A-48D7-B357-66203BB7B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5026" y="6408109"/>
            <a:ext cx="356187" cy="261610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A6B6D6"/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761744"/>
            <a:ext cx="4709160" cy="838201"/>
          </a:xfrm>
          <a:solidFill>
            <a:schemeClr val="bg2">
              <a:alpha val="15000"/>
            </a:schemeClr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761744"/>
            <a:ext cx="4709160" cy="838201"/>
          </a:xfrm>
          <a:solidFill>
            <a:schemeClr val="bg2">
              <a:alpha val="15000"/>
            </a:schemeClr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C220A2E-679C-493A-AFEB-FBD2DC16F9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8836" y="6408109"/>
            <a:ext cx="1849324" cy="26161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Plato Gorgias 1</a:t>
            </a:r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6F3A298-FD91-42E8-8EB1-84CBC284D85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606939" y="6408109"/>
            <a:ext cx="974946" cy="261610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21-Aug 2025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3AAD97-60AD-488B-8A7F-2F7D246F7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5026" y="6408109"/>
            <a:ext cx="356187" cy="261610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A6B6D6"/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  <a:solidFill>
            <a:srgbClr val="A6B6D6"/>
          </a:solidFill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  <a:gradFill>
            <a:gsLst>
              <a:gs pos="0">
                <a:srgbClr val="A6B6D6"/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gradFill>
            <a:gsLst>
              <a:gs pos="0">
                <a:srgbClr val="A6B6D6"/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</p:spPr>
        <p:txBody>
          <a:bodyPr vert="horz" lIns="182880" tIns="91440" rIns="182880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EEEA5A4-8901-4DCB-855C-9D1356E69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8836" y="6408109"/>
            <a:ext cx="1849324" cy="26161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Plato Gorgias 1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C65830C-7FBF-47F6-99D9-C8E465F18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06939" y="6408109"/>
            <a:ext cx="974946" cy="261610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21-Aug 2025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128233F-A227-4C17-9032-66443E452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5026" y="6408109"/>
            <a:ext cx="356187" cy="261610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none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14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4000"/>
        </a:lnSpc>
        <a:spcBef>
          <a:spcPts val="12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14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114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14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16152-0102-41A7-BD77-D4C5D2A6F2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Plato’ </a:t>
            </a:r>
            <a:r>
              <a:rPr lang="en-US" i="1" dirty="0"/>
              <a:t>Gorgias</a:t>
            </a:r>
            <a:r>
              <a:rPr lang="en-US" dirty="0"/>
              <a:t>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9B459-88C4-49D0-B426-5FF0F51169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Is </a:t>
            </a:r>
            <a:r>
              <a:rPr lang="en-US" i="1" dirty="0"/>
              <a:t>rhetoric</a:t>
            </a:r>
            <a:r>
              <a:rPr lang="en-US" dirty="0"/>
              <a:t> Fake? </a:t>
            </a:r>
            <a:r>
              <a:rPr lang="en-US" sz="3600" dirty="0"/>
              <a:t>(Persuasion 21-Aug)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6516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655B-CA9D-4302-9BE3-BD2E668E6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ACT 2 scene 2 (Socrates, Gorgias)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7DAC4-1BE7-4585-8016-3B2770D63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 </a:t>
            </a:r>
            <a:r>
              <a:rPr lang="en-US" sz="2000" dirty="0"/>
              <a:t>(</a:t>
            </a:r>
            <a:r>
              <a:rPr lang="en-US" sz="2000" i="1" dirty="0" err="1"/>
              <a:t>tekhnai</a:t>
            </a:r>
            <a:r>
              <a:rPr lang="en-US" sz="2000" dirty="0"/>
              <a:t>, “skills”)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2DFE4-803E-4B61-847F-12B206582C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Soul governance</a:t>
            </a:r>
          </a:p>
          <a:p>
            <a:pPr lvl="1"/>
            <a:r>
              <a:rPr lang="en-US" dirty="0"/>
              <a:t>Legislation</a:t>
            </a:r>
          </a:p>
          <a:p>
            <a:pPr lvl="1"/>
            <a:r>
              <a:rPr lang="en-US" dirty="0"/>
              <a:t>Justice</a:t>
            </a:r>
          </a:p>
          <a:p>
            <a:r>
              <a:rPr lang="en-US" dirty="0"/>
              <a:t>Body governance</a:t>
            </a:r>
          </a:p>
          <a:p>
            <a:pPr lvl="1"/>
            <a:r>
              <a:rPr lang="en-US" dirty="0"/>
              <a:t>Gymnastic</a:t>
            </a:r>
          </a:p>
          <a:p>
            <a:pPr lvl="1"/>
            <a:r>
              <a:rPr lang="en-US" dirty="0"/>
              <a:t>Medicine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32458-9687-4735-B3CE-43B481538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Imitative </a:t>
            </a:r>
            <a:r>
              <a:rPr lang="en-US" sz="2000" dirty="0"/>
              <a:t>(</a:t>
            </a:r>
            <a:r>
              <a:rPr lang="en-US" sz="2000" i="1" dirty="0" err="1"/>
              <a:t>empeiriai</a:t>
            </a:r>
            <a:r>
              <a:rPr lang="en-US" sz="2000" dirty="0"/>
              <a:t>, “knacks”; </a:t>
            </a:r>
            <a:r>
              <a:rPr lang="en-US" sz="2000" i="1" dirty="0"/>
              <a:t>kolakeia</a:t>
            </a:r>
            <a:r>
              <a:rPr lang="en-US" sz="2000" dirty="0"/>
              <a:t>, “pandering”)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F692DF-796D-470F-8ECC-CF0F3AA114D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Soul governance</a:t>
            </a:r>
          </a:p>
          <a:p>
            <a:pPr lvl="1"/>
            <a:r>
              <a:rPr lang="en-US" dirty="0"/>
              <a:t>Sophistic</a:t>
            </a:r>
          </a:p>
          <a:p>
            <a:pPr lvl="1"/>
            <a:r>
              <a:rPr lang="en-US" dirty="0"/>
              <a:t>Rhetoric</a:t>
            </a:r>
          </a:p>
          <a:p>
            <a:r>
              <a:rPr lang="en-US" dirty="0"/>
              <a:t>Body governance</a:t>
            </a:r>
          </a:p>
          <a:p>
            <a:pPr lvl="1"/>
            <a:r>
              <a:rPr lang="en-US" dirty="0"/>
              <a:t>Cosmetics</a:t>
            </a:r>
          </a:p>
          <a:p>
            <a:pPr lvl="1"/>
            <a:r>
              <a:rPr lang="en-US" dirty="0"/>
              <a:t>Cooking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105389-86F1-4087-8CED-89D91D491E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Plato Gorgias 1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67E45DB-536A-4B96-AA9B-49B2EAC12B7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21-Aug 2025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0ACBFF-1F92-481C-91E8-0B4EEC7C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ACT 2 scene 3 </a:t>
            </a:r>
            <a:r>
              <a:rPr lang="en-US" sz="2800" dirty="0"/>
              <a:t>(Socrates., Polus)</a:t>
            </a:r>
            <a:r>
              <a:rPr lang="en-US" sz="3600" dirty="0"/>
              <a:t>. What  Tyrants Want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Polus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Power</a:t>
            </a:r>
          </a:p>
          <a:p>
            <a:r>
              <a:rPr lang="en-US" dirty="0"/>
              <a:t>Pleasure</a:t>
            </a:r>
          </a:p>
          <a:p>
            <a:r>
              <a:rPr lang="en-US" dirty="0"/>
              <a:t>Impunity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Socrates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 beneficial</a:t>
            </a:r>
          </a:p>
          <a:p>
            <a:r>
              <a:rPr lang="en-US" dirty="0"/>
              <a:t>Justice</a:t>
            </a:r>
          </a:p>
          <a:p>
            <a:r>
              <a:rPr lang="en-US" dirty="0"/>
              <a:t>Correction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9782" y="5037034"/>
            <a:ext cx="6909264" cy="57888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When is it fitting </a:t>
            </a:r>
            <a:r>
              <a:rPr lang="en-US" sz="2800" i="1" dirty="0"/>
              <a:t>not</a:t>
            </a:r>
            <a:r>
              <a:rPr lang="en-US" sz="2800" dirty="0"/>
              <a:t> to punish injustice?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0199C80-A3FB-414E-BABD-580AEB689D1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21-Aug 2025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D8038BA-A4AC-43D3-8FF5-E3CC10B7A4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Plato Gorgias 1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33B6C6D-8697-40A4-8130-163A7736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uiExpand="1" build="p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2C065-5AF3-48FD-93E8-D6A5D5945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627F-560D-47BB-8F2F-839EE9661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Discussion</a:t>
            </a:r>
          </a:p>
          <a:p>
            <a:pPr lvl="1"/>
            <a:r>
              <a:rPr lang="en-US" dirty="0"/>
              <a:t>Does Socrates Treat Rhetoric Fairly?</a:t>
            </a:r>
          </a:p>
          <a:p>
            <a:pPr lvl="0"/>
            <a:r>
              <a:rPr lang="en-US" dirty="0"/>
              <a:t>Plato’s </a:t>
            </a:r>
            <a:r>
              <a:rPr lang="en-US" i="1" dirty="0"/>
              <a:t>Gorgias</a:t>
            </a:r>
          </a:p>
          <a:p>
            <a:pPr lvl="1"/>
            <a:r>
              <a:rPr lang="en-US" dirty="0"/>
              <a:t>Introduction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482BF-8E2A-42D5-9BAB-A0B80C3BC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Plato Gorgias 1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82AAC-42D2-4F5C-9F2E-1D69760EE2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21-Aug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A156B-F6CF-43DB-969C-2C94F9D68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6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10" name="Subtitle 9"/>
          <p:cNvSpPr>
            <a:spLocks noGrp="1"/>
          </p:cNvSpPr>
          <p:nvPr>
            <p:ph type="body" idx="1"/>
          </p:nvPr>
        </p:nvSpPr>
        <p:spPr>
          <a:xfrm>
            <a:off x="1213150" y="3742277"/>
            <a:ext cx="9758063" cy="644985"/>
          </a:xfrm>
        </p:spPr>
        <p:txBody>
          <a:bodyPr/>
          <a:lstStyle/>
          <a:p>
            <a:r>
              <a:rPr lang="en-US" dirty="0"/>
              <a:t>Does Socrates Treat Rhetoric Fairly?</a:t>
            </a:r>
          </a:p>
        </p:txBody>
      </p:sp>
    </p:spTree>
    <p:extLst>
      <p:ext uri="{BB962C8B-B14F-4D97-AF65-F5344CB8AC3E}">
        <p14:creationId xmlns:p14="http://schemas.microsoft.com/office/powerpoint/2010/main" val="13217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Plato’s </a:t>
            </a:r>
            <a:r>
              <a:rPr lang="en-US" i="1" dirty="0"/>
              <a:t>Gorgias</a:t>
            </a:r>
          </a:p>
        </p:txBody>
      </p:sp>
      <p:sp>
        <p:nvSpPr>
          <p:cNvPr id="8" name="Subtitle 7"/>
          <p:cNvSpPr>
            <a:spLocks noGrp="1"/>
          </p:cNvSpPr>
          <p:nvPr>
            <p:ph type="body" idx="1"/>
          </p:nvPr>
        </p:nvSpPr>
        <p:spPr>
          <a:xfrm>
            <a:off x="1213150" y="3742277"/>
            <a:ext cx="9758063" cy="644985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Author</a:t>
            </a:r>
          </a:p>
          <a:p>
            <a:r>
              <a:rPr lang="en-US" dirty="0"/>
              <a:t>Date</a:t>
            </a:r>
          </a:p>
          <a:p>
            <a:pPr lvl="1"/>
            <a:r>
              <a:rPr lang="en-US" dirty="0"/>
              <a:t>Dramatic</a:t>
            </a:r>
          </a:p>
          <a:p>
            <a:pPr lvl="1"/>
            <a:r>
              <a:rPr lang="en-US" dirty="0"/>
              <a:t>Compositional</a:t>
            </a:r>
          </a:p>
          <a:p>
            <a:r>
              <a:rPr lang="en-US" dirty="0"/>
              <a:t>Setting, context</a:t>
            </a:r>
          </a:p>
          <a:p>
            <a:pPr lvl="1"/>
            <a:r>
              <a:rPr lang="en-US" dirty="0"/>
              <a:t>Situational</a:t>
            </a:r>
          </a:p>
          <a:p>
            <a:pPr lvl="1"/>
            <a:r>
              <a:rPr lang="en-US" dirty="0"/>
              <a:t>Social/political…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62A0FA-055B-420B-9213-E45338DEEE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21-Aug 2025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F408AF3-833F-4B64-9A9B-DAF57E304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Plato Gorgias 1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B9BC608-CCBA-4A29-A7E7-87FE946BF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319674E-7494-4FF8-934F-86161434C0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836419"/>
              </p:ext>
            </p:extLst>
          </p:nvPr>
        </p:nvGraphicFramePr>
        <p:xfrm>
          <a:off x="6694488" y="1836109"/>
          <a:ext cx="4276723" cy="366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4" imgW="11482127" imgH="9848578" progId="">
                  <p:embed/>
                </p:oleObj>
              </mc:Choice>
              <mc:Fallback>
                <p:oleObj r:id="rId4" imgW="11482127" imgH="9848578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94488" y="1836109"/>
                        <a:ext cx="4276723" cy="3668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C6A9417-F2C4-4364-8F8A-D444DD66AA96}"/>
              </a:ext>
            </a:extLst>
          </p:cNvPr>
          <p:cNvSpPr txBox="1"/>
          <p:nvPr/>
        </p:nvSpPr>
        <p:spPr>
          <a:xfrm>
            <a:off x="7380370" y="5565864"/>
            <a:ext cx="2904962" cy="3341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400" dirty="0"/>
              <a:t>Map: Ancient Leontinoi, Athens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AE584-447D-4537-BBF6-051FA278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Social-Political Context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F269D-5922-4FFE-BEDD-F57B38890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4783178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Oligarchy</a:t>
            </a:r>
          </a:p>
          <a:p>
            <a:pPr lvl="1"/>
            <a:r>
              <a:rPr lang="en-US" dirty="0"/>
              <a:t>“Rule of the few/wealthy”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400s</a:t>
            </a:r>
            <a:r>
              <a:rPr lang="en-US" dirty="0"/>
              <a:t> BCE Corinth</a:t>
            </a:r>
          </a:p>
          <a:p>
            <a:r>
              <a:rPr lang="en-US" dirty="0"/>
              <a:t>Monarchy</a:t>
            </a:r>
          </a:p>
          <a:p>
            <a:pPr lvl="1"/>
            <a:r>
              <a:rPr lang="en-US" dirty="0"/>
              <a:t>“Rule of the one”</a:t>
            </a:r>
          </a:p>
          <a:p>
            <a:pPr lvl="1"/>
            <a:r>
              <a:rPr lang="en-US" dirty="0"/>
              <a:t>E.g., Persian Empire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2B12A-3CBF-498E-A687-F4345399B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Plato Gorgias 1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3442F3-20A0-4F25-B77A-9302FF59A0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21-Aug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865C6-6C7C-4E5D-B7FE-4601ACA33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3" name="Group 12" descr="Map, Mediterranean. Corinth, Persian Empire">
            <a:extLst>
              <a:ext uri="{FF2B5EF4-FFF2-40B4-BE49-F238E27FC236}">
                <a16:creationId xmlns:a16="http://schemas.microsoft.com/office/drawing/2014/main" id="{FBB62243-1564-4800-8CBE-E06D432296D5}"/>
              </a:ext>
            </a:extLst>
          </p:cNvPr>
          <p:cNvGrpSpPr/>
          <p:nvPr/>
        </p:nvGrpSpPr>
        <p:grpSpPr>
          <a:xfrm>
            <a:off x="6000792" y="1836109"/>
            <a:ext cx="4970421" cy="3683898"/>
            <a:chOff x="6000792" y="1836109"/>
            <a:chExt cx="4970421" cy="3683898"/>
          </a:xfrm>
        </p:grpSpPr>
        <p:pic>
          <p:nvPicPr>
            <p:cNvPr id="2050" name="Picture 2" descr="Ancient Mediterranean Sea : d-maps.com: free map, free blank map, free outline map, free base map : coasts, hydrography">
              <a:extLst>
                <a:ext uri="{FF2B5EF4-FFF2-40B4-BE49-F238E27FC236}">
                  <a16:creationId xmlns:a16="http://schemas.microsoft.com/office/drawing/2014/main" id="{E17BF169-770F-4DEF-A8D8-55D714115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92" y="1836109"/>
              <a:ext cx="4970421" cy="3683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5369D3-231D-4587-8E50-6064CBC05E3B}"/>
                </a:ext>
              </a:extLst>
            </p:cNvPr>
            <p:cNvSpPr txBox="1"/>
            <p:nvPr/>
          </p:nvSpPr>
          <p:spPr>
            <a:xfrm>
              <a:off x="8529283" y="4017748"/>
              <a:ext cx="729687" cy="29963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dirty="0">
                  <a:solidFill>
                    <a:schemeClr val="tx2"/>
                  </a:solidFill>
                </a:rPr>
                <a:t>Corinth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4D64494-8FCF-4216-867B-D880EACDA7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88950" y="3788798"/>
              <a:ext cx="274320" cy="3419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35C8AD-3365-4645-88F3-224576BE0ABF}"/>
                </a:ext>
              </a:extLst>
            </p:cNvPr>
            <p:cNvSpPr txBox="1"/>
            <p:nvPr/>
          </p:nvSpPr>
          <p:spPr>
            <a:xfrm>
              <a:off x="9662432" y="3487936"/>
              <a:ext cx="1261884" cy="29963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en-US" sz="1200" dirty="0">
                  <a:solidFill>
                    <a:schemeClr val="tx2"/>
                  </a:solidFill>
                </a:rPr>
                <a:t>Persian Empire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323244-B641-4EA8-9354-2CE98BAD3EF5}"/>
                </a:ext>
              </a:extLst>
            </p:cNvPr>
            <p:cNvSpPr txBox="1"/>
            <p:nvPr/>
          </p:nvSpPr>
          <p:spPr>
            <a:xfrm>
              <a:off x="9661044" y="4751088"/>
              <a:ext cx="712054" cy="53046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dirty="0">
                  <a:solidFill>
                    <a:schemeClr val="tx2"/>
                  </a:solidFill>
                </a:rPr>
                <a:t>Persian</a:t>
              </a:r>
              <a:br>
                <a:rPr lang="en-US" sz="1200" dirty="0">
                  <a:solidFill>
                    <a:schemeClr val="tx2"/>
                  </a:solidFill>
                </a:rPr>
              </a:br>
              <a:r>
                <a:rPr lang="en-US" sz="1200" dirty="0">
                  <a:solidFill>
                    <a:schemeClr val="tx2"/>
                  </a:solidFill>
                </a:rPr>
                <a:t>Empire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67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AE584-447D-4537-BBF6-051FA278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Social-Political Context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F269D-5922-4FFE-BEDD-F57B38890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4783178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Tyranny</a:t>
            </a:r>
          </a:p>
          <a:p>
            <a:pPr lvl="1"/>
            <a:r>
              <a:rPr lang="en-US" dirty="0"/>
              <a:t>Rule by </a:t>
            </a:r>
            <a:r>
              <a:rPr lang="en-US" dirty="0" err="1"/>
              <a:t>usuper</a:t>
            </a:r>
            <a:endParaRPr lang="en-US" dirty="0"/>
          </a:p>
          <a:p>
            <a:pPr lvl="1"/>
            <a:r>
              <a:rPr lang="en-US" dirty="0"/>
              <a:t>E.g., </a:t>
            </a:r>
            <a:r>
              <a:rPr lang="en-US" dirty="0" err="1"/>
              <a:t>400s</a:t>
            </a:r>
            <a:r>
              <a:rPr lang="en-US" dirty="0"/>
              <a:t> Syracuse</a:t>
            </a:r>
          </a:p>
          <a:p>
            <a:r>
              <a:rPr lang="en-US" dirty="0"/>
              <a:t>Democracy</a:t>
            </a:r>
          </a:p>
          <a:p>
            <a:pPr lvl="1"/>
            <a:r>
              <a:rPr lang="en-US" dirty="0"/>
              <a:t>“Rule of the </a:t>
            </a:r>
            <a:r>
              <a:rPr lang="en-US" i="1" dirty="0"/>
              <a:t>dēmos</a:t>
            </a:r>
            <a:r>
              <a:rPr lang="en-US" dirty="0"/>
              <a:t>/poor”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400s-300s</a:t>
            </a:r>
            <a:r>
              <a:rPr lang="en-US" dirty="0"/>
              <a:t> Athens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2B12A-3CBF-498E-A687-F4345399B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Plato Gorgias 1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3442F3-20A0-4F25-B77A-9302FF59A0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21-Aug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865C6-6C7C-4E5D-B7FE-4601ACA33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7" name="Group 16" descr="Map, Mediterranean. Syracuse, Corinth, Athens, Persian Empire">
            <a:extLst>
              <a:ext uri="{FF2B5EF4-FFF2-40B4-BE49-F238E27FC236}">
                <a16:creationId xmlns:a16="http://schemas.microsoft.com/office/drawing/2014/main" id="{5ECBC5FC-E918-40E8-8297-9EE791CC282E}"/>
              </a:ext>
            </a:extLst>
          </p:cNvPr>
          <p:cNvGrpSpPr/>
          <p:nvPr/>
        </p:nvGrpSpPr>
        <p:grpSpPr>
          <a:xfrm>
            <a:off x="6000792" y="1836109"/>
            <a:ext cx="4970421" cy="3683898"/>
            <a:chOff x="6000792" y="1836109"/>
            <a:chExt cx="4970421" cy="3683898"/>
          </a:xfrm>
        </p:grpSpPr>
        <p:pic>
          <p:nvPicPr>
            <p:cNvPr id="2050" name="Picture 2" descr="Map, Mediterranean. Syracuse, Corinth, Athens, Persian Empire">
              <a:extLst>
                <a:ext uri="{FF2B5EF4-FFF2-40B4-BE49-F238E27FC236}">
                  <a16:creationId xmlns:a16="http://schemas.microsoft.com/office/drawing/2014/main" id="{E17BF169-770F-4DEF-A8D8-55D714115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92" y="1836109"/>
              <a:ext cx="4970421" cy="3683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 descr="Map, Mediterranean. Syracuse, Corinth, Athens, Persian Empire">
              <a:extLst>
                <a:ext uri="{FF2B5EF4-FFF2-40B4-BE49-F238E27FC236}">
                  <a16:creationId xmlns:a16="http://schemas.microsoft.com/office/drawing/2014/main" id="{255369D3-231D-4587-8E50-6064CBC05E3B}"/>
                </a:ext>
              </a:extLst>
            </p:cNvPr>
            <p:cNvSpPr txBox="1"/>
            <p:nvPr/>
          </p:nvSpPr>
          <p:spPr>
            <a:xfrm>
              <a:off x="8529283" y="4017748"/>
              <a:ext cx="729687" cy="29963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dirty="0">
                  <a:solidFill>
                    <a:schemeClr val="tx2"/>
                  </a:solidFill>
                </a:rPr>
                <a:t>Corinth</a:t>
              </a:r>
            </a:p>
          </p:txBody>
        </p:sp>
        <p:cxnSp>
          <p:nvCxnSpPr>
            <p:cNvPr id="10" name="Straight Arrow Connector 9" descr="Map, Mediterranean. Syracuse, Corinth, Athens, Persian Empire">
              <a:extLst>
                <a:ext uri="{FF2B5EF4-FFF2-40B4-BE49-F238E27FC236}">
                  <a16:creationId xmlns:a16="http://schemas.microsoft.com/office/drawing/2014/main" id="{94D64494-8FCF-4216-867B-D880EACDA7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88950" y="3788798"/>
              <a:ext cx="274320" cy="3419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 descr="Map, Mediterranean. Syracuse, Corinth, Athens, Persian Empire">
              <a:extLst>
                <a:ext uri="{FF2B5EF4-FFF2-40B4-BE49-F238E27FC236}">
                  <a16:creationId xmlns:a16="http://schemas.microsoft.com/office/drawing/2014/main" id="{BD35C8AD-3365-4645-88F3-224576BE0ABF}"/>
                </a:ext>
              </a:extLst>
            </p:cNvPr>
            <p:cNvSpPr txBox="1"/>
            <p:nvPr/>
          </p:nvSpPr>
          <p:spPr>
            <a:xfrm>
              <a:off x="9662432" y="3487936"/>
              <a:ext cx="1261884" cy="29963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en-US" sz="1200" dirty="0">
                  <a:solidFill>
                    <a:schemeClr val="tx2"/>
                  </a:solidFill>
                </a:rPr>
                <a:t>Persian Empire</a:t>
              </a:r>
            </a:p>
          </p:txBody>
        </p:sp>
        <p:sp>
          <p:nvSpPr>
            <p:cNvPr id="14" name="TextBox 13" descr="Map, Mediterranean. Syracuse, Corinth, Athens, Persian Empire">
              <a:extLst>
                <a:ext uri="{FF2B5EF4-FFF2-40B4-BE49-F238E27FC236}">
                  <a16:creationId xmlns:a16="http://schemas.microsoft.com/office/drawing/2014/main" id="{AE323244-B641-4EA8-9354-2CE98BAD3EF5}"/>
                </a:ext>
              </a:extLst>
            </p:cNvPr>
            <p:cNvSpPr txBox="1"/>
            <p:nvPr/>
          </p:nvSpPr>
          <p:spPr>
            <a:xfrm>
              <a:off x="9661044" y="4751088"/>
              <a:ext cx="712054" cy="53046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dirty="0">
                  <a:solidFill>
                    <a:schemeClr val="tx2"/>
                  </a:solidFill>
                </a:rPr>
                <a:t>Persian</a:t>
              </a:r>
              <a:br>
                <a:rPr lang="en-US" sz="1200" dirty="0">
                  <a:solidFill>
                    <a:schemeClr val="tx2"/>
                  </a:solidFill>
                </a:rPr>
              </a:br>
              <a:r>
                <a:rPr lang="en-US" sz="1200" dirty="0">
                  <a:solidFill>
                    <a:schemeClr val="tx2"/>
                  </a:solidFill>
                </a:rPr>
                <a:t>Empire</a:t>
              </a:r>
            </a:p>
          </p:txBody>
        </p:sp>
        <p:sp>
          <p:nvSpPr>
            <p:cNvPr id="13" name="TextBox 12" descr="Map, Mediterranean. Syracuse, Corinth, Athens, Persian Empire">
              <a:extLst>
                <a:ext uri="{FF2B5EF4-FFF2-40B4-BE49-F238E27FC236}">
                  <a16:creationId xmlns:a16="http://schemas.microsoft.com/office/drawing/2014/main" id="{15CC6840-925B-4EA9-B61B-FCCB098AE7B2}"/>
                </a:ext>
              </a:extLst>
            </p:cNvPr>
            <p:cNvSpPr txBox="1"/>
            <p:nvPr/>
          </p:nvSpPr>
          <p:spPr>
            <a:xfrm>
              <a:off x="7379732" y="3578263"/>
              <a:ext cx="846707" cy="29963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dirty="0">
                  <a:solidFill>
                    <a:schemeClr val="tx2"/>
                  </a:solidFill>
                </a:rPr>
                <a:t>Syracuse</a:t>
              </a:r>
            </a:p>
          </p:txBody>
        </p:sp>
        <p:cxnSp>
          <p:nvCxnSpPr>
            <p:cNvPr id="15" name="Straight Arrow Connector 14" descr="Map, Mediterranean. Syracuse, Corinth, Athens, Persian Empire">
              <a:extLst>
                <a:ext uri="{FF2B5EF4-FFF2-40B4-BE49-F238E27FC236}">
                  <a16:creationId xmlns:a16="http://schemas.microsoft.com/office/drawing/2014/main" id="{43591F69-C76B-462C-AD5F-A05FA0050350}"/>
                </a:ext>
              </a:extLst>
            </p:cNvPr>
            <p:cNvCxnSpPr>
              <a:cxnSpLocks/>
            </p:cNvCxnSpPr>
            <p:nvPr/>
          </p:nvCxnSpPr>
          <p:spPr>
            <a:xfrm>
              <a:off x="8114306" y="3824577"/>
              <a:ext cx="371696" cy="844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 descr="Map, Mediterranean. Syracuse, Corinth, Athens, Persian Empire">
              <a:extLst>
                <a:ext uri="{FF2B5EF4-FFF2-40B4-BE49-F238E27FC236}">
                  <a16:creationId xmlns:a16="http://schemas.microsoft.com/office/drawing/2014/main" id="{B9DB8B2B-3DDC-47EA-A682-209B3C123761}"/>
                </a:ext>
              </a:extLst>
            </p:cNvPr>
            <p:cNvSpPr txBox="1"/>
            <p:nvPr/>
          </p:nvSpPr>
          <p:spPr>
            <a:xfrm>
              <a:off x="8909356" y="2986788"/>
              <a:ext cx="699230" cy="29963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dirty="0">
                  <a:solidFill>
                    <a:schemeClr val="tx2"/>
                  </a:solidFill>
                </a:rPr>
                <a:t>Athens</a:t>
              </a:r>
            </a:p>
          </p:txBody>
        </p:sp>
        <p:cxnSp>
          <p:nvCxnSpPr>
            <p:cNvPr id="19" name="Straight Arrow Connector 18" descr="Map, Mediterranean. Syracuse, Corinth, Athens, Persian Empire">
              <a:extLst>
                <a:ext uri="{FF2B5EF4-FFF2-40B4-BE49-F238E27FC236}">
                  <a16:creationId xmlns:a16="http://schemas.microsoft.com/office/drawing/2014/main" id="{D2D044CC-CA5F-45ED-B5E4-F6E3F9AFF4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53674" y="3229456"/>
              <a:ext cx="1" cy="53423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4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AE584-447D-4537-BBF6-051FA278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Social-Political Context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F269D-5922-4FFE-BEDD-F57B38890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4783178" cy="4343400"/>
          </a:xfrm>
        </p:spPr>
        <p:txBody>
          <a:bodyPr/>
          <a:lstStyle/>
          <a:p>
            <a:r>
              <a:rPr lang="en-US" dirty="0"/>
              <a:t>Mixed constitution</a:t>
            </a:r>
          </a:p>
          <a:p>
            <a:pPr lvl="1"/>
            <a:r>
              <a:rPr lang="en-US" dirty="0"/>
              <a:t>Monarchy, democracy, oligarchy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400s-300s</a:t>
            </a:r>
            <a:r>
              <a:rPr lang="en-US" dirty="0"/>
              <a:t> Sparta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2B12A-3CBF-498E-A687-F4345399B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Plato Gorgias 1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3442F3-20A0-4F25-B77A-9302FF59A0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21-Aug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865C6-6C7C-4E5D-B7FE-4601ACA33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0" name="Group 19" descr="Map, Mediterranean. Syracuse, Corinth, Athens, Sparta, Persian Empire">
            <a:extLst>
              <a:ext uri="{FF2B5EF4-FFF2-40B4-BE49-F238E27FC236}">
                <a16:creationId xmlns:a16="http://schemas.microsoft.com/office/drawing/2014/main" id="{A1F174AA-DD59-4B5A-B6BD-B096C2751692}"/>
              </a:ext>
            </a:extLst>
          </p:cNvPr>
          <p:cNvGrpSpPr/>
          <p:nvPr/>
        </p:nvGrpSpPr>
        <p:grpSpPr>
          <a:xfrm>
            <a:off x="6000792" y="1836109"/>
            <a:ext cx="4970421" cy="3683898"/>
            <a:chOff x="6000792" y="1836109"/>
            <a:chExt cx="4970421" cy="3683898"/>
          </a:xfrm>
        </p:grpSpPr>
        <p:pic>
          <p:nvPicPr>
            <p:cNvPr id="2050" name="Picture 2" descr="Ancient Mediterranean Sea : d-maps.com: free map, free blank map, free outline map, free base map : coasts, hydrography">
              <a:extLst>
                <a:ext uri="{FF2B5EF4-FFF2-40B4-BE49-F238E27FC236}">
                  <a16:creationId xmlns:a16="http://schemas.microsoft.com/office/drawing/2014/main" id="{E17BF169-770F-4DEF-A8D8-55D714115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92" y="1836109"/>
              <a:ext cx="4970421" cy="3683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5369D3-231D-4587-8E50-6064CBC05E3B}"/>
                </a:ext>
              </a:extLst>
            </p:cNvPr>
            <p:cNvSpPr txBox="1"/>
            <p:nvPr/>
          </p:nvSpPr>
          <p:spPr>
            <a:xfrm>
              <a:off x="8529283" y="4017748"/>
              <a:ext cx="729687" cy="29963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dirty="0">
                  <a:solidFill>
                    <a:schemeClr val="tx2"/>
                  </a:solidFill>
                </a:rPr>
                <a:t>Corinth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4D64494-8FCF-4216-867B-D880EACDA7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88950" y="3788798"/>
              <a:ext cx="274320" cy="3419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35C8AD-3365-4645-88F3-224576BE0ABF}"/>
                </a:ext>
              </a:extLst>
            </p:cNvPr>
            <p:cNvSpPr txBox="1"/>
            <p:nvPr/>
          </p:nvSpPr>
          <p:spPr>
            <a:xfrm>
              <a:off x="9662432" y="3487936"/>
              <a:ext cx="1261884" cy="29963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en-US" sz="1200" dirty="0">
                  <a:solidFill>
                    <a:schemeClr val="tx2"/>
                  </a:solidFill>
                </a:rPr>
                <a:t>Persian Empire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323244-B641-4EA8-9354-2CE98BAD3EF5}"/>
                </a:ext>
              </a:extLst>
            </p:cNvPr>
            <p:cNvSpPr txBox="1"/>
            <p:nvPr/>
          </p:nvSpPr>
          <p:spPr>
            <a:xfrm>
              <a:off x="9661044" y="4751088"/>
              <a:ext cx="712054" cy="53046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dirty="0">
                  <a:solidFill>
                    <a:schemeClr val="tx2"/>
                  </a:solidFill>
                </a:rPr>
                <a:t>Persian</a:t>
              </a:r>
              <a:br>
                <a:rPr lang="en-US" sz="1200" dirty="0">
                  <a:solidFill>
                    <a:schemeClr val="tx2"/>
                  </a:solidFill>
                </a:rPr>
              </a:br>
              <a:r>
                <a:rPr lang="en-US" sz="1200" dirty="0">
                  <a:solidFill>
                    <a:schemeClr val="tx2"/>
                  </a:solidFill>
                </a:rPr>
                <a:t>Empire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CC6840-925B-4EA9-B61B-FCCB098AE7B2}"/>
                </a:ext>
              </a:extLst>
            </p:cNvPr>
            <p:cNvSpPr txBox="1"/>
            <p:nvPr/>
          </p:nvSpPr>
          <p:spPr>
            <a:xfrm>
              <a:off x="7379732" y="3578263"/>
              <a:ext cx="846707" cy="29963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dirty="0">
                  <a:solidFill>
                    <a:schemeClr val="tx2"/>
                  </a:solidFill>
                </a:rPr>
                <a:t>Syracuse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3591F69-C76B-462C-AD5F-A05FA0050350}"/>
                </a:ext>
              </a:extLst>
            </p:cNvPr>
            <p:cNvCxnSpPr>
              <a:cxnSpLocks/>
            </p:cNvCxnSpPr>
            <p:nvPr/>
          </p:nvCxnSpPr>
          <p:spPr>
            <a:xfrm>
              <a:off x="8114306" y="3824577"/>
              <a:ext cx="371696" cy="844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05D6C4-768B-4638-BE18-DA15B4334395}"/>
                </a:ext>
              </a:extLst>
            </p:cNvPr>
            <p:cNvSpPr txBox="1"/>
            <p:nvPr/>
          </p:nvSpPr>
          <p:spPr>
            <a:xfrm>
              <a:off x="8909356" y="2986788"/>
              <a:ext cx="699230" cy="29963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dirty="0">
                  <a:solidFill>
                    <a:schemeClr val="tx2"/>
                  </a:solidFill>
                </a:rPr>
                <a:t>Athens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7F622D6-152E-44F0-ABBC-A1E6D463EE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53674" y="3229456"/>
              <a:ext cx="1" cy="53423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28981A8-BB2A-483F-879F-52F740C2157D}"/>
                </a:ext>
              </a:extLst>
            </p:cNvPr>
            <p:cNvSpPr txBox="1"/>
            <p:nvPr/>
          </p:nvSpPr>
          <p:spPr>
            <a:xfrm>
              <a:off x="9494694" y="4167565"/>
              <a:ext cx="699230" cy="29963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dirty="0">
                  <a:solidFill>
                    <a:schemeClr val="tx2"/>
                  </a:solidFill>
                </a:rPr>
                <a:t>Athens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45A17FB-5DCC-4E60-9463-63D6580B9C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09485" y="3824577"/>
              <a:ext cx="429136" cy="41783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61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Text: Structure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Overture</a:t>
            </a:r>
          </a:p>
          <a:p>
            <a:pPr lvl="1"/>
            <a:r>
              <a:rPr lang="en-US" i="1" dirty="0"/>
              <a:t>epideixis</a:t>
            </a:r>
          </a:p>
          <a:p>
            <a:r>
              <a:rPr lang="en-US" dirty="0"/>
              <a:t> ACT 1. Socrates &amp; Gorgias</a:t>
            </a:r>
          </a:p>
          <a:p>
            <a:pPr lvl="1"/>
            <a:r>
              <a:rPr lang="en-US" dirty="0"/>
              <a:t>Rhetoric. . .</a:t>
            </a:r>
          </a:p>
          <a:p>
            <a:pPr lvl="2"/>
            <a:r>
              <a:rPr lang="en-US" dirty="0"/>
              <a:t>definition?</a:t>
            </a:r>
          </a:p>
          <a:p>
            <a:pPr lvl="2"/>
            <a:r>
              <a:rPr lang="en-US" dirty="0"/>
              <a:t>utility?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ACT 2. Socrates &amp; Polus </a:t>
            </a:r>
            <a:r>
              <a:rPr lang="en-US" sz="2400" dirty="0"/>
              <a:t>(&amp; Gorgias)</a:t>
            </a:r>
            <a:endParaRPr lang="en-US" dirty="0"/>
          </a:p>
          <a:p>
            <a:pPr lvl="1"/>
            <a:r>
              <a:rPr lang="en-US" dirty="0"/>
              <a:t>Same questions</a:t>
            </a:r>
          </a:p>
          <a:p>
            <a:pPr lvl="1"/>
            <a:r>
              <a:rPr lang="en-US" dirty="0"/>
              <a:t>Different answers?</a:t>
            </a:r>
          </a:p>
          <a:p>
            <a:r>
              <a:rPr lang="en-US" dirty="0"/>
              <a:t>ACT 3. Callicles</a:t>
            </a:r>
          </a:p>
          <a:p>
            <a:pPr lvl="1"/>
            <a:r>
              <a:rPr lang="en-US" i="1" dirty="0"/>
              <a:t>to be continued!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E0FFC-FA67-4DC1-97DA-2B386BAF3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21-Aug 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8CBFB-EC43-48BE-850F-19A369858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Plato Gorgias 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805A3-E0A2-4020-88B5-D669ABB89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ersuasion_fall_2025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ctr" anchorCtr="0">
        <a:spAutoFit/>
      </a:bodyPr>
      <a:lstStyle>
        <a:defPPr algn="ctr">
          <a:lnSpc>
            <a:spcPct val="125000"/>
          </a:lnSpc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ersuasion_fall_2025" id="{51C823FE-E5EE-4080-B5C9-7B84A8499D40}" vid="{520EADB3-3E41-4294-8983-1E6C7EFDE0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persuasion_fall_2025</Template>
  <TotalTime>93</TotalTime>
  <Words>548</Words>
  <Application>Microsoft Office PowerPoint</Application>
  <PresentationFormat>Custom</PresentationFormat>
  <Paragraphs>144</Paragraphs>
  <Slides>11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Brill</vt:lpstr>
      <vt:lpstr>Calibri</vt:lpstr>
      <vt:lpstr>Century Gothic</vt:lpstr>
      <vt:lpstr>persuasion_fall_2025</vt:lpstr>
      <vt:lpstr>Plato’ Gorgias 1</vt:lpstr>
      <vt:lpstr>Agenda</vt:lpstr>
      <vt:lpstr>Discussion</vt:lpstr>
      <vt:lpstr>Plato’s Gorgias</vt:lpstr>
      <vt:lpstr>Text Facts</vt:lpstr>
      <vt:lpstr>Social-Political Context (con’t)</vt:lpstr>
      <vt:lpstr>Social-Political Context (con’t)</vt:lpstr>
      <vt:lpstr>Social-Political Context (con’t)</vt:lpstr>
      <vt:lpstr>Text: Structure</vt:lpstr>
      <vt:lpstr>ACT 2 scene 2 (Socrates, Gorgias)</vt:lpstr>
      <vt:lpstr>ACT 2 scene 3 (Socrates., Polus). What  Tyrants Want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Plato’ Gorgias 1</dc:title>
  <dc:creator>Andrew Scholtz</dc:creator>
  <cp:lastModifiedBy>Andrew Scholtz</cp:lastModifiedBy>
  <cp:revision>18</cp:revision>
  <dcterms:created xsi:type="dcterms:W3CDTF">2025-08-21T01:42:13Z</dcterms:created>
  <dcterms:modified xsi:type="dcterms:W3CDTF">2025-08-21T11:29:02Z</dcterms:modified>
</cp:coreProperties>
</file>