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318" r:id="rId3"/>
    <p:sldId id="270" r:id="rId4"/>
    <p:sldId id="271" r:id="rId5"/>
    <p:sldId id="266" r:id="rId6"/>
    <p:sldId id="272" r:id="rId7"/>
    <p:sldId id="316" r:id="rId8"/>
    <p:sldId id="317" r:id="rId9"/>
    <p:sldId id="261" r:id="rId10"/>
    <p:sldId id="273" r:id="rId11"/>
    <p:sldId id="262" r:id="rId12"/>
    <p:sldId id="319" r:id="rId13"/>
    <p:sldId id="276" r:id="rId14"/>
    <p:sldId id="277" r:id="rId15"/>
    <p:sldId id="279" r:id="rId16"/>
    <p:sldId id="278" r:id="rId17"/>
    <p:sldId id="264" r:id="rId1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7">
          <p15:clr>
            <a:srgbClr val="A4A3A4"/>
          </p15:clr>
        </p15:guide>
        <p15:guide id="2" pos="5207">
          <p15:clr>
            <a:srgbClr val="A4A3A4"/>
          </p15:clr>
        </p15:guide>
        <p15:guide id="3" orient="horz" pos="1152">
          <p15:clr>
            <a:srgbClr val="A4A3A4"/>
          </p15:clr>
        </p15:guide>
        <p15:guide id="4" pos="691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90" autoAdjust="0"/>
    <p:restoredTop sz="97236" autoAdjust="0"/>
  </p:normalViewPr>
  <p:slideViewPr>
    <p:cSldViewPr snapToGrid="0" showGuides="1">
      <p:cViewPr varScale="1">
        <p:scale>
          <a:sx n="160" d="100"/>
          <a:sy n="160" d="100"/>
        </p:scale>
        <p:origin x="648" y="100"/>
      </p:cViewPr>
      <p:guideLst>
        <p:guide pos="767"/>
        <p:guide pos="5207"/>
        <p:guide orient="horz" pos="1152"/>
        <p:guide pos="69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91"/>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CD3E6D1-1135-42CF-8E8A-1C770E5029B5}" type="datetimeFigureOut">
              <a:rPr lang="en-US" smtClean="0"/>
              <a:t>8/26/2025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76A184E-B31B-4BCC-9E8C-0500AF32B28C}" type="slidenum">
              <a:rPr lang="en-US" smtClean="0"/>
              <a:t>‹#›</a:t>
            </a:fld>
            <a:endParaRPr lang="en-US"/>
          </a:p>
        </p:txBody>
      </p:sp>
    </p:spTree>
    <p:extLst>
      <p:ext uri="{BB962C8B-B14F-4D97-AF65-F5344CB8AC3E}">
        <p14:creationId xmlns:p14="http://schemas.microsoft.com/office/powerpoint/2010/main" val="15206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6A184E-B31B-4BCC-9E8C-0500AF32B28C}" type="slidenum">
              <a:rPr lang="en-US" smtClean="0"/>
              <a:t>1</a:t>
            </a:fld>
            <a:endParaRPr lang="en-US"/>
          </a:p>
        </p:txBody>
      </p:sp>
    </p:spTree>
    <p:extLst>
      <p:ext uri="{BB962C8B-B14F-4D97-AF65-F5344CB8AC3E}">
        <p14:creationId xmlns:p14="http://schemas.microsoft.com/office/powerpoint/2010/main" val="36436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273062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 not see how we could easily communicate our impressions to one another. I make this remark because I perceive that you and I have a common feeling. For we are both lovers, and both of us have two loves apiece. I am the lover of Alcibiades, the son of Cleinias, and of philosophy. And you are lover of the Athenian dēmos, and of Dēmos the son of Pyrilampes. Now, I observe that you, with all your cleverness, do not venture to contradict your favorites in any word or opinion of theirs. But as they change you change, [</a:t>
            </a:r>
            <a:r>
              <a:rPr lang="en-US" dirty="0" err="1"/>
              <a:t>481e</a:t>
            </a:r>
            <a:r>
              <a:rPr lang="en-US" dirty="0"/>
              <a:t>] backwards and forwards. When the Athenian </a:t>
            </a:r>
            <a:r>
              <a:rPr lang="en-US" i="1" dirty="0"/>
              <a:t>dēmos</a:t>
            </a:r>
            <a:r>
              <a:rPr lang="en-US" dirty="0"/>
              <a:t> denies anything that you are saying in the assembly, you go over to his opinion. And you do the same with Dēmos, the fair young son of Pyrilampes. For you have not the power to resist the words and ideas of your loves. And if a person were to express surprise at the strangeness of what you say from time to time when under their influence, you would probably reply to him, if you were honest, [</a:t>
            </a:r>
            <a:r>
              <a:rPr lang="en-US" dirty="0" err="1"/>
              <a:t>482a</a:t>
            </a:r>
            <a:r>
              <a:rPr lang="en-US" dirty="0"/>
              <a:t>] that you cannot help saying what your loves say unless they are prevented from saying it. And that you can only be silent when they are. Now you must understand that my words are an echo, too, and therefore you need not wonder at me. But if you want to silence me, silence Philosophy, who is my love, for she is always telling me what I am now telling you, my friend; neither is she capricious like my other love, for the son of Cleinias says one thing today and another thing tomorrow, but philosophy is always true. (</a:t>
            </a:r>
            <a:r>
              <a:rPr lang="en-US" dirty="0" err="1"/>
              <a:t>481c</a:t>
            </a:r>
            <a:r>
              <a:rPr lang="en-US" dirty="0"/>
              <a:t>-d)</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3784683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6A184E-B31B-4BCC-9E8C-0500AF32B28C}" type="slidenum">
              <a:rPr lang="en-US" smtClean="0"/>
              <a:t>12</a:t>
            </a:fld>
            <a:endParaRPr lang="en-US"/>
          </a:p>
        </p:txBody>
      </p:sp>
    </p:spTree>
    <p:extLst>
      <p:ext uri="{BB962C8B-B14F-4D97-AF65-F5344CB8AC3E}">
        <p14:creationId xmlns:p14="http://schemas.microsoft.com/office/powerpoint/2010/main" val="125158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proof by pun…</a:t>
            </a:r>
          </a:p>
          <a:p>
            <a:pPr marL="171450" indent="-171450">
              <a:buFont typeface="Arial" panose="020B0604020202020204" pitchFamily="34" charset="0"/>
              <a:buChar char="•"/>
            </a:pPr>
            <a:r>
              <a:rPr lang="en-US" dirty="0"/>
              <a:t>as lovers (erastai) of their respective beloveds (erōmenoi)</a:t>
            </a:r>
          </a:p>
          <a:p>
            <a:pPr marL="628650" lvl="1" indent="-171450">
              <a:buFont typeface="Arial" panose="020B0604020202020204" pitchFamily="34" charset="0"/>
              <a:buChar char="•"/>
            </a:pPr>
            <a:r>
              <a:rPr lang="en-US" dirty="0"/>
              <a:t>Callicles of the two demoi, Socrates, of philosophy and Alcibiades</a:t>
            </a:r>
          </a:p>
          <a:p>
            <a:pPr marL="171450" lvl="0" indent="-171450">
              <a:buFont typeface="Arial" panose="020B0604020202020204" pitchFamily="34" charset="0"/>
              <a:buChar char="•"/>
            </a:pPr>
            <a:r>
              <a:rPr lang="en-US" dirty="0"/>
              <a:t>they are, in a sense, in thrall to them</a:t>
            </a:r>
          </a:p>
          <a:p>
            <a:pPr marL="628650" lvl="1" indent="-171450">
              <a:buFont typeface="Arial" panose="020B0604020202020204" pitchFamily="34" charset="0"/>
              <a:buChar char="•"/>
            </a:pPr>
            <a:r>
              <a:rPr lang="en-US" dirty="0"/>
              <a:t>eros conventionally a passion that caused one to lose control</a:t>
            </a:r>
          </a:p>
          <a:p>
            <a:endParaRPr lang="en-US" dirty="0"/>
          </a:p>
        </p:txBody>
      </p:sp>
      <p:sp>
        <p:nvSpPr>
          <p:cNvPr id="4" name="Slide Number Placeholder 3"/>
          <p:cNvSpPr>
            <a:spLocks noGrp="1"/>
          </p:cNvSpPr>
          <p:nvPr>
            <p:ph type="sldNum" sz="quarter" idx="5"/>
          </p:nvPr>
        </p:nvSpPr>
        <p:spPr/>
        <p:txBody>
          <a:bodyPr/>
          <a:lstStyle/>
          <a:p>
            <a:fld id="{076A184E-B31B-4BCC-9E8C-0500AF32B28C}" type="slidenum">
              <a:rPr lang="en-US" smtClean="0"/>
              <a:t>13</a:t>
            </a:fld>
            <a:endParaRPr lang="en-US"/>
          </a:p>
        </p:txBody>
      </p:sp>
    </p:spTree>
    <p:extLst>
      <p:ext uri="{BB962C8B-B14F-4D97-AF65-F5344CB8AC3E}">
        <p14:creationId xmlns:p14="http://schemas.microsoft.com/office/powerpoint/2010/main" val="268182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6A184E-B31B-4BCC-9E8C-0500AF32B28C}" type="slidenum">
              <a:rPr lang="en-US" smtClean="0"/>
              <a:t>14</a:t>
            </a:fld>
            <a:endParaRPr lang="en-US"/>
          </a:p>
        </p:txBody>
      </p:sp>
    </p:spTree>
    <p:extLst>
      <p:ext uri="{BB962C8B-B14F-4D97-AF65-F5344CB8AC3E}">
        <p14:creationId xmlns:p14="http://schemas.microsoft.com/office/powerpoint/2010/main" val="350911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6A184E-B31B-4BCC-9E8C-0500AF32B28C}" type="slidenum">
              <a:rPr lang="en-US" smtClean="0"/>
              <a:t>15</a:t>
            </a:fld>
            <a:endParaRPr lang="en-US"/>
          </a:p>
        </p:txBody>
      </p:sp>
    </p:spTree>
    <p:extLst>
      <p:ext uri="{BB962C8B-B14F-4D97-AF65-F5344CB8AC3E}">
        <p14:creationId xmlns:p14="http://schemas.microsoft.com/office/powerpoint/2010/main" val="3987160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rhetorical gambits that fail to payoff</a:t>
            </a:r>
          </a:p>
        </p:txBody>
      </p:sp>
      <p:sp>
        <p:nvSpPr>
          <p:cNvPr id="4" name="Slide Number Placeholder 3"/>
          <p:cNvSpPr>
            <a:spLocks noGrp="1"/>
          </p:cNvSpPr>
          <p:nvPr>
            <p:ph type="sldNum" sz="quarter" idx="5"/>
          </p:nvPr>
        </p:nvSpPr>
        <p:spPr/>
        <p:txBody>
          <a:bodyPr/>
          <a:lstStyle/>
          <a:p>
            <a:fld id="{076A184E-B31B-4BCC-9E8C-0500AF32B28C}" type="slidenum">
              <a:rPr lang="en-US" smtClean="0"/>
              <a:t>16</a:t>
            </a:fld>
            <a:endParaRPr lang="en-US" dirty="0"/>
          </a:p>
        </p:txBody>
      </p:sp>
    </p:spTree>
    <p:extLst>
      <p:ext uri="{BB962C8B-B14F-4D97-AF65-F5344CB8AC3E}">
        <p14:creationId xmlns:p14="http://schemas.microsoft.com/office/powerpoint/2010/main" val="355295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i="1" dirty="0"/>
              <a:t>Kolakeia</a:t>
            </a:r>
            <a:r>
              <a:rPr lang="en-US" dirty="0"/>
              <a:t> vs. </a:t>
            </a:r>
            <a:r>
              <a:rPr lang="en-US" i="1" dirty="0"/>
              <a:t>parrhesia</a:t>
            </a:r>
            <a:endParaRPr lang="en-US" i="0" dirty="0"/>
          </a:p>
          <a:p>
            <a:pPr lvl="1"/>
            <a:r>
              <a:rPr lang="en-US" i="0" dirty="0"/>
              <a:t>p. 92. establishes that "pandering" (kolakeia) is "if one ministers to pleasure in disregard of what's better and worse."</a:t>
            </a:r>
          </a:p>
          <a:p>
            <a:pPr lvl="1"/>
            <a:r>
              <a:rPr lang="en-US" i="0" dirty="0"/>
              <a:t>rhetoric is the </a:t>
            </a:r>
            <a:r>
              <a:rPr lang="en-US" i="1" dirty="0"/>
              <a:t>kolakeia</a:t>
            </a:r>
            <a:r>
              <a:rPr lang="en-US" i="0" dirty="0"/>
              <a:t> that happens in the assembly and courts, which feature </a:t>
            </a:r>
            <a:r>
              <a:rPr lang="en-US" sz="1200" kern="1200" dirty="0">
                <a:solidFill>
                  <a:schemeClr val="tx1"/>
                </a:solidFill>
                <a:latin typeface="+mn-lt"/>
                <a:ea typeface="+mn-ea"/>
                <a:cs typeface="+mn-cs"/>
              </a:rPr>
              <a:t>speechifying concerned with pleasing audiences but indifferent to the good or bad produced.</a:t>
            </a:r>
          </a:p>
          <a:p>
            <a:pPr lvl="1"/>
            <a:r>
              <a:rPr lang="en-US" sz="1200" kern="1200" dirty="0">
                <a:solidFill>
                  <a:schemeClr val="tx1"/>
                </a:solidFill>
                <a:latin typeface="+mn-lt"/>
                <a:ea typeface="+mn-ea"/>
                <a:cs typeface="+mn-cs"/>
              </a:rPr>
              <a:t>105. further implication: in a democracy, greatest safety in self-assimilation to the local sovereign, the demos.</a:t>
            </a:r>
          </a:p>
          <a:p>
            <a:pPr marL="914400" marR="0" lvl="2"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105-6. soc: "... people of each type take ... delight in speeches made in accord with their own character, and are put off by speeches meant for anyone else's character...." soc alleges that the grudging part of call's grudging agreement due to call's love for the </a:t>
            </a:r>
            <a:r>
              <a:rPr lang="en-US" sz="1200" kern="1200" dirty="0" err="1">
                <a:solidFill>
                  <a:schemeClr val="tx1"/>
                </a:solidFill>
                <a:latin typeface="+mn-lt"/>
                <a:ea typeface="+mn-ea"/>
                <a:cs typeface="+mn-cs"/>
              </a:rPr>
              <a:t>athenian</a:t>
            </a:r>
            <a:r>
              <a:rPr lang="en-US" sz="1200" kern="1200" dirty="0">
                <a:solidFill>
                  <a:schemeClr val="tx1"/>
                </a:solidFill>
                <a:latin typeface="+mn-lt"/>
                <a:ea typeface="+mn-ea"/>
                <a:cs typeface="+mn-cs"/>
              </a:rPr>
              <a:t> populace.</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113-114. soc describes physician-like leadership of </a:t>
            </a:r>
            <a:r>
              <a:rPr lang="en-US" sz="1200" kern="1200" dirty="0" err="1">
                <a:solidFill>
                  <a:schemeClr val="tx1"/>
                </a:solidFill>
                <a:latin typeface="+mn-lt"/>
                <a:ea typeface="+mn-ea"/>
                <a:cs typeface="+mn-cs"/>
              </a:rPr>
              <a:t>athenians</a:t>
            </a:r>
            <a:r>
              <a:rPr lang="en-US" sz="1200" kern="1200" dirty="0">
                <a:solidFill>
                  <a:schemeClr val="tx1"/>
                </a:solidFill>
                <a:latin typeface="+mn-lt"/>
                <a:ea typeface="+mn-ea"/>
                <a:cs typeface="+mn-cs"/>
              </a:rPr>
              <a:t> as "doing battle" with them. demagoguery-pandering is servile. call is willing to stoop b/c of what's at stake. call convinced </a:t>
            </a:r>
            <a:r>
              <a:rPr lang="en-US" sz="1200" kern="1200" dirty="0" err="1">
                <a:solidFill>
                  <a:schemeClr val="tx1"/>
                </a:solidFill>
                <a:latin typeface="+mn-lt"/>
                <a:ea typeface="+mn-ea"/>
                <a:cs typeface="+mn-cs"/>
              </a:rPr>
              <a:t>socr</a:t>
            </a:r>
            <a:r>
              <a:rPr lang="en-US" sz="1200" kern="1200" dirty="0">
                <a:solidFill>
                  <a:schemeClr val="tx1"/>
                </a:solidFill>
                <a:latin typeface="+mn-lt"/>
                <a:ea typeface="+mn-ea"/>
                <a:cs typeface="+mn-cs"/>
              </a:rPr>
              <a:t> ignores the judicial dangers of public life, prominence, indeed, of just being </a:t>
            </a:r>
            <a:r>
              <a:rPr lang="en-US" sz="1200" kern="1200" dirty="0" err="1">
                <a:solidFill>
                  <a:schemeClr val="tx1"/>
                </a:solidFill>
                <a:latin typeface="+mn-lt"/>
                <a:ea typeface="+mn-ea"/>
                <a:cs typeface="+mn-cs"/>
              </a:rPr>
              <a:t>athenian</a:t>
            </a:r>
            <a:r>
              <a:rPr lang="en-US" sz="1200" kern="1200" dirty="0">
                <a:solidFill>
                  <a:schemeClr val="tx1"/>
                </a:solidFill>
                <a:latin typeface="+mn-lt"/>
                <a:ea typeface="+mn-ea"/>
                <a:cs typeface="+mn-cs"/>
              </a:rPr>
              <a:t>. law suits could kill.</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114-115. soc as the only real parrhesiast in town, hence highly vulnerable.</a:t>
            </a:r>
            <a:endParaRPr lang="en-US" dirty="0"/>
          </a:p>
          <a:p>
            <a:r>
              <a:rPr lang="en-US" dirty="0"/>
              <a:t>Sophists (sophistic, sophistry, sophism)</a:t>
            </a:r>
          </a:p>
          <a:p>
            <a:pPr lvl="1"/>
            <a:r>
              <a:rPr lang="en-US" dirty="0"/>
              <a:t>epideixis</a:t>
            </a:r>
          </a:p>
          <a:p>
            <a:pPr lvl="1"/>
            <a:r>
              <a:rPr lang="en-US" sz="1200" kern="1200" dirty="0">
                <a:solidFill>
                  <a:schemeClr val="tx1"/>
                </a:solidFill>
                <a:latin typeface="+mn-lt"/>
                <a:ea typeface="+mn-ea"/>
                <a:cs typeface="+mn-cs"/>
              </a:rPr>
              <a:t>113. soc unambiguously asserts the identity of sophists and "rhetoricians." attacks the taking of money for offering instruction. should be a </a:t>
            </a:r>
            <a:r>
              <a:rPr lang="en-US" sz="1200" kern="1200" dirty="0" err="1">
                <a:solidFill>
                  <a:schemeClr val="tx1"/>
                </a:solidFill>
                <a:latin typeface="+mn-lt"/>
                <a:ea typeface="+mn-ea"/>
                <a:cs typeface="+mn-cs"/>
              </a:rPr>
              <a:t>mutallly</a:t>
            </a:r>
            <a:r>
              <a:rPr lang="en-US" sz="1200" kern="1200" dirty="0">
                <a:solidFill>
                  <a:schemeClr val="tx1"/>
                </a:solidFill>
                <a:latin typeface="+mn-lt"/>
                <a:ea typeface="+mn-ea"/>
                <a:cs typeface="+mn-cs"/>
              </a:rPr>
              <a:t> benevolent </a:t>
            </a:r>
            <a:r>
              <a:rPr lang="en-US" sz="1200" kern="1200" dirty="0" err="1">
                <a:solidFill>
                  <a:schemeClr val="tx1"/>
                </a:solidFill>
                <a:latin typeface="+mn-lt"/>
                <a:ea typeface="+mn-ea"/>
                <a:cs typeface="+mn-cs"/>
              </a:rPr>
              <a:t>arrangment</a:t>
            </a:r>
            <a:r>
              <a:rPr lang="en-US" sz="1200" kern="1200" dirty="0">
                <a:solidFill>
                  <a:schemeClr val="tx1"/>
                </a:solidFill>
                <a:latin typeface="+mn-lt"/>
                <a:ea typeface="+mn-ea"/>
                <a:cs typeface="+mn-cs"/>
              </a:rPr>
              <a:t>, not just a quid-pro-quo.</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17</a:t>
            </a:fld>
            <a:endParaRPr lang="en-US"/>
          </a:p>
        </p:txBody>
      </p:sp>
    </p:spTree>
    <p:extLst>
      <p:ext uri="{BB962C8B-B14F-4D97-AF65-F5344CB8AC3E}">
        <p14:creationId xmlns:p14="http://schemas.microsoft.com/office/powerpoint/2010/main" val="54619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6A184E-B31B-4BCC-9E8C-0500AF32B28C}" type="slidenum">
              <a:rPr lang="en-US" smtClean="0"/>
              <a:t>2</a:t>
            </a:fld>
            <a:endParaRPr lang="en-US"/>
          </a:p>
        </p:txBody>
      </p:sp>
    </p:spTree>
    <p:extLst>
      <p:ext uri="{BB962C8B-B14F-4D97-AF65-F5344CB8AC3E}">
        <p14:creationId xmlns:p14="http://schemas.microsoft.com/office/powerpoint/2010/main" val="343153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those </a:t>
            </a:r>
            <a:r>
              <a:rPr lang="en-US" dirty="0" err="1"/>
              <a:t>swas</a:t>
            </a:r>
            <a:r>
              <a:rPr lang="en-US" dirty="0"/>
              <a:t>!!</a:t>
            </a:r>
          </a:p>
        </p:txBody>
      </p:sp>
      <p:sp>
        <p:nvSpPr>
          <p:cNvPr id="4" name="Slide Number Placeholder 3"/>
          <p:cNvSpPr>
            <a:spLocks noGrp="1"/>
          </p:cNvSpPr>
          <p:nvPr>
            <p:ph type="sldNum" sz="quarter" idx="5"/>
          </p:nvPr>
        </p:nvSpPr>
        <p:spPr/>
        <p:txBody>
          <a:bodyPr/>
          <a:lstStyle/>
          <a:p>
            <a:fld id="{076A184E-B31B-4BCC-9E8C-0500AF32B28C}" type="slidenum">
              <a:rPr lang="en-US" smtClean="0"/>
              <a:t>3</a:t>
            </a:fld>
            <a:endParaRPr lang="en-US"/>
          </a:p>
        </p:txBody>
      </p:sp>
    </p:spTree>
    <p:extLst>
      <p:ext uri="{BB962C8B-B14F-4D97-AF65-F5344CB8AC3E}">
        <p14:creationId xmlns:p14="http://schemas.microsoft.com/office/powerpoint/2010/main" val="191132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6A184E-B31B-4BCC-9E8C-0500AF32B28C}" type="slidenum">
              <a:rPr lang="en-US" smtClean="0"/>
              <a:t>4</a:t>
            </a:fld>
            <a:endParaRPr lang="en-US"/>
          </a:p>
        </p:txBody>
      </p:sp>
    </p:spTree>
    <p:extLst>
      <p:ext uri="{BB962C8B-B14F-4D97-AF65-F5344CB8AC3E}">
        <p14:creationId xmlns:p14="http://schemas.microsoft.com/office/powerpoint/2010/main" val="123039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effective, why?</a:t>
            </a:r>
          </a:p>
          <a:p>
            <a:r>
              <a:rPr lang="en-US" dirty="0"/>
              <a:t>if not, how could he have gone about it differently?</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330024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6A184E-B31B-4BCC-9E8C-0500AF32B28C}" type="slidenum">
              <a:rPr lang="en-US" smtClean="0"/>
              <a:t>6</a:t>
            </a:fld>
            <a:endParaRPr lang="en-US"/>
          </a:p>
        </p:txBody>
      </p:sp>
    </p:spTree>
    <p:extLst>
      <p:ext uri="{BB962C8B-B14F-4D97-AF65-F5344CB8AC3E}">
        <p14:creationId xmlns:p14="http://schemas.microsoft.com/office/powerpoint/2010/main" val="379100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6A184E-B31B-4BCC-9E8C-0500AF32B28C}" type="slidenum">
              <a:rPr lang="en-US" smtClean="0"/>
              <a:t>7</a:t>
            </a:fld>
            <a:endParaRPr lang="en-US"/>
          </a:p>
        </p:txBody>
      </p:sp>
    </p:spTree>
    <p:extLst>
      <p:ext uri="{BB962C8B-B14F-4D97-AF65-F5344CB8AC3E}">
        <p14:creationId xmlns:p14="http://schemas.microsoft.com/office/powerpoint/2010/main" val="194731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“Dialectic, </a:t>
            </a:r>
            <a:r>
              <a:rPr lang="en-US" dirty="0" err="1"/>
              <a:t>δι</a:t>
            </a:r>
            <a:r>
              <a:rPr lang="en-US" dirty="0"/>
              <a:t>αλεκτική‎ (sc. ἐπ</a:t>
            </a:r>
            <a:r>
              <a:rPr lang="en-US" dirty="0" err="1"/>
              <a:t>ιστήμη</a:t>
            </a:r>
            <a:r>
              <a:rPr lang="en-US" dirty="0"/>
              <a:t>‎ or </a:t>
            </a:r>
            <a:r>
              <a:rPr lang="en-US" dirty="0" err="1"/>
              <a:t>τέχνη</a:t>
            </a:r>
            <a:r>
              <a:rPr lang="en-US" dirty="0"/>
              <a:t>‎): the science of conducting a philosophical dialogue (</a:t>
            </a:r>
            <a:r>
              <a:rPr lang="en-US" dirty="0" err="1"/>
              <a:t>δι</a:t>
            </a:r>
            <a:r>
              <a:rPr lang="en-US" dirty="0"/>
              <a:t>αλέγεσθαι‎, ‘to converse’) by exploring the consequences of premises asserted or conceded by an interlocutor. … </a:t>
            </a:r>
            <a:r>
              <a:rPr lang="en-US" sz="1200" b="0" i="0" kern="1200" dirty="0">
                <a:solidFill>
                  <a:schemeClr val="tx1"/>
                </a:solidFill>
                <a:effectLst/>
                <a:latin typeface="+mn-lt"/>
                <a:ea typeface="+mn-ea"/>
                <a:cs typeface="+mn-cs"/>
              </a:rPr>
              <a:t>Plato (</a:t>
            </a:r>
            <a:r>
              <a:rPr lang="en-US" sz="1200" b="0" i="1" kern="1200" dirty="0">
                <a:solidFill>
                  <a:schemeClr val="tx1"/>
                </a:solidFill>
                <a:effectLst/>
                <a:latin typeface="+mn-lt"/>
                <a:ea typeface="+mn-ea"/>
                <a:cs typeface="+mn-cs"/>
              </a:rPr>
              <a:t>Meno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75c</a:t>
            </a:r>
            <a:r>
              <a:rPr lang="en-US" sz="1200" b="0" i="0" kern="1200" dirty="0">
                <a:solidFill>
                  <a:schemeClr val="tx1"/>
                </a:solidFill>
                <a:effectLst/>
                <a:latin typeface="+mn-lt"/>
                <a:ea typeface="+mn-ea"/>
                <a:cs typeface="+mn-cs"/>
              </a:rPr>
              <a:t>–d) presented </a:t>
            </a:r>
            <a:r>
              <a:rPr lang="en-US" dirty="0"/>
              <a:t>dialectic</a:t>
            </a:r>
            <a:r>
              <a:rPr lang="en-US" sz="1200" b="0" i="0" kern="1200" dirty="0">
                <a:solidFill>
                  <a:schemeClr val="tx1"/>
                </a:solidFill>
                <a:effectLst/>
                <a:latin typeface="+mn-lt"/>
                <a:ea typeface="+mn-ea"/>
                <a:cs typeface="+mn-cs"/>
              </a:rPr>
              <a:t> as co-operative investigation based on agreed premisses, in contrast to the essentially obstructive method of ‘eristic’. In his middle and late periods Plato virtually equated </a:t>
            </a:r>
            <a:r>
              <a:rPr lang="en-US" dirty="0"/>
              <a:t>dialectic</a:t>
            </a:r>
            <a:r>
              <a:rPr lang="en-US" sz="1200" b="0" i="0" kern="1200" dirty="0">
                <a:solidFill>
                  <a:schemeClr val="tx1"/>
                </a:solidFill>
                <a:effectLst/>
                <a:latin typeface="+mn-lt"/>
                <a:ea typeface="+mn-ea"/>
                <a:cs typeface="+mn-cs"/>
              </a:rPr>
              <a:t> with correct philosophical method, especially for securing definitions (</a:t>
            </a:r>
            <a:r>
              <a:rPr lang="en-US" sz="1200" b="0" i="1" kern="1200" dirty="0">
                <a:solidFill>
                  <a:schemeClr val="tx1"/>
                </a:solidFill>
                <a:effectLst/>
                <a:latin typeface="+mn-lt"/>
                <a:ea typeface="+mn-ea"/>
                <a:cs typeface="+mn-cs"/>
              </a:rPr>
              <a:t>Resp.</a:t>
            </a:r>
            <a:r>
              <a:rPr lang="en-US" sz="1200" b="0" i="0" kern="1200" dirty="0">
                <a:solidFill>
                  <a:schemeClr val="tx1"/>
                </a:solidFill>
                <a:effectLst/>
                <a:latin typeface="+mn-lt"/>
                <a:ea typeface="+mn-ea"/>
                <a:cs typeface="+mn-cs"/>
              </a:rPr>
              <a:t> 531–9; </a:t>
            </a:r>
            <a:r>
              <a:rPr lang="en-US" sz="1200" b="0" i="1" kern="1200" dirty="0">
                <a:solidFill>
                  <a:schemeClr val="tx1"/>
                </a:solidFill>
                <a:effectLst/>
                <a:latin typeface="+mn-lt"/>
                <a:ea typeface="+mn-ea"/>
                <a:cs typeface="+mn-cs"/>
              </a:rPr>
              <a:t>Soph.</a:t>
            </a:r>
            <a:r>
              <a:rPr lang="en-US" sz="1200" b="0" i="0" kern="1200" dirty="0">
                <a:solidFill>
                  <a:schemeClr val="tx1"/>
                </a:solidFill>
                <a:effectLst/>
                <a:latin typeface="+mn-lt"/>
                <a:ea typeface="+mn-ea"/>
                <a:cs typeface="+mn-cs"/>
              </a:rPr>
              <a:t> 253).</a:t>
            </a:r>
            <a:r>
              <a:rPr lang="en-US" dirty="0"/>
              <a:t>” (Sedley, OCD)</a:t>
            </a:r>
          </a:p>
        </p:txBody>
      </p:sp>
      <p:sp>
        <p:nvSpPr>
          <p:cNvPr id="4" name="Slide Number Placeholder 3"/>
          <p:cNvSpPr>
            <a:spLocks noGrp="1"/>
          </p:cNvSpPr>
          <p:nvPr>
            <p:ph type="sldNum" sz="quarter" idx="5"/>
          </p:nvPr>
        </p:nvSpPr>
        <p:spPr/>
        <p:txBody>
          <a:bodyPr/>
          <a:lstStyle/>
          <a:p>
            <a:fld id="{076A184E-B31B-4BCC-9E8C-0500AF32B28C}" type="slidenum">
              <a:rPr lang="en-US" smtClean="0"/>
              <a:t>8</a:t>
            </a:fld>
            <a:endParaRPr lang="en-US"/>
          </a:p>
        </p:txBody>
      </p:sp>
    </p:spTree>
    <p:extLst>
      <p:ext uri="{BB962C8B-B14F-4D97-AF65-F5344CB8AC3E}">
        <p14:creationId xmlns:p14="http://schemas.microsoft.com/office/powerpoint/2010/main" val="60388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Overture</a:t>
            </a:r>
          </a:p>
          <a:p>
            <a:pPr lvl="1"/>
            <a:r>
              <a:rPr lang="en-US" i="1" dirty="0"/>
              <a:t>epideixis</a:t>
            </a:r>
          </a:p>
          <a:p>
            <a:r>
              <a:rPr lang="en-US" dirty="0"/>
              <a:t> ACT 1. Socrates &amp; Gorgias</a:t>
            </a:r>
          </a:p>
          <a:p>
            <a:pPr lvl="1"/>
            <a:r>
              <a:rPr lang="en-US" dirty="0"/>
              <a:t>Rhetoric. . .</a:t>
            </a:r>
          </a:p>
          <a:p>
            <a:pPr lvl="2"/>
            <a:r>
              <a:rPr lang="en-US" dirty="0"/>
              <a:t>definition?</a:t>
            </a:r>
          </a:p>
          <a:p>
            <a:pPr lvl="2"/>
            <a:r>
              <a:rPr lang="en-US" dirty="0"/>
              <a:t>utility?</a:t>
            </a:r>
          </a:p>
          <a:p>
            <a:pPr lvl="1"/>
            <a:r>
              <a:rPr lang="en-US" dirty="0" err="1"/>
              <a:t>socrates</a:t>
            </a:r>
            <a:r>
              <a:rPr lang="en-US" dirty="0"/>
              <a:t> seems to get no farther with </a:t>
            </a:r>
            <a:r>
              <a:rPr lang="en-US" dirty="0" err="1"/>
              <a:t>gorgias</a:t>
            </a:r>
            <a:r>
              <a:rPr lang="en-US" dirty="0"/>
              <a:t> than to establish that rhetoric is the art of validating appearances: the appearance of wisdom, produce etc.</a:t>
            </a:r>
            <a:r>
              <a:rPr lang="en-US" baseline="0" dirty="0"/>
              <a:t> if not wholly an art to replace skills like medicine, still, virtually indispensible</a:t>
            </a:r>
            <a:endParaRPr lang="en-US" dirty="0"/>
          </a:p>
          <a:p>
            <a:r>
              <a:rPr lang="en-US" dirty="0"/>
              <a:t>ACT 2. Socrates &amp; Polus</a:t>
            </a:r>
            <a:r>
              <a:rPr lang="en-US" sz="2000" dirty="0"/>
              <a:t> </a:t>
            </a:r>
            <a:r>
              <a:rPr lang="en-US" sz="1600" dirty="0"/>
              <a:t>(&amp; Gorgias)</a:t>
            </a:r>
            <a:endParaRPr lang="en-US" sz="2000" dirty="0"/>
          </a:p>
          <a:p>
            <a:pPr lvl="1"/>
            <a:r>
              <a:rPr lang="en-US" sz="2000" dirty="0"/>
              <a:t>Rhetoric as. . .</a:t>
            </a:r>
          </a:p>
          <a:p>
            <a:pPr lvl="2"/>
            <a:r>
              <a:rPr lang="en-US" sz="1800" dirty="0"/>
              <a:t>power</a:t>
            </a:r>
          </a:p>
          <a:p>
            <a:pPr lvl="2"/>
            <a:r>
              <a:rPr lang="en-US" sz="1800" dirty="0"/>
              <a:t>pandering</a:t>
            </a:r>
          </a:p>
          <a:p>
            <a:pPr lvl="1"/>
            <a:r>
              <a:rPr lang="en-US" sz="2000" i="1" dirty="0"/>
              <a:t>Socratic paradox</a:t>
            </a:r>
            <a:endParaRPr lang="en-US" dirty="0"/>
          </a:p>
          <a:p>
            <a:pPr lvl="0"/>
            <a:endParaRPr lang="en-US" dirty="0"/>
          </a:p>
          <a:p>
            <a:pPr lvl="0"/>
            <a:endParaRPr lang="en-US" dirty="0"/>
          </a:p>
          <a:p>
            <a:r>
              <a:rPr lang="en-US" dirty="0"/>
              <a:t>ACT 3. Callicles &amp; Socrates</a:t>
            </a:r>
          </a:p>
          <a:p>
            <a:pPr lvl="1"/>
            <a:r>
              <a:rPr lang="en-US" sz="2000" dirty="0"/>
              <a:t>philosophy vs. . . .</a:t>
            </a:r>
          </a:p>
          <a:p>
            <a:pPr lvl="2"/>
            <a:r>
              <a:rPr lang="en-US" sz="1800" dirty="0"/>
              <a:t>"demerasty"</a:t>
            </a:r>
          </a:p>
          <a:p>
            <a:pPr lvl="2"/>
            <a:r>
              <a:rPr lang="en-US" sz="1800" dirty="0"/>
              <a:t>natural-law hedonism</a:t>
            </a:r>
          </a:p>
          <a:p>
            <a:pPr lvl="3"/>
            <a:r>
              <a:rPr lang="en-US" dirty="0"/>
              <a:t>CALLICLES (pp. 70-71, 482c ff.):</a:t>
            </a:r>
          </a:p>
          <a:p>
            <a:pPr lvl="3"/>
            <a:r>
              <a:rPr lang="en-US" dirty="0"/>
              <a:t>more shameful to suffer, than to inflict, injustice.</a:t>
            </a:r>
          </a:p>
          <a:p>
            <a:pPr lvl="3"/>
            <a:r>
              <a:rPr lang="en-US" dirty="0"/>
              <a:t>soc pursues the good (the "beautiful") by convention (nomos), not</a:t>
            </a:r>
            <a:r>
              <a:rPr lang="en-US" baseline="0" dirty="0"/>
              <a:t> nature (phusis).</a:t>
            </a:r>
          </a:p>
          <a:p>
            <a:pPr lvl="3"/>
            <a:r>
              <a:rPr lang="en-US" sz="1800" baseline="0" dirty="0"/>
              <a:t>laws of nature:</a:t>
            </a:r>
          </a:p>
          <a:p>
            <a:pPr lvl="4"/>
            <a:r>
              <a:rPr lang="en-US" sz="1800" dirty="0"/>
              <a:t>ugly = bad,</a:t>
            </a:r>
            <a:r>
              <a:rPr lang="en-US" sz="1800" baseline="0" dirty="0"/>
              <a:t> ugly to suffer injustice. nomos-law-convention the fallback of the weak-majority. law = tyranny of the majority. all around, = individuals and interest groups pursuing self-interest. the interest of the stronger is by definition just, and the desire to expand power and wealth, and to give the freest possible scope to desires, is by definition honorable.</a:t>
            </a:r>
            <a:endParaRPr lang="en-US" sz="1800" dirty="0"/>
          </a:p>
          <a:p>
            <a:pPr lvl="1"/>
            <a:r>
              <a:rPr lang="en-US" sz="2000" dirty="0"/>
              <a:t> Myth of the Afterlife</a:t>
            </a:r>
          </a:p>
          <a:p>
            <a:pPr lvl="0"/>
            <a:endParaRPr lang="en-US" dirty="0"/>
          </a:p>
          <a:p>
            <a:pPr lvl="1"/>
            <a:endParaRPr lang="en-US" dirty="0"/>
          </a:p>
          <a:p>
            <a:pPr lvl="1"/>
            <a:endParaRPr lang="en-US" dirty="0"/>
          </a:p>
          <a:p>
            <a:pPr lvl="1"/>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2005739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0" y="0"/>
            <a:ext cx="12188825"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683" y="265223"/>
            <a:ext cx="11241974"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683" y="1983036"/>
            <a:ext cx="11241974"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8836" y="6408109"/>
            <a:ext cx="1849324" cy="261610"/>
          </a:xfrm>
          <a:prstGeom prst="rect">
            <a:avLst/>
          </a:prstGeom>
        </p:spPr>
        <p:txBody>
          <a:bodyPr/>
          <a:lstStyle>
            <a:lvl1pPr>
              <a:defRPr sz="1000"/>
            </a:lvl1pPr>
          </a:lstStyle>
          <a:p>
            <a:r>
              <a:rPr lang="en-US"/>
              <a:t>Plato Gorgias 2</a:t>
            </a:r>
            <a:endParaRPr lang="en-US" dirty="0"/>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6939" y="6408109"/>
            <a:ext cx="974946" cy="261610"/>
          </a:xfrm>
          <a:prstGeom prst="rect">
            <a:avLst/>
          </a:prstGeom>
        </p:spPr>
        <p:txBody>
          <a:bodyPr/>
          <a:lstStyle>
            <a:lvl1pPr algn="ctr">
              <a:defRPr sz="1000"/>
            </a:lvl1pPr>
          </a:lstStyle>
          <a:p>
            <a:r>
              <a:rPr lang="en-US"/>
              <a:t>25-Aug 2025</a:t>
            </a:r>
            <a:endParaRPr lang="en-US" dirty="0"/>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150" y="3742277"/>
            <a:ext cx="9758063" cy="707886"/>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62479" y="1828800"/>
            <a:ext cx="4708734"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8836" y="6408109"/>
            <a:ext cx="1849324" cy="261610"/>
          </a:xfrm>
          <a:prstGeom prst="rect">
            <a:avLst/>
          </a:prstGeom>
        </p:spPr>
        <p:txBody>
          <a:bodyPr/>
          <a:lstStyle>
            <a:lvl1pPr>
              <a:defRPr sz="1000"/>
            </a:lvl1pPr>
          </a:lstStyle>
          <a:p>
            <a:r>
              <a:rPr lang="en-US"/>
              <a:t>Plato Gorgias 2</a:t>
            </a:r>
            <a:endParaRPr lang="en-US" dirty="0"/>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6939" y="6408109"/>
            <a:ext cx="974946" cy="261610"/>
          </a:xfrm>
          <a:prstGeom prst="rect">
            <a:avLst/>
          </a:prstGeom>
        </p:spPr>
        <p:txBody>
          <a:bodyPr/>
          <a:lstStyle>
            <a:lvl1pPr algn="ctr">
              <a:defRPr sz="1000"/>
            </a:lvl1pPr>
          </a:lstStyle>
          <a:p>
            <a:r>
              <a:rPr lang="en-US"/>
              <a:t>25-Aug 2025</a:t>
            </a:r>
            <a:endParaRPr lang="en-US" dirty="0"/>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1"/>
            <a:ext cx="4709160"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1"/>
            <a:ext cx="4709160"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8836" y="6408109"/>
            <a:ext cx="1849324" cy="261610"/>
          </a:xfrm>
          <a:prstGeom prst="rect">
            <a:avLst/>
          </a:prstGeom>
        </p:spPr>
        <p:txBody>
          <a:bodyPr/>
          <a:lstStyle>
            <a:lvl1pPr>
              <a:defRPr sz="1000"/>
            </a:lvl1pPr>
          </a:lstStyle>
          <a:p>
            <a:r>
              <a:rPr lang="en-US"/>
              <a:t>Plato Gorgias 2</a:t>
            </a:r>
            <a:endParaRPr lang="en-US" dirty="0"/>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6939" y="6408109"/>
            <a:ext cx="974946" cy="261610"/>
          </a:xfrm>
          <a:prstGeom prst="rect">
            <a:avLst/>
          </a:prstGeom>
        </p:spPr>
        <p:txBody>
          <a:bodyPr/>
          <a:lstStyle>
            <a:lvl1pPr algn="ctr">
              <a:defRPr sz="1000"/>
            </a:lvl1pPr>
          </a:lstStyle>
          <a:p>
            <a:r>
              <a:rPr lang="en-US"/>
              <a:t>25-Aug 2025</a:t>
            </a:r>
            <a:endParaRPr lang="en-US" dirty="0"/>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614" y="1828800"/>
            <a:ext cx="97536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8836" y="6408109"/>
            <a:ext cx="1849324" cy="261610"/>
          </a:xfrm>
          <a:prstGeom prst="rect">
            <a:avLst/>
          </a:prstGeom>
        </p:spPr>
        <p:txBody>
          <a:bodyPr/>
          <a:lstStyle>
            <a:lvl1pPr>
              <a:defRPr sz="1000"/>
            </a:lvl1pPr>
          </a:lstStyle>
          <a:p>
            <a:r>
              <a:rPr lang="en-US"/>
              <a:t>Plato Gorgias 2</a:t>
            </a:r>
            <a:endParaRPr lang="en-US" dirty="0"/>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6939" y="6408109"/>
            <a:ext cx="974946" cy="261610"/>
          </a:xfrm>
          <a:prstGeom prst="rect">
            <a:avLst/>
          </a:prstGeom>
        </p:spPr>
        <p:txBody>
          <a:bodyPr/>
          <a:lstStyle>
            <a:lvl1pPr algn="ctr">
              <a:defRPr sz="1000"/>
            </a:lvl1pPr>
          </a:lstStyle>
          <a:p>
            <a:r>
              <a:rPr lang="en-US"/>
              <a:t>25-Aug 2025</a:t>
            </a:r>
            <a:endParaRPr lang="en-US" dirty="0"/>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newgrounds.com/art/view/manx1/thinking-too-hard-gif-happy-emoji-da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8C5E-B59A-44A3-9E7E-49284BF73F40}"/>
              </a:ext>
            </a:extLst>
          </p:cNvPr>
          <p:cNvSpPr>
            <a:spLocks noGrp="1"/>
          </p:cNvSpPr>
          <p:nvPr>
            <p:ph type="ctrTitle"/>
          </p:nvPr>
        </p:nvSpPr>
        <p:spPr/>
        <p:txBody>
          <a:bodyPr>
            <a:normAutofit/>
          </a:bodyPr>
          <a:lstStyle/>
          <a:p>
            <a:r>
              <a:rPr lang="en-US" dirty="0" err="1"/>
              <a:t>PIAG</a:t>
            </a:r>
            <a:r>
              <a:rPr lang="en-US" dirty="0"/>
              <a:t>: Plato </a:t>
            </a:r>
            <a:r>
              <a:rPr lang="en-US" i="1" dirty="0"/>
              <a:t>Gorgias</a:t>
            </a:r>
            <a:r>
              <a:rPr lang="en-US" dirty="0"/>
              <a:t> 2</a:t>
            </a:r>
          </a:p>
        </p:txBody>
      </p:sp>
      <p:sp>
        <p:nvSpPr>
          <p:cNvPr id="3" name="Subtitle 2">
            <a:extLst>
              <a:ext uri="{FF2B5EF4-FFF2-40B4-BE49-F238E27FC236}">
                <a16:creationId xmlns:a16="http://schemas.microsoft.com/office/drawing/2014/main" id="{8D1AD533-CC89-456E-A2B4-A7963B15034C}"/>
              </a:ext>
            </a:extLst>
          </p:cNvPr>
          <p:cNvSpPr>
            <a:spLocks noGrp="1"/>
          </p:cNvSpPr>
          <p:nvPr>
            <p:ph type="subTitle" idx="1"/>
          </p:nvPr>
        </p:nvSpPr>
        <p:spPr/>
        <p:txBody>
          <a:bodyPr/>
          <a:lstStyle/>
          <a:p>
            <a:r>
              <a:rPr lang="en-US" dirty="0"/>
              <a:t>Is Socrates Persuasive</a:t>
            </a:r>
          </a:p>
        </p:txBody>
      </p:sp>
    </p:spTree>
    <p:extLst>
      <p:ext uri="{BB962C8B-B14F-4D97-AF65-F5344CB8AC3E}">
        <p14:creationId xmlns:p14="http://schemas.microsoft.com/office/powerpoint/2010/main" val="177284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80631" y="2798730"/>
            <a:ext cx="10227564" cy="1260538"/>
          </a:xfrm>
          <a:prstGeom prst="rect">
            <a:avLst/>
          </a:prstGeom>
          <a:noFill/>
        </p:spPr>
        <p:txBody>
          <a:bodyPr wrap="square" rtlCol="0" anchor="ctr" anchorCtr="0">
            <a:spAutoFit/>
          </a:bodyPr>
          <a:lstStyle/>
          <a:p>
            <a:pPr algn="ctr">
              <a:lnSpc>
                <a:spcPct val="125000"/>
              </a:lnSpc>
            </a:pPr>
            <a:r>
              <a:rPr lang="en-US" sz="3200" dirty="0"/>
              <a:t>Socrates “lovers” speech (Plato </a:t>
            </a:r>
            <a:r>
              <a:rPr lang="en-US" sz="3200" i="1" dirty="0"/>
              <a:t>Gorgias</a:t>
            </a:r>
            <a:r>
              <a:rPr lang="en-US" sz="3200" dirty="0"/>
              <a:t> </a:t>
            </a:r>
            <a:r>
              <a:rPr lang="en-US" sz="3200" dirty="0" err="1"/>
              <a:t>481c</a:t>
            </a:r>
            <a:r>
              <a:rPr lang="en-US" sz="3200" dirty="0"/>
              <a:t>-d): thematic resonances?</a:t>
            </a:r>
          </a:p>
        </p:txBody>
      </p:sp>
    </p:spTree>
    <p:extLst>
      <p:ext uri="{BB962C8B-B14F-4D97-AF65-F5344CB8AC3E}">
        <p14:creationId xmlns:p14="http://schemas.microsoft.com/office/powerpoint/2010/main" val="243835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80631" y="526890"/>
            <a:ext cx="10227564" cy="5804218"/>
          </a:xfrm>
          <a:prstGeom prst="rect">
            <a:avLst/>
          </a:prstGeom>
          <a:noFill/>
        </p:spPr>
        <p:txBody>
          <a:bodyPr wrap="square" rtlCol="0" anchor="ctr" anchorCtr="0">
            <a:spAutoFit/>
          </a:bodyPr>
          <a:lstStyle/>
          <a:p>
            <a:pPr algn="ctr">
              <a:lnSpc>
                <a:spcPct val="125000"/>
              </a:lnSpc>
            </a:pPr>
            <a:r>
              <a:rPr lang="en-US" sz="3600" dirty="0"/>
              <a:t>Socrates to Callicles:</a:t>
            </a:r>
            <a:br>
              <a:rPr lang="en-US" sz="3000" dirty="0"/>
            </a:br>
            <a:r>
              <a:rPr lang="en-US" sz="3000" dirty="0"/>
              <a:t>. . . we are both lovers, and both of us have two loves apiece. I am the lover (</a:t>
            </a:r>
            <a:r>
              <a:rPr lang="en-US" sz="3000" i="1" dirty="0"/>
              <a:t>erastēs</a:t>
            </a:r>
            <a:r>
              <a:rPr lang="en-US" sz="3000" dirty="0"/>
              <a:t>) of Alcibiades . . . and of philosophy. And you are lover of the Athenian </a:t>
            </a:r>
            <a:r>
              <a:rPr lang="en-US" sz="3000" i="1" dirty="0"/>
              <a:t>dēmos</a:t>
            </a:r>
            <a:r>
              <a:rPr lang="en-US" sz="3000" dirty="0"/>
              <a:t>, and of Dēmos the son of Pyrilampes. . . . you, with all your cleverness, do not venture to contradict your favorites. . . . But as they change you change. . . . Philosophy, who is my love, . . . is always telling me what . . . is always true.</a:t>
            </a:r>
            <a:br>
              <a:rPr lang="en-US" sz="3000" dirty="0"/>
            </a:br>
            <a:r>
              <a:rPr lang="en-US" sz="2400" dirty="0"/>
              <a:t>(Plato </a:t>
            </a:r>
            <a:r>
              <a:rPr lang="en-US" sz="2400" i="1" dirty="0"/>
              <a:t>Gorgias</a:t>
            </a:r>
            <a:r>
              <a:rPr lang="en-US" sz="2400" dirty="0"/>
              <a:t> </a:t>
            </a:r>
            <a:r>
              <a:rPr lang="en-US" sz="2400" dirty="0" err="1"/>
              <a:t>481c</a:t>
            </a:r>
            <a:r>
              <a:rPr lang="en-US" sz="2400" dirty="0"/>
              <a:t>-d)</a:t>
            </a:r>
            <a:endParaRPr lang="en-US" sz="3000" dirty="0"/>
          </a:p>
        </p:txBody>
      </p:sp>
    </p:spTree>
    <p:extLst>
      <p:ext uri="{BB962C8B-B14F-4D97-AF65-F5344CB8AC3E}">
        <p14:creationId xmlns:p14="http://schemas.microsoft.com/office/powerpoint/2010/main" val="220467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5CD7-FF02-41AC-BFCC-3B050866C3FB}"/>
              </a:ext>
            </a:extLst>
          </p:cNvPr>
          <p:cNvSpPr>
            <a:spLocks noGrp="1"/>
          </p:cNvSpPr>
          <p:nvPr>
            <p:ph type="title"/>
          </p:nvPr>
        </p:nvSpPr>
        <p:spPr/>
        <p:txBody>
          <a:bodyPr/>
          <a:lstStyle/>
          <a:p>
            <a:r>
              <a:rPr lang="en-US" dirty="0"/>
              <a:t>Burden of Proof</a:t>
            </a:r>
          </a:p>
        </p:txBody>
      </p:sp>
      <p:sp>
        <p:nvSpPr>
          <p:cNvPr id="3" name="Content Placeholder 2">
            <a:extLst>
              <a:ext uri="{FF2B5EF4-FFF2-40B4-BE49-F238E27FC236}">
                <a16:creationId xmlns:a16="http://schemas.microsoft.com/office/drawing/2014/main" id="{997838FE-94ED-4F77-8C70-70256B0A7482}"/>
              </a:ext>
            </a:extLst>
          </p:cNvPr>
          <p:cNvSpPr>
            <a:spLocks noGrp="1"/>
          </p:cNvSpPr>
          <p:nvPr>
            <p:ph sz="half" idx="1"/>
          </p:nvPr>
        </p:nvSpPr>
        <p:spPr/>
        <p:txBody>
          <a:bodyPr>
            <a:normAutofit fontScale="62500" lnSpcReduction="20000"/>
          </a:bodyPr>
          <a:lstStyle/>
          <a:p>
            <a:pPr marL="45720" indent="0">
              <a:lnSpc>
                <a:spcPct val="130000"/>
              </a:lnSpc>
              <a:buNone/>
            </a:pPr>
            <a:r>
              <a:rPr lang="en-US" dirty="0"/>
              <a:t>“She is the teacher at whose words you are now wondering, and you have heard her yourself. Her you must disprove, and either show, as I was saying, that to do wrong and to escape punishment is not the worst of all evils; or, if you leave her word unrefuted, by the dog the god of Egypt, I declare, O Callicles, that Callicles will never be at one with himself, but that his whole life will be a discord.” (Plato </a:t>
            </a:r>
            <a:r>
              <a:rPr lang="en-US" i="1" dirty="0"/>
              <a:t>Gorgias</a:t>
            </a:r>
            <a:r>
              <a:rPr lang="en-US" dirty="0"/>
              <a:t> </a:t>
            </a:r>
            <a:r>
              <a:rPr lang="en-US" dirty="0" err="1"/>
              <a:t>482b</a:t>
            </a:r>
            <a:r>
              <a:rPr lang="en-US" dirty="0"/>
              <a:t>)</a:t>
            </a:r>
          </a:p>
        </p:txBody>
      </p:sp>
      <p:sp>
        <p:nvSpPr>
          <p:cNvPr id="4" name="Content Placeholder 3">
            <a:extLst>
              <a:ext uri="{FF2B5EF4-FFF2-40B4-BE49-F238E27FC236}">
                <a16:creationId xmlns:a16="http://schemas.microsoft.com/office/drawing/2014/main" id="{DAEDFECB-D1B5-4946-A013-D9F5D4EB5C38}"/>
              </a:ext>
            </a:extLst>
          </p:cNvPr>
          <p:cNvSpPr>
            <a:spLocks noGrp="1"/>
          </p:cNvSpPr>
          <p:nvPr>
            <p:ph sz="half" idx="2"/>
          </p:nvPr>
        </p:nvSpPr>
        <p:spPr/>
        <p:txBody>
          <a:bodyPr>
            <a:normAutofit fontScale="62500" lnSpcReduction="20000"/>
          </a:bodyPr>
          <a:lstStyle/>
          <a:p>
            <a:pPr marL="45720" indent="0">
              <a:lnSpc>
                <a:spcPct val="130000"/>
              </a:lnSpc>
              <a:buNone/>
            </a:pPr>
            <a:r>
              <a:rPr lang="en-US" dirty="0"/>
              <a:t>“Because I am sure that if you agree with me in any of the opinions which my soul forms, I have at last found the truth indeed. For I consider that if a man is to make a complete trial of the good or evil of the soul, he ought to have three qualities: knowledge, good will, outspokenness, which are all possessed by you.” (Plato </a:t>
            </a:r>
            <a:r>
              <a:rPr lang="en-US" i="1" dirty="0"/>
              <a:t>Gorgias</a:t>
            </a:r>
            <a:r>
              <a:rPr lang="en-US" dirty="0"/>
              <a:t> </a:t>
            </a:r>
            <a:r>
              <a:rPr lang="en-US" dirty="0" err="1"/>
              <a:t>486e-487a</a:t>
            </a:r>
            <a:r>
              <a:rPr lang="en-US" dirty="0"/>
              <a:t>)</a:t>
            </a:r>
          </a:p>
        </p:txBody>
      </p:sp>
      <p:sp>
        <p:nvSpPr>
          <p:cNvPr id="5" name="Footer Placeholder 4">
            <a:extLst>
              <a:ext uri="{FF2B5EF4-FFF2-40B4-BE49-F238E27FC236}">
                <a16:creationId xmlns:a16="http://schemas.microsoft.com/office/drawing/2014/main" id="{CF925ACA-6BDF-4BCD-97EB-55C4B45A60FE}"/>
              </a:ext>
            </a:extLst>
          </p:cNvPr>
          <p:cNvSpPr>
            <a:spLocks noGrp="1"/>
          </p:cNvSpPr>
          <p:nvPr>
            <p:ph type="ftr" sz="quarter" idx="3"/>
          </p:nvPr>
        </p:nvSpPr>
        <p:spPr/>
        <p:txBody>
          <a:bodyPr/>
          <a:lstStyle/>
          <a:p>
            <a:r>
              <a:rPr lang="en-US"/>
              <a:t>Plato Gorgias 2</a:t>
            </a:r>
            <a:endParaRPr lang="en-US" dirty="0"/>
          </a:p>
        </p:txBody>
      </p:sp>
      <p:sp>
        <p:nvSpPr>
          <p:cNvPr id="6" name="Date Placeholder 5">
            <a:extLst>
              <a:ext uri="{FF2B5EF4-FFF2-40B4-BE49-F238E27FC236}">
                <a16:creationId xmlns:a16="http://schemas.microsoft.com/office/drawing/2014/main" id="{C7AC8618-D535-4755-AA0E-67CD225BBCA8}"/>
              </a:ext>
            </a:extLst>
          </p:cNvPr>
          <p:cNvSpPr>
            <a:spLocks noGrp="1"/>
          </p:cNvSpPr>
          <p:nvPr>
            <p:ph type="dt" sz="half" idx="10"/>
          </p:nvPr>
        </p:nvSpPr>
        <p:spPr/>
        <p:txBody>
          <a:bodyPr/>
          <a:lstStyle/>
          <a:p>
            <a:r>
              <a:rPr lang="en-US"/>
              <a:t>25-Aug 2025</a:t>
            </a:r>
            <a:endParaRPr lang="en-US" dirty="0"/>
          </a:p>
        </p:txBody>
      </p:sp>
      <p:sp>
        <p:nvSpPr>
          <p:cNvPr id="7" name="Slide Number Placeholder 6">
            <a:extLst>
              <a:ext uri="{FF2B5EF4-FFF2-40B4-BE49-F238E27FC236}">
                <a16:creationId xmlns:a16="http://schemas.microsoft.com/office/drawing/2014/main" id="{48726A22-F056-4765-9A99-7FB95CB29FAD}"/>
              </a:ext>
            </a:extLst>
          </p:cNvPr>
          <p:cNvSpPr>
            <a:spLocks noGrp="1"/>
          </p:cNvSpPr>
          <p:nvPr>
            <p:ph type="sldNum" sz="quarter" idx="4"/>
          </p:nvPr>
        </p:nvSpPr>
        <p:spPr/>
        <p:txBody>
          <a:bodyPr/>
          <a:lstStyle/>
          <a:p>
            <a:fld id="{F36C87F6-986D-49E6-AF40-1B3A1EE8064D}" type="slidenum">
              <a:rPr lang="en-US" smtClean="0"/>
              <a:pPr/>
              <a:t>12</a:t>
            </a:fld>
            <a:endParaRPr lang="en-US"/>
          </a:p>
        </p:txBody>
      </p:sp>
    </p:spTree>
    <p:extLst>
      <p:ext uri="{BB962C8B-B14F-4D97-AF65-F5344CB8AC3E}">
        <p14:creationId xmlns:p14="http://schemas.microsoft.com/office/powerpoint/2010/main" val="197867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A40A-C92E-4059-96DB-A39D09A744D0}"/>
              </a:ext>
            </a:extLst>
          </p:cNvPr>
          <p:cNvSpPr>
            <a:spLocks noGrp="1"/>
          </p:cNvSpPr>
          <p:nvPr>
            <p:ph type="title"/>
          </p:nvPr>
        </p:nvSpPr>
        <p:spPr/>
        <p:txBody>
          <a:bodyPr/>
          <a:lstStyle/>
          <a:p>
            <a:r>
              <a:rPr lang="en-US" dirty="0"/>
              <a:t>Lovers, Beloveds (</a:t>
            </a:r>
            <a:r>
              <a:rPr lang="en-US" i="1" dirty="0"/>
              <a:t>Gorgias</a:t>
            </a:r>
            <a:r>
              <a:rPr lang="en-US" dirty="0"/>
              <a:t> </a:t>
            </a:r>
            <a:r>
              <a:rPr lang="en-US" dirty="0" err="1"/>
              <a:t>481c</a:t>
            </a:r>
            <a:r>
              <a:rPr lang="en-US" dirty="0"/>
              <a:t>-d)</a:t>
            </a:r>
          </a:p>
        </p:txBody>
      </p:sp>
      <p:sp>
        <p:nvSpPr>
          <p:cNvPr id="3" name="Content Placeholder 2">
            <a:extLst>
              <a:ext uri="{FF2B5EF4-FFF2-40B4-BE49-F238E27FC236}">
                <a16:creationId xmlns:a16="http://schemas.microsoft.com/office/drawing/2014/main" id="{858ACB55-CC5A-42CB-8F0B-07B1338AA4EF}"/>
              </a:ext>
            </a:extLst>
          </p:cNvPr>
          <p:cNvSpPr>
            <a:spLocks noGrp="1"/>
          </p:cNvSpPr>
          <p:nvPr>
            <p:ph sz="half" idx="1"/>
          </p:nvPr>
        </p:nvSpPr>
        <p:spPr/>
        <p:txBody>
          <a:bodyPr>
            <a:normAutofit fontScale="77500" lnSpcReduction="20000"/>
          </a:bodyPr>
          <a:lstStyle/>
          <a:p>
            <a:r>
              <a:rPr lang="en-US" i="1" dirty="0"/>
              <a:t>erōs</a:t>
            </a:r>
            <a:endParaRPr lang="en-US" dirty="0"/>
          </a:p>
          <a:p>
            <a:pPr lvl="1"/>
            <a:r>
              <a:rPr lang="en-US" dirty="0"/>
              <a:t>“Passionate desire”</a:t>
            </a:r>
          </a:p>
          <a:p>
            <a:r>
              <a:rPr lang="en-US" i="1" dirty="0"/>
              <a:t>erastēs</a:t>
            </a:r>
            <a:endParaRPr lang="en-US" dirty="0"/>
          </a:p>
          <a:p>
            <a:pPr lvl="1"/>
            <a:r>
              <a:rPr lang="en-US" dirty="0"/>
              <a:t>“Lover” (plural </a:t>
            </a:r>
            <a:r>
              <a:rPr lang="en-US" i="1" dirty="0"/>
              <a:t>erastai</a:t>
            </a:r>
            <a:r>
              <a:rPr lang="en-US" dirty="0"/>
              <a:t>)</a:t>
            </a:r>
          </a:p>
          <a:p>
            <a:r>
              <a:rPr lang="en-US" i="1" dirty="0"/>
              <a:t>erōmenos</a:t>
            </a:r>
            <a:r>
              <a:rPr lang="en-US" dirty="0"/>
              <a:t>/</a:t>
            </a:r>
            <a:r>
              <a:rPr lang="en-US" i="1" dirty="0" err="1"/>
              <a:t>erōmenē</a:t>
            </a:r>
            <a:endParaRPr lang="en-US" dirty="0"/>
          </a:p>
          <a:p>
            <a:pPr lvl="1"/>
            <a:r>
              <a:rPr lang="en-US" dirty="0"/>
              <a:t>“Beloved” (</a:t>
            </a:r>
            <a:r>
              <a:rPr lang="en-US" dirty="0" err="1"/>
              <a:t>masc</a:t>
            </a:r>
            <a:r>
              <a:rPr lang="en-US" dirty="0"/>
              <a:t>/fem)</a:t>
            </a:r>
          </a:p>
        </p:txBody>
      </p:sp>
      <p:sp>
        <p:nvSpPr>
          <p:cNvPr id="4" name="Content Placeholder 3">
            <a:extLst>
              <a:ext uri="{FF2B5EF4-FFF2-40B4-BE49-F238E27FC236}">
                <a16:creationId xmlns:a16="http://schemas.microsoft.com/office/drawing/2014/main" id="{20CCB99D-A2F6-4C74-B7FC-9D29C5D3C1DB}"/>
              </a:ext>
            </a:extLst>
          </p:cNvPr>
          <p:cNvSpPr>
            <a:spLocks noGrp="1"/>
          </p:cNvSpPr>
          <p:nvPr>
            <p:ph sz="half" idx="2"/>
          </p:nvPr>
        </p:nvSpPr>
        <p:spPr/>
        <p:txBody>
          <a:bodyPr>
            <a:normAutofit fontScale="77500" lnSpcReduction="20000"/>
          </a:bodyPr>
          <a:lstStyle/>
          <a:p>
            <a:r>
              <a:rPr lang="en-US" i="1" dirty="0"/>
              <a:t>dēmos</a:t>
            </a:r>
            <a:endParaRPr lang="en-US" dirty="0"/>
          </a:p>
          <a:p>
            <a:pPr lvl="1"/>
            <a:r>
              <a:rPr lang="en-US" dirty="0"/>
              <a:t>Athenian body politic</a:t>
            </a:r>
          </a:p>
          <a:p>
            <a:r>
              <a:rPr lang="en-US" dirty="0"/>
              <a:t>Demos Pyrilampes son</a:t>
            </a:r>
          </a:p>
          <a:p>
            <a:pPr lvl="1"/>
            <a:r>
              <a:rPr lang="en-US" dirty="0"/>
              <a:t>Historical personage</a:t>
            </a:r>
          </a:p>
          <a:p>
            <a:r>
              <a:rPr lang="en-US" i="1" dirty="0"/>
              <a:t>philosophia</a:t>
            </a:r>
            <a:endParaRPr lang="en-US" dirty="0"/>
          </a:p>
          <a:p>
            <a:pPr lvl="1"/>
            <a:r>
              <a:rPr lang="en-US" dirty="0"/>
              <a:t>“Fondness for wisdom”</a:t>
            </a:r>
          </a:p>
          <a:p>
            <a:r>
              <a:rPr lang="en-US" dirty="0"/>
              <a:t>Alcibiades son of Cleinias</a:t>
            </a:r>
          </a:p>
          <a:p>
            <a:pPr lvl="1"/>
            <a:r>
              <a:rPr lang="en-US" dirty="0"/>
              <a:t>Historical personage</a:t>
            </a:r>
          </a:p>
        </p:txBody>
      </p:sp>
      <p:sp>
        <p:nvSpPr>
          <p:cNvPr id="5" name="Date Placeholder 4">
            <a:extLst>
              <a:ext uri="{FF2B5EF4-FFF2-40B4-BE49-F238E27FC236}">
                <a16:creationId xmlns:a16="http://schemas.microsoft.com/office/drawing/2014/main" id="{09E6ECD8-3485-46FD-99D8-105F81111B23}"/>
              </a:ext>
            </a:extLst>
          </p:cNvPr>
          <p:cNvSpPr>
            <a:spLocks noGrp="1"/>
          </p:cNvSpPr>
          <p:nvPr>
            <p:ph type="dt" sz="half" idx="10"/>
          </p:nvPr>
        </p:nvSpPr>
        <p:spPr/>
        <p:txBody>
          <a:bodyPr/>
          <a:lstStyle/>
          <a:p>
            <a:r>
              <a:rPr lang="en-US"/>
              <a:t>25-Aug 2025</a:t>
            </a:r>
            <a:endParaRPr lang="en-US" dirty="0"/>
          </a:p>
        </p:txBody>
      </p:sp>
      <p:sp>
        <p:nvSpPr>
          <p:cNvPr id="6" name="Footer Placeholder 5">
            <a:extLst>
              <a:ext uri="{FF2B5EF4-FFF2-40B4-BE49-F238E27FC236}">
                <a16:creationId xmlns:a16="http://schemas.microsoft.com/office/drawing/2014/main" id="{733F2DF5-FA67-429E-8F67-F0D681355263}"/>
              </a:ext>
            </a:extLst>
          </p:cNvPr>
          <p:cNvSpPr>
            <a:spLocks noGrp="1"/>
          </p:cNvSpPr>
          <p:nvPr>
            <p:ph type="ftr" sz="quarter" idx="3"/>
          </p:nvPr>
        </p:nvSpPr>
        <p:spPr/>
        <p:txBody>
          <a:bodyPr/>
          <a:lstStyle/>
          <a:p>
            <a:r>
              <a:rPr lang="en-US"/>
              <a:t>Plato Gorgias 2</a:t>
            </a:r>
            <a:endParaRPr lang="en-US" dirty="0"/>
          </a:p>
        </p:txBody>
      </p:sp>
      <p:sp>
        <p:nvSpPr>
          <p:cNvPr id="7" name="Slide Number Placeholder 6">
            <a:extLst>
              <a:ext uri="{FF2B5EF4-FFF2-40B4-BE49-F238E27FC236}">
                <a16:creationId xmlns:a16="http://schemas.microsoft.com/office/drawing/2014/main" id="{10AA9010-C0E3-40BA-B322-59399A2AD083}"/>
              </a:ext>
            </a:extLst>
          </p:cNvPr>
          <p:cNvSpPr>
            <a:spLocks noGrp="1"/>
          </p:cNvSpPr>
          <p:nvPr>
            <p:ph type="sldNum" sz="quarter" idx="4"/>
          </p:nvPr>
        </p:nvSpPr>
        <p:spPr/>
        <p:txBody>
          <a:bodyPr/>
          <a:lstStyle/>
          <a:p>
            <a:fld id="{F36C87F6-986D-49E6-AF40-1B3A1EE8064D}" type="slidenum">
              <a:rPr lang="en-US" smtClean="0"/>
              <a:pPr/>
              <a:t>13</a:t>
            </a:fld>
            <a:endParaRPr lang="en-US"/>
          </a:p>
        </p:txBody>
      </p:sp>
    </p:spTree>
    <p:extLst>
      <p:ext uri="{BB962C8B-B14F-4D97-AF65-F5344CB8AC3E}">
        <p14:creationId xmlns:p14="http://schemas.microsoft.com/office/powerpoint/2010/main" val="94029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141872A-0309-4B08-A520-6907CD071C57}"/>
              </a:ext>
            </a:extLst>
          </p:cNvPr>
          <p:cNvSpPr>
            <a:spLocks noGrp="1"/>
          </p:cNvSpPr>
          <p:nvPr>
            <p:ph type="title"/>
          </p:nvPr>
        </p:nvSpPr>
        <p:spPr/>
        <p:txBody>
          <a:bodyPr/>
          <a:lstStyle/>
          <a:p>
            <a:r>
              <a:rPr lang="en-US" dirty="0"/>
              <a:t>Lovers’ Thralldom (</a:t>
            </a:r>
            <a:r>
              <a:rPr lang="en-US" i="1" dirty="0"/>
              <a:t>Gorgias</a:t>
            </a:r>
            <a:r>
              <a:rPr lang="en-US" dirty="0"/>
              <a:t> </a:t>
            </a:r>
            <a:r>
              <a:rPr lang="en-US" dirty="0" err="1"/>
              <a:t>481c</a:t>
            </a:r>
            <a:r>
              <a:rPr lang="en-US" dirty="0"/>
              <a:t>-d)</a:t>
            </a:r>
          </a:p>
        </p:txBody>
      </p:sp>
      <p:sp>
        <p:nvSpPr>
          <p:cNvPr id="9" name="Text Placeholder 8">
            <a:extLst>
              <a:ext uri="{FF2B5EF4-FFF2-40B4-BE49-F238E27FC236}">
                <a16:creationId xmlns:a16="http://schemas.microsoft.com/office/drawing/2014/main" id="{D209F7CF-EEA2-449D-ABA3-DA6A927066EB}"/>
              </a:ext>
            </a:extLst>
          </p:cNvPr>
          <p:cNvSpPr>
            <a:spLocks noGrp="1"/>
          </p:cNvSpPr>
          <p:nvPr>
            <p:ph type="body" idx="1"/>
          </p:nvPr>
        </p:nvSpPr>
        <p:spPr/>
        <p:txBody>
          <a:bodyPr/>
          <a:lstStyle/>
          <a:p>
            <a:r>
              <a:rPr lang="en-US"/>
              <a:t>Unstable Callicles</a:t>
            </a:r>
            <a:endParaRPr lang="en-US" dirty="0"/>
          </a:p>
        </p:txBody>
      </p:sp>
      <p:sp>
        <p:nvSpPr>
          <p:cNvPr id="4" name="Content Placeholder 3">
            <a:extLst>
              <a:ext uri="{FF2B5EF4-FFF2-40B4-BE49-F238E27FC236}">
                <a16:creationId xmlns:a16="http://schemas.microsoft.com/office/drawing/2014/main" id="{3C67D56C-235C-4C81-8696-39EDFCA447B3}"/>
              </a:ext>
            </a:extLst>
          </p:cNvPr>
          <p:cNvSpPr>
            <a:spLocks noGrp="1"/>
          </p:cNvSpPr>
          <p:nvPr>
            <p:ph sz="half" idx="2"/>
          </p:nvPr>
        </p:nvSpPr>
        <p:spPr>
          <a:xfrm>
            <a:off x="1217614" y="2743200"/>
            <a:ext cx="4709160" cy="3428999"/>
          </a:xfrm>
        </p:spPr>
        <p:txBody>
          <a:bodyPr/>
          <a:lstStyle/>
          <a:p>
            <a:r>
              <a:rPr lang="en-US" i="1" dirty="0"/>
              <a:t>kolax</a:t>
            </a:r>
          </a:p>
          <a:p>
            <a:pPr lvl="1"/>
            <a:r>
              <a:rPr lang="en-US" dirty="0"/>
              <a:t>“Flatterer,” “panderer”</a:t>
            </a:r>
          </a:p>
          <a:p>
            <a:r>
              <a:rPr lang="en-US" i="1" dirty="0"/>
              <a:t>kolakeia</a:t>
            </a:r>
          </a:p>
          <a:p>
            <a:pPr lvl="1"/>
            <a:r>
              <a:rPr lang="en-US" dirty="0"/>
              <a:t>“Flattery,” “pandering”</a:t>
            </a:r>
          </a:p>
        </p:txBody>
      </p:sp>
      <p:sp>
        <p:nvSpPr>
          <p:cNvPr id="10" name="Text Placeholder 9">
            <a:extLst>
              <a:ext uri="{FF2B5EF4-FFF2-40B4-BE49-F238E27FC236}">
                <a16:creationId xmlns:a16="http://schemas.microsoft.com/office/drawing/2014/main" id="{63ADB4F6-31AD-4835-8831-525A38DA9B04}"/>
              </a:ext>
            </a:extLst>
          </p:cNvPr>
          <p:cNvSpPr>
            <a:spLocks noGrp="1"/>
          </p:cNvSpPr>
          <p:nvPr>
            <p:ph type="body" sz="quarter" idx="3"/>
          </p:nvPr>
        </p:nvSpPr>
        <p:spPr/>
        <p:txBody>
          <a:bodyPr/>
          <a:lstStyle/>
          <a:p>
            <a:r>
              <a:rPr lang="en-US"/>
              <a:t>Stable Socrates</a:t>
            </a:r>
            <a:endParaRPr lang="en-US" dirty="0"/>
          </a:p>
        </p:txBody>
      </p:sp>
      <p:sp>
        <p:nvSpPr>
          <p:cNvPr id="11" name="Content Placeholder 10">
            <a:extLst>
              <a:ext uri="{FF2B5EF4-FFF2-40B4-BE49-F238E27FC236}">
                <a16:creationId xmlns:a16="http://schemas.microsoft.com/office/drawing/2014/main" id="{5A08E214-759E-42CE-94AE-2D87C544766A}"/>
              </a:ext>
            </a:extLst>
          </p:cNvPr>
          <p:cNvSpPr>
            <a:spLocks noGrp="1"/>
          </p:cNvSpPr>
          <p:nvPr>
            <p:ph sz="quarter" idx="4"/>
          </p:nvPr>
        </p:nvSpPr>
        <p:spPr/>
        <p:txBody>
          <a:bodyPr/>
          <a:lstStyle/>
          <a:p>
            <a:r>
              <a:rPr lang="en-US" dirty="0"/>
              <a:t>[Disciple of philosophy]</a:t>
            </a:r>
          </a:p>
        </p:txBody>
      </p:sp>
      <p:sp>
        <p:nvSpPr>
          <p:cNvPr id="17" name="Date Placeholder 16">
            <a:extLst>
              <a:ext uri="{FF2B5EF4-FFF2-40B4-BE49-F238E27FC236}">
                <a16:creationId xmlns:a16="http://schemas.microsoft.com/office/drawing/2014/main" id="{9575A1CE-4B5C-4EC8-9FA5-BE7126AA6D3F}"/>
              </a:ext>
            </a:extLst>
          </p:cNvPr>
          <p:cNvSpPr>
            <a:spLocks noGrp="1"/>
          </p:cNvSpPr>
          <p:nvPr>
            <p:ph type="dt" sz="half" idx="11"/>
          </p:nvPr>
        </p:nvSpPr>
        <p:spPr/>
        <p:txBody>
          <a:bodyPr/>
          <a:lstStyle/>
          <a:p>
            <a:r>
              <a:rPr lang="en-US"/>
              <a:t>25-Aug 2025</a:t>
            </a:r>
            <a:endParaRPr lang="en-US" dirty="0"/>
          </a:p>
        </p:txBody>
      </p:sp>
      <p:sp>
        <p:nvSpPr>
          <p:cNvPr id="18" name="Footer Placeholder 17">
            <a:extLst>
              <a:ext uri="{FF2B5EF4-FFF2-40B4-BE49-F238E27FC236}">
                <a16:creationId xmlns:a16="http://schemas.microsoft.com/office/drawing/2014/main" id="{F4D3953D-E79D-40E1-9E87-B631C03EE4E8}"/>
              </a:ext>
            </a:extLst>
          </p:cNvPr>
          <p:cNvSpPr>
            <a:spLocks noGrp="1"/>
          </p:cNvSpPr>
          <p:nvPr>
            <p:ph type="ftr" sz="quarter" idx="10"/>
          </p:nvPr>
        </p:nvSpPr>
        <p:spPr/>
        <p:txBody>
          <a:bodyPr/>
          <a:lstStyle/>
          <a:p>
            <a:r>
              <a:rPr lang="en-US"/>
              <a:t>Plato Gorgias 2</a:t>
            </a:r>
            <a:endParaRPr lang="en-US" dirty="0"/>
          </a:p>
        </p:txBody>
      </p:sp>
      <p:sp>
        <p:nvSpPr>
          <p:cNvPr id="19" name="Slide Number Placeholder 18">
            <a:extLst>
              <a:ext uri="{FF2B5EF4-FFF2-40B4-BE49-F238E27FC236}">
                <a16:creationId xmlns:a16="http://schemas.microsoft.com/office/drawing/2014/main" id="{6A7ABE89-A63A-4B7C-8C52-F3678A18670A}"/>
              </a:ext>
            </a:extLst>
          </p:cNvPr>
          <p:cNvSpPr>
            <a:spLocks noGrp="1"/>
          </p:cNvSpPr>
          <p:nvPr>
            <p:ph type="sldNum" sz="quarter" idx="12"/>
          </p:nvPr>
        </p:nvSpPr>
        <p:spPr/>
        <p:txBody>
          <a:bodyPr/>
          <a:lstStyle/>
          <a:p>
            <a:fld id="{F36C87F6-986D-49E6-AF40-1B3A1EE8064D}" type="slidenum">
              <a:rPr lang="en-US" smtClean="0"/>
              <a:pPr/>
              <a:t>14</a:t>
            </a:fld>
            <a:endParaRPr lang="en-US"/>
          </a:p>
        </p:txBody>
      </p:sp>
    </p:spTree>
    <p:extLst>
      <p:ext uri="{BB962C8B-B14F-4D97-AF65-F5344CB8AC3E}">
        <p14:creationId xmlns:p14="http://schemas.microsoft.com/office/powerpoint/2010/main" val="2892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CDDF-10E0-42C4-A2E9-02D8EE810E62}"/>
              </a:ext>
            </a:extLst>
          </p:cNvPr>
          <p:cNvSpPr>
            <a:spLocks noGrp="1"/>
          </p:cNvSpPr>
          <p:nvPr>
            <p:ph type="title"/>
          </p:nvPr>
        </p:nvSpPr>
        <p:spPr/>
        <p:txBody>
          <a:bodyPr/>
          <a:lstStyle/>
          <a:p>
            <a:r>
              <a:rPr lang="en-US" dirty="0"/>
              <a:t>Disjunctive Visions</a:t>
            </a:r>
          </a:p>
        </p:txBody>
      </p:sp>
      <p:sp>
        <p:nvSpPr>
          <p:cNvPr id="3" name="Text Placeholder 2">
            <a:extLst>
              <a:ext uri="{FF2B5EF4-FFF2-40B4-BE49-F238E27FC236}">
                <a16:creationId xmlns:a16="http://schemas.microsoft.com/office/drawing/2014/main" id="{4399CCD5-1879-41F3-A139-79087E776671}"/>
              </a:ext>
            </a:extLst>
          </p:cNvPr>
          <p:cNvSpPr>
            <a:spLocks noGrp="1"/>
          </p:cNvSpPr>
          <p:nvPr>
            <p:ph type="body" idx="1"/>
          </p:nvPr>
        </p:nvSpPr>
        <p:spPr/>
        <p:txBody>
          <a:bodyPr/>
          <a:lstStyle/>
          <a:p>
            <a:r>
              <a:rPr lang="en-US" dirty="0"/>
              <a:t>Socrates</a:t>
            </a:r>
          </a:p>
        </p:txBody>
      </p:sp>
      <p:sp>
        <p:nvSpPr>
          <p:cNvPr id="4" name="Content Placeholder 3">
            <a:extLst>
              <a:ext uri="{FF2B5EF4-FFF2-40B4-BE49-F238E27FC236}">
                <a16:creationId xmlns:a16="http://schemas.microsoft.com/office/drawing/2014/main" id="{7C60762A-73E3-4DDD-A2E3-7C7408F1FAC5}"/>
              </a:ext>
            </a:extLst>
          </p:cNvPr>
          <p:cNvSpPr>
            <a:spLocks noGrp="1"/>
          </p:cNvSpPr>
          <p:nvPr>
            <p:ph sz="half" idx="2"/>
          </p:nvPr>
        </p:nvSpPr>
        <p:spPr/>
        <p:txBody>
          <a:bodyPr/>
          <a:lstStyle/>
          <a:p>
            <a:r>
              <a:rPr lang="en-US" dirty="0"/>
              <a:t>Good</a:t>
            </a:r>
          </a:p>
          <a:p>
            <a:pPr lvl="1"/>
            <a:r>
              <a:rPr lang="en-US" dirty="0"/>
              <a:t>philosophy</a:t>
            </a:r>
          </a:p>
          <a:p>
            <a:r>
              <a:rPr lang="en-US" dirty="0"/>
              <a:t>Bad</a:t>
            </a:r>
          </a:p>
          <a:p>
            <a:pPr lvl="1"/>
            <a:r>
              <a:rPr lang="en-US" dirty="0"/>
              <a:t>sophistic ~ rhetoric</a:t>
            </a:r>
          </a:p>
        </p:txBody>
      </p:sp>
      <p:sp>
        <p:nvSpPr>
          <p:cNvPr id="5" name="Text Placeholder 4">
            <a:extLst>
              <a:ext uri="{FF2B5EF4-FFF2-40B4-BE49-F238E27FC236}">
                <a16:creationId xmlns:a16="http://schemas.microsoft.com/office/drawing/2014/main" id="{CEC793A9-F3C2-45E0-A817-150A17A195B9}"/>
              </a:ext>
            </a:extLst>
          </p:cNvPr>
          <p:cNvSpPr>
            <a:spLocks noGrp="1"/>
          </p:cNvSpPr>
          <p:nvPr>
            <p:ph type="body" sz="quarter" idx="3"/>
          </p:nvPr>
        </p:nvSpPr>
        <p:spPr/>
        <p:txBody>
          <a:bodyPr/>
          <a:lstStyle/>
          <a:p>
            <a:r>
              <a:rPr lang="en-US" dirty="0"/>
              <a:t>Callicles</a:t>
            </a:r>
          </a:p>
        </p:txBody>
      </p:sp>
      <p:sp>
        <p:nvSpPr>
          <p:cNvPr id="6" name="Content Placeholder 5">
            <a:extLst>
              <a:ext uri="{FF2B5EF4-FFF2-40B4-BE49-F238E27FC236}">
                <a16:creationId xmlns:a16="http://schemas.microsoft.com/office/drawing/2014/main" id="{889E7EC7-1936-4CF0-9A28-BF75EE3922CA}"/>
              </a:ext>
            </a:extLst>
          </p:cNvPr>
          <p:cNvSpPr>
            <a:spLocks noGrp="1"/>
          </p:cNvSpPr>
          <p:nvPr>
            <p:ph sz="quarter" idx="4"/>
          </p:nvPr>
        </p:nvSpPr>
        <p:spPr/>
        <p:txBody>
          <a:bodyPr/>
          <a:lstStyle/>
          <a:p>
            <a:r>
              <a:rPr lang="en-US" dirty="0"/>
              <a:t>Good</a:t>
            </a:r>
          </a:p>
          <a:p>
            <a:pPr lvl="1"/>
            <a:r>
              <a:rPr lang="en-US" dirty="0"/>
              <a:t>rhetoric</a:t>
            </a:r>
          </a:p>
          <a:p>
            <a:r>
              <a:rPr lang="en-US" dirty="0"/>
              <a:t>Bad</a:t>
            </a:r>
          </a:p>
          <a:p>
            <a:pPr lvl="1"/>
            <a:r>
              <a:rPr lang="en-US" dirty="0"/>
              <a:t>philosophy ~ sophistic</a:t>
            </a:r>
          </a:p>
        </p:txBody>
      </p:sp>
      <p:sp>
        <p:nvSpPr>
          <p:cNvPr id="7" name="Date Placeholder 6">
            <a:extLst>
              <a:ext uri="{FF2B5EF4-FFF2-40B4-BE49-F238E27FC236}">
                <a16:creationId xmlns:a16="http://schemas.microsoft.com/office/drawing/2014/main" id="{57DA3BAC-E28E-40BA-A19B-1B6CE559FABC}"/>
              </a:ext>
            </a:extLst>
          </p:cNvPr>
          <p:cNvSpPr>
            <a:spLocks noGrp="1"/>
          </p:cNvSpPr>
          <p:nvPr>
            <p:ph type="dt" sz="half" idx="11"/>
          </p:nvPr>
        </p:nvSpPr>
        <p:spPr/>
        <p:txBody>
          <a:bodyPr/>
          <a:lstStyle/>
          <a:p>
            <a:r>
              <a:rPr lang="en-US"/>
              <a:t>25-Aug 2025</a:t>
            </a:r>
            <a:endParaRPr lang="en-US" dirty="0"/>
          </a:p>
        </p:txBody>
      </p:sp>
      <p:sp>
        <p:nvSpPr>
          <p:cNvPr id="8" name="Footer Placeholder 7">
            <a:extLst>
              <a:ext uri="{FF2B5EF4-FFF2-40B4-BE49-F238E27FC236}">
                <a16:creationId xmlns:a16="http://schemas.microsoft.com/office/drawing/2014/main" id="{17A10A8A-0041-4DAC-8927-2B09D3C7388F}"/>
              </a:ext>
            </a:extLst>
          </p:cNvPr>
          <p:cNvSpPr>
            <a:spLocks noGrp="1"/>
          </p:cNvSpPr>
          <p:nvPr>
            <p:ph type="ftr" sz="quarter" idx="10"/>
          </p:nvPr>
        </p:nvSpPr>
        <p:spPr/>
        <p:txBody>
          <a:bodyPr/>
          <a:lstStyle/>
          <a:p>
            <a:r>
              <a:rPr lang="en-US"/>
              <a:t>Plato Gorgias 2</a:t>
            </a:r>
            <a:endParaRPr lang="en-US" dirty="0"/>
          </a:p>
        </p:txBody>
      </p:sp>
      <p:sp>
        <p:nvSpPr>
          <p:cNvPr id="9" name="Slide Number Placeholder 8">
            <a:extLst>
              <a:ext uri="{FF2B5EF4-FFF2-40B4-BE49-F238E27FC236}">
                <a16:creationId xmlns:a16="http://schemas.microsoft.com/office/drawing/2014/main" id="{5EF16522-3818-4399-A5AA-E6496EE1CE9B}"/>
              </a:ext>
            </a:extLst>
          </p:cNvPr>
          <p:cNvSpPr>
            <a:spLocks noGrp="1"/>
          </p:cNvSpPr>
          <p:nvPr>
            <p:ph type="sldNum" sz="quarter" idx="12"/>
          </p:nvPr>
        </p:nvSpPr>
        <p:spPr/>
        <p:txBody>
          <a:bodyPr/>
          <a:lstStyle/>
          <a:p>
            <a:fld id="{F36C87F6-986D-49E6-AF40-1B3A1EE8064D}" type="slidenum">
              <a:rPr lang="en-US" smtClean="0"/>
              <a:pPr/>
              <a:t>15</a:t>
            </a:fld>
            <a:endParaRPr lang="en-US"/>
          </a:p>
        </p:txBody>
      </p:sp>
    </p:spTree>
    <p:extLst>
      <p:ext uri="{BB962C8B-B14F-4D97-AF65-F5344CB8AC3E}">
        <p14:creationId xmlns:p14="http://schemas.microsoft.com/office/powerpoint/2010/main" val="32965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500"/>
                                        <p:tgtEl>
                                          <p:spTgt spid="6">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p:bldP spid="5" grpId="0" uiExpand="1" build="p" animBg="1"/>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C802-0727-4505-BB76-7DD70A3066D8}"/>
              </a:ext>
            </a:extLst>
          </p:cNvPr>
          <p:cNvSpPr>
            <a:spLocks noGrp="1"/>
          </p:cNvSpPr>
          <p:nvPr>
            <p:ph type="title"/>
          </p:nvPr>
        </p:nvSpPr>
        <p:spPr/>
        <p:txBody>
          <a:bodyPr/>
          <a:lstStyle/>
          <a:p>
            <a:r>
              <a:rPr lang="en-US" dirty="0"/>
              <a:t>Shaming Rhetoric</a:t>
            </a:r>
          </a:p>
        </p:txBody>
      </p:sp>
      <p:sp>
        <p:nvSpPr>
          <p:cNvPr id="5" name="Content Placeholder 4">
            <a:extLst>
              <a:ext uri="{FF2B5EF4-FFF2-40B4-BE49-F238E27FC236}">
                <a16:creationId xmlns:a16="http://schemas.microsoft.com/office/drawing/2014/main" id="{7D36D7CE-378B-4782-A1EB-1ABB1D04D404}"/>
              </a:ext>
            </a:extLst>
          </p:cNvPr>
          <p:cNvSpPr>
            <a:spLocks noGrp="1"/>
          </p:cNvSpPr>
          <p:nvPr>
            <p:ph sz="half" idx="1"/>
          </p:nvPr>
        </p:nvSpPr>
        <p:spPr/>
        <p:txBody>
          <a:bodyPr>
            <a:normAutofit/>
          </a:bodyPr>
          <a:lstStyle/>
          <a:p>
            <a:r>
              <a:rPr lang="en-US" dirty="0"/>
              <a:t>Grow up, Socrates!</a:t>
            </a:r>
          </a:p>
          <a:p>
            <a:pPr marL="274320" lvl="1" indent="0">
              <a:buNone/>
            </a:pPr>
            <a:r>
              <a:rPr lang="en-US" dirty="0"/>
              <a:t>“I feel towards philosophers as I do towards adults who talk baby talk and play like children.” (</a:t>
            </a:r>
            <a:r>
              <a:rPr lang="en-US" dirty="0" err="1"/>
              <a:t>485a</a:t>
            </a:r>
            <a:r>
              <a:rPr lang="en-US" dirty="0"/>
              <a:t>–b)</a:t>
            </a:r>
          </a:p>
        </p:txBody>
      </p:sp>
      <p:sp>
        <p:nvSpPr>
          <p:cNvPr id="7" name="Content Placeholder 6">
            <a:extLst>
              <a:ext uri="{FF2B5EF4-FFF2-40B4-BE49-F238E27FC236}">
                <a16:creationId xmlns:a16="http://schemas.microsoft.com/office/drawing/2014/main" id="{32AA2263-8253-4901-A699-324CB13C29D4}"/>
              </a:ext>
            </a:extLst>
          </p:cNvPr>
          <p:cNvSpPr>
            <a:spLocks noGrp="1"/>
          </p:cNvSpPr>
          <p:nvPr>
            <p:ph sz="half" idx="2"/>
          </p:nvPr>
        </p:nvSpPr>
        <p:spPr/>
        <p:txBody>
          <a:bodyPr>
            <a:normAutofit/>
          </a:bodyPr>
          <a:lstStyle/>
          <a:p>
            <a:r>
              <a:rPr lang="en-US" dirty="0"/>
              <a:t>Callicles as…</a:t>
            </a:r>
          </a:p>
          <a:p>
            <a:pPr lvl="1"/>
            <a:r>
              <a:rPr lang="en-US" dirty="0"/>
              <a:t>Leaky sieve</a:t>
            </a:r>
          </a:p>
          <a:p>
            <a:pPr lvl="1"/>
            <a:r>
              <a:rPr lang="en-US" dirty="0"/>
              <a:t>“Plover” </a:t>
            </a:r>
            <a:r>
              <a:rPr lang="en-US" sz="2000" dirty="0"/>
              <a:t>(</a:t>
            </a:r>
            <a:r>
              <a:rPr lang="en-US" sz="2000" i="1" dirty="0" err="1"/>
              <a:t>kharadros</a:t>
            </a:r>
            <a:r>
              <a:rPr lang="en-US" sz="2000" dirty="0"/>
              <a:t>)</a:t>
            </a:r>
            <a:endParaRPr lang="en-US" dirty="0"/>
          </a:p>
          <a:p>
            <a:pPr lvl="2"/>
            <a:r>
              <a:rPr lang="en-US" dirty="0"/>
              <a:t>Eating-shitting</a:t>
            </a:r>
          </a:p>
          <a:p>
            <a:pPr lvl="1"/>
            <a:r>
              <a:rPr lang="en-US" dirty="0"/>
              <a:t>Butt scratcher</a:t>
            </a:r>
          </a:p>
          <a:p>
            <a:pPr lvl="2"/>
            <a:r>
              <a:rPr lang="en-US" dirty="0"/>
              <a:t>Slave to the “itch”</a:t>
            </a:r>
          </a:p>
        </p:txBody>
      </p:sp>
      <p:sp>
        <p:nvSpPr>
          <p:cNvPr id="10" name="Date Placeholder 9">
            <a:extLst>
              <a:ext uri="{FF2B5EF4-FFF2-40B4-BE49-F238E27FC236}">
                <a16:creationId xmlns:a16="http://schemas.microsoft.com/office/drawing/2014/main" id="{319DC017-2CA0-4F30-BEBF-14EF02D24937}"/>
              </a:ext>
            </a:extLst>
          </p:cNvPr>
          <p:cNvSpPr>
            <a:spLocks noGrp="1"/>
          </p:cNvSpPr>
          <p:nvPr>
            <p:ph type="dt" sz="half" idx="10"/>
          </p:nvPr>
        </p:nvSpPr>
        <p:spPr/>
        <p:txBody>
          <a:bodyPr/>
          <a:lstStyle/>
          <a:p>
            <a:r>
              <a:rPr lang="en-US"/>
              <a:t>25-Aug 2025</a:t>
            </a:r>
            <a:endParaRPr lang="en-US" dirty="0"/>
          </a:p>
        </p:txBody>
      </p:sp>
      <p:sp>
        <p:nvSpPr>
          <p:cNvPr id="11" name="Footer Placeholder 10">
            <a:extLst>
              <a:ext uri="{FF2B5EF4-FFF2-40B4-BE49-F238E27FC236}">
                <a16:creationId xmlns:a16="http://schemas.microsoft.com/office/drawing/2014/main" id="{C7A7EC20-C0A0-4754-9313-00219CF9C590}"/>
              </a:ext>
            </a:extLst>
          </p:cNvPr>
          <p:cNvSpPr>
            <a:spLocks noGrp="1"/>
          </p:cNvSpPr>
          <p:nvPr>
            <p:ph type="ftr" sz="quarter" idx="3"/>
          </p:nvPr>
        </p:nvSpPr>
        <p:spPr/>
        <p:txBody>
          <a:bodyPr/>
          <a:lstStyle/>
          <a:p>
            <a:r>
              <a:rPr lang="en-US"/>
              <a:t>Plato Gorgias 2</a:t>
            </a:r>
            <a:endParaRPr lang="en-US" dirty="0"/>
          </a:p>
        </p:txBody>
      </p:sp>
      <p:sp>
        <p:nvSpPr>
          <p:cNvPr id="12" name="Slide Number Placeholder 11">
            <a:extLst>
              <a:ext uri="{FF2B5EF4-FFF2-40B4-BE49-F238E27FC236}">
                <a16:creationId xmlns:a16="http://schemas.microsoft.com/office/drawing/2014/main" id="{C0855CD3-20BE-422B-9B80-19CFF53565F9}"/>
              </a:ext>
            </a:extLst>
          </p:cNvPr>
          <p:cNvSpPr>
            <a:spLocks noGrp="1"/>
          </p:cNvSpPr>
          <p:nvPr>
            <p:ph type="sldNum" sz="quarter" idx="4"/>
          </p:nvPr>
        </p:nvSpPr>
        <p:spPr/>
        <p:txBody>
          <a:bodyPr/>
          <a:lstStyle/>
          <a:p>
            <a:fld id="{F36C87F6-986D-49E6-AF40-1B3A1EE8064D}" type="slidenum">
              <a:rPr lang="en-US" smtClean="0"/>
              <a:pPr/>
              <a:t>16</a:t>
            </a:fld>
            <a:endParaRPr lang="en-US"/>
          </a:p>
        </p:txBody>
      </p:sp>
    </p:spTree>
    <p:extLst>
      <p:ext uri="{BB962C8B-B14F-4D97-AF65-F5344CB8AC3E}">
        <p14:creationId xmlns:p14="http://schemas.microsoft.com/office/powerpoint/2010/main" val="128326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i="1" dirty="0"/>
              <a:t>Gorgias</a:t>
            </a:r>
            <a:r>
              <a:rPr lang="en-US" dirty="0"/>
              <a:t> as Preview. . .</a:t>
            </a:r>
          </a:p>
        </p:txBody>
      </p:sp>
      <p:sp>
        <p:nvSpPr>
          <p:cNvPr id="10" name="Content Placeholder 9"/>
          <p:cNvSpPr>
            <a:spLocks noGrp="1"/>
          </p:cNvSpPr>
          <p:nvPr>
            <p:ph sz="half" idx="1"/>
          </p:nvPr>
        </p:nvSpPr>
        <p:spPr/>
        <p:txBody>
          <a:bodyPr>
            <a:normAutofit/>
          </a:bodyPr>
          <a:lstStyle/>
          <a:p>
            <a:r>
              <a:rPr lang="en-US" i="1" dirty="0"/>
              <a:t>Kolakeia</a:t>
            </a:r>
            <a:r>
              <a:rPr lang="en-US" dirty="0"/>
              <a:t> vs. </a:t>
            </a:r>
            <a:r>
              <a:rPr lang="en-US" i="1" dirty="0"/>
              <a:t>parrhesia</a:t>
            </a:r>
            <a:endParaRPr lang="en-US" dirty="0"/>
          </a:p>
          <a:p>
            <a:pPr lvl="1"/>
            <a:r>
              <a:rPr lang="en-US" dirty="0"/>
              <a:t>Pandering vs. straight-talking</a:t>
            </a:r>
          </a:p>
          <a:p>
            <a:r>
              <a:rPr lang="en-US" i="1" dirty="0"/>
              <a:t>Eros</a:t>
            </a:r>
            <a:r>
              <a:rPr lang="en-US" dirty="0"/>
              <a:t> for. . .</a:t>
            </a:r>
          </a:p>
          <a:p>
            <a:pPr lvl="1"/>
            <a:r>
              <a:rPr lang="en-US" i="1" dirty="0"/>
              <a:t>polis</a:t>
            </a:r>
            <a:r>
              <a:rPr lang="en-US" dirty="0"/>
              <a:t>, </a:t>
            </a:r>
            <a:r>
              <a:rPr lang="en-US" i="1" dirty="0"/>
              <a:t>demos</a:t>
            </a:r>
          </a:p>
        </p:txBody>
      </p:sp>
      <p:sp>
        <p:nvSpPr>
          <p:cNvPr id="5" name="Content Placeholder 4">
            <a:extLst>
              <a:ext uri="{FF2B5EF4-FFF2-40B4-BE49-F238E27FC236}">
                <a16:creationId xmlns:a16="http://schemas.microsoft.com/office/drawing/2014/main" id="{5E2CAE17-746C-4634-902C-3DE8EAE80AA4}"/>
              </a:ext>
            </a:extLst>
          </p:cNvPr>
          <p:cNvSpPr>
            <a:spLocks noGrp="1"/>
          </p:cNvSpPr>
          <p:nvPr>
            <p:ph sz="half" idx="2"/>
          </p:nvPr>
        </p:nvSpPr>
        <p:spPr/>
        <p:txBody>
          <a:bodyPr/>
          <a:lstStyle/>
          <a:p>
            <a:r>
              <a:rPr lang="en-US" dirty="0"/>
              <a:t>Speech democracy</a:t>
            </a:r>
          </a:p>
          <a:p>
            <a:r>
              <a:rPr lang="en-US" dirty="0"/>
              <a:t>Sophistic</a:t>
            </a:r>
          </a:p>
          <a:p>
            <a:pPr lvl="1"/>
            <a:r>
              <a:rPr lang="en-US" i="1" dirty="0"/>
              <a:t>Epideixis</a:t>
            </a:r>
            <a:r>
              <a:rPr lang="en-US" dirty="0"/>
              <a:t>, natural law</a:t>
            </a:r>
          </a:p>
        </p:txBody>
      </p:sp>
      <p:sp>
        <p:nvSpPr>
          <p:cNvPr id="3" name="Footer Placeholder 2">
            <a:extLst>
              <a:ext uri="{FF2B5EF4-FFF2-40B4-BE49-F238E27FC236}">
                <a16:creationId xmlns:a16="http://schemas.microsoft.com/office/drawing/2014/main" id="{8F1272D4-9DC0-42B8-BC14-4209C839DDC8}"/>
              </a:ext>
            </a:extLst>
          </p:cNvPr>
          <p:cNvSpPr>
            <a:spLocks noGrp="1"/>
          </p:cNvSpPr>
          <p:nvPr>
            <p:ph type="ftr" sz="quarter" idx="3"/>
          </p:nvPr>
        </p:nvSpPr>
        <p:spPr/>
        <p:txBody>
          <a:bodyPr/>
          <a:lstStyle/>
          <a:p>
            <a:r>
              <a:rPr lang="en-US"/>
              <a:t>Plato Gorgias 2</a:t>
            </a:r>
            <a:endParaRPr lang="en-US" dirty="0"/>
          </a:p>
        </p:txBody>
      </p:sp>
      <p:sp>
        <p:nvSpPr>
          <p:cNvPr id="2" name="Date Placeholder 1">
            <a:extLst>
              <a:ext uri="{FF2B5EF4-FFF2-40B4-BE49-F238E27FC236}">
                <a16:creationId xmlns:a16="http://schemas.microsoft.com/office/drawing/2014/main" id="{3FBE0F60-0F28-4A32-A3DD-2B20CDB160F2}"/>
              </a:ext>
            </a:extLst>
          </p:cNvPr>
          <p:cNvSpPr>
            <a:spLocks noGrp="1"/>
          </p:cNvSpPr>
          <p:nvPr>
            <p:ph type="dt" sz="half" idx="10"/>
          </p:nvPr>
        </p:nvSpPr>
        <p:spPr/>
        <p:txBody>
          <a:bodyPr/>
          <a:lstStyle/>
          <a:p>
            <a:r>
              <a:rPr lang="en-US"/>
              <a:t>25-Aug 2025</a:t>
            </a:r>
            <a:endParaRPr lang="en-US" dirty="0"/>
          </a:p>
        </p:txBody>
      </p:sp>
      <p:sp>
        <p:nvSpPr>
          <p:cNvPr id="4" name="Slide Number Placeholder 3">
            <a:extLst>
              <a:ext uri="{FF2B5EF4-FFF2-40B4-BE49-F238E27FC236}">
                <a16:creationId xmlns:a16="http://schemas.microsoft.com/office/drawing/2014/main" id="{380D4FA3-3F33-43C1-8D6C-732520047F8A}"/>
              </a:ext>
            </a:extLst>
          </p:cNvPr>
          <p:cNvSpPr>
            <a:spLocks noGrp="1"/>
          </p:cNvSpPr>
          <p:nvPr>
            <p:ph type="sldNum" sz="quarter" idx="4"/>
          </p:nvPr>
        </p:nvSpPr>
        <p:spPr/>
        <p:txBody>
          <a:bodyPr/>
          <a:lstStyle/>
          <a:p>
            <a:fld id="{F36C87F6-986D-49E6-AF40-1B3A1EE8064D}" type="slidenum">
              <a:rPr lang="en-US" smtClean="0"/>
              <a:pPr/>
              <a:t>17</a:t>
            </a:fld>
            <a:endParaRPr lang="en-US"/>
          </a:p>
        </p:txBody>
      </p:sp>
    </p:spTree>
    <p:extLst>
      <p:ext uri="{BB962C8B-B14F-4D97-AF65-F5344CB8AC3E}">
        <p14:creationId xmlns:p14="http://schemas.microsoft.com/office/powerpoint/2010/main" val="165308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57FA-6660-4814-B49F-BB780B31952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6EF5EDF-FAB4-49E4-A6DF-54192B5A971A}"/>
              </a:ext>
            </a:extLst>
          </p:cNvPr>
          <p:cNvSpPr>
            <a:spLocks noGrp="1"/>
          </p:cNvSpPr>
          <p:nvPr>
            <p:ph idx="1"/>
          </p:nvPr>
        </p:nvSpPr>
        <p:spPr/>
        <p:txBody>
          <a:bodyPr>
            <a:normAutofit lnSpcReduction="10000"/>
          </a:bodyPr>
          <a:lstStyle/>
          <a:p>
            <a:pPr lvl="0"/>
            <a:r>
              <a:rPr lang="en-US" dirty="0"/>
              <a:t>Preliminary Notes</a:t>
            </a:r>
          </a:p>
          <a:p>
            <a:pPr lvl="1"/>
            <a:r>
              <a:rPr lang="en-US" dirty="0"/>
              <a:t>Assignments, Research Session, Socrates</a:t>
            </a:r>
          </a:p>
          <a:p>
            <a:pPr lvl="0"/>
            <a:r>
              <a:rPr lang="en-US" dirty="0"/>
              <a:t>Discussion</a:t>
            </a:r>
          </a:p>
          <a:p>
            <a:pPr lvl="1"/>
            <a:r>
              <a:rPr lang="en-US" dirty="0"/>
              <a:t>Is Socrates Persuasive?</a:t>
            </a:r>
          </a:p>
          <a:p>
            <a:pPr lvl="0"/>
            <a:r>
              <a:rPr lang="en-US" dirty="0"/>
              <a:t>Recap and Update</a:t>
            </a:r>
          </a:p>
          <a:p>
            <a:pPr lvl="1"/>
            <a:r>
              <a:rPr lang="en-US" dirty="0"/>
              <a:t>Rhetoric versus . . .</a:t>
            </a:r>
          </a:p>
        </p:txBody>
      </p:sp>
      <p:sp>
        <p:nvSpPr>
          <p:cNvPr id="4" name="Footer Placeholder 3">
            <a:extLst>
              <a:ext uri="{FF2B5EF4-FFF2-40B4-BE49-F238E27FC236}">
                <a16:creationId xmlns:a16="http://schemas.microsoft.com/office/drawing/2014/main" id="{64A0E503-4BE2-41BB-8C97-DBBA3B8D9300}"/>
              </a:ext>
            </a:extLst>
          </p:cNvPr>
          <p:cNvSpPr>
            <a:spLocks noGrp="1"/>
          </p:cNvSpPr>
          <p:nvPr>
            <p:ph type="ftr" sz="quarter" idx="3"/>
          </p:nvPr>
        </p:nvSpPr>
        <p:spPr/>
        <p:txBody>
          <a:bodyPr/>
          <a:lstStyle/>
          <a:p>
            <a:r>
              <a:rPr lang="en-US"/>
              <a:t>Plato Gorgias 2</a:t>
            </a:r>
            <a:endParaRPr lang="en-US" dirty="0"/>
          </a:p>
        </p:txBody>
      </p:sp>
      <p:sp>
        <p:nvSpPr>
          <p:cNvPr id="5" name="Date Placeholder 4">
            <a:extLst>
              <a:ext uri="{FF2B5EF4-FFF2-40B4-BE49-F238E27FC236}">
                <a16:creationId xmlns:a16="http://schemas.microsoft.com/office/drawing/2014/main" id="{5250D522-11C3-44EF-86FE-7E0FACCD78A0}"/>
              </a:ext>
            </a:extLst>
          </p:cNvPr>
          <p:cNvSpPr>
            <a:spLocks noGrp="1"/>
          </p:cNvSpPr>
          <p:nvPr>
            <p:ph type="dt" sz="half" idx="2"/>
          </p:nvPr>
        </p:nvSpPr>
        <p:spPr/>
        <p:txBody>
          <a:bodyPr/>
          <a:lstStyle/>
          <a:p>
            <a:r>
              <a:rPr lang="en-US"/>
              <a:t>25-Aug 2025</a:t>
            </a:r>
            <a:endParaRPr lang="en-US" dirty="0"/>
          </a:p>
        </p:txBody>
      </p:sp>
      <p:sp>
        <p:nvSpPr>
          <p:cNvPr id="6" name="Slide Number Placeholder 5">
            <a:extLst>
              <a:ext uri="{FF2B5EF4-FFF2-40B4-BE49-F238E27FC236}">
                <a16:creationId xmlns:a16="http://schemas.microsoft.com/office/drawing/2014/main" id="{AA6D8F44-5B82-4936-B22A-C4AF06E837F2}"/>
              </a:ext>
            </a:extLst>
          </p:cNvPr>
          <p:cNvSpPr>
            <a:spLocks noGrp="1"/>
          </p:cNvSpPr>
          <p:nvPr>
            <p:ph type="sldNum" sz="quarter" idx="4"/>
          </p:nvPr>
        </p:nvSpPr>
        <p:spPr/>
        <p:txBody>
          <a:bodyPr/>
          <a:lstStyle/>
          <a:p>
            <a:fld id="{F36C87F6-986D-49E6-AF40-1B3A1EE8064D}" type="slidenum">
              <a:rPr lang="en-US" smtClean="0"/>
              <a:pPr/>
              <a:t>2</a:t>
            </a:fld>
            <a:endParaRPr lang="en-US"/>
          </a:p>
        </p:txBody>
      </p:sp>
    </p:spTree>
    <p:extLst>
      <p:ext uri="{BB962C8B-B14F-4D97-AF65-F5344CB8AC3E}">
        <p14:creationId xmlns:p14="http://schemas.microsoft.com/office/powerpoint/2010/main" val="421205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19D6-2CDD-4622-94C7-15B04936DCD4}"/>
              </a:ext>
            </a:extLst>
          </p:cNvPr>
          <p:cNvSpPr>
            <a:spLocks noGrp="1"/>
          </p:cNvSpPr>
          <p:nvPr>
            <p:ph type="title"/>
          </p:nvPr>
        </p:nvSpPr>
        <p:spPr/>
        <p:txBody>
          <a:bodyPr/>
          <a:lstStyle/>
          <a:p>
            <a:r>
              <a:rPr lang="en-US" dirty="0"/>
              <a:t>Preliminary Notes</a:t>
            </a:r>
          </a:p>
        </p:txBody>
      </p:sp>
      <p:sp>
        <p:nvSpPr>
          <p:cNvPr id="3" name="Text Placeholder 2">
            <a:extLst>
              <a:ext uri="{FF2B5EF4-FFF2-40B4-BE49-F238E27FC236}">
                <a16:creationId xmlns:a16="http://schemas.microsoft.com/office/drawing/2014/main" id="{FFB8BC5A-F981-461F-91A8-CE17FFC7ED9B}"/>
              </a:ext>
            </a:extLst>
          </p:cNvPr>
          <p:cNvSpPr>
            <a:spLocks noGrp="1"/>
          </p:cNvSpPr>
          <p:nvPr>
            <p:ph type="body" idx="1"/>
          </p:nvPr>
        </p:nvSpPr>
        <p:spPr>
          <a:xfrm>
            <a:off x="1213150" y="3742277"/>
            <a:ext cx="9758063" cy="644985"/>
          </a:xfrm>
        </p:spPr>
        <p:txBody>
          <a:bodyPr/>
          <a:lstStyle/>
          <a:p>
            <a:r>
              <a:rPr lang="en-US" dirty="0"/>
              <a:t>Assignments, Research Session, Socrates</a:t>
            </a:r>
          </a:p>
        </p:txBody>
      </p:sp>
    </p:spTree>
    <p:extLst>
      <p:ext uri="{BB962C8B-B14F-4D97-AF65-F5344CB8AC3E}">
        <p14:creationId xmlns:p14="http://schemas.microsoft.com/office/powerpoint/2010/main" val="356030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C5EF-06C6-46A4-A651-BF53E5AF7694}"/>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3F695B41-BEF8-41C9-8C6B-B4EFACF82CF6}"/>
              </a:ext>
            </a:extLst>
          </p:cNvPr>
          <p:cNvSpPr>
            <a:spLocks noGrp="1"/>
          </p:cNvSpPr>
          <p:nvPr>
            <p:ph type="body" idx="1"/>
          </p:nvPr>
        </p:nvSpPr>
        <p:spPr>
          <a:xfrm>
            <a:off x="1213150" y="3742277"/>
            <a:ext cx="9758063" cy="644985"/>
          </a:xfrm>
        </p:spPr>
        <p:txBody>
          <a:bodyPr/>
          <a:lstStyle/>
          <a:p>
            <a:r>
              <a:rPr lang="en-US" dirty="0"/>
              <a:t>Is Socrates Persuasive?</a:t>
            </a:r>
          </a:p>
        </p:txBody>
      </p:sp>
    </p:spTree>
    <p:extLst>
      <p:ext uri="{BB962C8B-B14F-4D97-AF65-F5344CB8AC3E}">
        <p14:creationId xmlns:p14="http://schemas.microsoft.com/office/powerpoint/2010/main" val="221504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609" y="1619417"/>
            <a:ext cx="11167607" cy="2485787"/>
          </a:xfrm>
          <a:prstGeom prst="round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i="1" dirty="0"/>
              <a:t>IS SOCRATES’ PERSUASION</a:t>
            </a:r>
            <a:r>
              <a:rPr lang="en-US" sz="3600" dirty="0"/>
              <a:t> </a:t>
            </a:r>
            <a:r>
              <a:rPr lang="en-US" sz="3200" dirty="0"/>
              <a:t>regarding Callicles’ natural-law hedonism</a:t>
            </a:r>
            <a:r>
              <a:rPr lang="en-US" sz="3600" dirty="0"/>
              <a:t> </a:t>
            </a:r>
            <a:r>
              <a:rPr lang="en-US" sz="3600" i="1" dirty="0"/>
              <a:t>PERSUASIVE?</a:t>
            </a:r>
          </a:p>
          <a:p>
            <a:pPr algn="ctr"/>
            <a:r>
              <a:rPr lang="en-US" sz="3200"/>
              <a:t>To Callicles? </a:t>
            </a:r>
            <a:r>
              <a:rPr lang="en-US" sz="3200" dirty="0"/>
              <a:t>To you?</a:t>
            </a:r>
            <a:endParaRPr lang="en-US" sz="3600" dirty="0"/>
          </a:p>
          <a:p>
            <a:pPr algn="ctr"/>
            <a:r>
              <a:rPr lang="en-US" sz="3600" i="1" dirty="0"/>
              <a:t>WHY OR WHY NOT?</a:t>
            </a:r>
          </a:p>
        </p:txBody>
      </p:sp>
      <p:pic>
        <p:nvPicPr>
          <p:cNvPr id="6" name="Picture 5">
            <a:extLst>
              <a:ext uri="{FF2B5EF4-FFF2-40B4-BE49-F238E27FC236}">
                <a16:creationId xmlns:a16="http://schemas.microsoft.com/office/drawing/2014/main" id="{10AEF00C-0552-4063-A8E8-40963C417E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99944" y="3429000"/>
            <a:ext cx="2571750" cy="2571750"/>
          </a:xfrm>
          <a:prstGeom prst="rect">
            <a:avLst/>
          </a:prstGeom>
        </p:spPr>
      </p:pic>
    </p:spTree>
    <p:extLst>
      <p:ext uri="{BB962C8B-B14F-4D97-AF65-F5344CB8AC3E}">
        <p14:creationId xmlns:p14="http://schemas.microsoft.com/office/powerpoint/2010/main" val="257953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251B-0492-4DD5-95BD-763EC8488760}"/>
              </a:ext>
            </a:extLst>
          </p:cNvPr>
          <p:cNvSpPr>
            <a:spLocks noGrp="1"/>
          </p:cNvSpPr>
          <p:nvPr>
            <p:ph type="title"/>
          </p:nvPr>
        </p:nvSpPr>
        <p:spPr/>
        <p:txBody>
          <a:bodyPr/>
          <a:lstStyle/>
          <a:p>
            <a:r>
              <a:rPr lang="en-US" dirty="0"/>
              <a:t>Recap and Update</a:t>
            </a:r>
          </a:p>
        </p:txBody>
      </p:sp>
      <p:sp>
        <p:nvSpPr>
          <p:cNvPr id="3" name="Text Placeholder 2">
            <a:extLst>
              <a:ext uri="{FF2B5EF4-FFF2-40B4-BE49-F238E27FC236}">
                <a16:creationId xmlns:a16="http://schemas.microsoft.com/office/drawing/2014/main" id="{E39698C5-EDFC-45BF-B974-5CA3495E581E}"/>
              </a:ext>
            </a:extLst>
          </p:cNvPr>
          <p:cNvSpPr>
            <a:spLocks noGrp="1"/>
          </p:cNvSpPr>
          <p:nvPr>
            <p:ph type="body" idx="1"/>
          </p:nvPr>
        </p:nvSpPr>
        <p:spPr>
          <a:xfrm>
            <a:off x="1213150" y="3742277"/>
            <a:ext cx="9758063" cy="644985"/>
          </a:xfrm>
        </p:spPr>
        <p:txBody>
          <a:bodyPr/>
          <a:lstStyle/>
          <a:p>
            <a:r>
              <a:rPr lang="en-US" dirty="0"/>
              <a:t>Rhetoric versus . . .</a:t>
            </a:r>
          </a:p>
        </p:txBody>
      </p:sp>
    </p:spTree>
    <p:extLst>
      <p:ext uri="{BB962C8B-B14F-4D97-AF65-F5344CB8AC3E}">
        <p14:creationId xmlns:p14="http://schemas.microsoft.com/office/powerpoint/2010/main" val="140438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655B-CA9D-4302-9BE3-BD2E668E687A}"/>
              </a:ext>
            </a:extLst>
          </p:cNvPr>
          <p:cNvSpPr>
            <a:spLocks noGrp="1"/>
          </p:cNvSpPr>
          <p:nvPr>
            <p:ph type="title"/>
          </p:nvPr>
        </p:nvSpPr>
        <p:spPr/>
        <p:txBody>
          <a:bodyPr/>
          <a:lstStyle/>
          <a:p>
            <a:r>
              <a:rPr lang="en-US" dirty="0"/>
              <a:t>Skills versus “Knacks”</a:t>
            </a:r>
          </a:p>
        </p:txBody>
      </p:sp>
      <p:sp>
        <p:nvSpPr>
          <p:cNvPr id="3" name="Text Placeholder 2">
            <a:extLst>
              <a:ext uri="{FF2B5EF4-FFF2-40B4-BE49-F238E27FC236}">
                <a16:creationId xmlns:a16="http://schemas.microsoft.com/office/drawing/2014/main" id="{5A77DAC4-1BE7-4585-8016-3B2770D630B7}"/>
              </a:ext>
            </a:extLst>
          </p:cNvPr>
          <p:cNvSpPr>
            <a:spLocks noGrp="1"/>
          </p:cNvSpPr>
          <p:nvPr>
            <p:ph type="body" idx="1"/>
          </p:nvPr>
        </p:nvSpPr>
        <p:spPr/>
        <p:txBody>
          <a:bodyPr>
            <a:normAutofit/>
          </a:bodyPr>
          <a:lstStyle/>
          <a:p>
            <a:r>
              <a:rPr lang="en-US" dirty="0"/>
              <a:t>Real </a:t>
            </a:r>
            <a:r>
              <a:rPr lang="en-US" sz="2000" dirty="0"/>
              <a:t>(</a:t>
            </a:r>
            <a:r>
              <a:rPr lang="en-US" sz="2000" i="1" dirty="0" err="1"/>
              <a:t>tekhnai</a:t>
            </a:r>
            <a:r>
              <a:rPr lang="en-US" sz="2000" dirty="0"/>
              <a:t>, “skills”)</a:t>
            </a:r>
            <a:endParaRPr lang="en-US" dirty="0"/>
          </a:p>
        </p:txBody>
      </p:sp>
      <p:sp>
        <p:nvSpPr>
          <p:cNvPr id="4" name="Content Placeholder 3">
            <a:extLst>
              <a:ext uri="{FF2B5EF4-FFF2-40B4-BE49-F238E27FC236}">
                <a16:creationId xmlns:a16="http://schemas.microsoft.com/office/drawing/2014/main" id="{6B52DFE4-803E-4B61-847F-12B206582C5B}"/>
              </a:ext>
            </a:extLst>
          </p:cNvPr>
          <p:cNvSpPr>
            <a:spLocks noGrp="1"/>
          </p:cNvSpPr>
          <p:nvPr>
            <p:ph sz="half" idx="2"/>
          </p:nvPr>
        </p:nvSpPr>
        <p:spPr/>
        <p:txBody>
          <a:bodyPr>
            <a:normAutofit fontScale="92500" lnSpcReduction="10000"/>
          </a:bodyPr>
          <a:lstStyle/>
          <a:p>
            <a:r>
              <a:rPr lang="en-US" dirty="0"/>
              <a:t>Soul governance</a:t>
            </a:r>
          </a:p>
          <a:p>
            <a:pPr lvl="1"/>
            <a:r>
              <a:rPr lang="en-US" dirty="0"/>
              <a:t>Legislation</a:t>
            </a:r>
          </a:p>
          <a:p>
            <a:pPr lvl="1"/>
            <a:r>
              <a:rPr lang="en-US" dirty="0"/>
              <a:t>Justice</a:t>
            </a:r>
          </a:p>
          <a:p>
            <a:r>
              <a:rPr lang="en-US" dirty="0"/>
              <a:t>Body governance</a:t>
            </a:r>
          </a:p>
          <a:p>
            <a:pPr lvl="1"/>
            <a:r>
              <a:rPr lang="en-US" dirty="0"/>
              <a:t>Gymnastic</a:t>
            </a:r>
          </a:p>
          <a:p>
            <a:pPr lvl="1"/>
            <a:r>
              <a:rPr lang="en-US" dirty="0"/>
              <a:t>Medicine</a:t>
            </a:r>
          </a:p>
        </p:txBody>
      </p:sp>
      <p:sp>
        <p:nvSpPr>
          <p:cNvPr id="5" name="Text Placeholder 4">
            <a:extLst>
              <a:ext uri="{FF2B5EF4-FFF2-40B4-BE49-F238E27FC236}">
                <a16:creationId xmlns:a16="http://schemas.microsoft.com/office/drawing/2014/main" id="{16032458-9687-4735-B3CE-43B481538700}"/>
              </a:ext>
            </a:extLst>
          </p:cNvPr>
          <p:cNvSpPr>
            <a:spLocks noGrp="1"/>
          </p:cNvSpPr>
          <p:nvPr>
            <p:ph type="body" sz="quarter" idx="3"/>
          </p:nvPr>
        </p:nvSpPr>
        <p:spPr/>
        <p:txBody>
          <a:bodyPr>
            <a:normAutofit/>
          </a:bodyPr>
          <a:lstStyle/>
          <a:p>
            <a:r>
              <a:rPr lang="en-US" dirty="0"/>
              <a:t>Imitative </a:t>
            </a:r>
            <a:r>
              <a:rPr lang="en-US" sz="2000" dirty="0"/>
              <a:t>(experiential pandering)</a:t>
            </a:r>
            <a:endParaRPr lang="en-US" dirty="0"/>
          </a:p>
        </p:txBody>
      </p:sp>
      <p:sp>
        <p:nvSpPr>
          <p:cNvPr id="6" name="Content Placeholder 5">
            <a:extLst>
              <a:ext uri="{FF2B5EF4-FFF2-40B4-BE49-F238E27FC236}">
                <a16:creationId xmlns:a16="http://schemas.microsoft.com/office/drawing/2014/main" id="{04F692DF-796D-470F-8ECC-CF0F3AA114D9}"/>
              </a:ext>
            </a:extLst>
          </p:cNvPr>
          <p:cNvSpPr>
            <a:spLocks noGrp="1"/>
          </p:cNvSpPr>
          <p:nvPr>
            <p:ph sz="quarter" idx="4"/>
          </p:nvPr>
        </p:nvSpPr>
        <p:spPr/>
        <p:txBody>
          <a:bodyPr>
            <a:normAutofit fontScale="92500" lnSpcReduction="10000"/>
          </a:bodyPr>
          <a:lstStyle/>
          <a:p>
            <a:r>
              <a:rPr lang="en-US" dirty="0"/>
              <a:t>Soul gratification</a:t>
            </a:r>
          </a:p>
          <a:p>
            <a:pPr lvl="1"/>
            <a:r>
              <a:rPr lang="en-US" dirty="0"/>
              <a:t>Sophistic</a:t>
            </a:r>
          </a:p>
          <a:p>
            <a:pPr lvl="1"/>
            <a:r>
              <a:rPr lang="en-US" dirty="0"/>
              <a:t>Rhetoric</a:t>
            </a:r>
          </a:p>
          <a:p>
            <a:r>
              <a:rPr lang="en-US" dirty="0"/>
              <a:t>Body gratification</a:t>
            </a:r>
          </a:p>
          <a:p>
            <a:pPr lvl="1"/>
            <a:r>
              <a:rPr lang="en-US" dirty="0"/>
              <a:t>Cosmetics</a:t>
            </a:r>
          </a:p>
          <a:p>
            <a:pPr lvl="1"/>
            <a:r>
              <a:rPr lang="en-US" dirty="0"/>
              <a:t>Cooking</a:t>
            </a:r>
          </a:p>
        </p:txBody>
      </p:sp>
      <p:sp>
        <p:nvSpPr>
          <p:cNvPr id="10" name="Date Placeholder 9">
            <a:extLst>
              <a:ext uri="{FF2B5EF4-FFF2-40B4-BE49-F238E27FC236}">
                <a16:creationId xmlns:a16="http://schemas.microsoft.com/office/drawing/2014/main" id="{DF51690D-091A-48EF-9FBF-220225F4B6B6}"/>
              </a:ext>
            </a:extLst>
          </p:cNvPr>
          <p:cNvSpPr>
            <a:spLocks noGrp="1"/>
          </p:cNvSpPr>
          <p:nvPr>
            <p:ph type="dt" sz="half" idx="11"/>
          </p:nvPr>
        </p:nvSpPr>
        <p:spPr/>
        <p:txBody>
          <a:bodyPr/>
          <a:lstStyle/>
          <a:p>
            <a:r>
              <a:rPr lang="en-US"/>
              <a:t>25-Aug 2025</a:t>
            </a:r>
            <a:endParaRPr lang="en-US" dirty="0"/>
          </a:p>
        </p:txBody>
      </p:sp>
      <p:sp>
        <p:nvSpPr>
          <p:cNvPr id="11" name="Footer Placeholder 10">
            <a:extLst>
              <a:ext uri="{FF2B5EF4-FFF2-40B4-BE49-F238E27FC236}">
                <a16:creationId xmlns:a16="http://schemas.microsoft.com/office/drawing/2014/main" id="{3F8485E9-0163-43AE-8E1D-A0D47AAD9DE2}"/>
              </a:ext>
            </a:extLst>
          </p:cNvPr>
          <p:cNvSpPr>
            <a:spLocks noGrp="1"/>
          </p:cNvSpPr>
          <p:nvPr>
            <p:ph type="ftr" sz="quarter" idx="10"/>
          </p:nvPr>
        </p:nvSpPr>
        <p:spPr/>
        <p:txBody>
          <a:bodyPr/>
          <a:lstStyle/>
          <a:p>
            <a:r>
              <a:rPr lang="en-US"/>
              <a:t>Plato Gorgias 2</a:t>
            </a:r>
            <a:endParaRPr lang="en-US" dirty="0"/>
          </a:p>
        </p:txBody>
      </p:sp>
      <p:sp>
        <p:nvSpPr>
          <p:cNvPr id="12" name="Slide Number Placeholder 11">
            <a:extLst>
              <a:ext uri="{FF2B5EF4-FFF2-40B4-BE49-F238E27FC236}">
                <a16:creationId xmlns:a16="http://schemas.microsoft.com/office/drawing/2014/main" id="{DEA9639D-7546-45AA-AC29-65F5C73AAE93}"/>
              </a:ext>
            </a:extLst>
          </p:cNvPr>
          <p:cNvSpPr>
            <a:spLocks noGrp="1"/>
          </p:cNvSpPr>
          <p:nvPr>
            <p:ph type="sldNum" sz="quarter" idx="12"/>
          </p:nvPr>
        </p:nvSpPr>
        <p:spPr/>
        <p:txBody>
          <a:bodyPr/>
          <a:lstStyle/>
          <a:p>
            <a:fld id="{F36C87F6-986D-49E6-AF40-1B3A1EE8064D}" type="slidenum">
              <a:rPr lang="en-US" smtClean="0"/>
              <a:pPr/>
              <a:t>7</a:t>
            </a:fld>
            <a:endParaRPr lang="en-US"/>
          </a:p>
        </p:txBody>
      </p:sp>
    </p:spTree>
    <p:extLst>
      <p:ext uri="{BB962C8B-B14F-4D97-AF65-F5344CB8AC3E}">
        <p14:creationId xmlns:p14="http://schemas.microsoft.com/office/powerpoint/2010/main" val="57353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5230-DFEF-414D-AC44-C5950790600F}"/>
              </a:ext>
            </a:extLst>
          </p:cNvPr>
          <p:cNvSpPr>
            <a:spLocks noGrp="1"/>
          </p:cNvSpPr>
          <p:nvPr>
            <p:ph type="title"/>
          </p:nvPr>
        </p:nvSpPr>
        <p:spPr/>
        <p:txBody>
          <a:bodyPr/>
          <a:lstStyle/>
          <a:p>
            <a:r>
              <a:rPr lang="en-US" dirty="0"/>
              <a:t>Underlying Opposition</a:t>
            </a:r>
          </a:p>
        </p:txBody>
      </p:sp>
      <p:sp>
        <p:nvSpPr>
          <p:cNvPr id="3" name="Content Placeholder 2">
            <a:extLst>
              <a:ext uri="{FF2B5EF4-FFF2-40B4-BE49-F238E27FC236}">
                <a16:creationId xmlns:a16="http://schemas.microsoft.com/office/drawing/2014/main" id="{E72E0E9C-7A89-4B77-978A-22D550DBF15D}"/>
              </a:ext>
            </a:extLst>
          </p:cNvPr>
          <p:cNvSpPr>
            <a:spLocks noGrp="1"/>
          </p:cNvSpPr>
          <p:nvPr>
            <p:ph sz="half" idx="1"/>
          </p:nvPr>
        </p:nvSpPr>
        <p:spPr/>
        <p:txBody>
          <a:bodyPr/>
          <a:lstStyle/>
          <a:p>
            <a:r>
              <a:rPr lang="en-US" dirty="0"/>
              <a:t>Sophistic</a:t>
            </a:r>
          </a:p>
          <a:p>
            <a:r>
              <a:rPr lang="en-US" dirty="0"/>
              <a:t>Rhetoric</a:t>
            </a:r>
          </a:p>
        </p:txBody>
      </p:sp>
      <p:sp>
        <p:nvSpPr>
          <p:cNvPr id="4" name="Content Placeholder 3">
            <a:extLst>
              <a:ext uri="{FF2B5EF4-FFF2-40B4-BE49-F238E27FC236}">
                <a16:creationId xmlns:a16="http://schemas.microsoft.com/office/drawing/2014/main" id="{A62C49F6-394E-40B5-AB17-AD5813C32896}"/>
              </a:ext>
            </a:extLst>
          </p:cNvPr>
          <p:cNvSpPr>
            <a:spLocks noGrp="1"/>
          </p:cNvSpPr>
          <p:nvPr>
            <p:ph sz="half" idx="2"/>
          </p:nvPr>
        </p:nvSpPr>
        <p:spPr/>
        <p:txBody>
          <a:bodyPr/>
          <a:lstStyle/>
          <a:p>
            <a:r>
              <a:rPr lang="en-US" dirty="0"/>
              <a:t>Dialectic</a:t>
            </a:r>
          </a:p>
          <a:p>
            <a:r>
              <a:rPr lang="en-US" dirty="0"/>
              <a:t>Philosophy</a:t>
            </a:r>
          </a:p>
        </p:txBody>
      </p:sp>
      <p:sp>
        <p:nvSpPr>
          <p:cNvPr id="5" name="Footer Placeholder 4">
            <a:extLst>
              <a:ext uri="{FF2B5EF4-FFF2-40B4-BE49-F238E27FC236}">
                <a16:creationId xmlns:a16="http://schemas.microsoft.com/office/drawing/2014/main" id="{29DE4F5C-CB64-4B88-ACAD-F7BE2EC90281}"/>
              </a:ext>
            </a:extLst>
          </p:cNvPr>
          <p:cNvSpPr>
            <a:spLocks noGrp="1"/>
          </p:cNvSpPr>
          <p:nvPr>
            <p:ph type="ftr" sz="quarter" idx="3"/>
          </p:nvPr>
        </p:nvSpPr>
        <p:spPr/>
        <p:txBody>
          <a:bodyPr/>
          <a:lstStyle/>
          <a:p>
            <a:r>
              <a:rPr lang="en-US"/>
              <a:t>Plato Gorgias 2</a:t>
            </a:r>
            <a:endParaRPr lang="en-US" dirty="0"/>
          </a:p>
        </p:txBody>
      </p:sp>
      <p:sp>
        <p:nvSpPr>
          <p:cNvPr id="6" name="Date Placeholder 5">
            <a:extLst>
              <a:ext uri="{FF2B5EF4-FFF2-40B4-BE49-F238E27FC236}">
                <a16:creationId xmlns:a16="http://schemas.microsoft.com/office/drawing/2014/main" id="{F35E0A0A-F625-4B8E-971D-7716B9C07335}"/>
              </a:ext>
            </a:extLst>
          </p:cNvPr>
          <p:cNvSpPr>
            <a:spLocks noGrp="1"/>
          </p:cNvSpPr>
          <p:nvPr>
            <p:ph type="dt" sz="half" idx="10"/>
          </p:nvPr>
        </p:nvSpPr>
        <p:spPr/>
        <p:txBody>
          <a:bodyPr/>
          <a:lstStyle/>
          <a:p>
            <a:r>
              <a:rPr lang="en-US"/>
              <a:t>25-Aug 2025</a:t>
            </a:r>
            <a:endParaRPr lang="en-US" dirty="0"/>
          </a:p>
        </p:txBody>
      </p:sp>
      <p:sp>
        <p:nvSpPr>
          <p:cNvPr id="7" name="Slide Number Placeholder 6">
            <a:extLst>
              <a:ext uri="{FF2B5EF4-FFF2-40B4-BE49-F238E27FC236}">
                <a16:creationId xmlns:a16="http://schemas.microsoft.com/office/drawing/2014/main" id="{94180C58-C752-4DF4-A97C-7C49018A7CA1}"/>
              </a:ext>
            </a:extLst>
          </p:cNvPr>
          <p:cNvSpPr>
            <a:spLocks noGrp="1"/>
          </p:cNvSpPr>
          <p:nvPr>
            <p:ph type="sldNum" sz="quarter" idx="4"/>
          </p:nvPr>
        </p:nvSpPr>
        <p:spPr/>
        <p:txBody>
          <a:bodyPr/>
          <a:lstStyle/>
          <a:p>
            <a:fld id="{F36C87F6-986D-49E6-AF40-1B3A1EE8064D}" type="slidenum">
              <a:rPr lang="en-US" smtClean="0"/>
              <a:pPr/>
              <a:t>8</a:t>
            </a:fld>
            <a:endParaRPr lang="en-US"/>
          </a:p>
        </p:txBody>
      </p:sp>
    </p:spTree>
    <p:extLst>
      <p:ext uri="{BB962C8B-B14F-4D97-AF65-F5344CB8AC3E}">
        <p14:creationId xmlns:p14="http://schemas.microsoft.com/office/powerpoint/2010/main" val="66984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Dialogue: Structure</a:t>
            </a:r>
          </a:p>
        </p:txBody>
      </p:sp>
      <p:sp>
        <p:nvSpPr>
          <p:cNvPr id="14" name="Content Placeholder 13"/>
          <p:cNvSpPr>
            <a:spLocks noGrp="1"/>
          </p:cNvSpPr>
          <p:nvPr>
            <p:ph sz="half" idx="1"/>
          </p:nvPr>
        </p:nvSpPr>
        <p:spPr>
          <a:xfrm>
            <a:off x="1217613" y="1828800"/>
            <a:ext cx="4708734" cy="4343400"/>
          </a:xfrm>
        </p:spPr>
        <p:txBody>
          <a:bodyPr>
            <a:normAutofit fontScale="70000" lnSpcReduction="20000"/>
          </a:bodyPr>
          <a:lstStyle/>
          <a:p>
            <a:r>
              <a:rPr lang="en-US" dirty="0"/>
              <a:t>Overture</a:t>
            </a:r>
          </a:p>
          <a:p>
            <a:r>
              <a:rPr lang="en-US" dirty="0"/>
              <a:t>ACT 1. Socrates &amp; Gorgias</a:t>
            </a:r>
          </a:p>
          <a:p>
            <a:pPr lvl="1"/>
            <a:r>
              <a:rPr lang="en-US" dirty="0"/>
              <a:t>Rhetoric. . .</a:t>
            </a:r>
          </a:p>
          <a:p>
            <a:pPr lvl="2"/>
            <a:r>
              <a:rPr lang="en-US" dirty="0"/>
              <a:t>Definition?</a:t>
            </a:r>
          </a:p>
          <a:p>
            <a:pPr lvl="2"/>
            <a:r>
              <a:rPr lang="en-US" dirty="0"/>
              <a:t>Utility?</a:t>
            </a:r>
          </a:p>
          <a:p>
            <a:r>
              <a:rPr lang="en-US" dirty="0"/>
              <a:t>ACT 2. Socrates &amp; Polus (&amp; Gorgias)</a:t>
            </a:r>
          </a:p>
          <a:p>
            <a:pPr lvl="1"/>
            <a:r>
              <a:rPr lang="en-US" dirty="0"/>
              <a:t>Rhetoric as. . .</a:t>
            </a:r>
          </a:p>
          <a:p>
            <a:pPr lvl="2"/>
            <a:r>
              <a:rPr lang="en-US" dirty="0"/>
              <a:t>Power via pandering</a:t>
            </a:r>
          </a:p>
          <a:p>
            <a:pPr lvl="1"/>
            <a:r>
              <a:rPr lang="en-US" dirty="0"/>
              <a:t>Socratic paradox</a:t>
            </a:r>
          </a:p>
        </p:txBody>
      </p:sp>
      <p:sp>
        <p:nvSpPr>
          <p:cNvPr id="16" name="Content Placeholder 15"/>
          <p:cNvSpPr>
            <a:spLocks noGrp="1"/>
          </p:cNvSpPr>
          <p:nvPr>
            <p:ph sz="half" idx="2"/>
          </p:nvPr>
        </p:nvSpPr>
        <p:spPr/>
        <p:txBody>
          <a:bodyPr>
            <a:normAutofit fontScale="70000" lnSpcReduction="20000"/>
          </a:bodyPr>
          <a:lstStyle/>
          <a:p>
            <a:r>
              <a:rPr lang="en-US" dirty="0"/>
              <a:t>ACT 3. Callicles &amp; Socrates</a:t>
            </a:r>
          </a:p>
          <a:p>
            <a:pPr lvl="1"/>
            <a:r>
              <a:rPr lang="en-US" dirty="0"/>
              <a:t>Philosophy vs. . . .</a:t>
            </a:r>
          </a:p>
          <a:p>
            <a:pPr lvl="2"/>
            <a:r>
              <a:rPr lang="en-US" dirty="0"/>
              <a:t>“Demerasty”</a:t>
            </a:r>
          </a:p>
          <a:p>
            <a:pPr lvl="2"/>
            <a:r>
              <a:rPr lang="en-US" dirty="0"/>
              <a:t>Natural-law hedonism</a:t>
            </a:r>
          </a:p>
          <a:p>
            <a:pPr lvl="1"/>
            <a:r>
              <a:rPr lang="en-US" dirty="0"/>
              <a:t> Myth of the Afterlife</a:t>
            </a:r>
          </a:p>
        </p:txBody>
      </p:sp>
      <p:sp>
        <p:nvSpPr>
          <p:cNvPr id="3" name="Date Placeholder 2">
            <a:extLst>
              <a:ext uri="{FF2B5EF4-FFF2-40B4-BE49-F238E27FC236}">
                <a16:creationId xmlns:a16="http://schemas.microsoft.com/office/drawing/2014/main" id="{4697A6ED-676C-41DA-AB28-20683FF984A1}"/>
              </a:ext>
            </a:extLst>
          </p:cNvPr>
          <p:cNvSpPr>
            <a:spLocks noGrp="1"/>
          </p:cNvSpPr>
          <p:nvPr>
            <p:ph type="dt" sz="half" idx="10"/>
          </p:nvPr>
        </p:nvSpPr>
        <p:spPr/>
        <p:txBody>
          <a:bodyPr/>
          <a:lstStyle/>
          <a:p>
            <a:r>
              <a:rPr lang="en-US"/>
              <a:t>25-Aug 2025</a:t>
            </a:r>
            <a:endParaRPr lang="en-US" dirty="0"/>
          </a:p>
        </p:txBody>
      </p:sp>
      <p:sp>
        <p:nvSpPr>
          <p:cNvPr id="6" name="Footer Placeholder 5">
            <a:extLst>
              <a:ext uri="{FF2B5EF4-FFF2-40B4-BE49-F238E27FC236}">
                <a16:creationId xmlns:a16="http://schemas.microsoft.com/office/drawing/2014/main" id="{1B9B4F87-FFD4-420D-B466-D74481212188}"/>
              </a:ext>
            </a:extLst>
          </p:cNvPr>
          <p:cNvSpPr>
            <a:spLocks noGrp="1"/>
          </p:cNvSpPr>
          <p:nvPr>
            <p:ph type="ftr" sz="quarter" idx="3"/>
          </p:nvPr>
        </p:nvSpPr>
        <p:spPr/>
        <p:txBody>
          <a:bodyPr/>
          <a:lstStyle/>
          <a:p>
            <a:r>
              <a:rPr lang="en-US"/>
              <a:t>Plato Gorgias 2</a:t>
            </a:r>
            <a:endParaRPr lang="en-US" dirty="0"/>
          </a:p>
        </p:txBody>
      </p:sp>
      <p:sp>
        <p:nvSpPr>
          <p:cNvPr id="7" name="Slide Number Placeholder 6">
            <a:extLst>
              <a:ext uri="{FF2B5EF4-FFF2-40B4-BE49-F238E27FC236}">
                <a16:creationId xmlns:a16="http://schemas.microsoft.com/office/drawing/2014/main" id="{B8ADFB68-367F-41F4-A0D8-00FFE327BFF0}"/>
              </a:ext>
            </a:extLst>
          </p:cNvPr>
          <p:cNvSpPr>
            <a:spLocks noGrp="1"/>
          </p:cNvSpPr>
          <p:nvPr>
            <p:ph type="sldNum" sz="quarter" idx="4"/>
          </p:nvPr>
        </p:nvSpPr>
        <p:spPr/>
        <p:txBody>
          <a:bodyPr/>
          <a:lstStyle/>
          <a:p>
            <a:fld id="{F36C87F6-986D-49E6-AF40-1B3A1EE8064D}" type="slidenum">
              <a:rPr lang="en-US" smtClean="0"/>
              <a:pPr/>
              <a:t>9</a:t>
            </a:fld>
            <a:endParaRPr lang="en-US"/>
          </a:p>
        </p:txBody>
      </p:sp>
    </p:spTree>
    <p:extLst>
      <p:ext uri="{BB962C8B-B14F-4D97-AF65-F5344CB8AC3E}">
        <p14:creationId xmlns:p14="http://schemas.microsoft.com/office/powerpoint/2010/main" val="366216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nchorCtr="0">
        <a:spAutoFit/>
      </a:bodyPr>
      <a:lstStyle>
        <a:defPPr algn="ctr">
          <a:lnSpc>
            <a:spcPct val="125000"/>
          </a:lnSpc>
          <a:defRPr sz="3200" dirty="0" smtClean="0"/>
        </a:defPPr>
      </a:lstStyle>
    </a:txDef>
  </a:objectDefaults>
  <a:extraClrSchemeLst/>
  <a:extLst>
    <a:ext uri="{05A4C25C-085E-4340-85A3-A5531E510DB2}">
      <thm15:themeFamily xmlns:thm15="http://schemas.microsoft.com/office/thememl/2012/main" name="persuasion_fall_2025" id="{51C823FE-E5EE-4080-B5C9-7B84A8499D40}" vid="{520EADB3-3E41-4294-8983-1E6C7EFDE0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424</TotalTime>
  <Words>1697</Words>
  <Application>Microsoft Office PowerPoint</Application>
  <PresentationFormat>Custom</PresentationFormat>
  <Paragraphs>203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persuasion_fall_2025</vt:lpstr>
      <vt:lpstr>PIAG: Plato Gorgias 2</vt:lpstr>
      <vt:lpstr>Agenda</vt:lpstr>
      <vt:lpstr>Preliminary Notes</vt:lpstr>
      <vt:lpstr>Discussion</vt:lpstr>
      <vt:lpstr>PowerPoint Presentation</vt:lpstr>
      <vt:lpstr>Recap and Update</vt:lpstr>
      <vt:lpstr>Skills versus “Knacks”</vt:lpstr>
      <vt:lpstr>Underlying Opposition</vt:lpstr>
      <vt:lpstr>Dialogue: Structure</vt:lpstr>
      <vt:lpstr>PowerPoint Presentation</vt:lpstr>
      <vt:lpstr>PowerPoint Presentation</vt:lpstr>
      <vt:lpstr>Burden of Proof</vt:lpstr>
      <vt:lpstr>Lovers, Beloveds (Gorgias 481c-d)</vt:lpstr>
      <vt:lpstr>Lovers’ Thralldom (Gorgias 481c-d)</vt:lpstr>
      <vt:lpstr>Disjunctive Visions</vt:lpstr>
      <vt:lpstr>Shaming Rhetoric</vt:lpstr>
      <vt:lpstr>Gorgias as Preview.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Scholtz</dc:creator>
  <cp:lastModifiedBy>Andrew Scholtz</cp:lastModifiedBy>
  <cp:revision>32</cp:revision>
  <cp:lastPrinted>2025-08-26T17:16:46Z</cp:lastPrinted>
  <dcterms:created xsi:type="dcterms:W3CDTF">2025-08-25T18:53:31Z</dcterms:created>
  <dcterms:modified xsi:type="dcterms:W3CDTF">2025-08-27T01:13:45Z</dcterms:modified>
</cp:coreProperties>
</file>