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19"/>
  </p:notesMasterIdLst>
  <p:sldIdLst>
    <p:sldId id="256" r:id="rId2"/>
    <p:sldId id="257" r:id="rId3"/>
    <p:sldId id="267" r:id="rId4"/>
    <p:sldId id="258" r:id="rId5"/>
    <p:sldId id="259" r:id="rId6"/>
    <p:sldId id="260" r:id="rId7"/>
    <p:sldId id="274" r:id="rId8"/>
    <p:sldId id="275" r:id="rId9"/>
    <p:sldId id="273" r:id="rId10"/>
    <p:sldId id="269" r:id="rId11"/>
    <p:sldId id="270" r:id="rId12"/>
    <p:sldId id="271" r:id="rId13"/>
    <p:sldId id="263" r:id="rId14"/>
    <p:sldId id="264" r:id="rId15"/>
    <p:sldId id="266" r:id="rId16"/>
    <p:sldId id="265" r:id="rId17"/>
    <p:sldId id="276"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6912">
          <p15:clr>
            <a:srgbClr val="A4A3A4"/>
          </p15:clr>
        </p15:guide>
        <p15:guide id="4" orient="horz" pos="4320" userDrawn="1">
          <p15:clr>
            <a:srgbClr val="A4A3A4"/>
          </p15:clr>
        </p15:guide>
        <p15:guide id="5" pos="4512">
          <p15:clr>
            <a:srgbClr val="A4A3A4"/>
          </p15:clr>
        </p15:guide>
        <p15:guide id="7" pos="912">
          <p15:clr>
            <a:srgbClr val="A4A3A4"/>
          </p15:clr>
        </p15:guide>
        <p15:guide id="8" pos="39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165" autoAdjust="0"/>
  </p:normalViewPr>
  <p:slideViewPr>
    <p:cSldViewPr snapToGrid="0" showGuides="1">
      <p:cViewPr varScale="1">
        <p:scale>
          <a:sx n="81" d="100"/>
          <a:sy n="81" d="100"/>
        </p:scale>
        <p:origin x="586" y="67"/>
      </p:cViewPr>
      <p:guideLst>
        <p:guide orient="horz" pos="3192"/>
        <p:guide pos="6912"/>
        <p:guide orient="horz" pos="4320"/>
        <p:guide pos="4512"/>
        <p:guide pos="912"/>
        <p:guide pos="39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19" d="100"/>
          <a:sy n="119" d="100"/>
        </p:scale>
        <p:origin x="415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EE7DE76-74D7-452A-9BBF-F50E9B0EA398}" type="datetimeFigureOut">
              <a:rPr lang="en-US" smtClean="0"/>
              <a:t>12/2/2025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457A6ED-6719-4ECD-970E-B58C87455F7D}" type="slidenum">
              <a:rPr lang="en-US" smtClean="0"/>
              <a:t>‹#›</a:t>
            </a:fld>
            <a:endParaRPr lang="en-US"/>
          </a:p>
        </p:txBody>
      </p:sp>
    </p:spTree>
    <p:extLst>
      <p:ext uri="{BB962C8B-B14F-4D97-AF65-F5344CB8AC3E}">
        <p14:creationId xmlns:p14="http://schemas.microsoft.com/office/powerpoint/2010/main" val="324941004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spcAft>
        <a:spcPts val="600"/>
      </a:spcAft>
      <a:defRPr sz="1200" kern="1200">
        <a:solidFill>
          <a:schemeClr val="tx1"/>
        </a:solidFill>
        <a:latin typeface="+mn-lt"/>
        <a:ea typeface="+mn-ea"/>
        <a:cs typeface="+mn-cs"/>
      </a:defRPr>
    </a:lvl2pPr>
    <a:lvl3pPr marL="914400" algn="l" defTabSz="914400" rtl="0" eaLnBrk="1" latinLnBrk="0" hangingPunct="1">
      <a:spcAft>
        <a:spcPts val="600"/>
      </a:spcAft>
      <a:defRPr sz="1200" kern="1200">
        <a:solidFill>
          <a:schemeClr val="tx1"/>
        </a:solidFill>
        <a:latin typeface="+mn-lt"/>
        <a:ea typeface="+mn-ea"/>
        <a:cs typeface="+mn-cs"/>
      </a:defRPr>
    </a:lvl3pPr>
    <a:lvl4pPr marL="1371600" algn="l" defTabSz="914400" rtl="0" eaLnBrk="1" latinLnBrk="0" hangingPunct="1">
      <a:spcAft>
        <a:spcPts val="600"/>
      </a:spcAft>
      <a:defRPr sz="1200" kern="1200">
        <a:solidFill>
          <a:schemeClr val="tx1"/>
        </a:solidFill>
        <a:latin typeface="+mn-lt"/>
        <a:ea typeface="+mn-ea"/>
        <a:cs typeface="+mn-cs"/>
      </a:defRPr>
    </a:lvl4pPr>
    <a:lvl5pPr marL="1828800" algn="l" defTabSz="914400" rtl="0" eaLnBrk="1" latinLnBrk="0" hangingPunct="1">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those sounds?</a:t>
            </a:r>
          </a:p>
          <a:p>
            <a:r>
              <a:rPr lang="en-US" dirty="0"/>
              <a:t>what are they doing and why are they doing that?</a:t>
            </a:r>
          </a:p>
          <a:p>
            <a:pPr lvl="1"/>
            <a:r>
              <a:rPr lang="en-US" dirty="0"/>
              <a:t>“SOCRATES: A lover of music like yourself ought surely to have heard the story of the cicadas, who are said to have been human beings in an age before the Muses. And when the Muses came and song appeared they were ravished with delight; and singing always, [</a:t>
            </a:r>
            <a:r>
              <a:rPr lang="en-US" dirty="0" err="1"/>
              <a:t>259c</a:t>
            </a:r>
            <a:r>
              <a:rPr lang="en-US" dirty="0"/>
              <a:t>] never thought of eating and drinking, until at last in their forgetfulness they died. And now they live again in the cicadas; and this is the return which the Muses make to them — they neither hunger, nor thirst, but from the hour of their birth are always singing, and never eating or drinking; and when they die they go and inform the Muses in heaven who honors them on earth. [</a:t>
            </a:r>
            <a:r>
              <a:rPr lang="en-US" dirty="0" err="1"/>
              <a:t>259d</a:t>
            </a:r>
            <a:r>
              <a:rPr lang="en-US" dirty="0"/>
              <a:t>] They win the love of Terpsichore [Muse of dancing] for the dancers by their report of them; of Erato for the lovers, and of the other Muses for those who do them honor, according to the several ways of honoring them; — of Calliope the eldest Muse and of Urania who is next to her, for the philosophers, of whose music the cicadas make report to them; for these are the Muses who are chiefly concerned with heaven and thought, divine as well as human, and they have the sweetest utterance. For many reasons, then, we ought always to talk and not to sleep at midday.”</a:t>
            </a:r>
          </a:p>
        </p:txBody>
      </p:sp>
      <p:sp>
        <p:nvSpPr>
          <p:cNvPr id="4" name="Slide Number Placeholder 3"/>
          <p:cNvSpPr>
            <a:spLocks noGrp="1"/>
          </p:cNvSpPr>
          <p:nvPr>
            <p:ph type="sldNum" sz="quarter" idx="5"/>
          </p:nvPr>
        </p:nvSpPr>
        <p:spPr/>
        <p:txBody>
          <a:bodyPr/>
          <a:lstStyle/>
          <a:p>
            <a:fld id="{0457A6ED-6719-4ECD-970E-B58C87455F7D}" type="slidenum">
              <a:rPr lang="en-US" smtClean="0"/>
              <a:t>1</a:t>
            </a:fld>
            <a:endParaRPr lang="en-US"/>
          </a:p>
        </p:txBody>
      </p:sp>
    </p:spTree>
    <p:extLst>
      <p:ext uri="{BB962C8B-B14F-4D97-AF65-F5344CB8AC3E}">
        <p14:creationId xmlns:p14="http://schemas.microsoft.com/office/powerpoint/2010/main" val="112677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(Sarcophagus of the Muses, , first half of the 2nd century AD, Louvre)</a:t>
            </a:r>
          </a:p>
          <a:p>
            <a:r>
              <a:rPr lang="en-US" dirty="0"/>
              <a:t>we’d not wish to anger Calliope, muse of, among other things, eloquence, nor Erato, muse of love poetry. so with a properly reverent attitude, let’s see what we make of this dialogue, what it can tell us about rhetoric, and especially rhetorics connection to erōs, “love”</a:t>
            </a:r>
          </a:p>
          <a:p>
            <a:endParaRPr lang="en-US" dirty="0"/>
          </a:p>
        </p:txBody>
      </p:sp>
      <p:sp>
        <p:nvSpPr>
          <p:cNvPr id="4" name="Slide Number Placeholder 3"/>
          <p:cNvSpPr>
            <a:spLocks noGrp="1"/>
          </p:cNvSpPr>
          <p:nvPr>
            <p:ph type="sldNum" sz="quarter" idx="5"/>
          </p:nvPr>
        </p:nvSpPr>
        <p:spPr/>
        <p:txBody>
          <a:bodyPr/>
          <a:lstStyle/>
          <a:p>
            <a:fld id="{0457A6ED-6719-4ECD-970E-B58C87455F7D}" type="slidenum">
              <a:rPr lang="en-US" smtClean="0"/>
              <a:t>2</a:t>
            </a:fld>
            <a:endParaRPr lang="en-US"/>
          </a:p>
        </p:txBody>
      </p:sp>
    </p:spTree>
    <p:extLst>
      <p:ext uri="{BB962C8B-B14F-4D97-AF65-F5344CB8AC3E}">
        <p14:creationId xmlns:p14="http://schemas.microsoft.com/office/powerpoint/2010/main" val="88911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legitimizes rhetoric here? (knowledge possessed by the rhetor.) What are Dahl’s criteria for a democratic process? Among other things, #3.: Citizens’ enlightened understanding of issues.</a:t>
            </a:r>
          </a:p>
          <a:p>
            <a:r>
              <a:rPr lang="en-US" dirty="0"/>
              <a:t>can rhetoric legitimately enlighten the </a:t>
            </a:r>
            <a:r>
              <a:rPr lang="en-US" i="1" dirty="0"/>
              <a:t>dēmos</a:t>
            </a:r>
            <a:r>
              <a:rPr lang="en-US" i="0" dirty="0"/>
              <a:t>? acc to Plato’s Socrates in the </a:t>
            </a:r>
            <a:r>
              <a:rPr lang="en-US" i="1" dirty="0"/>
              <a:t>Phaedrus</a:t>
            </a:r>
            <a:r>
              <a:rPr lang="en-US" i="0" dirty="0"/>
              <a:t>, no; true knowledge comes only from philosophical study, i.e., through dialectic. rhetoric has only to do with doxa; the connection with </a:t>
            </a:r>
            <a:r>
              <a:rPr lang="en-US" i="1" dirty="0"/>
              <a:t>erōs</a:t>
            </a:r>
            <a:r>
              <a:rPr lang="en-US" i="0" dirty="0"/>
              <a:t> implies that the rhetor’s task is to make the better argument appear attractive to the legislators and electorate. but the rhetor still must possess knowledge of subject matter as well as knowledge of the audience. thusly knowledgeable, the rhetor finally practices an art, a </a:t>
            </a:r>
            <a:r>
              <a:rPr lang="en-US" i="1" dirty="0"/>
              <a:t>tekhnē</a:t>
            </a:r>
            <a:r>
              <a:rPr lang="en-US" i="0" dirty="0"/>
              <a:t>. (in </a:t>
            </a:r>
            <a:r>
              <a:rPr lang="en-US" i="0" dirty="0" err="1"/>
              <a:t>plato’s</a:t>
            </a:r>
            <a:r>
              <a:rPr lang="en-US" i="0" dirty="0"/>
              <a:t> Theaetetus, knowledge is finally defined as true opinion accompanied by a reasoned explanation.) in the end, rhetoric-sophistic is </a:t>
            </a:r>
            <a:r>
              <a:rPr lang="en-US" i="1" dirty="0"/>
              <a:t>sine qua non</a:t>
            </a:r>
            <a:r>
              <a:rPr lang="en-US" i="0" dirty="0"/>
              <a:t> for the democratic leader, but that implies that a properly led democracy must function as an oligarchy – </a:t>
            </a:r>
            <a:r>
              <a:rPr lang="en-US" i="0" dirty="0" err="1"/>
              <a:t>michels</a:t>
            </a:r>
            <a:r>
              <a:rPr lang="en-US" i="0" dirty="0"/>
              <a:t>’ iron law. not that much has changed from </a:t>
            </a:r>
            <a:r>
              <a:rPr lang="en-US" i="0" dirty="0" err="1"/>
              <a:t>plato’s</a:t>
            </a:r>
            <a:r>
              <a:rPr lang="en-US" i="0" dirty="0"/>
              <a:t> gorgias, only that Socrates has finally found a practical use for rhetoric and a way to elevate it from “knack” to “art.”</a:t>
            </a:r>
            <a:endParaRPr lang="en-US" dirty="0"/>
          </a:p>
        </p:txBody>
      </p:sp>
      <p:sp>
        <p:nvSpPr>
          <p:cNvPr id="4" name="Slide Number Placeholder 3"/>
          <p:cNvSpPr>
            <a:spLocks noGrp="1"/>
          </p:cNvSpPr>
          <p:nvPr>
            <p:ph type="sldNum" sz="quarter" idx="5"/>
          </p:nvPr>
        </p:nvSpPr>
        <p:spPr/>
        <p:txBody>
          <a:bodyPr/>
          <a:lstStyle/>
          <a:p>
            <a:fld id="{0457A6ED-6719-4ECD-970E-B58C87455F7D}" type="slidenum">
              <a:rPr lang="en-US" smtClean="0"/>
              <a:t>5</a:t>
            </a:fld>
            <a:endParaRPr lang="en-US"/>
          </a:p>
        </p:txBody>
      </p:sp>
    </p:spTree>
    <p:extLst>
      <p:ext uri="{BB962C8B-B14F-4D97-AF65-F5344CB8AC3E}">
        <p14:creationId xmlns:p14="http://schemas.microsoft.com/office/powerpoint/2010/main" val="341556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explores</a:t>
            </a:r>
            <a:r>
              <a:rPr lang="en-US" baseline="0" dirty="0"/>
              <a:t> rhetoric through three examples of rhetoric, which become basis for a preliminary </a:t>
            </a:r>
            <a:r>
              <a:rPr lang="en-US" i="1" baseline="0" dirty="0"/>
              <a:t>theory</a:t>
            </a:r>
            <a:r>
              <a:rPr lang="en-US" i="0" baseline="0" dirty="0"/>
              <a:t> of rhetoric as psychological influence exercised through human speech.</a:t>
            </a:r>
          </a:p>
          <a:p>
            <a:pPr lvl="1"/>
            <a:r>
              <a:rPr lang="en-US" i="0" baseline="0" dirty="0"/>
              <a:t>the speeches are </a:t>
            </a:r>
            <a:r>
              <a:rPr lang="en-US" i="1" baseline="0" dirty="0"/>
              <a:t>love</a:t>
            </a:r>
            <a:r>
              <a:rPr lang="en-US" i="0" baseline="0" dirty="0"/>
              <a:t> speeches, but they really represent </a:t>
            </a:r>
            <a:r>
              <a:rPr lang="en-US" i="1" baseline="0" dirty="0"/>
              <a:t>courtroom</a:t>
            </a:r>
            <a:r>
              <a:rPr lang="en-US" i="0" baseline="0" dirty="0"/>
              <a:t> and </a:t>
            </a:r>
            <a:r>
              <a:rPr lang="en-US" i="1" baseline="0" dirty="0"/>
              <a:t>political</a:t>
            </a:r>
            <a:r>
              <a:rPr lang="en-US" i="0" baseline="0" dirty="0"/>
              <a:t> speeches, the two main areas of the practice of ancient rhetoric.</a:t>
            </a:r>
          </a:p>
          <a:p>
            <a:pPr lvl="2"/>
            <a:r>
              <a:rPr lang="en-US" i="0" baseline="0" dirty="0"/>
              <a:t>as political speeches: they seek to influence the decision of someone to do something or not to do it</a:t>
            </a:r>
          </a:p>
          <a:p>
            <a:pPr lvl="2"/>
            <a:r>
              <a:rPr lang="en-US" i="0" baseline="0" dirty="0"/>
              <a:t>as courtroom speeches, they in effect put </a:t>
            </a:r>
            <a:r>
              <a:rPr lang="en-US" i="1" baseline="0" dirty="0"/>
              <a:t>eros</a:t>
            </a:r>
            <a:r>
              <a:rPr lang="en-US" i="0" baseline="0" dirty="0"/>
              <a:t> - but also logos - on trial.</a:t>
            </a:r>
            <a:endParaRPr lang="en-US" dirty="0"/>
          </a:p>
          <a:p>
            <a:r>
              <a:rPr lang="en-US" dirty="0"/>
              <a:t>Seduction (prelude)</a:t>
            </a:r>
          </a:p>
          <a:p>
            <a:pPr lvl="1"/>
            <a:r>
              <a:rPr lang="en-US" i="1" dirty="0"/>
              <a:t>eros</a:t>
            </a:r>
            <a:r>
              <a:rPr lang="en-US" dirty="0"/>
              <a:t> for </a:t>
            </a:r>
            <a:r>
              <a:rPr lang="en-US" i="1" dirty="0"/>
              <a:t>logos.</a:t>
            </a:r>
            <a:r>
              <a:rPr lang="en-US" i="0" dirty="0"/>
              <a:t> </a:t>
            </a:r>
            <a:r>
              <a:rPr lang="en-US" i="0" dirty="0" err="1"/>
              <a:t>socrates’</a:t>
            </a:r>
            <a:r>
              <a:rPr lang="en-US" i="0" dirty="0"/>
              <a:t> ostensible purpose will be to cure </a:t>
            </a:r>
            <a:r>
              <a:rPr lang="en-US" i="0" dirty="0" err="1"/>
              <a:t>phaedrus</a:t>
            </a:r>
            <a:r>
              <a:rPr lang="en-US" i="0" dirty="0"/>
              <a:t> of his </a:t>
            </a:r>
            <a:r>
              <a:rPr lang="en-US" i="1" dirty="0"/>
              <a:t>eros</a:t>
            </a:r>
            <a:r>
              <a:rPr lang="en-US" i="0" dirty="0"/>
              <a:t> for rhetoric</a:t>
            </a:r>
            <a:endParaRPr lang="en-US" i="1" dirty="0"/>
          </a:p>
          <a:p>
            <a:r>
              <a:rPr lang="en-US" dirty="0"/>
              <a:t>Speeches: Go with </a:t>
            </a:r>
            <a:r>
              <a:rPr lang="en-US" i="1" dirty="0"/>
              <a:t>erastes?</a:t>
            </a:r>
            <a:endParaRPr lang="en-US" i="0" dirty="0"/>
          </a:p>
          <a:p>
            <a:pPr lvl="1"/>
            <a:r>
              <a:rPr lang="en-US" i="0" dirty="0"/>
              <a:t>&gt;&gt; the point</a:t>
            </a:r>
            <a:r>
              <a:rPr lang="en-US" i="0" baseline="0" dirty="0"/>
              <a:t> here is to illustrate the potential </a:t>
            </a:r>
            <a:r>
              <a:rPr lang="en-US" i="1" baseline="0" dirty="0"/>
              <a:t>and the limits</a:t>
            </a:r>
            <a:r>
              <a:rPr lang="en-US" i="0" baseline="0" dirty="0"/>
              <a:t> of monological, rhetorical discourse. all three speeches are monological rhetoric and thus inferior to dialectic. all three seek to argue a counter-intuitive point, to make the seemingly weaker argument stronger. all three are in a sense </a:t>
            </a:r>
            <a:r>
              <a:rPr lang="en-US" i="1" baseline="0" dirty="0"/>
              <a:t>sophistic</a:t>
            </a:r>
            <a:r>
              <a:rPr lang="en-US" i="0" baseline="0" dirty="0"/>
              <a:t>.</a:t>
            </a:r>
            <a:endParaRPr lang="en-US" i="1" dirty="0"/>
          </a:p>
          <a:p>
            <a:pPr lvl="1"/>
            <a:r>
              <a:rPr lang="en-US" dirty="0"/>
              <a:t>Lysias</a:t>
            </a:r>
          </a:p>
          <a:p>
            <a:pPr marL="1196975" lvl="2" indent="-457200">
              <a:buSzPct val="100000"/>
              <a:buFont typeface="+mj-lt"/>
              <a:buAutoNum type="arabicPeriod"/>
            </a:pPr>
            <a:r>
              <a:rPr lang="en-US" dirty="0"/>
              <a:t>No. (a formally messy attempt to spin “friends with benefits” as more prudent than consorting with lovers)</a:t>
            </a:r>
          </a:p>
          <a:p>
            <a:pPr lvl="1"/>
            <a:r>
              <a:rPr lang="en-US" dirty="0"/>
              <a:t>Socrates</a:t>
            </a:r>
          </a:p>
          <a:p>
            <a:pPr marL="1196975" lvl="2" indent="-457200">
              <a:buSzPct val="100000"/>
              <a:buFont typeface="+mj-lt"/>
              <a:buAutoNum type="arabicPeriod" startAt="2"/>
            </a:pPr>
            <a:r>
              <a:rPr lang="en-US" dirty="0"/>
              <a:t>No. (a formally more systematic version of preceding.)</a:t>
            </a:r>
          </a:p>
          <a:p>
            <a:pPr marL="1196975" lvl="2" indent="-457200">
              <a:buSzPct val="100000"/>
              <a:buFont typeface="+mj-lt"/>
              <a:buAutoNum type="arabicPeriod" startAt="2"/>
            </a:pPr>
            <a:r>
              <a:rPr lang="en-US" dirty="0"/>
              <a:t>Yes but… (yet more systematic still, it presents the more acceptable thesis morally, but still buts up against</a:t>
            </a:r>
            <a:r>
              <a:rPr lang="en-US" baseline="0" dirty="0"/>
              <a:t> common opinion: that love as madness is carries serious drawbacks)</a:t>
            </a:r>
            <a:endParaRPr lang="en-US" dirty="0"/>
          </a:p>
          <a:p>
            <a:endParaRPr lang="en-US" dirty="0"/>
          </a:p>
        </p:txBody>
      </p:sp>
      <p:sp>
        <p:nvSpPr>
          <p:cNvPr id="4" name="Slide Number Placeholder 3"/>
          <p:cNvSpPr>
            <a:spLocks noGrp="1"/>
          </p:cNvSpPr>
          <p:nvPr>
            <p:ph type="sldNum" sz="quarter" idx="5"/>
          </p:nvPr>
        </p:nvSpPr>
        <p:spPr/>
        <p:txBody>
          <a:bodyPr/>
          <a:lstStyle/>
          <a:p>
            <a:fld id="{0457A6ED-6719-4ECD-970E-B58C87455F7D}" type="slidenum">
              <a:rPr lang="en-US" smtClean="0"/>
              <a:t>7</a:t>
            </a:fld>
            <a:endParaRPr lang="en-US"/>
          </a:p>
        </p:txBody>
      </p:sp>
    </p:spTree>
    <p:extLst>
      <p:ext uri="{BB962C8B-B14F-4D97-AF65-F5344CB8AC3E}">
        <p14:creationId xmlns:p14="http://schemas.microsoft.com/office/powerpoint/2010/main" val="99730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sng" dirty="0"/>
              <a:t>Part 2: </a:t>
            </a:r>
            <a:r>
              <a:rPr lang="en-US" i="1" u="sng" dirty="0" err="1"/>
              <a:t>didaxis</a:t>
            </a:r>
            <a:endParaRPr lang="en-US" i="1" u="sng" dirty="0"/>
          </a:p>
          <a:p>
            <a:pPr eaLnBrk="1" hangingPunct="1"/>
            <a:r>
              <a:rPr lang="en-US" sz="900" dirty="0"/>
              <a:t>(instruction)</a:t>
            </a:r>
          </a:p>
          <a:p>
            <a:pPr eaLnBrk="1" hangingPunct="1"/>
            <a:r>
              <a:rPr lang="en-US" dirty="0"/>
              <a:t>myth of the cicadas</a:t>
            </a:r>
          </a:p>
          <a:p>
            <a:pPr eaLnBrk="1" hangingPunct="1"/>
            <a:r>
              <a:rPr lang="en-US" dirty="0"/>
              <a:t>systematization</a:t>
            </a:r>
          </a:p>
          <a:p>
            <a:pPr lvl="2" eaLnBrk="1" hangingPunct="1"/>
            <a:r>
              <a:rPr lang="en-US" dirty="0"/>
              <a:t>rhetoric like meds. again, a response to sophs. (</a:t>
            </a:r>
            <a:r>
              <a:rPr lang="en-US" dirty="0" err="1"/>
              <a:t>270b</a:t>
            </a:r>
            <a:r>
              <a:rPr lang="en-US" dirty="0"/>
              <a:t>)</a:t>
            </a:r>
          </a:p>
          <a:p>
            <a:pPr lvl="1" eaLnBrk="1" hangingPunct="1"/>
            <a:r>
              <a:rPr lang="en-US" dirty="0"/>
              <a:t>definition, dialectic</a:t>
            </a:r>
          </a:p>
          <a:p>
            <a:pPr eaLnBrk="1" hangingPunct="1"/>
            <a:r>
              <a:rPr lang="en-US" dirty="0"/>
              <a:t>writing versus speaking</a:t>
            </a:r>
          </a:p>
          <a:p>
            <a:pPr lvl="1" eaLnBrk="1" hangingPunct="1"/>
            <a:r>
              <a:rPr lang="en-US" dirty="0"/>
              <a:t>myth of Thoth</a:t>
            </a:r>
          </a:p>
          <a:p>
            <a:pPr lvl="1" eaLnBrk="1" hangingPunct="1"/>
            <a:r>
              <a:rPr lang="en-US" dirty="0"/>
              <a:t>writing inferior because the mere static image of discourse. writing can only be a pastime. conversation - dialectic - the true occupation of the philosopher.</a:t>
            </a:r>
          </a:p>
        </p:txBody>
      </p:sp>
      <p:sp>
        <p:nvSpPr>
          <p:cNvPr id="4" name="Slide Number Placeholder 3"/>
          <p:cNvSpPr>
            <a:spLocks noGrp="1"/>
          </p:cNvSpPr>
          <p:nvPr>
            <p:ph type="sldNum" sz="quarter" idx="5"/>
          </p:nvPr>
        </p:nvSpPr>
        <p:spPr/>
        <p:txBody>
          <a:bodyPr/>
          <a:lstStyle/>
          <a:p>
            <a:fld id="{0457A6ED-6719-4ECD-970E-B58C87455F7D}" type="slidenum">
              <a:rPr lang="en-US" smtClean="0"/>
              <a:t>8</a:t>
            </a:fld>
            <a:endParaRPr lang="en-US"/>
          </a:p>
        </p:txBody>
      </p:sp>
    </p:spTree>
    <p:extLst>
      <p:ext uri="{BB962C8B-B14F-4D97-AF65-F5344CB8AC3E}">
        <p14:creationId xmlns:p14="http://schemas.microsoft.com/office/powerpoint/2010/main" val="380956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eaLnBrk="1" hangingPunct="1">
              <a:defRPr/>
            </a:pPr>
            <a:r>
              <a:rPr lang="en-US" dirty="0"/>
              <a:t>It isn’t stated in myth of cicadas that orators expected to be philosophers as well, but that seems to be the implication. Thus the necessary prerequisite for rhetoric would seem to be </a:t>
            </a:r>
            <a:r>
              <a:rPr lang="en-US" i="1" dirty="0"/>
              <a:t>dialectic</a:t>
            </a:r>
            <a:r>
              <a:rPr lang="en-US" dirty="0"/>
              <a:t>, the art of systematizing knowledge.</a:t>
            </a:r>
          </a:p>
          <a:p>
            <a:pPr lvl="1" eaLnBrk="1" hangingPunct="1"/>
            <a:r>
              <a:rPr lang="en-US" dirty="0"/>
              <a:t>dialectic is essential to determine the difference between</a:t>
            </a:r>
          </a:p>
          <a:p>
            <a:pPr lvl="2" eaLnBrk="1" hangingPunct="1"/>
            <a:r>
              <a:rPr lang="en-US" dirty="0"/>
              <a:t>the non-debatable (axiomatic premises, shared “truths”)</a:t>
            </a:r>
          </a:p>
          <a:p>
            <a:pPr lvl="2" eaLnBrk="1" hangingPunct="1"/>
            <a:r>
              <a:rPr lang="en-US" dirty="0"/>
              <a:t>the </a:t>
            </a:r>
            <a:r>
              <a:rPr lang="en-US" dirty="0" err="1"/>
              <a:t>debateable</a:t>
            </a:r>
            <a:endParaRPr lang="en-US" dirty="0"/>
          </a:p>
          <a:p>
            <a:pPr lvl="1" eaLnBrk="1" hangingPunct="1"/>
            <a:r>
              <a:rPr lang="en-US" dirty="0"/>
              <a:t>. . . and establish share definitions</a:t>
            </a:r>
          </a:p>
          <a:p>
            <a:pPr lvl="1" eaLnBrk="1" hangingPunct="1"/>
            <a:r>
              <a:rPr lang="en-US" dirty="0"/>
              <a:t>ultimately, dialectic is superior to rhetoric, as it requires a dynamic interchange between perspectives, so that propositions can receive a proper testing (elenchus).</a:t>
            </a:r>
          </a:p>
          <a:p>
            <a:pPr eaLnBrk="1" hangingPunct="1">
              <a:defRPr/>
            </a:pPr>
            <a:r>
              <a:rPr lang="en-US" dirty="0"/>
              <a:t>yet “mere knowledge of the truth will not give you the art of persuasion” (260d). this an attempt to lay the groundwork for a better, i.e., more beneficially efficacious, rhetoric. think of </a:t>
            </a:r>
            <a:r>
              <a:rPr lang="en-US" dirty="0" err="1"/>
              <a:t>socratic</a:t>
            </a:r>
            <a:r>
              <a:rPr lang="en-US" dirty="0"/>
              <a:t> rhetoric as </a:t>
            </a:r>
            <a:r>
              <a:rPr lang="en-US" i="1" dirty="0"/>
              <a:t>the higher seduction.</a:t>
            </a:r>
          </a:p>
          <a:p>
            <a:pPr eaLnBrk="1" hangingPunct="1">
              <a:defRPr/>
            </a:pPr>
            <a:r>
              <a:rPr lang="en-US" dirty="0" err="1"/>
              <a:t>socrates</a:t>
            </a:r>
            <a:r>
              <a:rPr lang="en-US" dirty="0"/>
              <a:t> account of </a:t>
            </a:r>
            <a:r>
              <a:rPr lang="en-US" dirty="0" err="1"/>
              <a:t>socratic</a:t>
            </a:r>
            <a:r>
              <a:rPr lang="en-US" dirty="0"/>
              <a:t> rhetoric makes a number of key concessions to sophists:</a:t>
            </a:r>
          </a:p>
          <a:p>
            <a:pPr lvl="1" eaLnBrk="1" hangingPunct="1">
              <a:defRPr/>
            </a:pPr>
            <a:r>
              <a:rPr lang="en-US" dirty="0"/>
              <a:t>that rhetoric deals in doxa</a:t>
            </a:r>
          </a:p>
          <a:p>
            <a:pPr lvl="1" eaLnBrk="1" hangingPunct="1">
              <a:defRPr/>
            </a:pPr>
            <a:r>
              <a:rPr lang="en-US" dirty="0"/>
              <a:t>that it is like an </a:t>
            </a:r>
            <a:r>
              <a:rPr lang="en-US" dirty="0" err="1"/>
              <a:t>enchnatment</a:t>
            </a:r>
            <a:r>
              <a:rPr lang="en-US" dirty="0"/>
              <a:t> applied to the minds (“souls”) of others</a:t>
            </a:r>
          </a:p>
          <a:p>
            <a:pPr eaLnBrk="1" hangingPunct="1">
              <a:defRPr/>
            </a:pPr>
            <a:r>
              <a:rPr lang="en-US" dirty="0"/>
              <a:t>but he parts company as to need to base persuasion on wide-ranging technical knowledge. </a:t>
            </a:r>
          </a:p>
          <a:p>
            <a:pPr eaLnBrk="1" hangingPunct="1">
              <a:defRPr/>
            </a:pPr>
            <a:r>
              <a:rPr lang="en-US" dirty="0"/>
              <a:t>the real </a:t>
            </a:r>
            <a:r>
              <a:rPr lang="en-US" i="1" dirty="0"/>
              <a:t>knowledge</a:t>
            </a:r>
            <a:r>
              <a:rPr lang="en-US" dirty="0"/>
              <a:t> that practitioner must master.</a:t>
            </a:r>
          </a:p>
          <a:p>
            <a:pPr eaLnBrk="1" hangingPunct="1">
              <a:defRPr/>
            </a:pPr>
            <a:r>
              <a:rPr lang="en-US" dirty="0"/>
              <a:t>ELEMENTS &amp; RULES OF SYSTEMATIZED OR “SOCRATIC” RHETORIC:</a:t>
            </a:r>
          </a:p>
          <a:p>
            <a:pPr lvl="0" eaLnBrk="1" hangingPunct="1">
              <a:defRPr/>
            </a:pPr>
            <a:r>
              <a:rPr lang="en-US" dirty="0"/>
              <a:t>ARRANGEMENT:</a:t>
            </a:r>
          </a:p>
          <a:p>
            <a:pPr lvl="1" eaLnBrk="1" hangingPunct="1">
              <a:defRPr/>
            </a:pPr>
            <a:r>
              <a:rPr lang="en-US" dirty="0"/>
              <a:t>(proem, etc.). </a:t>
            </a:r>
            <a:r>
              <a:rPr lang="en-US" dirty="0" err="1"/>
              <a:t>argumentational</a:t>
            </a:r>
            <a:r>
              <a:rPr lang="en-US" dirty="0"/>
              <a:t> modes (e.g., probability). topoi.</a:t>
            </a:r>
          </a:p>
          <a:p>
            <a:pPr eaLnBrk="1" hangingPunct="1">
              <a:defRPr/>
            </a:pPr>
            <a:r>
              <a:rPr lang="en-US" dirty="0"/>
              <a:t>RHETORICAL RULES:</a:t>
            </a:r>
          </a:p>
          <a:p>
            <a:pPr marL="228600" indent="-228600" eaLnBrk="1" hangingPunct="1">
              <a:buFont typeface="+mj-lt"/>
              <a:buAutoNum type="arabicPeriod"/>
              <a:defRPr/>
            </a:pPr>
            <a:r>
              <a:rPr lang="en-US" dirty="0"/>
              <a:t>know your subject matter.</a:t>
            </a:r>
          </a:p>
          <a:p>
            <a:pPr lvl="1" eaLnBrk="1" hangingPunct="1">
              <a:defRPr/>
            </a:pPr>
            <a:r>
              <a:rPr lang="en-US" dirty="0"/>
              <a:t>likeness to truth will produce more persuasive deception. so knowledge of subject matter essential.</a:t>
            </a:r>
          </a:p>
          <a:p>
            <a:pPr marL="228600" indent="-228600" eaLnBrk="1" hangingPunct="1">
              <a:buFont typeface="+mj-lt"/>
              <a:buAutoNum type="arabicPeriod"/>
              <a:defRPr/>
            </a:pPr>
            <a:r>
              <a:rPr lang="en-US" dirty="0"/>
              <a:t>define topic area - be on same page as audience. be sure you’re clear where the divide lies between the mutually accepted and the to-be-persuaded. nature of love debatable; its def. not. speech 3 a </a:t>
            </a:r>
            <a:r>
              <a:rPr lang="en-US" dirty="0" err="1"/>
              <a:t>paignion</a:t>
            </a:r>
            <a:r>
              <a:rPr lang="en-US" dirty="0"/>
              <a:t>, but still illustrates clear definition of terms and </a:t>
            </a:r>
            <a:r>
              <a:rPr lang="en-US" dirty="0" err="1"/>
              <a:t>dialektike</a:t>
            </a:r>
            <a:r>
              <a:rPr lang="en-US" dirty="0"/>
              <a:t>.</a:t>
            </a:r>
          </a:p>
          <a:p>
            <a:pPr marL="228600" indent="-228600" eaLnBrk="1" hangingPunct="1">
              <a:buFont typeface="+mj-lt"/>
              <a:buAutoNum type="arabicPeriod"/>
              <a:defRPr/>
            </a:pPr>
            <a:r>
              <a:rPr lang="en-US" dirty="0"/>
              <a:t>know your audience – </a:t>
            </a:r>
            <a:r>
              <a:rPr lang="en-US" i="1" dirty="0"/>
              <a:t>audience psychology</a:t>
            </a:r>
            <a:r>
              <a:rPr lang="en-US" dirty="0"/>
              <a:t>.</a:t>
            </a:r>
          </a:p>
        </p:txBody>
      </p:sp>
      <p:sp>
        <p:nvSpPr>
          <p:cNvPr id="31747" name="Date Placeholder 3"/>
          <p:cNvSpPr>
            <a:spLocks noGrp="1"/>
          </p:cNvSpPr>
          <p:nvPr>
            <p:ph type="dt" sz="quarter" idx="1"/>
          </p:nvPr>
        </p:nvSpPr>
        <p:spPr>
          <a:noFill/>
        </p:spPr>
        <p:txBody>
          <a:bodyPr/>
          <a:lstStyle/>
          <a:p>
            <a:endParaRPr lang="en-US">
              <a:latin typeface="Times New Roman" pitchFamily="18" charset="0"/>
              <a:cs typeface="Arial" charset="0"/>
            </a:endParaRPr>
          </a:p>
        </p:txBody>
      </p:sp>
      <p:sp>
        <p:nvSpPr>
          <p:cNvPr id="31748" name="Slide Number Placeholder 4"/>
          <p:cNvSpPr>
            <a:spLocks noGrp="1"/>
          </p:cNvSpPr>
          <p:nvPr>
            <p:ph type="sldNum" sz="quarter" idx="5"/>
          </p:nvPr>
        </p:nvSpPr>
        <p:spPr>
          <a:noFill/>
        </p:spPr>
        <p:txBody>
          <a:bodyPr/>
          <a:lstStyle/>
          <a:p>
            <a:fld id="{4383C63F-3EB8-48A0-AE33-B638D20F708E}" type="slidenum">
              <a:rPr lang="en-US" smtClean="0">
                <a:latin typeface="Times New Roman" pitchFamily="18" charset="0"/>
                <a:cs typeface="Arial" charset="0"/>
              </a:rPr>
              <a:pPr/>
              <a:t>9</a:t>
            </a:fld>
            <a:endParaRPr lang="en-US">
              <a:latin typeface="Times New Roman" pitchFamily="18"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57A6ED-6719-4ECD-970E-B58C87455F7D}" type="slidenum">
              <a:rPr lang="en-US" smtClean="0"/>
              <a:t>16</a:t>
            </a:fld>
            <a:endParaRPr lang="en-US"/>
          </a:p>
        </p:txBody>
      </p:sp>
    </p:spTree>
    <p:extLst>
      <p:ext uri="{BB962C8B-B14F-4D97-AF65-F5344CB8AC3E}">
        <p14:creationId xmlns:p14="http://schemas.microsoft.com/office/powerpoint/2010/main" val="31091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p:spPr>
        <p:txBody>
          <a:bodyPr/>
          <a:lstStyle/>
          <a:p>
            <a:pPr eaLnBrk="1" hangingPunct="1"/>
            <a:r>
              <a:rPr lang="en-US" dirty="0"/>
              <a:t>while there exist forms of discourse higher than monological speechifying, those (dialectic, philosophy) won’t fly in any number of real-life situations, in court, in politics, etc., an appealing – i.e., quasi-sexy – sort of persuasiveness cannot but be deployed. that requires, according to </a:t>
            </a:r>
            <a:r>
              <a:rPr lang="en-US" dirty="0" err="1"/>
              <a:t>plato’s</a:t>
            </a:r>
            <a:r>
              <a:rPr lang="en-US" dirty="0"/>
              <a:t> </a:t>
            </a:r>
            <a:r>
              <a:rPr lang="en-US" dirty="0" err="1"/>
              <a:t>socrates</a:t>
            </a:r>
            <a:r>
              <a:rPr lang="en-US" dirty="0"/>
              <a:t>, talent, knowledge, and technical skill. human beings aren’t so stupid that their instincts for reading appearances – the faculty of doxa – can easily be bamboozled. in fact, knowledge is necessary to spin minimally, and thus convincingly. but the speaker cannot at the same time simply ignore human </a:t>
            </a:r>
            <a:r>
              <a:rPr lang="en-US" dirty="0" err="1"/>
              <a:t>prediklections</a:t>
            </a:r>
            <a:r>
              <a:rPr lang="en-US" dirty="0"/>
              <a:t>, biases, eros. hence no surprise that </a:t>
            </a:r>
            <a:r>
              <a:rPr lang="en-US" dirty="0" err="1"/>
              <a:t>socrates</a:t>
            </a:r>
            <a:r>
              <a:rPr lang="en-US" dirty="0"/>
              <a:t> identifies </a:t>
            </a:r>
            <a:r>
              <a:rPr lang="en-US" dirty="0" err="1"/>
              <a:t>pericles</a:t>
            </a:r>
            <a:r>
              <a:rPr lang="en-US" dirty="0"/>
              <a:t> the erudite and psychologically astute </a:t>
            </a:r>
            <a:r>
              <a:rPr lang="en-US" dirty="0" err="1"/>
              <a:t>pericles</a:t>
            </a:r>
            <a:r>
              <a:rPr lang="en-US" dirty="0"/>
              <a:t> as the consummate orator. as you’ll remember, in the FO written for him by </a:t>
            </a:r>
            <a:r>
              <a:rPr lang="en-US" dirty="0" err="1"/>
              <a:t>thuc</a:t>
            </a:r>
            <a:r>
              <a:rPr lang="en-US" dirty="0"/>
              <a:t>, he makes selfless sacrifice seem like the ultimate self-indulgence.</a:t>
            </a:r>
          </a:p>
          <a:p>
            <a:pPr eaLnBrk="1" hangingPunct="1"/>
            <a:r>
              <a:rPr lang="en-US" dirty="0"/>
              <a:t>so </a:t>
            </a:r>
            <a:r>
              <a:rPr lang="en-US" dirty="0" err="1"/>
              <a:t>i</a:t>
            </a:r>
            <a:r>
              <a:rPr lang="en-US" dirty="0"/>
              <a:t> really want you to consider whether “that old black magic” that we call </a:t>
            </a:r>
            <a:r>
              <a:rPr lang="en-US" i="1" dirty="0"/>
              <a:t>peitho</a:t>
            </a:r>
            <a:r>
              <a:rPr lang="en-US" dirty="0"/>
              <a:t> is quite as wicked a thing as some may take it to be. the romans defined the orator as “a good person skilled at speaking.” now, </a:t>
            </a:r>
            <a:r>
              <a:rPr lang="en-US" dirty="0" err="1"/>
              <a:t>i</a:t>
            </a:r>
            <a:r>
              <a:rPr lang="en-US" dirty="0"/>
              <a:t> don’t know if they were right, but the mere fact that they could even think that perhaps suggests that we should give rhetoric a chance, too.</a:t>
            </a:r>
          </a:p>
        </p:txBody>
      </p:sp>
      <p:sp>
        <p:nvSpPr>
          <p:cNvPr id="44035" name="Date Placeholder 3"/>
          <p:cNvSpPr>
            <a:spLocks noGrp="1"/>
          </p:cNvSpPr>
          <p:nvPr>
            <p:ph type="dt" sz="quarter" idx="1"/>
          </p:nvPr>
        </p:nvSpPr>
        <p:spPr>
          <a:noFill/>
        </p:spPr>
        <p:txBody>
          <a:bodyPr/>
          <a:lstStyle/>
          <a:p>
            <a:endParaRPr lang="en-US">
              <a:latin typeface="Times New Roman" pitchFamily="18" charset="0"/>
              <a:cs typeface="Arial" charset="0"/>
            </a:endParaRPr>
          </a:p>
        </p:txBody>
      </p:sp>
      <p:sp>
        <p:nvSpPr>
          <p:cNvPr id="44036" name="Slide Number Placeholder 4"/>
          <p:cNvSpPr>
            <a:spLocks noGrp="1"/>
          </p:cNvSpPr>
          <p:nvPr>
            <p:ph type="sldNum" sz="quarter" idx="5"/>
          </p:nvPr>
        </p:nvSpPr>
        <p:spPr>
          <a:noFill/>
        </p:spPr>
        <p:txBody>
          <a:bodyPr/>
          <a:lstStyle/>
          <a:p>
            <a:fld id="{DF367225-F6A7-48A8-A7C2-52E54A1DDEF1}" type="slidenum">
              <a:rPr lang="en-US" smtClean="0">
                <a:latin typeface="Times New Roman" pitchFamily="18" charset="0"/>
                <a:cs typeface="Arial" charset="0"/>
              </a:rPr>
              <a:pPr/>
              <a:t>17</a:t>
            </a:fld>
            <a:endParaRPr lang="en-US">
              <a:latin typeface="Times New Roman" pitchFamily="18"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2DF39-0C56-45D0-AC63-3B35AFD4F9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93"/>
            <a:ext cx="12192000" cy="6856214"/>
          </a:xfrm>
          <a:prstGeom prst="rect">
            <a:avLst/>
          </a:prstGeom>
        </p:spPr>
      </p:pic>
      <p:sp>
        <p:nvSpPr>
          <p:cNvPr id="11" name="Rectangle 10">
            <a:extLst>
              <a:ext uri="{FF2B5EF4-FFF2-40B4-BE49-F238E27FC236}">
                <a16:creationId xmlns:a16="http://schemas.microsoft.com/office/drawing/2014/main" id="{2CC2E3AD-8D80-4D06-8C4F-3644F173A6AF}"/>
              </a:ext>
              <a:ext uri="{C183D7F6-B498-43B3-948B-1728B52AA6E4}">
                <adec:decorative xmlns:adec="http://schemas.microsoft.com/office/drawing/2017/decorative" val="1"/>
              </a:ext>
            </a:extLst>
          </p:cNvPr>
          <p:cNvSpPr/>
          <p:nvPr/>
        </p:nvSpPr>
        <p:spPr>
          <a:xfrm>
            <a:off x="1" y="0"/>
            <a:ext cx="12192000" cy="6876810"/>
          </a:xfrm>
          <a:prstGeom prst="rect">
            <a:avLst/>
          </a:prstGeom>
          <a:solidFill>
            <a:schemeClr val="bg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2CAE099D-8829-4F75-BC00-DD35E3F8B11B}"/>
              </a:ext>
            </a:extLst>
          </p:cNvPr>
          <p:cNvSpPr>
            <a:spLocks noGrp="1"/>
          </p:cNvSpPr>
          <p:nvPr>
            <p:ph type="ctrTitle"/>
          </p:nvPr>
        </p:nvSpPr>
        <p:spPr>
          <a:xfrm>
            <a:off x="601840" y="265223"/>
            <a:ext cx="11244902" cy="1574286"/>
          </a:xfrm>
          <a:solidFill>
            <a:schemeClr val="bg1">
              <a:alpha val="0"/>
            </a:schemeClr>
          </a:solidFill>
        </p:spPr>
        <p:txBody>
          <a:bodyPr>
            <a:normAutofit/>
          </a:bodyPr>
          <a:lstStyle>
            <a:lvl1pPr>
              <a:defRPr sz="6600" b="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D1C7462C-145C-482A-805E-7B1B6552C434}"/>
              </a:ext>
            </a:extLst>
          </p:cNvPr>
          <p:cNvSpPr>
            <a:spLocks noGrp="1"/>
          </p:cNvSpPr>
          <p:nvPr>
            <p:ph type="subTitle" idx="1"/>
          </p:nvPr>
        </p:nvSpPr>
        <p:spPr>
          <a:xfrm>
            <a:off x="601840" y="1983036"/>
            <a:ext cx="11244902" cy="1373726"/>
          </a:xfrm>
        </p:spPr>
        <p:txBody>
          <a:bodyPr>
            <a:normAutofit/>
          </a:bodyPr>
          <a:lstStyle>
            <a:lvl1pPr marL="45720" indent="0">
              <a:buFontTx/>
              <a:buNone/>
              <a:defRPr sz="4000">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2863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A6B6D6"/>
              </a:gs>
              <a:gs pos="100000">
                <a:srgbClr val="FFFFFF">
                  <a:alpha val="0"/>
                </a:srgbClr>
              </a:gs>
            </a:gsLst>
            <a:lin ang="2700000" scaled="0"/>
          </a:gradFill>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832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a:gradFill>
            <a:gsLst>
              <a:gs pos="0">
                <a:srgbClr val="A6B6D6"/>
              </a:gs>
              <a:gs pos="100000">
                <a:srgbClr val="FFFFFF">
                  <a:alpha val="0"/>
                </a:srgbClr>
              </a:gs>
            </a:gsLst>
            <a:lin ang="2700000" scaled="0"/>
          </a:gradFill>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181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kern="800" spc="0" baseline="0">
                <a:solidFill>
                  <a:srgbClr val="000099"/>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000FF"/>
              </a:buClr>
              <a:buSzPct val="125000"/>
              <a:buFont typeface="Arial" pitchFamily="34" charset="0"/>
              <a:buChar char="•"/>
              <a:defRPr/>
            </a:lvl1pPr>
            <a:lvl2pPr>
              <a:buClr>
                <a:schemeClr val="accent5"/>
              </a:buClr>
              <a:buSzPct val="125000"/>
              <a:buFont typeface="Arial" pitchFamily="34" charset="0"/>
              <a:buChar char="•"/>
              <a:defRPr/>
            </a:lvl2pPr>
            <a:lvl3pPr>
              <a:buClr>
                <a:schemeClr val="accent3">
                  <a:lumMod val="75000"/>
                </a:schemeClr>
              </a:buClr>
              <a:buSzPct val="125000"/>
              <a:defRPr/>
            </a:lvl3pPr>
            <a:lvl4pPr>
              <a:buClr>
                <a:srgbClr val="00B0F0"/>
              </a:buClr>
              <a:buFont typeface="Arial" pitchFamily="34" charset="0"/>
              <a:buChar char="•"/>
              <a:defRPr/>
            </a:lvl4pPr>
            <a:lvl5pPr>
              <a:buClr>
                <a:schemeClr val="accent3">
                  <a:lumMod val="75000"/>
                </a:schemeClr>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8C4D1-6589-427A-BD39-4C6CAB503409}" type="datetime1">
              <a:rPr lang="en-US" smtClean="0"/>
              <a:t>12/2/2025</a:t>
            </a:fld>
            <a:endParaRPr lang="en-US" dirty="0"/>
          </a:p>
        </p:txBody>
      </p:sp>
      <p:sp>
        <p:nvSpPr>
          <p:cNvPr id="5" name="Footer Placeholder 4"/>
          <p:cNvSpPr>
            <a:spLocks noGrp="1"/>
          </p:cNvSpPr>
          <p:nvPr>
            <p:ph type="ftr" sz="quarter" idx="11"/>
          </p:nvPr>
        </p:nvSpPr>
        <p:spPr/>
        <p:txBody>
          <a:bodyPr/>
          <a:lstStyle/>
          <a:p>
            <a:r>
              <a:rPr lang="en-US" dirty="0"/>
              <a:t>Early Politics</a:t>
            </a:r>
          </a:p>
        </p:txBody>
      </p:sp>
      <p:sp>
        <p:nvSpPr>
          <p:cNvPr id="6" name="Slide Number Placeholder 5"/>
          <p:cNvSpPr>
            <a:spLocks noGrp="1"/>
          </p:cNvSpPr>
          <p:nvPr>
            <p:ph type="sldNum" sz="quarter" idx="12"/>
          </p:nvPr>
        </p:nvSpPr>
        <p:spPr/>
        <p:txBody>
          <a:bodyPr/>
          <a:lstStyle/>
          <a:p>
            <a:fld id="{C84949BF-B90B-4E25-9A47-07E9FB3241D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with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spc="200" baseline="0">
                <a:solidFill>
                  <a:srgbClr val="000099"/>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000FF"/>
              </a:buClr>
              <a:buSzPct val="125000"/>
              <a:buFont typeface="Arial" pitchFamily="34" charset="0"/>
              <a:buChar char="•"/>
              <a:defRPr lang="en-US" sz="3200" kern="1200" dirty="0" smtClean="0">
                <a:solidFill>
                  <a:schemeClr val="tx1"/>
                </a:solidFill>
                <a:latin typeface="+mn-lt"/>
                <a:ea typeface="+mn-ea"/>
                <a:cs typeface="+mn-cs"/>
              </a:defRPr>
            </a:lvl1pPr>
            <a:lvl2pPr>
              <a:buClr>
                <a:schemeClr val="accent5"/>
              </a:buClr>
              <a:buSzPct val="125000"/>
              <a:buFont typeface="Arial" pitchFamily="34" charset="0"/>
              <a:buChar char="•"/>
              <a:defRPr/>
            </a:lvl2pPr>
            <a:lvl3pPr>
              <a:buClr>
                <a:schemeClr val="accent3">
                  <a:lumMod val="75000"/>
                </a:schemeClr>
              </a:buClr>
              <a:buSzPct val="125000"/>
              <a:defRPr/>
            </a:lvl3pPr>
            <a:lvl4pPr>
              <a:buClr>
                <a:srgbClr val="00B0F0"/>
              </a:buClr>
              <a:buFont typeface="Arial" pitchFamily="34" charset="0"/>
              <a:buChar char="•"/>
              <a:defRPr/>
            </a:lvl4pPr>
            <a:lvl5pPr>
              <a:buClr>
                <a:schemeClr val="accent3">
                  <a:lumMod val="75000"/>
                </a:schemeClr>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54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A6B6D6"/>
              </a:gs>
              <a:gs pos="100000">
                <a:srgbClr val="FFFFFF">
                  <a:alpha val="0"/>
                </a:srgbClr>
              </a:gs>
            </a:gsLst>
            <a:lin ang="2700000" scaled="0"/>
          </a:gradFill>
        </p:spPr>
        <p:txBody>
          <a:bodyPr lIns="182880" tIns="91440" rIns="182880" bIns="91440"/>
          <a:lstStyle/>
          <a:p>
            <a:r>
              <a:rPr lang="en-US"/>
              <a:t>Click to edit Master title style</a:t>
            </a:r>
            <a:endParaRPr dirty="0"/>
          </a:p>
        </p:txBody>
      </p:sp>
      <p:sp>
        <p:nvSpPr>
          <p:cNvPr id="3" name="Content Placeholder 2"/>
          <p:cNvSpPr>
            <a:spLocks noGrp="1"/>
          </p:cNvSpPr>
          <p:nvPr>
            <p:ph idx="1"/>
          </p:nvPr>
        </p:nvSpPr>
        <p:spPr/>
        <p:txBody>
          <a:bodyPr/>
          <a:lstStyle>
            <a:lvl1pPr>
              <a:lnSpc>
                <a:spcPct val="125000"/>
              </a:lnSpc>
              <a:defRPr/>
            </a:lvl1pPr>
            <a:lvl2pPr>
              <a:lnSpc>
                <a:spcPct val="125000"/>
              </a:lnSpc>
              <a:defRPr sz="2800"/>
            </a:lvl2pPr>
            <a:lvl3pPr>
              <a:lnSpc>
                <a:spcPct val="125000"/>
              </a:lnSpc>
              <a:defRPr sz="2400"/>
            </a:lvl3pPr>
            <a:lvl4pPr>
              <a:lnSpc>
                <a:spcPct val="125000"/>
              </a:lnSpc>
              <a:defRPr sz="2000"/>
            </a:lvl4pPr>
            <a:lvl5pPr>
              <a:lnSpc>
                <a:spcPct val="125000"/>
              </a:lnSpc>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78C6C108-8F79-46E4-85E2-794911822E92}"/>
              </a:ext>
            </a:extLst>
          </p:cNvPr>
          <p:cNvSpPr>
            <a:spLocks noGrp="1"/>
          </p:cNvSpPr>
          <p:nvPr>
            <p:ph type="ftr" sz="quarter" idx="3"/>
          </p:nvPr>
        </p:nvSpPr>
        <p:spPr>
          <a:xfrm>
            <a:off x="1209151" y="6408109"/>
            <a:ext cx="1849806" cy="261610"/>
          </a:xfrm>
          <a:prstGeom prst="rect">
            <a:avLst/>
          </a:prstGeom>
        </p:spPr>
        <p:txBody>
          <a:bodyPr/>
          <a:lstStyle>
            <a:lvl1pPr>
              <a:defRPr sz="1000"/>
            </a:lvl1pPr>
          </a:lstStyle>
          <a:p>
            <a:r>
              <a:rPr lang="en-US" dirty="0"/>
              <a:t>Early Politics</a:t>
            </a:r>
          </a:p>
        </p:txBody>
      </p:sp>
      <p:sp>
        <p:nvSpPr>
          <p:cNvPr id="5" name="Date Placeholder 4">
            <a:extLst>
              <a:ext uri="{FF2B5EF4-FFF2-40B4-BE49-F238E27FC236}">
                <a16:creationId xmlns:a16="http://schemas.microsoft.com/office/drawing/2014/main" id="{DE7C4614-495A-4499-8CFE-793A1AF7330A}"/>
              </a:ext>
            </a:extLst>
          </p:cNvPr>
          <p:cNvSpPr>
            <a:spLocks noGrp="1"/>
          </p:cNvSpPr>
          <p:nvPr>
            <p:ph type="dt" sz="half" idx="2"/>
          </p:nvPr>
        </p:nvSpPr>
        <p:spPr>
          <a:xfrm>
            <a:off x="5608399" y="6408109"/>
            <a:ext cx="975200" cy="261610"/>
          </a:xfrm>
          <a:prstGeom prst="rect">
            <a:avLst/>
          </a:prstGeom>
        </p:spPr>
        <p:txBody>
          <a:bodyPr/>
          <a:lstStyle>
            <a:lvl1pPr algn="ctr">
              <a:defRPr sz="1000"/>
            </a:lvl1pPr>
          </a:lstStyle>
          <a:p>
            <a:fld id="{A984F7F4-B5EA-4D0A-8567-E5EB3D2F9F68}" type="datetime1">
              <a:rPr lang="en-US" smtClean="0"/>
              <a:t>12/2/2025</a:t>
            </a:fld>
            <a:endParaRPr lang="en-US" dirty="0"/>
          </a:p>
        </p:txBody>
      </p:sp>
      <p:sp>
        <p:nvSpPr>
          <p:cNvPr id="6" name="Slide Number Placeholder 5">
            <a:extLst>
              <a:ext uri="{FF2B5EF4-FFF2-40B4-BE49-F238E27FC236}">
                <a16:creationId xmlns:a16="http://schemas.microsoft.com/office/drawing/2014/main" id="{C43585F1-474E-410F-A390-A77A92A25782}"/>
              </a:ext>
            </a:extLst>
          </p:cNvPr>
          <p:cNvSpPr>
            <a:spLocks noGrp="1"/>
          </p:cNvSpPr>
          <p:nvPr>
            <p:ph type="sldNum" sz="quarter" idx="4"/>
          </p:nvPr>
        </p:nvSpPr>
        <p:spPr>
          <a:xfrm>
            <a:off x="10617791" y="6408109"/>
            <a:ext cx="356280" cy="261610"/>
          </a:xfrm>
          <a:prstGeom prst="rect">
            <a:avLst/>
          </a:prstGeom>
        </p:spPr>
        <p:txBody>
          <a:bodyPr/>
          <a:lstStyle>
            <a:lvl1pPr algn="r">
              <a:defRPr sz="1000"/>
            </a:lvl1pPr>
          </a:lstStyle>
          <a:p>
            <a:fld id="{C84949BF-B90B-4E25-9A47-07E9FB3241D4}" type="slidenum">
              <a:rPr lang="en-US" smtClean="0"/>
              <a:pPr/>
              <a:t>‹#›</a:t>
            </a:fld>
            <a:endParaRPr lang="en-US" dirty="0"/>
          </a:p>
        </p:txBody>
      </p:sp>
    </p:spTree>
    <p:extLst>
      <p:ext uri="{BB962C8B-B14F-4D97-AF65-F5344CB8AC3E}">
        <p14:creationId xmlns:p14="http://schemas.microsoft.com/office/powerpoint/2010/main" val="254987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2091268"/>
            <a:ext cx="9756141" cy="1354665"/>
          </a:xfrm>
          <a:gradFill>
            <a:gsLst>
              <a:gs pos="0">
                <a:srgbClr val="A6B6D6"/>
              </a:gs>
              <a:gs pos="100000">
                <a:srgbClr val="FFFFFF">
                  <a:alpha val="0"/>
                </a:srgbClr>
              </a:gs>
            </a:gsLst>
            <a:lin ang="2700000" scaled="0"/>
          </a:gradFill>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466" y="3742277"/>
            <a:ext cx="9760605" cy="644985"/>
          </a:xfrm>
        </p:spPr>
        <p:txBody>
          <a:bodyPr anchor="t">
            <a:spAutoFit/>
          </a:bodyPr>
          <a:lstStyle>
            <a:lvl1pPr marL="0" indent="0">
              <a:lnSpc>
                <a:spcPct val="125000"/>
              </a:lnSpc>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339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33600" y="1828800"/>
            <a:ext cx="4709961" cy="4191000"/>
          </a:xfrm>
        </p:spPr>
        <p:txBody>
          <a:bodyPr>
            <a:normAutofit/>
          </a:bodyPr>
          <a:lstStyle>
            <a:lvl1pPr>
              <a:lnSpc>
                <a:spcPct val="114000"/>
              </a:lnSpc>
              <a:defRPr sz="3200"/>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1"/>
          <p:cNvSpPr>
            <a:spLocks noGrp="1"/>
          </p:cNvSpPr>
          <p:nvPr>
            <p:ph type="title"/>
          </p:nvPr>
        </p:nvSpPr>
        <p:spPr>
          <a:gradFill>
            <a:gsLst>
              <a:gs pos="0">
                <a:srgbClr val="A6B6D6"/>
              </a:gs>
              <a:gs pos="100000">
                <a:srgbClr val="FFFFFF">
                  <a:alpha val="0"/>
                </a:srgbClr>
              </a:gs>
            </a:gsLst>
            <a:lin ang="2700000" scaled="0"/>
          </a:gradFill>
        </p:spPr>
        <p:txBody>
          <a:bodyPr/>
          <a:lstStyle/>
          <a:p>
            <a:r>
              <a:rPr lang="en-US"/>
              <a:t>Click to edit Master title style</a:t>
            </a:r>
            <a:endParaRPr/>
          </a:p>
        </p:txBody>
      </p:sp>
      <p:sp>
        <p:nvSpPr>
          <p:cNvPr id="4" name="Content Placeholder 3"/>
          <p:cNvSpPr>
            <a:spLocks noGrp="1"/>
          </p:cNvSpPr>
          <p:nvPr>
            <p:ph sz="half" idx="2"/>
          </p:nvPr>
        </p:nvSpPr>
        <p:spPr>
          <a:xfrm>
            <a:off x="6264110" y="1828800"/>
            <a:ext cx="4709961" cy="4191000"/>
          </a:xfrm>
        </p:spPr>
        <p:txBody>
          <a:bodyPr>
            <a:normAutofit/>
          </a:bodyPr>
          <a:lstStyle>
            <a:lvl1pPr>
              <a:lnSpc>
                <a:spcPct val="114000"/>
              </a:lnSpc>
              <a:defRPr sz="3200"/>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3">
            <a:extLst>
              <a:ext uri="{FF2B5EF4-FFF2-40B4-BE49-F238E27FC236}">
                <a16:creationId xmlns:a16="http://schemas.microsoft.com/office/drawing/2014/main" id="{41F74371-CF01-42D9-91C8-10F3CBCBE6BC}"/>
              </a:ext>
            </a:extLst>
          </p:cNvPr>
          <p:cNvSpPr>
            <a:spLocks noGrp="1"/>
          </p:cNvSpPr>
          <p:nvPr>
            <p:ph type="ftr" sz="quarter" idx="3"/>
          </p:nvPr>
        </p:nvSpPr>
        <p:spPr>
          <a:xfrm>
            <a:off x="1209151" y="6408109"/>
            <a:ext cx="1849806" cy="261610"/>
          </a:xfrm>
          <a:prstGeom prst="rect">
            <a:avLst/>
          </a:prstGeom>
        </p:spPr>
        <p:txBody>
          <a:bodyPr/>
          <a:lstStyle>
            <a:lvl1pPr>
              <a:defRPr sz="1000"/>
            </a:lvl1pPr>
          </a:lstStyle>
          <a:p>
            <a:r>
              <a:rPr lang="en-US" dirty="0"/>
              <a:t>Early Politics</a:t>
            </a:r>
          </a:p>
        </p:txBody>
      </p:sp>
      <p:sp>
        <p:nvSpPr>
          <p:cNvPr id="7" name="Date Placeholder 4">
            <a:extLst>
              <a:ext uri="{FF2B5EF4-FFF2-40B4-BE49-F238E27FC236}">
                <a16:creationId xmlns:a16="http://schemas.microsoft.com/office/drawing/2014/main" id="{5A419ECF-C4E0-45C5-8F38-958EA4AB0C5B}"/>
              </a:ext>
            </a:extLst>
          </p:cNvPr>
          <p:cNvSpPr>
            <a:spLocks noGrp="1"/>
          </p:cNvSpPr>
          <p:nvPr>
            <p:ph type="dt" sz="half" idx="10"/>
          </p:nvPr>
        </p:nvSpPr>
        <p:spPr>
          <a:xfrm>
            <a:off x="5608399" y="6408109"/>
            <a:ext cx="975200" cy="261610"/>
          </a:xfrm>
          <a:prstGeom prst="rect">
            <a:avLst/>
          </a:prstGeom>
        </p:spPr>
        <p:txBody>
          <a:bodyPr/>
          <a:lstStyle>
            <a:lvl1pPr algn="ctr">
              <a:defRPr sz="1000"/>
            </a:lvl1pPr>
          </a:lstStyle>
          <a:p>
            <a:fld id="{AA1B1FB1-0431-4759-8273-811871E98897}" type="datetime1">
              <a:rPr lang="en-US" smtClean="0"/>
              <a:t>12/2/2025</a:t>
            </a:fld>
            <a:endParaRPr lang="en-US" dirty="0"/>
          </a:p>
        </p:txBody>
      </p:sp>
      <p:sp>
        <p:nvSpPr>
          <p:cNvPr id="9" name="Slide Number Placeholder 5">
            <a:extLst>
              <a:ext uri="{FF2B5EF4-FFF2-40B4-BE49-F238E27FC236}">
                <a16:creationId xmlns:a16="http://schemas.microsoft.com/office/drawing/2014/main" id="{E4079A54-F26A-48D7-B357-66203BB7B3DB}"/>
              </a:ext>
            </a:extLst>
          </p:cNvPr>
          <p:cNvSpPr>
            <a:spLocks noGrp="1"/>
          </p:cNvSpPr>
          <p:nvPr>
            <p:ph type="sldNum" sz="quarter" idx="4"/>
          </p:nvPr>
        </p:nvSpPr>
        <p:spPr>
          <a:xfrm>
            <a:off x="10617791" y="6408109"/>
            <a:ext cx="356280" cy="261610"/>
          </a:xfrm>
          <a:prstGeom prst="rect">
            <a:avLst/>
          </a:prstGeom>
        </p:spPr>
        <p:txBody>
          <a:bodyPr/>
          <a:lstStyle>
            <a:lvl1pPr algn="r">
              <a:defRPr sz="1000"/>
            </a:lvl1pPr>
          </a:lstStyle>
          <a:p>
            <a:fld id="{E5A160DF-E29A-4672-A7A8-D5391F57194F}" type="slidenum">
              <a:rPr lang="en-US" smtClean="0"/>
              <a:pPr/>
              <a:t>‹#›</a:t>
            </a:fld>
            <a:endParaRPr lang="en-US" dirty="0"/>
          </a:p>
        </p:txBody>
      </p:sp>
      <p:cxnSp>
        <p:nvCxnSpPr>
          <p:cNvPr id="10" name="Straight Connector 9">
            <a:extLst>
              <a:ext uri="{FF2B5EF4-FFF2-40B4-BE49-F238E27FC236}">
                <a16:creationId xmlns:a16="http://schemas.microsoft.com/office/drawing/2014/main" id="{BFDEB0B9-4B94-4EA6-BDA8-A6E4496250AD}"/>
              </a:ext>
            </a:extLst>
          </p:cNvPr>
          <p:cNvCxnSpPr/>
          <p:nvPr/>
        </p:nvCxnSpPr>
        <p:spPr>
          <a:xfrm rot="5400000">
            <a:off x="3937000" y="3886200"/>
            <a:ext cx="4114800" cy="0"/>
          </a:xfrm>
          <a:prstGeom prst="line">
            <a:avLst/>
          </a:prstGeom>
          <a:ln w="25400">
            <a:gradFill>
              <a:gsLst>
                <a:gs pos="0">
                  <a:schemeClr val="tx2"/>
                </a:gs>
                <a:gs pos="50000">
                  <a:schemeClr val="accent1">
                    <a:tint val="44500"/>
                    <a:satMod val="160000"/>
                  </a:schemeClr>
                </a:gs>
                <a:gs pos="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83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A6B6D6"/>
              </a:gs>
              <a:gs pos="100000">
                <a:srgbClr val="FFFFFF">
                  <a:alpha val="0"/>
                </a:srgbClr>
              </a:gs>
            </a:gsLst>
            <a:lin ang="2700000" scaled="0"/>
          </a:gradFill>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761745"/>
            <a:ext cx="4710387"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931" y="2743201"/>
            <a:ext cx="4710387" cy="32766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263685" y="1761745"/>
            <a:ext cx="4710387"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2766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Footer Placeholder 3">
            <a:extLst>
              <a:ext uri="{FF2B5EF4-FFF2-40B4-BE49-F238E27FC236}">
                <a16:creationId xmlns:a16="http://schemas.microsoft.com/office/drawing/2014/main" id="{5C220A2E-679C-493A-AFEB-FBD2DC16F9B6}"/>
              </a:ext>
            </a:extLst>
          </p:cNvPr>
          <p:cNvSpPr>
            <a:spLocks noGrp="1"/>
          </p:cNvSpPr>
          <p:nvPr>
            <p:ph type="ftr" sz="quarter" idx="10"/>
          </p:nvPr>
        </p:nvSpPr>
        <p:spPr>
          <a:xfrm>
            <a:off x="1209151" y="6408109"/>
            <a:ext cx="1849806" cy="261610"/>
          </a:xfrm>
          <a:prstGeom prst="rect">
            <a:avLst/>
          </a:prstGeom>
        </p:spPr>
        <p:txBody>
          <a:bodyPr/>
          <a:lstStyle>
            <a:lvl1pPr>
              <a:defRPr sz="1000"/>
            </a:lvl1pPr>
          </a:lstStyle>
          <a:p>
            <a:r>
              <a:rPr lang="en-US" dirty="0"/>
              <a:t>Early Politics</a:t>
            </a:r>
          </a:p>
        </p:txBody>
      </p:sp>
      <p:sp>
        <p:nvSpPr>
          <p:cNvPr id="8" name="Date Placeholder 4">
            <a:extLst>
              <a:ext uri="{FF2B5EF4-FFF2-40B4-BE49-F238E27FC236}">
                <a16:creationId xmlns:a16="http://schemas.microsoft.com/office/drawing/2014/main" id="{56F3A298-FD91-42E8-8EB1-84CBC284D850}"/>
              </a:ext>
            </a:extLst>
          </p:cNvPr>
          <p:cNvSpPr>
            <a:spLocks noGrp="1"/>
          </p:cNvSpPr>
          <p:nvPr>
            <p:ph type="dt" sz="half" idx="11"/>
          </p:nvPr>
        </p:nvSpPr>
        <p:spPr>
          <a:xfrm>
            <a:off x="5608399" y="6408109"/>
            <a:ext cx="975200" cy="261610"/>
          </a:xfrm>
          <a:prstGeom prst="rect">
            <a:avLst/>
          </a:prstGeom>
        </p:spPr>
        <p:txBody>
          <a:bodyPr/>
          <a:lstStyle>
            <a:lvl1pPr algn="ctr">
              <a:defRPr sz="1000"/>
            </a:lvl1pPr>
          </a:lstStyle>
          <a:p>
            <a:fld id="{50F476C4-9082-4783-9A46-D865922C2D8C}" type="datetime1">
              <a:rPr lang="en-US" smtClean="0"/>
              <a:t>12/2/2025</a:t>
            </a:fld>
            <a:endParaRPr lang="en-US" dirty="0"/>
          </a:p>
        </p:txBody>
      </p:sp>
      <p:sp>
        <p:nvSpPr>
          <p:cNvPr id="9" name="Slide Number Placeholder 5">
            <a:extLst>
              <a:ext uri="{FF2B5EF4-FFF2-40B4-BE49-F238E27FC236}">
                <a16:creationId xmlns:a16="http://schemas.microsoft.com/office/drawing/2014/main" id="{FC3AAD97-60AD-488B-8A7F-2F7D246F7997}"/>
              </a:ext>
            </a:extLst>
          </p:cNvPr>
          <p:cNvSpPr>
            <a:spLocks noGrp="1"/>
          </p:cNvSpPr>
          <p:nvPr>
            <p:ph type="sldNum" sz="quarter" idx="12"/>
          </p:nvPr>
        </p:nvSpPr>
        <p:spPr>
          <a:xfrm>
            <a:off x="10617791" y="6408109"/>
            <a:ext cx="356280" cy="261610"/>
          </a:xfrm>
          <a:prstGeom prst="rect">
            <a:avLst/>
          </a:prstGeom>
        </p:spPr>
        <p:txBody>
          <a:bodyPr/>
          <a:lstStyle>
            <a:lvl1pPr algn="r">
              <a:defRPr sz="1000"/>
            </a:lvl1pPr>
          </a:lstStyle>
          <a:p>
            <a:fld id="{B1A7D873-BDEC-4D0E-826C-A647DDEC7662}" type="slidenum">
              <a:rPr lang="en-US" smtClean="0"/>
              <a:pPr/>
              <a:t>‹#›</a:t>
            </a:fld>
            <a:endParaRPr lang="en-US" dirty="0"/>
          </a:p>
        </p:txBody>
      </p:sp>
    </p:spTree>
    <p:extLst>
      <p:ext uri="{BB962C8B-B14F-4D97-AF65-F5344CB8AC3E}">
        <p14:creationId xmlns:p14="http://schemas.microsoft.com/office/powerpoint/2010/main" val="3082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100000">
                <a:srgbClr val="A6B6D6">
                  <a:alpha val="50000"/>
                </a:srgbClr>
              </a:gs>
              <a:gs pos="100000">
                <a:srgbClr val="FFFFFF">
                  <a:alpha val="0"/>
                </a:srgbClr>
              </a:gs>
            </a:gsLst>
            <a:lin ang="2700000" scaled="0"/>
          </a:gradFill>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248748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95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solidFill>
            <a:srgbClr val="A6B6D6"/>
          </a:solidFill>
        </p:spPr>
        <p:txBody>
          <a:bodyPr anchor="b">
            <a:noAutofit/>
          </a:bodyPr>
          <a:lstStyle>
            <a:lvl1pPr algn="l">
              <a:defRPr sz="4000" b="0"/>
            </a:lvl1pPr>
          </a:lstStyle>
          <a:p>
            <a:r>
              <a:rPr lang="en-US"/>
              <a:t>Click to edit Master title style</a:t>
            </a:r>
            <a:endParaRPr dirty="0"/>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833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gradFill>
            <a:gsLst>
              <a:gs pos="0">
                <a:srgbClr val="A6B6D6"/>
              </a:gs>
              <a:gs pos="100000">
                <a:srgbClr val="FFFFFF">
                  <a:alpha val="0"/>
                </a:srgbClr>
              </a:gs>
            </a:gsLst>
            <a:lin ang="2700000" scaled="0"/>
          </a:gradFill>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61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a:gradFill>
            <a:gsLst>
              <a:gs pos="0">
                <a:srgbClr val="A6B6D6"/>
              </a:gs>
              <a:gs pos="100000">
                <a:srgbClr val="FFFFFF">
                  <a:alpha val="0"/>
                </a:srgbClr>
              </a:gs>
            </a:gsLst>
            <a:lin ang="2700000" scaled="0"/>
          </a:gradFill>
        </p:spPr>
        <p:txBody>
          <a:bodyPr vert="horz" lIns="182880" tIns="91440" rIns="182880" bIns="9144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17931" y="1828800"/>
            <a:ext cx="975614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3">
            <a:extLst>
              <a:ext uri="{FF2B5EF4-FFF2-40B4-BE49-F238E27FC236}">
                <a16:creationId xmlns:a16="http://schemas.microsoft.com/office/drawing/2014/main" id="{0EEEA5A4-8901-4DCB-855C-9D1356E69D6C}"/>
              </a:ext>
            </a:extLst>
          </p:cNvPr>
          <p:cNvSpPr>
            <a:spLocks noGrp="1"/>
          </p:cNvSpPr>
          <p:nvPr>
            <p:ph type="ftr" sz="quarter" idx="3"/>
          </p:nvPr>
        </p:nvSpPr>
        <p:spPr>
          <a:xfrm>
            <a:off x="1209151" y="6408109"/>
            <a:ext cx="1849806" cy="261610"/>
          </a:xfrm>
          <a:prstGeom prst="rect">
            <a:avLst/>
          </a:prstGeom>
        </p:spPr>
        <p:txBody>
          <a:bodyPr/>
          <a:lstStyle>
            <a:lvl1pPr>
              <a:defRPr sz="1000"/>
            </a:lvl1pPr>
          </a:lstStyle>
          <a:p>
            <a:r>
              <a:rPr lang="en-US" dirty="0"/>
              <a:t>Early Politics</a:t>
            </a:r>
          </a:p>
        </p:txBody>
      </p:sp>
      <p:sp>
        <p:nvSpPr>
          <p:cNvPr id="7" name="Date Placeholder 4">
            <a:extLst>
              <a:ext uri="{FF2B5EF4-FFF2-40B4-BE49-F238E27FC236}">
                <a16:creationId xmlns:a16="http://schemas.microsoft.com/office/drawing/2014/main" id="{0C65830C-7FBF-47F6-99D9-C8E465F18B78}"/>
              </a:ext>
            </a:extLst>
          </p:cNvPr>
          <p:cNvSpPr>
            <a:spLocks noGrp="1"/>
          </p:cNvSpPr>
          <p:nvPr>
            <p:ph type="dt" sz="half" idx="2"/>
          </p:nvPr>
        </p:nvSpPr>
        <p:spPr>
          <a:xfrm>
            <a:off x="5608399" y="6408109"/>
            <a:ext cx="975200" cy="261610"/>
          </a:xfrm>
          <a:prstGeom prst="rect">
            <a:avLst/>
          </a:prstGeom>
        </p:spPr>
        <p:txBody>
          <a:bodyPr/>
          <a:lstStyle>
            <a:lvl1pPr algn="ctr">
              <a:defRPr sz="1000"/>
            </a:lvl1pPr>
          </a:lstStyle>
          <a:p>
            <a:fld id="{A9C41A1D-027B-4FA4-BB4C-F47BB338A60B}" type="datetime1">
              <a:rPr lang="en-US" smtClean="0"/>
              <a:t>12/2/2025</a:t>
            </a:fld>
            <a:endParaRPr lang="en-US" dirty="0"/>
          </a:p>
        </p:txBody>
      </p:sp>
      <p:sp>
        <p:nvSpPr>
          <p:cNvPr id="8" name="Slide Number Placeholder 5">
            <a:extLst>
              <a:ext uri="{FF2B5EF4-FFF2-40B4-BE49-F238E27FC236}">
                <a16:creationId xmlns:a16="http://schemas.microsoft.com/office/drawing/2014/main" id="{8128233F-A227-4C17-9032-66443E452159}"/>
              </a:ext>
            </a:extLst>
          </p:cNvPr>
          <p:cNvSpPr>
            <a:spLocks noGrp="1"/>
          </p:cNvSpPr>
          <p:nvPr>
            <p:ph type="sldNum" sz="quarter" idx="4"/>
          </p:nvPr>
        </p:nvSpPr>
        <p:spPr>
          <a:xfrm>
            <a:off x="10617791" y="6408109"/>
            <a:ext cx="356280" cy="261610"/>
          </a:xfrm>
          <a:prstGeom prst="rect">
            <a:avLst/>
          </a:prstGeom>
        </p:spPr>
        <p:txBody>
          <a:bodyPr/>
          <a:lstStyle>
            <a:lvl1pPr algn="r">
              <a:defRPr sz="1000"/>
            </a:lvl1p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15863765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64"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25000"/>
        </a:lnSpc>
        <a:spcBef>
          <a:spcPts val="1800"/>
        </a:spcBef>
        <a:buClr>
          <a:schemeClr val="tx1"/>
        </a:buClr>
        <a:buSzPct val="80000"/>
        <a:buFont typeface="Arial" pitchFamily="34" charset="0"/>
        <a:buChar char="•"/>
        <a:defRPr sz="3600" kern="1200">
          <a:solidFill>
            <a:schemeClr val="tx1"/>
          </a:solidFill>
          <a:latin typeface="+mn-lt"/>
          <a:ea typeface="+mn-ea"/>
          <a:cs typeface="+mn-cs"/>
        </a:defRPr>
      </a:lvl1pPr>
      <a:lvl2pPr marL="502920" indent="-228600" algn="l" defTabSz="914400" rtl="0" eaLnBrk="1" latinLnBrk="0" hangingPunct="1">
        <a:lnSpc>
          <a:spcPct val="125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25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25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25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3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Picture 4" descr="Serene scene: woods, water. Binghamton University Nature Area">
            <a:extLst>
              <a:ext uri="{FF2B5EF4-FFF2-40B4-BE49-F238E27FC236}">
                <a16:creationId xmlns:a16="http://schemas.microsoft.com/office/drawing/2014/main" id="{EAC097F3-99DC-4F38-AC36-9D41ED8BF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41" y="0"/>
            <a:ext cx="10289513" cy="6858000"/>
          </a:xfrm>
          <a:prstGeom prst="rect">
            <a:avLst/>
          </a:prstGeom>
        </p:spPr>
      </p:pic>
      <p:sp>
        <p:nvSpPr>
          <p:cNvPr id="2" name="Title 1">
            <a:extLst>
              <a:ext uri="{FF2B5EF4-FFF2-40B4-BE49-F238E27FC236}">
                <a16:creationId xmlns:a16="http://schemas.microsoft.com/office/drawing/2014/main" id="{D3C294D0-C414-4AC2-A580-17DF747486B6}"/>
              </a:ext>
            </a:extLst>
          </p:cNvPr>
          <p:cNvSpPr>
            <a:spLocks noGrp="1"/>
          </p:cNvSpPr>
          <p:nvPr>
            <p:ph type="ctrTitle"/>
          </p:nvPr>
        </p:nvSpPr>
        <p:spPr>
          <a:xfrm>
            <a:off x="3500722" y="4231333"/>
            <a:ext cx="7229048" cy="1261286"/>
          </a:xfrm>
          <a:solidFill>
            <a:schemeClr val="bg1">
              <a:alpha val="31000"/>
            </a:schemeClr>
          </a:solidFill>
        </p:spPr>
        <p:txBody>
          <a:bodyPr/>
          <a:lstStyle/>
          <a:p>
            <a:pPr algn="r">
              <a:lnSpc>
                <a:spcPct val="100000"/>
              </a:lnSpc>
            </a:pPr>
            <a:r>
              <a:rPr lang="en-US" dirty="0"/>
              <a:t>Plato’s </a:t>
            </a:r>
            <a:r>
              <a:rPr lang="en-US" i="1" dirty="0"/>
              <a:t>Phaedrus</a:t>
            </a:r>
          </a:p>
        </p:txBody>
      </p:sp>
      <p:sp>
        <p:nvSpPr>
          <p:cNvPr id="3" name="Subtitle 2">
            <a:extLst>
              <a:ext uri="{FF2B5EF4-FFF2-40B4-BE49-F238E27FC236}">
                <a16:creationId xmlns:a16="http://schemas.microsoft.com/office/drawing/2014/main" id="{D6DD8D93-B80B-4C7A-849F-1EEF2AD8F5D5}"/>
              </a:ext>
            </a:extLst>
          </p:cNvPr>
          <p:cNvSpPr>
            <a:spLocks noGrp="1"/>
          </p:cNvSpPr>
          <p:nvPr>
            <p:ph type="subTitle" idx="1"/>
          </p:nvPr>
        </p:nvSpPr>
        <p:spPr>
          <a:xfrm>
            <a:off x="3500722" y="5492711"/>
            <a:ext cx="7229048" cy="943940"/>
          </a:xfrm>
          <a:solidFill>
            <a:schemeClr val="bg1">
              <a:alpha val="31000"/>
            </a:schemeClr>
          </a:solidFill>
        </p:spPr>
        <p:txBody>
          <a:bodyPr/>
          <a:lstStyle/>
          <a:p>
            <a:pPr algn="r">
              <a:lnSpc>
                <a:spcPct val="100000"/>
              </a:lnSpc>
            </a:pPr>
            <a:r>
              <a:rPr lang="en-US" i="1" dirty="0"/>
              <a:t>Erōs</a:t>
            </a:r>
            <a:r>
              <a:rPr lang="en-US" dirty="0"/>
              <a:t> and Rhetoric</a:t>
            </a:r>
            <a:endParaRPr lang="en-US" i="1" dirty="0"/>
          </a:p>
        </p:txBody>
      </p:sp>
    </p:spTree>
    <p:extLst>
      <p:ext uri="{BB962C8B-B14F-4D97-AF65-F5344CB8AC3E}">
        <p14:creationId xmlns:p14="http://schemas.microsoft.com/office/powerpoint/2010/main" val="89656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DB"/>
        </a:solidFill>
        <a:effectLst/>
      </p:bgPr>
    </p:bg>
    <p:spTree>
      <p:nvGrpSpPr>
        <p:cNvPr id="1" name=""/>
        <p:cNvGrpSpPr/>
        <p:nvPr/>
      </p:nvGrpSpPr>
      <p:grpSpPr>
        <a:xfrm>
          <a:off x="0" y="0"/>
          <a:ext cx="0" cy="0"/>
          <a:chOff x="0" y="0"/>
          <a:chExt cx="0" cy="0"/>
        </a:xfrm>
      </p:grpSpPr>
      <p:pic>
        <p:nvPicPr>
          <p:cNvPr id="4" name="Picture 3" descr="See title">
            <a:extLst>
              <a:ext uri="{FF2B5EF4-FFF2-40B4-BE49-F238E27FC236}">
                <a16:creationId xmlns:a16="http://schemas.microsoft.com/office/drawing/2014/main" id="{FA7095CC-E97B-43D5-BFD3-AC13F408E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68" y="0"/>
            <a:ext cx="10868463" cy="6858000"/>
          </a:xfrm>
          <a:prstGeom prst="rect">
            <a:avLst/>
          </a:prstGeom>
        </p:spPr>
      </p:pic>
      <p:sp>
        <p:nvSpPr>
          <p:cNvPr id="5" name="Title 4">
            <a:extLst>
              <a:ext uri="{FF2B5EF4-FFF2-40B4-BE49-F238E27FC236}">
                <a16:creationId xmlns:a16="http://schemas.microsoft.com/office/drawing/2014/main" id="{20524DBD-1521-4E11-A991-54720D71A57E}"/>
              </a:ext>
            </a:extLst>
          </p:cNvPr>
          <p:cNvSpPr txBox="1">
            <a:spLocks noGrp="1"/>
          </p:cNvSpPr>
          <p:nvPr>
            <p:ph type="title" idx="4294967295"/>
          </p:nvPr>
        </p:nvSpPr>
        <p:spPr>
          <a:xfrm>
            <a:off x="4401671" y="400985"/>
            <a:ext cx="4774392" cy="1326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Aeschylus </a:t>
            </a:r>
            <a:r>
              <a:rPr kumimoji="0" lang="en-US" sz="2400" b="0" i="1" u="none" strike="noStrike" kern="1200" cap="none" spc="0" normalizeH="0" baseline="0" noProof="0" dirty="0">
                <a:ln>
                  <a:noFill/>
                </a:ln>
                <a:solidFill>
                  <a:schemeClr val="tx2"/>
                </a:solidFill>
                <a:effectLst/>
                <a:uLnTx/>
                <a:uFillTx/>
                <a:latin typeface="+mn-lt"/>
                <a:ea typeface="+mn-ea"/>
                <a:cs typeface="+mn-cs"/>
              </a:rPr>
              <a:t>Persians</a:t>
            </a:r>
            <a:r>
              <a:rPr kumimoji="0" lang="en-US" sz="2400" b="0" i="0" u="none" strike="noStrike" kern="1200" cap="none" spc="0" normalizeH="0" baseline="0" noProof="0" dirty="0">
                <a:ln>
                  <a:noFill/>
                </a:ln>
                <a:solidFill>
                  <a:schemeClr val="tx2"/>
                </a:solidFill>
                <a:effectLst/>
                <a:uLnTx/>
                <a:uFillTx/>
                <a:latin typeface="+mn-lt"/>
                <a:ea typeface="+mn-ea"/>
                <a:cs typeface="+mn-cs"/>
              </a:rPr>
              <a:t>: Atossa’s Dream, Xerxes’ Chariot</a:t>
            </a:r>
            <a:br>
              <a:rPr kumimoji="0" lang="en-US" sz="2400" b="0" i="0" u="none" strike="noStrike" kern="1200" cap="none" spc="0" normalizeH="0" baseline="0" noProof="0" dirty="0">
                <a:ln>
                  <a:noFill/>
                </a:ln>
                <a:solidFill>
                  <a:schemeClr val="tx2"/>
                </a:solidFill>
                <a:effectLst/>
                <a:uLnTx/>
                <a:uFillTx/>
                <a:latin typeface="+mn-lt"/>
                <a:ea typeface="+mn-ea"/>
                <a:cs typeface="+mn-cs"/>
              </a:rPr>
            </a:br>
            <a:r>
              <a:rPr kumimoji="0" lang="en-US" sz="1800" b="0" i="0" u="none" strike="noStrike" kern="1200" cap="none" spc="0" normalizeH="0" baseline="0" noProof="0" dirty="0">
                <a:ln>
                  <a:noFill/>
                </a:ln>
                <a:solidFill>
                  <a:schemeClr val="tx2"/>
                </a:solidFill>
                <a:effectLst/>
                <a:uLnTx/>
                <a:uFillTx/>
                <a:latin typeface="+mn-lt"/>
                <a:ea typeface="+mn-ea"/>
                <a:cs typeface="+mn-cs"/>
              </a:rPr>
              <a:t>(John Flaxman 1795)</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49078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roup 2" descr="See title">
            <a:extLst>
              <a:ext uri="{FF2B5EF4-FFF2-40B4-BE49-F238E27FC236}">
                <a16:creationId xmlns:a16="http://schemas.microsoft.com/office/drawing/2014/main" id="{0555C224-E6FD-4BDE-8E40-F0DE9120A956}"/>
              </a:ext>
            </a:extLst>
          </p:cNvPr>
          <p:cNvGrpSpPr/>
          <p:nvPr/>
        </p:nvGrpSpPr>
        <p:grpSpPr>
          <a:xfrm>
            <a:off x="1143000" y="0"/>
            <a:ext cx="9906000" cy="6858000"/>
            <a:chOff x="2286000" y="0"/>
            <a:chExt cx="9906000" cy="6858000"/>
          </a:xfrm>
        </p:grpSpPr>
        <p:pic>
          <p:nvPicPr>
            <p:cNvPr id="1026" name="Picture 2">
              <a:extLst>
                <a:ext uri="{FF2B5EF4-FFF2-40B4-BE49-F238E27FC236}">
                  <a16:creationId xmlns:a16="http://schemas.microsoft.com/office/drawing/2014/main" id="{0E7B1CA5-940C-4EDF-BFDF-95868D370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2633FE-8727-483F-94C1-B56F46C6ADBA}"/>
                </a:ext>
              </a:extLst>
            </p:cNvPr>
            <p:cNvSpPr txBox="1"/>
            <p:nvPr/>
          </p:nvSpPr>
          <p:spPr>
            <a:xfrm>
              <a:off x="9466383" y="220505"/>
              <a:ext cx="1962397" cy="461665"/>
            </a:xfrm>
            <a:prstGeom prst="rect">
              <a:avLst/>
            </a:prstGeom>
            <a:solidFill>
              <a:schemeClr val="bg1">
                <a:alpha val="80000"/>
              </a:schemeClr>
            </a:solidFill>
          </p:spPr>
          <p:txBody>
            <a:bodyPr wrap="none" rtlCol="0" anchor="ctr" anchorCtr="0">
              <a:spAutoFit/>
            </a:bodyPr>
            <a:lstStyle/>
            <a:p>
              <a:r>
                <a:rPr lang="en-US" sz="2400" dirty="0">
                  <a:solidFill>
                    <a:schemeClr val="tx2"/>
                  </a:solidFill>
                </a:rPr>
                <a:t>Vice (</a:t>
              </a:r>
              <a:r>
                <a:rPr lang="en-US" sz="2400" i="1" dirty="0" err="1">
                  <a:solidFill>
                    <a:schemeClr val="tx2"/>
                  </a:solidFill>
                </a:rPr>
                <a:t>kakia</a:t>
              </a:r>
              <a:r>
                <a:rPr lang="en-US" sz="2400" dirty="0">
                  <a:solidFill>
                    <a:schemeClr val="tx2"/>
                  </a:solidFill>
                </a:rPr>
                <a:t>)</a:t>
              </a:r>
            </a:p>
          </p:txBody>
        </p:sp>
        <p:sp>
          <p:nvSpPr>
            <p:cNvPr id="5" name="TextBox 4">
              <a:extLst>
                <a:ext uri="{FF2B5EF4-FFF2-40B4-BE49-F238E27FC236}">
                  <a16:creationId xmlns:a16="http://schemas.microsoft.com/office/drawing/2014/main" id="{35FF9020-5A9B-4CE2-A8B2-E8EBE6D29470}"/>
                </a:ext>
              </a:extLst>
            </p:cNvPr>
            <p:cNvSpPr txBox="1"/>
            <p:nvPr/>
          </p:nvSpPr>
          <p:spPr>
            <a:xfrm>
              <a:off x="3001106" y="220505"/>
              <a:ext cx="2167581" cy="461665"/>
            </a:xfrm>
            <a:prstGeom prst="rect">
              <a:avLst/>
            </a:prstGeom>
            <a:solidFill>
              <a:schemeClr val="bg1">
                <a:alpha val="80000"/>
              </a:schemeClr>
            </a:solidFill>
          </p:spPr>
          <p:txBody>
            <a:bodyPr wrap="none" rtlCol="0" anchor="ctr" anchorCtr="0">
              <a:spAutoFit/>
            </a:bodyPr>
            <a:lstStyle/>
            <a:p>
              <a:r>
                <a:rPr lang="en-US" sz="2400" dirty="0">
                  <a:solidFill>
                    <a:schemeClr val="tx2"/>
                  </a:solidFill>
                </a:rPr>
                <a:t>Virtue (</a:t>
              </a:r>
              <a:r>
                <a:rPr lang="en-US" sz="2400" i="1" dirty="0">
                  <a:solidFill>
                    <a:schemeClr val="tx2"/>
                  </a:solidFill>
                </a:rPr>
                <a:t>aretē</a:t>
              </a:r>
              <a:r>
                <a:rPr lang="en-US" sz="2400" dirty="0">
                  <a:solidFill>
                    <a:schemeClr val="tx2"/>
                  </a:solidFill>
                </a:rPr>
                <a:t>)</a:t>
              </a:r>
            </a:p>
          </p:txBody>
        </p:sp>
      </p:grpSp>
      <p:sp>
        <p:nvSpPr>
          <p:cNvPr id="2" name="Title 1">
            <a:extLst>
              <a:ext uri="{FF2B5EF4-FFF2-40B4-BE49-F238E27FC236}">
                <a16:creationId xmlns:a16="http://schemas.microsoft.com/office/drawing/2014/main" id="{4968C711-1D5E-4C16-8DBE-BD8B8CD4D9AE}"/>
              </a:ext>
            </a:extLst>
          </p:cNvPr>
          <p:cNvSpPr txBox="1">
            <a:spLocks noGrp="1"/>
          </p:cNvSpPr>
          <p:nvPr>
            <p:ph type="title" idx="4294967295"/>
          </p:nvPr>
        </p:nvSpPr>
        <p:spPr>
          <a:xfrm>
            <a:off x="375135" y="5462531"/>
            <a:ext cx="7186249" cy="1114536"/>
          </a:xfrm>
          <a:prstGeom prst="rect">
            <a:avLst/>
          </a:prstGeom>
          <a:solidFill>
            <a:schemeClr val="bg1">
              <a:alpha val="8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mn-lt"/>
                <a:ea typeface="+mn-ea"/>
                <a:cs typeface="+mn-cs"/>
              </a:rPr>
              <a:t>Choice of Heracles (allegory of Virtue and Vice: Prodicus, Xenophon, </a:t>
            </a:r>
            <a:r>
              <a:rPr kumimoji="0" lang="en-US" sz="2800" b="0" i="0" u="none" strike="noStrike" kern="1200" cap="none" spc="0" normalizeH="0" baseline="0" noProof="0" dirty="0" err="1">
                <a:ln>
                  <a:noFill/>
                </a:ln>
                <a:solidFill>
                  <a:schemeClr val="tx2"/>
                </a:solidFill>
                <a:effectLst/>
                <a:uLnTx/>
                <a:uFillTx/>
                <a:latin typeface="+mn-lt"/>
                <a:ea typeface="+mn-ea"/>
                <a:cs typeface="+mn-cs"/>
              </a:rPr>
              <a:t>Caracci</a:t>
            </a:r>
            <a:r>
              <a:rPr kumimoji="0" lang="en-US" sz="2800" b="0" i="0" u="none" strike="noStrike" kern="1200" cap="none" spc="0" normalizeH="0" baseline="0" noProof="0" dirty="0">
                <a:ln>
                  <a:noFill/>
                </a:ln>
                <a:solidFill>
                  <a:schemeClr val="tx2"/>
                </a:solidFill>
                <a:effectLst/>
                <a:uLnTx/>
                <a:uFillTx/>
                <a:latin typeface="+mn-lt"/>
                <a:ea typeface="+mn-ea"/>
                <a:cs typeface="+mn-cs"/>
              </a:rPr>
              <a:t>)</a:t>
            </a:r>
          </a:p>
        </p:txBody>
      </p:sp>
    </p:spTree>
    <p:extLst>
      <p:ext uri="{BB962C8B-B14F-4D97-AF65-F5344CB8AC3E}">
        <p14:creationId xmlns:p14="http://schemas.microsoft.com/office/powerpoint/2010/main" val="45536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itle">
            <a:extLst>
              <a:ext uri="{FF2B5EF4-FFF2-40B4-BE49-F238E27FC236}">
                <a16:creationId xmlns:a16="http://schemas.microsoft.com/office/drawing/2014/main" id="{A0F8D438-1CA0-4F0D-8EBB-44B26D2D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0"/>
            <a:ext cx="10415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E9B876-B308-4E4E-8420-2F6A7EA02672}"/>
              </a:ext>
            </a:extLst>
          </p:cNvPr>
          <p:cNvSpPr txBox="1">
            <a:spLocks noGrp="1"/>
          </p:cNvSpPr>
          <p:nvPr>
            <p:ph type="title" idx="4294967295"/>
          </p:nvPr>
        </p:nvSpPr>
        <p:spPr>
          <a:xfrm>
            <a:off x="388117" y="248208"/>
            <a:ext cx="6694461" cy="584775"/>
          </a:xfrm>
          <a:prstGeom prst="rect">
            <a:avLst/>
          </a:prstGeom>
          <a:solidFill>
            <a:schemeClr val="bg1">
              <a:alpha val="79000"/>
            </a:schemeClr>
          </a:solid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chemeClr val="tx2"/>
                </a:solidFill>
                <a:effectLst/>
                <a:uLnTx/>
                <a:uFillTx/>
                <a:latin typeface="+mn-lt"/>
                <a:ea typeface="+mn-ea"/>
                <a:cs typeface="+mn-cs"/>
              </a:rPr>
              <a:t>Phaedrus</a:t>
            </a:r>
            <a:r>
              <a:rPr kumimoji="0" lang="en-US" sz="3200" b="0" i="0" u="none" strike="noStrike" kern="1200" cap="none" spc="0" normalizeH="0" baseline="0" noProof="0" dirty="0">
                <a:ln>
                  <a:noFill/>
                </a:ln>
                <a:solidFill>
                  <a:schemeClr val="tx2"/>
                </a:solidFill>
                <a:effectLst/>
                <a:uLnTx/>
                <a:uFillTx/>
                <a:latin typeface="+mn-lt"/>
                <a:ea typeface="+mn-ea"/>
                <a:cs typeface="+mn-cs"/>
              </a:rPr>
              <a:t>: Parable of the Chariot</a:t>
            </a:r>
          </a:p>
        </p:txBody>
      </p:sp>
    </p:spTree>
    <p:extLst>
      <p:ext uri="{BB962C8B-B14F-4D97-AF65-F5344CB8AC3E}">
        <p14:creationId xmlns:p14="http://schemas.microsoft.com/office/powerpoint/2010/main" val="303299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8B7A-8292-411E-96DD-47EF4E939067}"/>
              </a:ext>
            </a:extLst>
          </p:cNvPr>
          <p:cNvSpPr>
            <a:spLocks noGrp="1"/>
          </p:cNvSpPr>
          <p:nvPr>
            <p:ph type="title"/>
          </p:nvPr>
        </p:nvSpPr>
        <p:spPr/>
        <p:txBody>
          <a:bodyPr/>
          <a:lstStyle/>
          <a:p>
            <a:r>
              <a:rPr lang="en-US" dirty="0"/>
              <a:t>Let’s Outline a Paper!</a:t>
            </a:r>
          </a:p>
        </p:txBody>
      </p:sp>
      <p:sp>
        <p:nvSpPr>
          <p:cNvPr id="4" name="Text Placeholder 3">
            <a:extLst>
              <a:ext uri="{FF2B5EF4-FFF2-40B4-BE49-F238E27FC236}">
                <a16:creationId xmlns:a16="http://schemas.microsoft.com/office/drawing/2014/main" id="{C3470236-7D33-4624-9F0F-4EAF02F01B3C}"/>
              </a:ext>
            </a:extLst>
          </p:cNvPr>
          <p:cNvSpPr>
            <a:spLocks noGrp="1"/>
          </p:cNvSpPr>
          <p:nvPr>
            <p:ph type="body" idx="1"/>
          </p:nvPr>
        </p:nvSpPr>
        <p:spPr/>
        <p:txBody>
          <a:bodyPr/>
          <a:lstStyle/>
          <a:p>
            <a:r>
              <a:rPr lang="en-US" dirty="0"/>
              <a:t>Thinking Critically about the </a:t>
            </a:r>
            <a:r>
              <a:rPr lang="en-US" i="1" dirty="0"/>
              <a:t>Phaedrus</a:t>
            </a:r>
            <a:endParaRPr lang="en-US" dirty="0"/>
          </a:p>
        </p:txBody>
      </p:sp>
      <p:pic>
        <p:nvPicPr>
          <p:cNvPr id="1026" name="Picture 2" descr="typewriter, decorative">
            <a:extLst>
              <a:ext uri="{FF2B5EF4-FFF2-40B4-BE49-F238E27FC236}">
                <a16:creationId xmlns:a16="http://schemas.microsoft.com/office/drawing/2014/main" id="{8B07C1A2-F93C-42FD-B901-D371747C0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826" y="384613"/>
            <a:ext cx="24765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5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D52-C170-4131-B70B-1CD8F004EC91}"/>
              </a:ext>
            </a:extLst>
          </p:cNvPr>
          <p:cNvSpPr>
            <a:spLocks noGrp="1"/>
          </p:cNvSpPr>
          <p:nvPr>
            <p:ph type="title"/>
          </p:nvPr>
        </p:nvSpPr>
        <p:spPr/>
        <p:txBody>
          <a:bodyPr/>
          <a:lstStyle/>
          <a:p>
            <a:r>
              <a:rPr lang="en-US" dirty="0"/>
              <a:t>Question/Problem</a:t>
            </a:r>
          </a:p>
        </p:txBody>
      </p:sp>
      <p:sp>
        <p:nvSpPr>
          <p:cNvPr id="3" name="Content Placeholder 2">
            <a:extLst>
              <a:ext uri="{FF2B5EF4-FFF2-40B4-BE49-F238E27FC236}">
                <a16:creationId xmlns:a16="http://schemas.microsoft.com/office/drawing/2014/main" id="{6690A555-A9C1-4BF7-9A38-4C584E24A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2436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57D1-CDC7-4A6F-8352-23000A0F29AB}"/>
              </a:ext>
            </a:extLst>
          </p:cNvPr>
          <p:cNvSpPr>
            <a:spLocks noGrp="1"/>
          </p:cNvSpPr>
          <p:nvPr>
            <p:ph type="title"/>
          </p:nvPr>
        </p:nvSpPr>
        <p:spPr/>
        <p:txBody>
          <a:bodyPr/>
          <a:lstStyle/>
          <a:p>
            <a:r>
              <a:rPr lang="en-US" dirty="0"/>
              <a:t>Thesis, Approach</a:t>
            </a:r>
          </a:p>
        </p:txBody>
      </p:sp>
      <p:sp>
        <p:nvSpPr>
          <p:cNvPr id="3" name="Content Placeholder 2">
            <a:extLst>
              <a:ext uri="{FF2B5EF4-FFF2-40B4-BE49-F238E27FC236}">
                <a16:creationId xmlns:a16="http://schemas.microsoft.com/office/drawing/2014/main" id="{E97D3337-8ABD-46D1-9DB4-5493B3C852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9924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A923-D373-43C8-B49C-56D0872DDEFD}"/>
              </a:ext>
            </a:extLst>
          </p:cNvPr>
          <p:cNvSpPr>
            <a:spLocks noGrp="1"/>
          </p:cNvSpPr>
          <p:nvPr>
            <p:ph type="title"/>
          </p:nvPr>
        </p:nvSpPr>
        <p:spPr/>
        <p:txBody>
          <a:bodyPr/>
          <a:lstStyle/>
          <a:p>
            <a:r>
              <a:rPr lang="en-US" dirty="0"/>
              <a:t>Argumentation, Documentation</a:t>
            </a:r>
          </a:p>
        </p:txBody>
      </p:sp>
      <p:sp>
        <p:nvSpPr>
          <p:cNvPr id="3" name="Content Placeholder 2">
            <a:extLst>
              <a:ext uri="{FF2B5EF4-FFF2-40B4-BE49-F238E27FC236}">
                <a16:creationId xmlns:a16="http://schemas.microsoft.com/office/drawing/2014/main" id="{BAAA8183-03C9-472A-93B5-008943EDF06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80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46817" y="586740"/>
            <a:ext cx="2313663"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a:t>Wrap-Up</a:t>
            </a:r>
          </a:p>
        </p:txBody>
      </p:sp>
      <p:sp>
        <p:nvSpPr>
          <p:cNvPr id="8" name="Text Placeholder 7"/>
          <p:cNvSpPr>
            <a:spLocks noGrp="1"/>
          </p:cNvSpPr>
          <p:nvPr>
            <p:ph type="body" idx="1"/>
          </p:nvPr>
        </p:nvSpPr>
        <p:spPr/>
        <p:txBody>
          <a:bodyPr/>
          <a:lstStyle/>
          <a:p>
            <a:r>
              <a:rPr lang="en-US" dirty="0"/>
              <a:t>What the Cicadas Are Saying…</a:t>
            </a:r>
          </a:p>
        </p:txBody>
      </p:sp>
    </p:spTree>
    <p:extLst>
      <p:ext uri="{BB962C8B-B14F-4D97-AF65-F5344CB8AC3E}">
        <p14:creationId xmlns:p14="http://schemas.microsoft.com/office/powerpoint/2010/main" val="16688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F8D4-6116-4F17-B362-E617AC6A6661}"/>
              </a:ext>
            </a:extLst>
          </p:cNvPr>
          <p:cNvSpPr>
            <a:spLocks noGrp="1"/>
          </p:cNvSpPr>
          <p:nvPr>
            <p:ph type="title"/>
          </p:nvPr>
        </p:nvSpPr>
        <p:spPr>
          <a:xfrm>
            <a:off x="2194776" y="540387"/>
            <a:ext cx="7802456" cy="794064"/>
          </a:xfrm>
          <a:noFill/>
        </p:spPr>
        <p:txBody>
          <a:bodyPr wrap="none">
            <a:spAutoFit/>
          </a:bodyPr>
          <a:lstStyle/>
          <a:p>
            <a:r>
              <a:rPr lang="en-US" dirty="0"/>
              <a:t>The Nine Muses </a:t>
            </a:r>
            <a:r>
              <a:rPr lang="en-US" sz="3200" dirty="0"/>
              <a:t>(2</a:t>
            </a:r>
            <a:r>
              <a:rPr lang="en-US" sz="3200" baseline="30000" dirty="0"/>
              <a:t>nd</a:t>
            </a:r>
            <a:r>
              <a:rPr lang="en-US" sz="3200" dirty="0"/>
              <a:t> CE, Louvre)</a:t>
            </a:r>
            <a:endParaRPr lang="en-US" dirty="0"/>
          </a:p>
        </p:txBody>
      </p:sp>
      <p:pic>
        <p:nvPicPr>
          <p:cNvPr id="4" name="Picture 3" descr="Sarcophagus of the Muses, , first half of the 2nd century AD, Louvre">
            <a:extLst>
              <a:ext uri="{FF2B5EF4-FFF2-40B4-BE49-F238E27FC236}">
                <a16:creationId xmlns:a16="http://schemas.microsoft.com/office/drawing/2014/main" id="{7CD5FC58-6C17-4F4C-9B4F-B408FFA59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276"/>
            <a:ext cx="12192000" cy="5205573"/>
          </a:xfrm>
          <a:prstGeom prst="rect">
            <a:avLst/>
          </a:prstGeom>
        </p:spPr>
      </p:pic>
    </p:spTree>
    <p:extLst>
      <p:ext uri="{BB962C8B-B14F-4D97-AF65-F5344CB8AC3E}">
        <p14:creationId xmlns:p14="http://schemas.microsoft.com/office/powerpoint/2010/main" val="99472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47D5-A851-42A1-8EBD-D6336DECE6B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ED22318-5634-47A7-9382-1FF05EF133B5}"/>
              </a:ext>
            </a:extLst>
          </p:cNvPr>
          <p:cNvSpPr>
            <a:spLocks noGrp="1"/>
          </p:cNvSpPr>
          <p:nvPr>
            <p:ph idx="1"/>
          </p:nvPr>
        </p:nvSpPr>
        <p:spPr/>
        <p:txBody>
          <a:bodyPr>
            <a:normAutofit fontScale="62500" lnSpcReduction="20000"/>
          </a:bodyPr>
          <a:lstStyle/>
          <a:p>
            <a:pPr lvl="0"/>
            <a:r>
              <a:rPr lang="en-US" dirty="0" err="1"/>
              <a:t>Disucssion</a:t>
            </a:r>
            <a:endParaRPr lang="en-US" dirty="0"/>
          </a:p>
          <a:p>
            <a:pPr lvl="1"/>
            <a:r>
              <a:rPr lang="en-US" dirty="0"/>
              <a:t>What’s </a:t>
            </a:r>
            <a:r>
              <a:rPr lang="en-US" i="1" dirty="0"/>
              <a:t>erōs</a:t>
            </a:r>
            <a:r>
              <a:rPr lang="en-US" dirty="0"/>
              <a:t> got to do with it?</a:t>
            </a:r>
          </a:p>
          <a:p>
            <a:pPr lvl="0"/>
            <a:r>
              <a:rPr lang="en-US" dirty="0"/>
              <a:t>Plato’s </a:t>
            </a:r>
            <a:r>
              <a:rPr lang="en-US" i="1" dirty="0"/>
              <a:t>Phaedrus</a:t>
            </a:r>
          </a:p>
          <a:p>
            <a:pPr lvl="1"/>
            <a:r>
              <a:rPr lang="en-US" dirty="0"/>
              <a:t>Introduction to the </a:t>
            </a:r>
            <a:r>
              <a:rPr lang="en-US" dirty="0" err="1"/>
              <a:t>dialoge</a:t>
            </a:r>
            <a:endParaRPr lang="en-US" dirty="0"/>
          </a:p>
          <a:p>
            <a:pPr lvl="0"/>
            <a:r>
              <a:rPr lang="en-US" dirty="0"/>
              <a:t>Let’s Outline a Paper!</a:t>
            </a:r>
          </a:p>
          <a:p>
            <a:pPr lvl="1"/>
            <a:r>
              <a:rPr lang="en-US" dirty="0"/>
              <a:t>Thinking Critically about the </a:t>
            </a:r>
            <a:r>
              <a:rPr lang="en-US" i="1" dirty="0"/>
              <a:t>Phaedrus</a:t>
            </a:r>
          </a:p>
          <a:p>
            <a:pPr lvl="0"/>
            <a:r>
              <a:rPr lang="en-US" dirty="0"/>
              <a:t>Wrap-Up</a:t>
            </a:r>
          </a:p>
          <a:p>
            <a:pPr lvl="1"/>
            <a:r>
              <a:rPr lang="en-US" dirty="0"/>
              <a:t>What the Cicadas Are Saying…</a:t>
            </a:r>
          </a:p>
        </p:txBody>
      </p:sp>
    </p:spTree>
    <p:extLst>
      <p:ext uri="{BB962C8B-B14F-4D97-AF65-F5344CB8AC3E}">
        <p14:creationId xmlns:p14="http://schemas.microsoft.com/office/powerpoint/2010/main" val="15064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513D-342C-4FD4-8D5F-1B6EA4D32B9C}"/>
              </a:ext>
            </a:extLst>
          </p:cNvPr>
          <p:cNvSpPr>
            <a:spLocks noGrp="1"/>
          </p:cNvSpPr>
          <p:nvPr>
            <p:ph type="title"/>
          </p:nvPr>
        </p:nvSpPr>
        <p:spPr/>
        <p:txBody>
          <a:bodyPr/>
          <a:lstStyle/>
          <a:p>
            <a:r>
              <a:rPr lang="en-US" dirty="0" err="1"/>
              <a:t>Disucssion</a:t>
            </a:r>
            <a:endParaRPr lang="en-US" dirty="0"/>
          </a:p>
        </p:txBody>
      </p:sp>
      <p:sp>
        <p:nvSpPr>
          <p:cNvPr id="3" name="Text Placeholder 2">
            <a:extLst>
              <a:ext uri="{FF2B5EF4-FFF2-40B4-BE49-F238E27FC236}">
                <a16:creationId xmlns:a16="http://schemas.microsoft.com/office/drawing/2014/main" id="{7043FF16-594B-4830-9509-14EA39723BC0}"/>
              </a:ext>
            </a:extLst>
          </p:cNvPr>
          <p:cNvSpPr>
            <a:spLocks noGrp="1"/>
          </p:cNvSpPr>
          <p:nvPr>
            <p:ph type="body" idx="1"/>
          </p:nvPr>
        </p:nvSpPr>
        <p:spPr/>
        <p:txBody>
          <a:bodyPr/>
          <a:lstStyle/>
          <a:p>
            <a:r>
              <a:rPr lang="en-US" dirty="0"/>
              <a:t>What’s </a:t>
            </a:r>
            <a:r>
              <a:rPr lang="en-US" i="1" dirty="0"/>
              <a:t>erōs</a:t>
            </a:r>
            <a:r>
              <a:rPr lang="en-US" dirty="0"/>
              <a:t> got to do with it?</a:t>
            </a:r>
          </a:p>
        </p:txBody>
      </p:sp>
    </p:spTree>
    <p:extLst>
      <p:ext uri="{BB962C8B-B14F-4D97-AF65-F5344CB8AC3E}">
        <p14:creationId xmlns:p14="http://schemas.microsoft.com/office/powerpoint/2010/main" val="14108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A178-6FDA-498B-B7C3-48699460ABF7}"/>
              </a:ext>
            </a:extLst>
          </p:cNvPr>
          <p:cNvSpPr>
            <a:spLocks noGrp="1"/>
          </p:cNvSpPr>
          <p:nvPr>
            <p:ph type="title"/>
          </p:nvPr>
        </p:nvSpPr>
        <p:spPr/>
        <p:txBody>
          <a:bodyPr/>
          <a:lstStyle/>
          <a:p>
            <a:r>
              <a:rPr lang="en-US" dirty="0"/>
              <a:t>SWA Prompt</a:t>
            </a:r>
          </a:p>
        </p:txBody>
      </p:sp>
      <p:sp>
        <p:nvSpPr>
          <p:cNvPr id="3" name="Content Placeholder 2">
            <a:extLst>
              <a:ext uri="{FF2B5EF4-FFF2-40B4-BE49-F238E27FC236}">
                <a16:creationId xmlns:a16="http://schemas.microsoft.com/office/drawing/2014/main" id="{08BDFA4E-4C3D-4A89-A23C-21019E9915C1}"/>
              </a:ext>
            </a:extLst>
          </p:cNvPr>
          <p:cNvSpPr>
            <a:spLocks noGrp="1"/>
          </p:cNvSpPr>
          <p:nvPr>
            <p:ph idx="1"/>
          </p:nvPr>
        </p:nvSpPr>
        <p:spPr>
          <a:xfrm>
            <a:off x="1217931" y="1828800"/>
            <a:ext cx="6454621" cy="4191000"/>
          </a:xfrm>
        </p:spPr>
        <p:txBody>
          <a:bodyPr>
            <a:normAutofit fontScale="92500"/>
          </a:bodyPr>
          <a:lstStyle/>
          <a:p>
            <a:pPr marL="45720" indent="0">
              <a:buNone/>
            </a:pPr>
            <a:r>
              <a:rPr lang="en-US" b="0" i="0" dirty="0">
                <a:solidFill>
                  <a:srgbClr val="212529"/>
                </a:solidFill>
                <a:effectLst/>
                <a:latin typeface="Calibri" panose="020F0502020204030204" pitchFamily="34" charset="0"/>
              </a:rPr>
              <a:t>Why do you think Socrates uses love speeches to explore rhetoric in the </a:t>
            </a:r>
            <a:r>
              <a:rPr lang="en-US" b="0" i="1" dirty="0">
                <a:solidFill>
                  <a:srgbClr val="212529"/>
                </a:solidFill>
                <a:effectLst/>
                <a:latin typeface="Calibri" panose="020F0502020204030204" pitchFamily="34" charset="0"/>
              </a:rPr>
              <a:t>Phaedrus</a:t>
            </a:r>
            <a:r>
              <a:rPr lang="en-US" b="0" i="0" dirty="0">
                <a:solidFill>
                  <a:srgbClr val="212529"/>
                </a:solidFill>
                <a:effectLst/>
                <a:latin typeface="Calibri" panose="020F0502020204030204" pitchFamily="34" charset="0"/>
              </a:rPr>
              <a:t>? Plus, are Socrates’ ideas on rhetoric different here from what we see in Plato’s </a:t>
            </a:r>
            <a:r>
              <a:rPr lang="en-US" b="0" i="1" dirty="0">
                <a:solidFill>
                  <a:srgbClr val="212529"/>
                </a:solidFill>
                <a:effectLst/>
                <a:latin typeface="Calibri" panose="020F0502020204030204" pitchFamily="34" charset="0"/>
              </a:rPr>
              <a:t>Gorgias</a:t>
            </a:r>
            <a:r>
              <a:rPr lang="en-US" b="0" i="0" dirty="0">
                <a:solidFill>
                  <a:srgbClr val="212529"/>
                </a:solidFill>
                <a:effectLst/>
                <a:latin typeface="Calibri" panose="020F0502020204030204" pitchFamily="34" charset="0"/>
              </a:rPr>
              <a:t>? If so, different </a:t>
            </a:r>
            <a:r>
              <a:rPr lang="en-US" b="0" i="1" dirty="0">
                <a:solidFill>
                  <a:srgbClr val="212529"/>
                </a:solidFill>
                <a:effectLst/>
                <a:latin typeface="Calibri" panose="020F0502020204030204" pitchFamily="34" charset="0"/>
              </a:rPr>
              <a:t>how</a:t>
            </a:r>
            <a:r>
              <a:rPr lang="en-US" b="0" i="0" dirty="0">
                <a:solidFill>
                  <a:srgbClr val="212529"/>
                </a:solidFill>
                <a:effectLst/>
                <a:latin typeface="Calibri" panose="020F0502020204030204" pitchFamily="34" charset="0"/>
              </a:rPr>
              <a:t>?</a:t>
            </a:r>
            <a:endParaRPr lang="en-US" dirty="0"/>
          </a:p>
        </p:txBody>
      </p:sp>
      <p:pic>
        <p:nvPicPr>
          <p:cNvPr id="5" name="Picture 4" descr="See caption">
            <a:extLst>
              <a:ext uri="{FF2B5EF4-FFF2-40B4-BE49-F238E27FC236}">
                <a16:creationId xmlns:a16="http://schemas.microsoft.com/office/drawing/2014/main" id="{F37B7FD9-F44C-417B-97EE-DA080A7B5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117" y="1923393"/>
            <a:ext cx="3624266" cy="3631324"/>
          </a:xfrm>
          <a:prstGeom prst="rect">
            <a:avLst/>
          </a:prstGeom>
        </p:spPr>
      </p:pic>
      <p:sp>
        <p:nvSpPr>
          <p:cNvPr id="6" name="TextBox 5">
            <a:extLst>
              <a:ext uri="{FF2B5EF4-FFF2-40B4-BE49-F238E27FC236}">
                <a16:creationId xmlns:a16="http://schemas.microsoft.com/office/drawing/2014/main" id="{8E7A173B-69EA-4159-B69A-C60B6143BFAA}"/>
              </a:ext>
            </a:extLst>
          </p:cNvPr>
          <p:cNvSpPr txBox="1"/>
          <p:nvPr/>
        </p:nvSpPr>
        <p:spPr>
          <a:xfrm>
            <a:off x="8038438" y="5535532"/>
            <a:ext cx="3497624" cy="968535"/>
          </a:xfrm>
          <a:prstGeom prst="rect">
            <a:avLst/>
          </a:prstGeom>
          <a:noFill/>
        </p:spPr>
        <p:txBody>
          <a:bodyPr wrap="square" rtlCol="0" anchor="ctr" anchorCtr="0">
            <a:spAutoFit/>
          </a:bodyPr>
          <a:lstStyle/>
          <a:p>
            <a:pPr algn="ctr">
              <a:lnSpc>
                <a:spcPct val="125000"/>
              </a:lnSpc>
            </a:pPr>
            <a:r>
              <a:rPr lang="en-US" sz="2400" i="1" dirty="0">
                <a:solidFill>
                  <a:schemeClr val="tx1">
                    <a:lumMod val="75000"/>
                  </a:schemeClr>
                </a:solidFill>
              </a:rPr>
              <a:t>Eros, 4</a:t>
            </a:r>
            <a:r>
              <a:rPr lang="en-US" sz="2400" i="1" baseline="30000" dirty="0">
                <a:solidFill>
                  <a:schemeClr val="tx1">
                    <a:lumMod val="75000"/>
                  </a:schemeClr>
                </a:solidFill>
              </a:rPr>
              <a:t>th</a:t>
            </a:r>
            <a:r>
              <a:rPr lang="en-US" sz="2400" i="1" dirty="0">
                <a:solidFill>
                  <a:schemeClr val="tx1">
                    <a:lumMod val="75000"/>
                  </a:schemeClr>
                </a:solidFill>
              </a:rPr>
              <a:t> cent BCE red-figure plate</a:t>
            </a:r>
          </a:p>
        </p:txBody>
      </p:sp>
    </p:spTree>
    <p:extLst>
      <p:ext uri="{BB962C8B-B14F-4D97-AF65-F5344CB8AC3E}">
        <p14:creationId xmlns:p14="http://schemas.microsoft.com/office/powerpoint/2010/main" val="399570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3EC0-CF06-44D1-89B7-5D2E36D38993}"/>
              </a:ext>
            </a:extLst>
          </p:cNvPr>
          <p:cNvSpPr>
            <a:spLocks noGrp="1"/>
          </p:cNvSpPr>
          <p:nvPr>
            <p:ph type="title"/>
          </p:nvPr>
        </p:nvSpPr>
        <p:spPr/>
        <p:txBody>
          <a:bodyPr>
            <a:normAutofit/>
          </a:bodyPr>
          <a:lstStyle/>
          <a:p>
            <a:r>
              <a:rPr lang="en-US" dirty="0"/>
              <a:t>Plato’s </a:t>
            </a:r>
            <a:r>
              <a:rPr lang="en-US" i="1" dirty="0"/>
              <a:t>Phaedrus</a:t>
            </a:r>
            <a:endParaRPr lang="en-US" dirty="0"/>
          </a:p>
        </p:txBody>
      </p:sp>
      <p:sp>
        <p:nvSpPr>
          <p:cNvPr id="3" name="Text Placeholder 2">
            <a:extLst>
              <a:ext uri="{FF2B5EF4-FFF2-40B4-BE49-F238E27FC236}">
                <a16:creationId xmlns:a16="http://schemas.microsoft.com/office/drawing/2014/main" id="{F7C78B64-20BF-4DAE-8C7A-5D29E2FA5A1D}"/>
              </a:ext>
            </a:extLst>
          </p:cNvPr>
          <p:cNvSpPr>
            <a:spLocks noGrp="1"/>
          </p:cNvSpPr>
          <p:nvPr>
            <p:ph type="body" idx="1"/>
          </p:nvPr>
        </p:nvSpPr>
        <p:spPr/>
        <p:txBody>
          <a:bodyPr/>
          <a:lstStyle/>
          <a:p>
            <a:r>
              <a:rPr lang="en-US" dirty="0"/>
              <a:t>Introduction to the </a:t>
            </a:r>
            <a:r>
              <a:rPr lang="en-US" dirty="0" err="1"/>
              <a:t>dialoge</a:t>
            </a:r>
            <a:endParaRPr lang="en-US" dirty="0"/>
          </a:p>
        </p:txBody>
      </p:sp>
    </p:spTree>
    <p:extLst>
      <p:ext uri="{BB962C8B-B14F-4D97-AF65-F5344CB8AC3E}">
        <p14:creationId xmlns:p14="http://schemas.microsoft.com/office/powerpoint/2010/main" val="323873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50D8-71CB-40F0-A5B2-9D380BD419A4}"/>
              </a:ext>
            </a:extLst>
          </p:cNvPr>
          <p:cNvSpPr>
            <a:spLocks noGrp="1"/>
          </p:cNvSpPr>
          <p:nvPr>
            <p:ph type="title"/>
          </p:nvPr>
        </p:nvSpPr>
        <p:spPr>
          <a:xfrm>
            <a:off x="1217931" y="274638"/>
            <a:ext cx="10546721" cy="1325562"/>
          </a:xfrm>
        </p:spPr>
        <p:txBody>
          <a:bodyPr>
            <a:normAutofit/>
          </a:bodyPr>
          <a:lstStyle/>
          <a:p>
            <a:r>
              <a:rPr lang="en-US" i="1" dirty="0"/>
              <a:t>Phaedrus</a:t>
            </a:r>
            <a:r>
              <a:rPr lang="en-US" dirty="0"/>
              <a:t> 1: </a:t>
            </a:r>
            <a:r>
              <a:rPr lang="en-US" i="1" dirty="0"/>
              <a:t>epideixis</a:t>
            </a:r>
            <a:r>
              <a:rPr lang="en-US" dirty="0"/>
              <a:t> (demonstration)</a:t>
            </a:r>
          </a:p>
        </p:txBody>
      </p:sp>
      <p:sp>
        <p:nvSpPr>
          <p:cNvPr id="3" name="Content Placeholder 2">
            <a:extLst>
              <a:ext uri="{FF2B5EF4-FFF2-40B4-BE49-F238E27FC236}">
                <a16:creationId xmlns:a16="http://schemas.microsoft.com/office/drawing/2014/main" id="{B2A9B28A-4D6E-4786-A096-E771813313E6}"/>
              </a:ext>
            </a:extLst>
          </p:cNvPr>
          <p:cNvSpPr>
            <a:spLocks noGrp="1"/>
          </p:cNvSpPr>
          <p:nvPr>
            <p:ph idx="1"/>
          </p:nvPr>
        </p:nvSpPr>
        <p:spPr/>
        <p:txBody>
          <a:bodyPr>
            <a:normAutofit fontScale="92500" lnSpcReduction="20000"/>
          </a:bodyPr>
          <a:lstStyle/>
          <a:p>
            <a:r>
              <a:rPr lang="en-US" dirty="0"/>
              <a:t>Prelude</a:t>
            </a:r>
          </a:p>
          <a:p>
            <a:r>
              <a:rPr lang="en-US" i="1" dirty="0" err="1"/>
              <a:t>erōtikoi</a:t>
            </a:r>
            <a:r>
              <a:rPr lang="en-US" i="1" dirty="0"/>
              <a:t> logoi</a:t>
            </a:r>
            <a:r>
              <a:rPr lang="en-US" dirty="0"/>
              <a:t> (“love speeches”)</a:t>
            </a:r>
          </a:p>
          <a:p>
            <a:r>
              <a:rPr lang="en-US" dirty="0"/>
              <a:t>Lysias’ (against </a:t>
            </a:r>
            <a:r>
              <a:rPr lang="en-US" i="1" dirty="0"/>
              <a:t>erōs</a:t>
            </a:r>
            <a:r>
              <a:rPr lang="en-US" dirty="0"/>
              <a:t>)</a:t>
            </a:r>
          </a:p>
          <a:p>
            <a:r>
              <a:rPr lang="en-US" dirty="0"/>
              <a:t>Socrates’</a:t>
            </a:r>
          </a:p>
          <a:p>
            <a:pPr lvl="1"/>
            <a:r>
              <a:rPr lang="en-US" dirty="0"/>
              <a:t>Lysianic </a:t>
            </a:r>
            <a:r>
              <a:rPr lang="el-GR" dirty="0" err="1"/>
              <a:t>re</a:t>
            </a:r>
            <a:r>
              <a:rPr lang="en-US" dirty="0"/>
              <a:t>-</a:t>
            </a:r>
            <a:r>
              <a:rPr lang="el-GR" dirty="0" err="1"/>
              <a:t>do</a:t>
            </a:r>
            <a:endParaRPr lang="en-US" dirty="0"/>
          </a:p>
          <a:p>
            <a:pPr lvl="1"/>
            <a:r>
              <a:rPr lang="en-US" dirty="0" err="1"/>
              <a:t>Stesichorean</a:t>
            </a:r>
            <a:r>
              <a:rPr lang="en-US" dirty="0"/>
              <a:t> recantation</a:t>
            </a:r>
          </a:p>
        </p:txBody>
      </p:sp>
    </p:spTree>
    <p:extLst>
      <p:ext uri="{BB962C8B-B14F-4D97-AF65-F5344CB8AC3E}">
        <p14:creationId xmlns:p14="http://schemas.microsoft.com/office/powerpoint/2010/main" val="29193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095F5F-C995-4B0C-B74F-D0EA59772CEA}"/>
              </a:ext>
            </a:extLst>
          </p:cNvPr>
          <p:cNvSpPr>
            <a:spLocks noGrp="1"/>
          </p:cNvSpPr>
          <p:nvPr>
            <p:ph sz="half" idx="1"/>
          </p:nvPr>
        </p:nvSpPr>
        <p:spPr/>
        <p:txBody>
          <a:bodyPr>
            <a:normAutofit/>
          </a:bodyPr>
          <a:lstStyle/>
          <a:p>
            <a:r>
              <a:rPr lang="en-US" dirty="0"/>
              <a:t>Cicadas (interlude)</a:t>
            </a:r>
          </a:p>
          <a:p>
            <a:r>
              <a:rPr lang="en-US" dirty="0"/>
              <a:t>Systematization</a:t>
            </a:r>
          </a:p>
          <a:p>
            <a:pPr lvl="1"/>
            <a:r>
              <a:rPr lang="en-US" dirty="0"/>
              <a:t>definition, dialectic</a:t>
            </a:r>
          </a:p>
          <a:p>
            <a:pPr lvl="1"/>
            <a:r>
              <a:rPr lang="en-US" dirty="0"/>
              <a:t>psychology</a:t>
            </a:r>
          </a:p>
          <a:p>
            <a:pPr lvl="1"/>
            <a:r>
              <a:rPr lang="en-US" dirty="0"/>
              <a:t>rhetorical elements</a:t>
            </a:r>
          </a:p>
        </p:txBody>
      </p:sp>
      <p:sp>
        <p:nvSpPr>
          <p:cNvPr id="2" name="Title 1">
            <a:extLst>
              <a:ext uri="{FF2B5EF4-FFF2-40B4-BE49-F238E27FC236}">
                <a16:creationId xmlns:a16="http://schemas.microsoft.com/office/drawing/2014/main" id="{172B9851-BD43-4835-AD0B-76D009A75C96}"/>
              </a:ext>
            </a:extLst>
          </p:cNvPr>
          <p:cNvSpPr>
            <a:spLocks noGrp="1"/>
          </p:cNvSpPr>
          <p:nvPr>
            <p:ph type="title"/>
          </p:nvPr>
        </p:nvSpPr>
        <p:spPr/>
        <p:txBody>
          <a:bodyPr/>
          <a:lstStyle/>
          <a:p>
            <a:r>
              <a:rPr lang="en-US" i="1" dirty="0"/>
              <a:t>Phaedrus</a:t>
            </a:r>
            <a:r>
              <a:rPr lang="en-US" dirty="0"/>
              <a:t> 2: </a:t>
            </a:r>
            <a:r>
              <a:rPr lang="en-US" i="1" dirty="0" err="1"/>
              <a:t>didaxi</a:t>
            </a:r>
            <a:r>
              <a:rPr lang="en-US" dirty="0" err="1"/>
              <a:t>s</a:t>
            </a:r>
            <a:r>
              <a:rPr lang="en-US" dirty="0"/>
              <a:t> (instruction)</a:t>
            </a:r>
          </a:p>
        </p:txBody>
      </p:sp>
      <p:sp>
        <p:nvSpPr>
          <p:cNvPr id="4" name="Content Placeholder 3">
            <a:extLst>
              <a:ext uri="{FF2B5EF4-FFF2-40B4-BE49-F238E27FC236}">
                <a16:creationId xmlns:a16="http://schemas.microsoft.com/office/drawing/2014/main" id="{64A3FF12-605E-427D-912B-0E20E01DA421}"/>
              </a:ext>
            </a:extLst>
          </p:cNvPr>
          <p:cNvSpPr>
            <a:spLocks noGrp="1"/>
          </p:cNvSpPr>
          <p:nvPr>
            <p:ph sz="half" idx="2"/>
          </p:nvPr>
        </p:nvSpPr>
        <p:spPr/>
        <p:txBody>
          <a:bodyPr>
            <a:normAutofit/>
          </a:bodyPr>
          <a:lstStyle/>
          <a:p>
            <a:r>
              <a:rPr lang="en-US" dirty="0"/>
              <a:t>Superiority of</a:t>
            </a:r>
          </a:p>
          <a:p>
            <a:pPr lvl="1"/>
            <a:r>
              <a:rPr lang="en-US" dirty="0"/>
              <a:t>Speaking to writing</a:t>
            </a:r>
          </a:p>
          <a:p>
            <a:pPr lvl="1"/>
            <a:r>
              <a:rPr lang="en-US" dirty="0"/>
              <a:t>Dialectic to rhetoric</a:t>
            </a:r>
          </a:p>
          <a:p>
            <a:pPr lvl="1"/>
            <a:r>
              <a:rPr lang="en-US" dirty="0"/>
              <a:t>Philosophy to sophistic</a:t>
            </a:r>
          </a:p>
        </p:txBody>
      </p:sp>
    </p:spTree>
    <p:extLst>
      <p:ext uri="{BB962C8B-B14F-4D97-AF65-F5344CB8AC3E}">
        <p14:creationId xmlns:p14="http://schemas.microsoft.com/office/powerpoint/2010/main" val="24736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a:t>Phaedrus</a:t>
            </a:r>
            <a:r>
              <a:rPr lang="en-US" dirty="0"/>
              <a:t>: Dialectic v. Rhetoric</a:t>
            </a:r>
          </a:p>
        </p:txBody>
      </p:sp>
      <p:sp>
        <p:nvSpPr>
          <p:cNvPr id="3" name="Text Placeholder 2"/>
          <p:cNvSpPr>
            <a:spLocks noGrp="1"/>
          </p:cNvSpPr>
          <p:nvPr>
            <p:ph type="body" idx="1"/>
          </p:nvPr>
        </p:nvSpPr>
        <p:spPr/>
        <p:txBody>
          <a:bodyPr/>
          <a:lstStyle/>
          <a:p>
            <a:r>
              <a:rPr lang="en-US"/>
              <a:t>Dialectic</a:t>
            </a:r>
          </a:p>
        </p:txBody>
      </p:sp>
      <p:pic>
        <p:nvPicPr>
          <p:cNvPr id="10" name="Content Placeholder 9" descr="Untitled-1.png">
            <a:hlinkClick r:id="" action="ppaction://noaction"/>
          </p:cNvPr>
          <p:cNvPicPr>
            <a:picLocks noGrp="1" noChangeAspect="1"/>
          </p:cNvPicPr>
          <p:nvPr>
            <p:ph sz="half" idx="2"/>
          </p:nvPr>
        </p:nvPicPr>
        <p:blipFill>
          <a:blip r:embed="rId3" cstate="print"/>
          <a:srcRect/>
          <a:stretch>
            <a:fillRect/>
          </a:stretch>
        </p:blipFill>
        <p:spPr>
          <a:xfrm>
            <a:off x="1752600" y="2667000"/>
            <a:ext cx="4040188" cy="2203450"/>
          </a:xfrm>
        </p:spPr>
      </p:pic>
      <p:sp>
        <p:nvSpPr>
          <p:cNvPr id="5" name="Text Placeholder 4"/>
          <p:cNvSpPr>
            <a:spLocks noGrp="1"/>
          </p:cNvSpPr>
          <p:nvPr>
            <p:ph type="body" sz="quarter" idx="3"/>
          </p:nvPr>
        </p:nvSpPr>
        <p:spPr/>
        <p:txBody>
          <a:bodyPr/>
          <a:lstStyle/>
          <a:p>
            <a:r>
              <a:rPr lang="en-US"/>
              <a:t>Rhetoric</a:t>
            </a:r>
          </a:p>
        </p:txBody>
      </p:sp>
      <p:sp>
        <p:nvSpPr>
          <p:cNvPr id="6" name="Content Placeholder 5"/>
          <p:cNvSpPr>
            <a:spLocks noGrp="1"/>
          </p:cNvSpPr>
          <p:nvPr>
            <p:ph sz="quarter" idx="4"/>
          </p:nvPr>
        </p:nvSpPr>
        <p:spPr/>
        <p:txBody>
          <a:bodyPr>
            <a:normAutofit fontScale="70000" lnSpcReduction="20000"/>
          </a:bodyPr>
          <a:lstStyle/>
          <a:p>
            <a:r>
              <a:rPr lang="en-US" dirty="0"/>
              <a:t>Definition</a:t>
            </a:r>
          </a:p>
          <a:p>
            <a:pPr lvl="1"/>
            <a:r>
              <a:rPr lang="en-US" dirty="0"/>
              <a:t>“enchanting the mind (</a:t>
            </a:r>
            <a:r>
              <a:rPr lang="en-US" i="1" dirty="0"/>
              <a:t>psukhagōgia</a:t>
            </a:r>
            <a:r>
              <a:rPr lang="en-US" dirty="0"/>
              <a:t>) by arguments (</a:t>
            </a:r>
            <a:r>
              <a:rPr lang="en-US" i="1" dirty="0"/>
              <a:t>logoi</a:t>
            </a:r>
            <a:r>
              <a:rPr lang="en-US" dirty="0"/>
              <a:t>)”</a:t>
            </a:r>
          </a:p>
          <a:p>
            <a:r>
              <a:rPr lang="en-US" dirty="0"/>
              <a:t>Requirements</a:t>
            </a:r>
          </a:p>
          <a:p>
            <a:pPr lvl="1"/>
            <a:r>
              <a:rPr lang="en-US" dirty="0"/>
              <a:t>mastery of topic</a:t>
            </a:r>
          </a:p>
          <a:p>
            <a:pPr lvl="1"/>
            <a:r>
              <a:rPr lang="en-US" dirty="0"/>
              <a:t>mastery of psychology</a:t>
            </a:r>
          </a:p>
          <a:p>
            <a:pPr lvl="1"/>
            <a:r>
              <a:rPr lang="en-US" dirty="0"/>
              <a:t>mastery of presentation</a:t>
            </a:r>
          </a:p>
        </p:txBody>
      </p:sp>
    </p:spTree>
    <p:extLst>
      <p:ext uri="{BB962C8B-B14F-4D97-AF65-F5344CB8AC3E}">
        <p14:creationId xmlns:p14="http://schemas.microsoft.com/office/powerpoint/2010/main" val="230432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dissolve">
                                      <p:cBhvr>
                                        <p:cTn id="20" dur="500"/>
                                        <p:tgtEl>
                                          <p:spTgt spid="6">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dissolv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dissolve">
                                      <p:cBhvr>
                                        <p:cTn id="28" dur="500"/>
                                        <p:tgtEl>
                                          <p:spTgt spid="6">
                                            <p:txEl>
                                              <p:pRg st="2" end="2"/>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dissolve">
                                      <p:cBhvr>
                                        <p:cTn id="31" dur="500"/>
                                        <p:tgtEl>
                                          <p:spTgt spid="6">
                                            <p:txEl>
                                              <p:pRg st="3" end="3"/>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dissolve">
                                      <p:cBhvr>
                                        <p:cTn id="34" dur="500"/>
                                        <p:tgtEl>
                                          <p:spTgt spid="6">
                                            <p:txEl>
                                              <p:pRg st="4" end="4"/>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dissolve">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theme/theme1.xml><?xml version="1.0" encoding="utf-8"?>
<a:theme xmlns:a="http://schemas.openxmlformats.org/drawingml/2006/main" name="persuasion_fall_2025">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nchorCtr="0">
        <a:spAutoFit/>
      </a:bodyPr>
      <a:lstStyle>
        <a:defPPr algn="ctr">
          <a:lnSpc>
            <a:spcPct val="125000"/>
          </a:lnSpc>
          <a:defRPr sz="1600" i="1" dirty="0" smtClean="0">
            <a:solidFill>
              <a:schemeClr val="tx1">
                <a:lumMod val="60000"/>
                <a:lumOff val="40000"/>
              </a:schemeClr>
            </a:solidFill>
          </a:defRPr>
        </a:defPPr>
      </a:lstStyle>
    </a:txDef>
  </a:objectDefaults>
  <a:extraClrSchemeLst/>
  <a:extLst>
    <a:ext uri="{05A4C25C-085E-4340-85A3-A5531E510DB2}">
      <thm15:themeFamily xmlns:thm15="http://schemas.microsoft.com/office/thememl/2012/main" name="persuasion_fall_2025" id="{FFFBF163-A28B-46E5-AB97-9096C0FD4402}" vid="{1A27D162-D733-4613-9540-C3FCCC06BF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persuasion_fall_2025</Template>
  <TotalTime>329</TotalTime>
  <Words>1698</Words>
  <Application>Microsoft Office PowerPoint</Application>
  <PresentationFormat>Widescreen</PresentationFormat>
  <Paragraphs>116</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Times New Roman</vt:lpstr>
      <vt:lpstr>persuasion_fall_2025</vt:lpstr>
      <vt:lpstr>Plato’s Phaedrus</vt:lpstr>
      <vt:lpstr>The Nine Muses (2nd CE, Louvre)</vt:lpstr>
      <vt:lpstr>Agenda</vt:lpstr>
      <vt:lpstr>Disucssion</vt:lpstr>
      <vt:lpstr>SWA Prompt</vt:lpstr>
      <vt:lpstr>Plato’s Phaedrus</vt:lpstr>
      <vt:lpstr>Phaedrus 1: epideixis (demonstration)</vt:lpstr>
      <vt:lpstr>Phaedrus 2: didaxis (instruction)</vt:lpstr>
      <vt:lpstr>Phaedrus: Dialectic v. Rhetoric</vt:lpstr>
      <vt:lpstr>Aeschylus Persians: Atossa’s Dream, Xerxes’ Chariot (John Flaxman 1795)</vt:lpstr>
      <vt:lpstr>Choice of Heracles (allegory of Virtue and Vice: Prodicus, Xenophon, Caracci)</vt:lpstr>
      <vt:lpstr>Phaedrus: Parable of the Chariot</vt:lpstr>
      <vt:lpstr>Let’s Outline a Paper!</vt:lpstr>
      <vt:lpstr>Question/Problem</vt:lpstr>
      <vt:lpstr>Thesis, Approach</vt:lpstr>
      <vt:lpstr>Argumentation, Documentation</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Phaedrus</dc:title>
  <dc:creator>Andrew Scholtz</dc:creator>
  <cp:lastModifiedBy>Andrew Scholtz</cp:lastModifiedBy>
  <cp:revision>24</cp:revision>
  <dcterms:created xsi:type="dcterms:W3CDTF">2025-12-01T22:15:01Z</dcterms:created>
  <dcterms:modified xsi:type="dcterms:W3CDTF">2025-12-02T18:13:10Z</dcterms:modified>
</cp:coreProperties>
</file>