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2"/>
  </p:notesMasterIdLst>
  <p:sldIdLst>
    <p:sldId id="256" r:id="rId2"/>
    <p:sldId id="257" r:id="rId3"/>
    <p:sldId id="258" r:id="rId4"/>
    <p:sldId id="259" r:id="rId5"/>
    <p:sldId id="260" r:id="rId6"/>
    <p:sldId id="282" r:id="rId7"/>
    <p:sldId id="283" r:id="rId8"/>
    <p:sldId id="279" r:id="rId9"/>
    <p:sldId id="280" r:id="rId10"/>
    <p:sldId id="281" r:id="rId11"/>
    <p:sldId id="264" r:id="rId12"/>
    <p:sldId id="284" r:id="rId13"/>
    <p:sldId id="273" r:id="rId14"/>
    <p:sldId id="266" r:id="rId15"/>
    <p:sldId id="269" r:id="rId16"/>
    <p:sldId id="277" r:id="rId17"/>
    <p:sldId id="278" r:id="rId18"/>
    <p:sldId id="274" r:id="rId19"/>
    <p:sldId id="275" r:id="rId20"/>
    <p:sldId id="27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p15:clr>
            <a:srgbClr val="A4A3A4"/>
          </p15:clr>
        </p15:guide>
        <p15:guide id="2" pos="6912">
          <p15:clr>
            <a:srgbClr val="A4A3A4"/>
          </p15:clr>
        </p15:guide>
        <p15:guide id="4" orient="horz" pos="2160">
          <p15:clr>
            <a:srgbClr val="A4A3A4"/>
          </p15:clr>
        </p15:guide>
        <p15:guide id="5" pos="4512">
          <p15:clr>
            <a:srgbClr val="A4A3A4"/>
          </p15:clr>
        </p15:guide>
        <p15:guide id="7" pos="912">
          <p15:clr>
            <a:srgbClr val="A4A3A4"/>
          </p15:clr>
        </p15:guide>
        <p15:guide id="8" pos="39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C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165" autoAdjust="0"/>
  </p:normalViewPr>
  <p:slideViewPr>
    <p:cSldViewPr snapToGrid="0" showGuides="1">
      <p:cViewPr varScale="1">
        <p:scale>
          <a:sx n="81" d="100"/>
          <a:sy n="81" d="100"/>
        </p:scale>
        <p:origin x="677" y="67"/>
      </p:cViewPr>
      <p:guideLst>
        <p:guide orient="horz" pos="4056"/>
        <p:guide pos="6912"/>
        <p:guide orient="horz" pos="2160"/>
        <p:guide pos="4512"/>
        <p:guide pos="912"/>
        <p:guide pos="394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showGuides="1">
      <p:cViewPr varScale="1">
        <p:scale>
          <a:sx n="61" d="100"/>
          <a:sy n="61" d="100"/>
        </p:scale>
        <p:origin x="2242"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44F3DEA-C6BC-44D5-B6F6-239A609FABFE}" type="datetimeFigureOut">
              <a:rPr lang="en-US" smtClean="0"/>
              <a:t>11/11/2025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CDEF7B2-D6CC-4F01-AE43-DEE1D37ABDD6}" type="slidenum">
              <a:rPr lang="en-US" smtClean="0"/>
              <a:t>‹#›</a:t>
            </a:fld>
            <a:endParaRPr lang="en-US"/>
          </a:p>
        </p:txBody>
      </p:sp>
    </p:spTree>
    <p:extLst>
      <p:ext uri="{BB962C8B-B14F-4D97-AF65-F5344CB8AC3E}">
        <p14:creationId xmlns:p14="http://schemas.microsoft.com/office/powerpoint/2010/main" val="152152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EF7B2-D6CC-4F01-AE43-DEE1D37ABDD6}" type="slidenum">
              <a:rPr lang="en-US" smtClean="0"/>
              <a:t>1</a:t>
            </a:fld>
            <a:endParaRPr lang="en-US"/>
          </a:p>
        </p:txBody>
      </p:sp>
    </p:spTree>
    <p:extLst>
      <p:ext uri="{BB962C8B-B14F-4D97-AF65-F5344CB8AC3E}">
        <p14:creationId xmlns:p14="http://schemas.microsoft.com/office/powerpoint/2010/main" val="126373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EF7B2-D6CC-4F01-AE43-DEE1D37ABDD6}" type="slidenum">
              <a:rPr lang="en-US" smtClean="0"/>
              <a:t>10</a:t>
            </a:fld>
            <a:endParaRPr lang="en-US"/>
          </a:p>
        </p:txBody>
      </p:sp>
    </p:spTree>
    <p:extLst>
      <p:ext uri="{BB962C8B-B14F-4D97-AF65-F5344CB8AC3E}">
        <p14:creationId xmlns:p14="http://schemas.microsoft.com/office/powerpoint/2010/main" val="55878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3393B9A-3B16-473D-8F94-B4286C275DCF}" type="datetime1">
              <a:rPr lang="en-US"/>
              <a:pPr/>
              <a:t>11/11/2025</a:t>
            </a:fld>
            <a:endParaRPr lang="en-US"/>
          </a:p>
        </p:txBody>
      </p:sp>
      <p:sp>
        <p:nvSpPr>
          <p:cNvPr id="7" name="Rectangle 7"/>
          <p:cNvSpPr>
            <a:spLocks noGrp="1" noChangeArrowheads="1"/>
          </p:cNvSpPr>
          <p:nvPr>
            <p:ph type="sldNum" sz="quarter" idx="5"/>
          </p:nvPr>
        </p:nvSpPr>
        <p:spPr>
          <a:ln/>
        </p:spPr>
        <p:txBody>
          <a:bodyPr/>
          <a:lstStyle/>
          <a:p>
            <a:fld id="{BBAFB68E-9788-415C-A10F-67E978833A2B}" type="slidenum">
              <a:rPr lang="en-US"/>
              <a:pPr/>
              <a:t>11</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pPr marL="1476595" indent="-1028089"/>
            <a:r>
              <a:rPr lang="en-US" dirty="0"/>
              <a:t>Alcibiades born.</a:t>
            </a:r>
          </a:p>
          <a:p>
            <a:pPr marL="1476595" indent="-1028089"/>
            <a:r>
              <a:rPr lang="en-US" dirty="0"/>
              <a:t>431	War breaks out.</a:t>
            </a:r>
          </a:p>
          <a:p>
            <a:pPr marL="1476595" indent="-1028089"/>
            <a:r>
              <a:rPr lang="en-US" dirty="0"/>
              <a:t>432-431	Potidaean campaign: Socrates saves Alcibiades.</a:t>
            </a:r>
          </a:p>
          <a:p>
            <a:pPr marL="1476595" indent="-1028089"/>
            <a:r>
              <a:rPr lang="en-US" dirty="0"/>
              <a:t>424	Battle of </a:t>
            </a:r>
            <a:r>
              <a:rPr lang="en-US" dirty="0" err="1"/>
              <a:t>Delium</a:t>
            </a:r>
            <a:r>
              <a:rPr lang="en-US" dirty="0"/>
              <a:t>: Alcibiades saves Socrates.</a:t>
            </a:r>
          </a:p>
          <a:p>
            <a:pPr marL="1476595" indent="-1028089"/>
            <a:r>
              <a:rPr lang="en-US" dirty="0"/>
              <a:t>421	Peace with Sparta (“Peace of Nicias”). </a:t>
            </a:r>
          </a:p>
          <a:p>
            <a:pPr marL="1476595" indent="-1028089"/>
            <a:r>
              <a:rPr lang="en-US" dirty="0"/>
              <a:t>416	</a:t>
            </a:r>
            <a:r>
              <a:rPr lang="en-US" dirty="0" err="1"/>
              <a:t>Annus</a:t>
            </a:r>
            <a:r>
              <a:rPr lang="en-US" dirty="0"/>
              <a:t> mirabilis: Olympic victory, ostrakophoria survived, Sicilian Debate. Nearly clinches prostasia tou </a:t>
            </a:r>
            <a:r>
              <a:rPr lang="en-US" dirty="0" err="1"/>
              <a:t>dēmou</a:t>
            </a:r>
            <a:r>
              <a:rPr lang="en-US" dirty="0"/>
              <a:t>.</a:t>
            </a:r>
          </a:p>
          <a:p>
            <a:pPr lvl="1">
              <a:buNone/>
            </a:pPr>
            <a:r>
              <a:rPr lang="en-US" dirty="0"/>
              <a:t>415	Sicilian expedition; desecration of Herms, Mysteries at Athens; defects to Sparta.</a:t>
            </a:r>
          </a:p>
          <a:p>
            <a:pPr lvl="1">
              <a:buNone/>
            </a:pPr>
            <a:r>
              <a:rPr lang="en-US" dirty="0"/>
              <a:t>413-412	Sicilian disaster; Al. defects to Persians. </a:t>
            </a:r>
          </a:p>
          <a:p>
            <a:pPr lvl="1">
              <a:buNone/>
            </a:pPr>
            <a:r>
              <a:rPr lang="en-US" dirty="0"/>
              <a:t>411-410	Al. foments oligarchic revolution and counter-revolution.</a:t>
            </a:r>
          </a:p>
          <a:p>
            <a:pPr lvl="1">
              <a:buNone/>
            </a:pPr>
            <a:r>
              <a:rPr lang="en-US" dirty="0"/>
              <a:t>408	Repatriated. </a:t>
            </a:r>
          </a:p>
          <a:p>
            <a:pPr lvl="1">
              <a:buNone/>
            </a:pPr>
            <a:r>
              <a:rPr lang="en-US" dirty="0"/>
              <a:t>406	Re-exiled (defeat at </a:t>
            </a:r>
            <a:r>
              <a:rPr lang="en-US" dirty="0" err="1"/>
              <a:t>Notium</a:t>
            </a:r>
            <a:r>
              <a:rPr lang="en-US" dirty="0"/>
              <a:t>).</a:t>
            </a:r>
          </a:p>
          <a:p>
            <a:pPr lvl="1">
              <a:buNone/>
            </a:pPr>
            <a:r>
              <a:rPr lang="en-US" dirty="0"/>
              <a:t>404	Sparta defeats Athens.</a:t>
            </a:r>
          </a:p>
          <a:p>
            <a:pPr lvl="1">
              <a:buNone/>
            </a:pPr>
            <a:r>
              <a:rPr lang="en-US" dirty="0"/>
              <a:t>404-403	30 at Athens; Al. murdered.</a:t>
            </a:r>
          </a:p>
        </p:txBody>
      </p:sp>
    </p:spTree>
    <p:extLst>
      <p:ext uri="{BB962C8B-B14F-4D97-AF65-F5344CB8AC3E}">
        <p14:creationId xmlns:p14="http://schemas.microsoft.com/office/powerpoint/2010/main" val="1303009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EF7B2-D6CC-4F01-AE43-DEE1D37ABDD6}" type="slidenum">
              <a:rPr lang="en-US" smtClean="0"/>
              <a:t>12</a:t>
            </a:fld>
            <a:endParaRPr lang="en-US"/>
          </a:p>
        </p:txBody>
      </p:sp>
    </p:spTree>
    <p:extLst>
      <p:ext uri="{BB962C8B-B14F-4D97-AF65-F5344CB8AC3E}">
        <p14:creationId xmlns:p14="http://schemas.microsoft.com/office/powerpoint/2010/main" val="3522962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3099206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kharis</a:t>
            </a:r>
            <a:r>
              <a:rPr lang="en-US" dirty="0"/>
              <a:t> literally conferred upon </a:t>
            </a:r>
            <a:r>
              <a:rPr lang="en-US" dirty="0" err="1"/>
              <a:t>al’s</a:t>
            </a:r>
            <a:r>
              <a:rPr lang="en-US" dirty="0"/>
              <a:t> speech (1.6, 245).</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14</a:t>
            </a:fld>
            <a:endParaRPr lang="en-US"/>
          </a:p>
        </p:txBody>
      </p:sp>
    </p:spTree>
    <p:extLst>
      <p:ext uri="{BB962C8B-B14F-4D97-AF65-F5344CB8AC3E}">
        <p14:creationId xmlns:p14="http://schemas.microsoft.com/office/powerpoint/2010/main" val="391254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9252733-EE22-455D-88D5-3440BB203A59}" type="datetime1">
              <a:rPr lang="en-US"/>
              <a:pPr/>
              <a:t>11/11/2025</a:t>
            </a:fld>
            <a:endParaRPr lang="en-US"/>
          </a:p>
        </p:txBody>
      </p:sp>
      <p:sp>
        <p:nvSpPr>
          <p:cNvPr id="7" name="Rectangle 7"/>
          <p:cNvSpPr>
            <a:spLocks noGrp="1" noChangeArrowheads="1"/>
          </p:cNvSpPr>
          <p:nvPr>
            <p:ph type="sldNum" sz="quarter" idx="5"/>
          </p:nvPr>
        </p:nvSpPr>
        <p:spPr>
          <a:ln/>
        </p:spPr>
        <p:txBody>
          <a:bodyPr/>
          <a:lstStyle/>
          <a:p>
            <a:fld id="{30D6D0BD-611A-4050-9BB3-6B93458005E3}" type="slidenum">
              <a:rPr lang="en-US"/>
              <a:pPr/>
              <a:t>15</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dirty="0"/>
              <a:t>we don’t know that al ever learned a great deal from any teacher – the tradition suggests that he was a very bad student. BUT, </a:t>
            </a:r>
            <a:r>
              <a:rPr lang="en-US" dirty="0" err="1"/>
              <a:t>xenophon</a:t>
            </a:r>
            <a:r>
              <a:rPr lang="en-US" dirty="0"/>
              <a:t> suggests that he and his arch-</a:t>
            </a:r>
            <a:r>
              <a:rPr lang="en-US" dirty="0" err="1"/>
              <a:t>frenemy</a:t>
            </a:r>
            <a:r>
              <a:rPr lang="en-US" dirty="0"/>
              <a:t>,</a:t>
            </a:r>
            <a:r>
              <a:rPr lang="en-US" baseline="0" dirty="0"/>
              <a:t> </a:t>
            </a:r>
            <a:r>
              <a:rPr lang="en-US" baseline="0" dirty="0" err="1"/>
              <a:t>critias</a:t>
            </a:r>
            <a:r>
              <a:rPr lang="en-US" baseline="0" dirty="0"/>
              <a:t>, attached themselves to </a:t>
            </a:r>
            <a:r>
              <a:rPr lang="en-US" baseline="0" dirty="0" err="1"/>
              <a:t>socrates</a:t>
            </a:r>
            <a:r>
              <a:rPr lang="en-US" baseline="0" dirty="0"/>
              <a:t> to get from the philosopher what aspiring politicians typically sought from sophists: a knowledge of rhetoric and argumentation. quotes like these, whatever their value as factual evidence may be </a:t>
            </a:r>
            <a:r>
              <a:rPr lang="en-US" baseline="0" dirty="0" err="1"/>
              <a:t>debateable</a:t>
            </a:r>
            <a:r>
              <a:rPr lang="en-US" baseline="0" dirty="0"/>
              <a:t>, do at least suggest an orator who had absorbed the lessons taught in a work like </a:t>
            </a:r>
            <a:r>
              <a:rPr lang="en-US" baseline="0" dirty="0" err="1"/>
              <a:t>plato’s</a:t>
            </a:r>
            <a:r>
              <a:rPr lang="en-US" baseline="0" dirty="0"/>
              <a:t> </a:t>
            </a:r>
            <a:r>
              <a:rPr lang="en-US" baseline="0" dirty="0" err="1"/>
              <a:t>phaedrus</a:t>
            </a:r>
            <a:r>
              <a:rPr lang="en-US" baseline="0" dirty="0"/>
              <a:t>: know your material, know your audience’s mind.</a:t>
            </a:r>
            <a:endParaRPr lang="en-US" dirty="0"/>
          </a:p>
        </p:txBody>
      </p:sp>
    </p:spTree>
    <p:extLst>
      <p:ext uri="{BB962C8B-B14F-4D97-AF65-F5344CB8AC3E}">
        <p14:creationId xmlns:p14="http://schemas.microsoft.com/office/powerpoint/2010/main" val="75687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EF7B2-D6CC-4F01-AE43-DEE1D37ABDD6}" type="slidenum">
              <a:rPr lang="en-US" smtClean="0"/>
              <a:t>16</a:t>
            </a:fld>
            <a:endParaRPr lang="en-US"/>
          </a:p>
        </p:txBody>
      </p:sp>
    </p:spTree>
    <p:extLst>
      <p:ext uri="{BB962C8B-B14F-4D97-AF65-F5344CB8AC3E}">
        <p14:creationId xmlns:p14="http://schemas.microsoft.com/office/powerpoint/2010/main" val="314411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EF7B2-D6CC-4F01-AE43-DEE1D37ABDD6}" type="slidenum">
              <a:rPr lang="en-US" smtClean="0"/>
              <a:t>17</a:t>
            </a:fld>
            <a:endParaRPr lang="en-US"/>
          </a:p>
        </p:txBody>
      </p:sp>
    </p:spTree>
    <p:extLst>
      <p:ext uri="{BB962C8B-B14F-4D97-AF65-F5344CB8AC3E}">
        <p14:creationId xmlns:p14="http://schemas.microsoft.com/office/powerpoint/2010/main" val="276104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BED834C-6372-4C50-94FE-4B738C090538}" type="datetime1">
              <a:rPr lang="en-US"/>
              <a:pPr/>
              <a:t>11/11/2025</a:t>
            </a:fld>
            <a:endParaRPr lang="en-US"/>
          </a:p>
        </p:txBody>
      </p:sp>
      <p:sp>
        <p:nvSpPr>
          <p:cNvPr id="7" name="Rectangle 7"/>
          <p:cNvSpPr>
            <a:spLocks noGrp="1" noChangeArrowheads="1"/>
          </p:cNvSpPr>
          <p:nvPr>
            <p:ph type="sldNum" sz="quarter" idx="5"/>
          </p:nvPr>
        </p:nvSpPr>
        <p:spPr>
          <a:ln/>
        </p:spPr>
        <p:txBody>
          <a:bodyPr/>
          <a:lstStyle/>
          <a:p>
            <a:fld id="{FCABA67C-A6E6-431A-A29A-737B9194A42F}" type="slidenum">
              <a:rPr lang="en-US"/>
              <a:pPr/>
              <a:t>18</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pPr defTabSz="909645">
              <a:defRPr/>
            </a:pPr>
            <a:endParaRPr lang="en-US" dirty="0"/>
          </a:p>
        </p:txBody>
      </p:sp>
    </p:spTree>
    <p:extLst>
      <p:ext uri="{BB962C8B-B14F-4D97-AF65-F5344CB8AC3E}">
        <p14:creationId xmlns:p14="http://schemas.microsoft.com/office/powerpoint/2010/main" val="81763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BED834C-6372-4C50-94FE-4B738C090538}" type="datetime1">
              <a:rPr lang="en-US"/>
              <a:pPr/>
              <a:t>11/11/2025</a:t>
            </a:fld>
            <a:endParaRPr lang="en-US"/>
          </a:p>
        </p:txBody>
      </p:sp>
      <p:sp>
        <p:nvSpPr>
          <p:cNvPr id="7" name="Rectangle 7"/>
          <p:cNvSpPr>
            <a:spLocks noGrp="1" noChangeArrowheads="1"/>
          </p:cNvSpPr>
          <p:nvPr>
            <p:ph type="sldNum" sz="quarter" idx="5"/>
          </p:nvPr>
        </p:nvSpPr>
        <p:spPr>
          <a:ln/>
        </p:spPr>
        <p:txBody>
          <a:bodyPr/>
          <a:lstStyle/>
          <a:p>
            <a:fld id="{FCABA67C-A6E6-431A-A29A-737B9194A42F}" type="slidenum">
              <a:rPr lang="en-US"/>
              <a:pPr/>
              <a:t>19</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pPr marL="227411" indent="-227411" defTabSz="909645">
              <a:buFont typeface="+mj-lt"/>
              <a:buAutoNum type="arabicPeriod"/>
              <a:defRPr/>
            </a:pPr>
            <a:r>
              <a:rPr lang="en-US" baseline="0" dirty="0"/>
              <a:t>charisma. allegiance to inspiring individual, cult of personality. (none of that really applies to </a:t>
            </a:r>
            <a:r>
              <a:rPr lang="en-US" baseline="0" dirty="0" err="1"/>
              <a:t>athenian</a:t>
            </a:r>
            <a:r>
              <a:rPr lang="en-US" baseline="0" dirty="0"/>
              <a:t> demagogues. charismatic domination is “extraordinary,” “revolutionary.”</a:t>
            </a:r>
          </a:p>
          <a:p>
            <a:pPr marL="227411" indent="-227411" defTabSz="909645">
              <a:buFont typeface="+mj-lt"/>
              <a:buAutoNum type="arabicPeriod"/>
              <a:defRPr/>
            </a:pPr>
            <a:r>
              <a:rPr lang="en-US" dirty="0"/>
              <a:t>“Plebiscitary democracy”: the </a:t>
            </a:r>
            <a:r>
              <a:rPr lang="en-US" i="1" dirty="0"/>
              <a:t>dēmos</a:t>
            </a:r>
            <a:r>
              <a:rPr lang="en-US" dirty="0"/>
              <a:t> recognizes, and thus legitimizes, charismatic authority, thereby concealing its authoritarian character. we learn from </a:t>
            </a:r>
            <a:r>
              <a:rPr lang="en-US" dirty="0" err="1"/>
              <a:t>finley</a:t>
            </a:r>
            <a:r>
              <a:rPr lang="en-US" dirty="0"/>
              <a:t> that, for weber, </a:t>
            </a:r>
            <a:r>
              <a:rPr lang="en-US" dirty="0" err="1"/>
              <a:t>pericles</a:t>
            </a:r>
            <a:r>
              <a:rPr lang="en-US" dirty="0"/>
              <a:t> and </a:t>
            </a:r>
            <a:r>
              <a:rPr lang="en-US" dirty="0" err="1"/>
              <a:t>cleon</a:t>
            </a:r>
            <a:r>
              <a:rPr lang="en-US" dirty="0"/>
              <a:t> were charismatocrats.</a:t>
            </a:r>
            <a:endParaRPr lang="en-US" baseline="0" dirty="0"/>
          </a:p>
          <a:p>
            <a:pPr marL="227411" indent="-227411" defTabSz="909645">
              <a:buFont typeface="+mj-lt"/>
              <a:buAutoNum type="arabicPeriod"/>
              <a:defRPr/>
            </a:pPr>
            <a:r>
              <a:rPr lang="en-US" baseline="0" dirty="0"/>
              <a:t>pure charismatic authority is unstable. the challenge is to maintain it beyond the leadership of any one individual – who’s going to be the next </a:t>
            </a:r>
            <a:r>
              <a:rPr lang="en-US" baseline="0" dirty="0" err="1"/>
              <a:t>castro</a:t>
            </a:r>
            <a:r>
              <a:rPr lang="en-US" baseline="0" dirty="0"/>
              <a:t>, the next </a:t>
            </a:r>
            <a:r>
              <a:rPr lang="en-US" baseline="0" dirty="0" err="1"/>
              <a:t>hugo</a:t>
            </a:r>
            <a:r>
              <a:rPr lang="en-US" baseline="0" dirty="0"/>
              <a:t> </a:t>
            </a:r>
            <a:r>
              <a:rPr lang="en-US" baseline="0" dirty="0" err="1"/>
              <a:t>chavez</a:t>
            </a:r>
            <a:r>
              <a:rPr lang="en-US" baseline="0" dirty="0"/>
              <a:t>?</a:t>
            </a:r>
          </a:p>
          <a:p>
            <a:pPr marL="682234" lvl="1" indent="-227411" defTabSz="909645">
              <a:buFont typeface="+mj-lt"/>
              <a:buAutoNum type="arabicPeriod"/>
              <a:defRPr/>
            </a:pPr>
            <a:r>
              <a:rPr lang="en-US" dirty="0"/>
              <a:t>1114: the leader gains authority “solely by proving his powers in practice.” the perfect charismatic leader = the thief-king.</a:t>
            </a:r>
            <a:r>
              <a:rPr lang="en-US" baseline="0" dirty="0"/>
              <a:t>” – maybe a roman </a:t>
            </a:r>
            <a:r>
              <a:rPr lang="en-US" baseline="0" dirty="0" err="1"/>
              <a:t>caesar</a:t>
            </a:r>
            <a:r>
              <a:rPr lang="en-US" baseline="0" dirty="0"/>
              <a:t>, but not an </a:t>
            </a:r>
            <a:r>
              <a:rPr lang="en-US" baseline="0" dirty="0" err="1"/>
              <a:t>athenian</a:t>
            </a:r>
            <a:r>
              <a:rPr lang="en-US" baseline="0" dirty="0"/>
              <a:t> </a:t>
            </a:r>
            <a:r>
              <a:rPr lang="en-US" baseline="0" dirty="0" err="1"/>
              <a:t>pericles</a:t>
            </a:r>
            <a:r>
              <a:rPr lang="en-US" baseline="0" dirty="0"/>
              <a:t>.</a:t>
            </a:r>
            <a:endParaRPr lang="en-US" dirty="0"/>
          </a:p>
        </p:txBody>
      </p:sp>
    </p:spTree>
    <p:extLst>
      <p:ext uri="{BB962C8B-B14F-4D97-AF65-F5344CB8AC3E}">
        <p14:creationId xmlns:p14="http://schemas.microsoft.com/office/powerpoint/2010/main" val="175982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Magistrate</a:t>
            </a:r>
          </a:p>
          <a:p>
            <a:r>
              <a:rPr lang="en-US" dirty="0"/>
              <a:t>You can stop these wartime hardships, I'm to gather?</a:t>
            </a:r>
          </a:p>
          <a:p>
            <a:r>
              <a:rPr lang="en-US" dirty="0"/>
              <a:t>Lysistrata</a:t>
            </a:r>
          </a:p>
          <a:p>
            <a:r>
              <a:rPr lang="en-US" dirty="0"/>
              <a:t>Sure!</a:t>
            </a:r>
          </a:p>
          <a:p>
            <a:r>
              <a:rPr lang="en-US" dirty="0"/>
              <a:t>Magistrate</a:t>
            </a:r>
          </a:p>
          <a:p>
            <a:r>
              <a:rPr lang="en-US" dirty="0"/>
              <a:t>And how?</a:t>
            </a:r>
          </a:p>
          <a:p>
            <a:r>
              <a:rPr lang="en-US" dirty="0"/>
              <a:t>Lysistrata</a:t>
            </a:r>
          </a:p>
          <a:p>
            <a:r>
              <a:rPr lang="en-US" dirty="0"/>
              <a:t>Open up your sewing basket: see the skein of tangled wool? Put it to the spindle this way, wind it here, now wind it there. Thus the war can be </a:t>
            </a:r>
            <a:r>
              <a:rPr lang="en-US" dirty="0" err="1"/>
              <a:t>unravelled</a:t>
            </a:r>
            <a:r>
              <a:rPr lang="en-US" dirty="0"/>
              <a:t>, making truces here, and there.</a:t>
            </a:r>
          </a:p>
          <a:p>
            <a:r>
              <a:rPr lang="en-US" dirty="0"/>
              <a:t>Magistrate</a:t>
            </a:r>
          </a:p>
          <a:p>
            <a:r>
              <a:rPr lang="en-US" dirty="0" err="1"/>
              <a:t>Skiens</a:t>
            </a:r>
            <a:r>
              <a:rPr lang="en-US" dirty="0"/>
              <a:t> and spindles? I don't get it.</a:t>
            </a:r>
          </a:p>
          <a:p>
            <a:r>
              <a:rPr lang="en-US" dirty="0"/>
              <a:t>Lysistrata</a:t>
            </a:r>
          </a:p>
          <a:p>
            <a:r>
              <a:rPr lang="en-US" dirty="0"/>
              <a:t>Sense and skill is all you need.</a:t>
            </a:r>
          </a:p>
          <a:p>
            <a:r>
              <a:rPr lang="en-US" dirty="0"/>
              <a:t>Magistrate</a:t>
            </a:r>
          </a:p>
          <a:p>
            <a:r>
              <a:rPr lang="en-US" dirty="0"/>
              <a:t>Show me.</a:t>
            </a:r>
          </a:p>
          <a:p>
            <a:r>
              <a:rPr lang="en-US" dirty="0"/>
              <a:t>Lysistrata</a:t>
            </a:r>
          </a:p>
          <a:p>
            <a:r>
              <a:rPr lang="en-US" dirty="0"/>
              <a:t>Gladly. First you wash the city as we wash the wool, cleaning out the </a:t>
            </a:r>
            <a:r>
              <a:rPr lang="en-US" dirty="0" err="1"/>
              <a:t>bullshit.0</a:t>
            </a:r>
            <a:r>
              <a:rPr lang="en-US" dirty="0"/>
              <a:t> Then we pluck away the parasites; break up strands chat clump together, forming special interest groups; Here's a bozo: squeeze his head off. Now you're set to card the wool: use your basket for the carding, the basket of solidarity. There we put our migrant workers, foreign friends, minorities, immigrants and wage-slaves, every person useful to the state. Don't forget our allies, either, languishing like separate strands. Bring it all together now, and make one giant ball of yarn. Now you're ready: weave a brand new suit for all the citizens.</a:t>
            </a:r>
          </a:p>
        </p:txBody>
      </p:sp>
      <p:sp>
        <p:nvSpPr>
          <p:cNvPr id="4" name="Slide Number Placeholder 3"/>
          <p:cNvSpPr>
            <a:spLocks noGrp="1"/>
          </p:cNvSpPr>
          <p:nvPr>
            <p:ph type="sldNum" sz="quarter" idx="5"/>
          </p:nvPr>
        </p:nvSpPr>
        <p:spPr/>
        <p:txBody>
          <a:bodyPr/>
          <a:lstStyle/>
          <a:p>
            <a:fld id="{2CDEF7B2-D6CC-4F01-AE43-DEE1D37ABDD6}" type="slidenum">
              <a:rPr lang="en-US" smtClean="0"/>
              <a:t>2</a:t>
            </a:fld>
            <a:endParaRPr lang="en-US"/>
          </a:p>
        </p:txBody>
      </p:sp>
    </p:spTree>
    <p:extLst>
      <p:ext uri="{BB962C8B-B14F-4D97-AF65-F5344CB8AC3E}">
        <p14:creationId xmlns:p14="http://schemas.microsoft.com/office/powerpoint/2010/main" val="2626603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BED834C-6372-4C50-94FE-4B738C090538}" type="datetime1">
              <a:rPr lang="en-US"/>
              <a:pPr/>
              <a:t>11/11/2025</a:t>
            </a:fld>
            <a:endParaRPr lang="en-US"/>
          </a:p>
        </p:txBody>
      </p:sp>
      <p:sp>
        <p:nvSpPr>
          <p:cNvPr id="7" name="Rectangle 7"/>
          <p:cNvSpPr>
            <a:spLocks noGrp="1" noChangeArrowheads="1"/>
          </p:cNvSpPr>
          <p:nvPr>
            <p:ph type="sldNum" sz="quarter" idx="5"/>
          </p:nvPr>
        </p:nvSpPr>
        <p:spPr>
          <a:ln/>
        </p:spPr>
        <p:txBody>
          <a:bodyPr/>
          <a:lstStyle/>
          <a:p>
            <a:fld id="{FCABA67C-A6E6-431A-A29A-737B9194A42F}" type="slidenum">
              <a:rPr lang="en-US"/>
              <a:pPr/>
              <a:t>20</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pPr defTabSz="909645">
              <a:defRPr/>
            </a:pPr>
            <a:endParaRPr lang="en-US" dirty="0"/>
          </a:p>
        </p:txBody>
      </p:sp>
    </p:spTree>
    <p:extLst>
      <p:ext uri="{BB962C8B-B14F-4D97-AF65-F5344CB8AC3E}">
        <p14:creationId xmlns:p14="http://schemas.microsoft.com/office/powerpoint/2010/main" val="2211986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EF7B2-D6CC-4F01-AE43-DEE1D37ABDD6}" type="slidenum">
              <a:rPr lang="en-US" smtClean="0"/>
              <a:t>3</a:t>
            </a:fld>
            <a:endParaRPr lang="en-US"/>
          </a:p>
        </p:txBody>
      </p:sp>
    </p:spTree>
    <p:extLst>
      <p:ext uri="{BB962C8B-B14F-4D97-AF65-F5344CB8AC3E}">
        <p14:creationId xmlns:p14="http://schemas.microsoft.com/office/powerpoint/2010/main" val="194610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EF7B2-D6CC-4F01-AE43-DEE1D37ABDD6}" type="slidenum">
              <a:rPr lang="en-US" smtClean="0"/>
              <a:t>4</a:t>
            </a:fld>
            <a:endParaRPr lang="en-US"/>
          </a:p>
        </p:txBody>
      </p:sp>
    </p:spTree>
    <p:extLst>
      <p:ext uri="{BB962C8B-B14F-4D97-AF65-F5344CB8AC3E}">
        <p14:creationId xmlns:p14="http://schemas.microsoft.com/office/powerpoint/2010/main" val="182216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EF7B2-D6CC-4F01-AE43-DEE1D37ABDD6}" type="slidenum">
              <a:rPr lang="en-US" smtClean="0"/>
              <a:t>5</a:t>
            </a:fld>
            <a:endParaRPr lang="en-US"/>
          </a:p>
        </p:txBody>
      </p:sp>
    </p:spTree>
    <p:extLst>
      <p:ext uri="{BB962C8B-B14F-4D97-AF65-F5344CB8AC3E}">
        <p14:creationId xmlns:p14="http://schemas.microsoft.com/office/powerpoint/2010/main" val="137670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Alcibiades’ shield.</a:t>
            </a:r>
          </a:p>
          <a:p>
            <a:r>
              <a:rPr lang="en-US" sz="1200" dirty="0"/>
              <a:t>“He had a golden shield made for him, which was emblazoned not with any ancestral device, but with the figure of Eros armed with a thunderbolt.” (Plutarch </a:t>
            </a:r>
            <a:r>
              <a:rPr lang="en-US" sz="1200" i="1" dirty="0"/>
              <a:t>Alcibiades</a:t>
            </a:r>
            <a:r>
              <a:rPr lang="en-US" sz="1200" dirty="0"/>
              <a:t> p. 58)</a:t>
            </a:r>
            <a:endParaRPr lang="en-US" dirty="0"/>
          </a:p>
          <a:p>
            <a:endParaRPr lang="en-US" dirty="0"/>
          </a:p>
        </p:txBody>
      </p:sp>
      <p:sp>
        <p:nvSpPr>
          <p:cNvPr id="4" name="Slide Number Placeholder 3"/>
          <p:cNvSpPr>
            <a:spLocks noGrp="1"/>
          </p:cNvSpPr>
          <p:nvPr>
            <p:ph type="sldNum" sz="quarter" idx="5"/>
          </p:nvPr>
        </p:nvSpPr>
        <p:spPr/>
        <p:txBody>
          <a:bodyPr/>
          <a:lstStyle/>
          <a:p>
            <a:fld id="{2CDEF7B2-D6CC-4F01-AE43-DEE1D37ABDD6}" type="slidenum">
              <a:rPr lang="en-US" smtClean="0"/>
              <a:t>6</a:t>
            </a:fld>
            <a:endParaRPr lang="en-US"/>
          </a:p>
        </p:txBody>
      </p:sp>
    </p:spTree>
    <p:extLst>
      <p:ext uri="{BB962C8B-B14F-4D97-AF65-F5344CB8AC3E}">
        <p14:creationId xmlns:p14="http://schemas.microsoft.com/office/powerpoint/2010/main" val="313085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EF7B2-D6CC-4F01-AE43-DEE1D37ABDD6}" type="slidenum">
              <a:rPr lang="en-US" smtClean="0"/>
              <a:t>7</a:t>
            </a:fld>
            <a:endParaRPr lang="en-US"/>
          </a:p>
        </p:txBody>
      </p:sp>
    </p:spTree>
    <p:extLst>
      <p:ext uri="{BB962C8B-B14F-4D97-AF65-F5344CB8AC3E}">
        <p14:creationId xmlns:p14="http://schemas.microsoft.com/office/powerpoint/2010/main" val="243512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EF7B2-D6CC-4F01-AE43-DEE1D37ABDD6}" type="slidenum">
              <a:rPr lang="en-US" smtClean="0"/>
              <a:t>8</a:t>
            </a:fld>
            <a:endParaRPr lang="en-US"/>
          </a:p>
        </p:txBody>
      </p:sp>
    </p:spTree>
    <p:extLst>
      <p:ext uri="{BB962C8B-B14F-4D97-AF65-F5344CB8AC3E}">
        <p14:creationId xmlns:p14="http://schemas.microsoft.com/office/powerpoint/2010/main" val="83996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DEF7B2-D6CC-4F01-AE43-DEE1D37ABDD6}" type="slidenum">
              <a:rPr lang="en-US" smtClean="0"/>
              <a:t>9</a:t>
            </a:fld>
            <a:endParaRPr lang="en-US"/>
          </a:p>
        </p:txBody>
      </p:sp>
    </p:spTree>
    <p:extLst>
      <p:ext uri="{BB962C8B-B14F-4D97-AF65-F5344CB8AC3E}">
        <p14:creationId xmlns:p14="http://schemas.microsoft.com/office/powerpoint/2010/main" val="3312154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1" y="0"/>
            <a:ext cx="12192000"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840" y="265223"/>
            <a:ext cx="11244902"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840" y="1983036"/>
            <a:ext cx="11244902"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863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83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181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8C4D1-6589-427A-BD39-4C6CAB503409}" type="datetime1">
              <a:rPr lang="en-US" smtClean="0"/>
              <a:t>11/11/2025</a:t>
            </a:fld>
            <a:endParaRPr lang="en-US" dirty="0"/>
          </a:p>
        </p:txBody>
      </p:sp>
      <p:sp>
        <p:nvSpPr>
          <p:cNvPr id="5" name="Footer Placeholder 4"/>
          <p:cNvSpPr>
            <a:spLocks noGrp="1"/>
          </p:cNvSpPr>
          <p:nvPr>
            <p:ph type="ftr" sz="quarter" idx="11"/>
          </p:nvPr>
        </p:nvSpPr>
        <p:spPr/>
        <p:txBody>
          <a:bodyPr/>
          <a:lstStyle/>
          <a:p>
            <a:r>
              <a:rPr lang="en-US" dirty="0"/>
              <a:t>Early Politics</a:t>
            </a:r>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p:txBody>
          <a:bodyPr/>
          <a:lstStyle>
            <a:lvl1pPr>
              <a:lnSpc>
                <a:spcPct val="125000"/>
              </a:lnSpc>
              <a:defRPr/>
            </a:lvl1pPr>
            <a:lvl2pPr>
              <a:lnSpc>
                <a:spcPct val="125000"/>
              </a:lnSpc>
              <a:defRPr sz="2800"/>
            </a:lvl2pPr>
            <a:lvl3pPr>
              <a:lnSpc>
                <a:spcPct val="125000"/>
              </a:lnSpc>
              <a:defRPr sz="2400"/>
            </a:lvl3pPr>
            <a:lvl4pPr>
              <a:lnSpc>
                <a:spcPct val="125000"/>
              </a:lnSpc>
              <a:defRPr sz="2000"/>
            </a:lvl4pPr>
            <a:lvl5pPr>
              <a:lnSpc>
                <a:spcPct val="125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78C6C108-8F79-46E4-85E2-794911822E92}"/>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5" name="Date Placeholder 4">
            <a:extLst>
              <a:ext uri="{FF2B5EF4-FFF2-40B4-BE49-F238E27FC236}">
                <a16:creationId xmlns:a16="http://schemas.microsoft.com/office/drawing/2014/main" id="{DE7C4614-495A-4499-8CFE-793A1AF7330A}"/>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84F7F4-B5EA-4D0A-8567-E5EB3D2F9F68}" type="datetime1">
              <a:rPr lang="en-US" smtClean="0"/>
              <a:t>11/11/2025</a:t>
            </a:fld>
            <a:endParaRPr lang="en-US" dirty="0"/>
          </a:p>
        </p:txBody>
      </p:sp>
      <p:sp>
        <p:nvSpPr>
          <p:cNvPr id="6" name="Slide Number Placeholder 5">
            <a:extLst>
              <a:ext uri="{FF2B5EF4-FFF2-40B4-BE49-F238E27FC236}">
                <a16:creationId xmlns:a16="http://schemas.microsoft.com/office/drawing/2014/main" id="{C43585F1-474E-410F-A390-A77A92A25782}"/>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C84949BF-B90B-4E25-9A47-07E9FB3241D4}" type="slidenum">
              <a:rPr lang="en-US" smtClean="0"/>
              <a:pPr/>
              <a:t>‹#›</a:t>
            </a:fld>
            <a:endParaRPr lang="en-US" dirty="0"/>
          </a:p>
        </p:txBody>
      </p:sp>
    </p:spTree>
    <p:extLst>
      <p:ext uri="{BB962C8B-B14F-4D97-AF65-F5344CB8AC3E}">
        <p14:creationId xmlns:p14="http://schemas.microsoft.com/office/powerpoint/2010/main" val="2549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7"/>
            <a:ext cx="9760605" cy="644985"/>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4" name="Content Placeholder 3"/>
          <p:cNvSpPr>
            <a:spLocks noGrp="1"/>
          </p:cNvSpPr>
          <p:nvPr>
            <p:ph sz="half" idx="2"/>
          </p:nvPr>
        </p:nvSpPr>
        <p:spPr>
          <a:xfrm>
            <a:off x="6264110" y="1828800"/>
            <a:ext cx="4709961" cy="41910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41F74371-CF01-42D9-91C8-10F3CBCBE6B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7" name="Date Placeholder 4">
            <a:extLst>
              <a:ext uri="{FF2B5EF4-FFF2-40B4-BE49-F238E27FC236}">
                <a16:creationId xmlns:a16="http://schemas.microsoft.com/office/drawing/2014/main" id="{5A419ECF-C4E0-45C5-8F38-958EA4AB0C5B}"/>
              </a:ext>
            </a:extLst>
          </p:cNvPr>
          <p:cNvSpPr>
            <a:spLocks noGrp="1"/>
          </p:cNvSpPr>
          <p:nvPr>
            <p:ph type="dt" sz="half" idx="10"/>
          </p:nvPr>
        </p:nvSpPr>
        <p:spPr>
          <a:xfrm>
            <a:off x="5608399" y="6408109"/>
            <a:ext cx="975200" cy="261610"/>
          </a:xfrm>
          <a:prstGeom prst="rect">
            <a:avLst/>
          </a:prstGeom>
        </p:spPr>
        <p:txBody>
          <a:bodyPr/>
          <a:lstStyle>
            <a:lvl1pPr algn="ctr">
              <a:defRPr sz="1000"/>
            </a:lvl1pPr>
          </a:lstStyle>
          <a:p>
            <a:fld id="{AA1B1FB1-0431-4759-8273-811871E98897}" type="datetime1">
              <a:rPr lang="en-US" smtClean="0"/>
              <a:t>11/11/2025</a:t>
            </a:fld>
            <a:endParaRPr lang="en-US" dirty="0"/>
          </a:p>
        </p:txBody>
      </p:sp>
      <p:sp>
        <p:nvSpPr>
          <p:cNvPr id="9" name="Slide Number Placeholder 5">
            <a:extLst>
              <a:ext uri="{FF2B5EF4-FFF2-40B4-BE49-F238E27FC236}">
                <a16:creationId xmlns:a16="http://schemas.microsoft.com/office/drawing/2014/main" id="{E4079A54-F26A-48D7-B357-66203BB7B3DB}"/>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E5A160DF-E29A-4672-A7A8-D5391F57194F}" type="slidenum">
              <a:rPr lang="en-US" smtClean="0"/>
              <a:pPr/>
              <a:t>‹#›</a:t>
            </a:fld>
            <a:endParaRPr lang="en-US" dirty="0"/>
          </a:p>
        </p:txBody>
      </p:sp>
      <p:cxnSp>
        <p:nvCxnSpPr>
          <p:cNvPr id="10" name="Straight Connector 9">
            <a:extLst>
              <a:ext uri="{FF2B5EF4-FFF2-40B4-BE49-F238E27FC236}">
                <a16:creationId xmlns:a16="http://schemas.microsoft.com/office/drawing/2014/main" id="{BFDEB0B9-4B94-4EA6-BDA8-A6E4496250AD}"/>
              </a:ext>
            </a:extLst>
          </p:cNvPr>
          <p:cNvCxnSpPr/>
          <p:nvPr/>
        </p:nvCxnSpPr>
        <p:spPr>
          <a:xfrm rot="5400000">
            <a:off x="39370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276600"/>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3">
            <a:extLst>
              <a:ext uri="{FF2B5EF4-FFF2-40B4-BE49-F238E27FC236}">
                <a16:creationId xmlns:a16="http://schemas.microsoft.com/office/drawing/2014/main" id="{5C220A2E-679C-493A-AFEB-FBD2DC16F9B6}"/>
              </a:ext>
            </a:extLst>
          </p:cNvPr>
          <p:cNvSpPr>
            <a:spLocks noGrp="1"/>
          </p:cNvSpPr>
          <p:nvPr>
            <p:ph type="ftr" sz="quarter" idx="10"/>
          </p:nvPr>
        </p:nvSpPr>
        <p:spPr>
          <a:xfrm>
            <a:off x="1209151" y="6408109"/>
            <a:ext cx="1849806" cy="261610"/>
          </a:xfrm>
          <a:prstGeom prst="rect">
            <a:avLst/>
          </a:prstGeom>
        </p:spPr>
        <p:txBody>
          <a:bodyPr/>
          <a:lstStyle>
            <a:lvl1pPr>
              <a:defRPr sz="1000"/>
            </a:lvl1pPr>
          </a:lstStyle>
          <a:p>
            <a:r>
              <a:rPr lang="en-US" dirty="0"/>
              <a:t>Early Politics</a:t>
            </a:r>
          </a:p>
        </p:txBody>
      </p:sp>
      <p:sp>
        <p:nvSpPr>
          <p:cNvPr id="8" name="Date Placeholder 4">
            <a:extLst>
              <a:ext uri="{FF2B5EF4-FFF2-40B4-BE49-F238E27FC236}">
                <a16:creationId xmlns:a16="http://schemas.microsoft.com/office/drawing/2014/main" id="{56F3A298-FD91-42E8-8EB1-84CBC284D850}"/>
              </a:ext>
            </a:extLst>
          </p:cNvPr>
          <p:cNvSpPr>
            <a:spLocks noGrp="1"/>
          </p:cNvSpPr>
          <p:nvPr>
            <p:ph type="dt" sz="half" idx="11"/>
          </p:nvPr>
        </p:nvSpPr>
        <p:spPr>
          <a:xfrm>
            <a:off x="5608399" y="6408109"/>
            <a:ext cx="975200" cy="261610"/>
          </a:xfrm>
          <a:prstGeom prst="rect">
            <a:avLst/>
          </a:prstGeom>
        </p:spPr>
        <p:txBody>
          <a:bodyPr/>
          <a:lstStyle>
            <a:lvl1pPr algn="ctr">
              <a:defRPr sz="1000"/>
            </a:lvl1pPr>
          </a:lstStyle>
          <a:p>
            <a:fld id="{50F476C4-9082-4783-9A46-D865922C2D8C}" type="datetime1">
              <a:rPr lang="en-US" smtClean="0"/>
              <a:t>11/11/2025</a:t>
            </a:fld>
            <a:endParaRPr lang="en-US" dirty="0"/>
          </a:p>
        </p:txBody>
      </p:sp>
      <p:sp>
        <p:nvSpPr>
          <p:cNvPr id="9" name="Slide Number Placeholder 5">
            <a:extLst>
              <a:ext uri="{FF2B5EF4-FFF2-40B4-BE49-F238E27FC236}">
                <a16:creationId xmlns:a16="http://schemas.microsoft.com/office/drawing/2014/main" id="{FC3AAD97-60AD-488B-8A7F-2F7D246F7997}"/>
              </a:ext>
            </a:extLst>
          </p:cNvPr>
          <p:cNvSpPr>
            <a:spLocks noGrp="1"/>
          </p:cNvSpPr>
          <p:nvPr>
            <p:ph type="sldNum" sz="quarter" idx="12"/>
          </p:nvPr>
        </p:nvSpPr>
        <p:spPr>
          <a:xfrm>
            <a:off x="10617791" y="6408109"/>
            <a:ext cx="356280" cy="261610"/>
          </a:xfrm>
          <a:prstGeom prst="rect">
            <a:avLst/>
          </a:prstGeom>
        </p:spPr>
        <p:txBody>
          <a:bodyPr/>
          <a:lstStyle>
            <a:lvl1pPr algn="r">
              <a:defRPr sz="1000"/>
            </a:lvl1pPr>
          </a:lstStyle>
          <a:p>
            <a:fld id="{B1A7D873-BDEC-4D0E-826C-A647DDEC7662}" type="slidenum">
              <a:rPr lang="en-US" smtClean="0"/>
              <a:pPr/>
              <a:t>‹#›</a:t>
            </a:fld>
            <a:endParaRPr lang="en-US" dirty="0"/>
          </a:p>
        </p:txBody>
      </p:sp>
    </p:spTree>
    <p:extLst>
      <p:ext uri="{BB962C8B-B14F-4D97-AF65-F5344CB8AC3E}">
        <p14:creationId xmlns:p14="http://schemas.microsoft.com/office/powerpoint/2010/main" val="30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A6B6D6">
                  <a:alpha val="50000"/>
                </a:srgbClr>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4874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684391" y="685800"/>
            <a:ext cx="3887212"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8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684391" y="685800"/>
            <a:ext cx="3887212"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931" y="1828800"/>
            <a:ext cx="975614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3">
            <a:extLst>
              <a:ext uri="{FF2B5EF4-FFF2-40B4-BE49-F238E27FC236}">
                <a16:creationId xmlns:a16="http://schemas.microsoft.com/office/drawing/2014/main" id="{0EEEA5A4-8901-4DCB-855C-9D1356E69D6C}"/>
              </a:ext>
            </a:extLst>
          </p:cNvPr>
          <p:cNvSpPr>
            <a:spLocks noGrp="1"/>
          </p:cNvSpPr>
          <p:nvPr>
            <p:ph type="ftr" sz="quarter" idx="3"/>
          </p:nvPr>
        </p:nvSpPr>
        <p:spPr>
          <a:xfrm>
            <a:off x="1209151" y="6408109"/>
            <a:ext cx="1849806" cy="261610"/>
          </a:xfrm>
          <a:prstGeom prst="rect">
            <a:avLst/>
          </a:prstGeom>
        </p:spPr>
        <p:txBody>
          <a:bodyPr/>
          <a:lstStyle>
            <a:lvl1pPr>
              <a:defRPr sz="1000"/>
            </a:lvl1pPr>
          </a:lstStyle>
          <a:p>
            <a:r>
              <a:rPr lang="en-US" dirty="0"/>
              <a:t>Early Politics</a:t>
            </a:r>
          </a:p>
        </p:txBody>
      </p:sp>
      <p:sp>
        <p:nvSpPr>
          <p:cNvPr id="7" name="Date Placeholder 4">
            <a:extLst>
              <a:ext uri="{FF2B5EF4-FFF2-40B4-BE49-F238E27FC236}">
                <a16:creationId xmlns:a16="http://schemas.microsoft.com/office/drawing/2014/main" id="{0C65830C-7FBF-47F6-99D9-C8E465F18B78}"/>
              </a:ext>
            </a:extLst>
          </p:cNvPr>
          <p:cNvSpPr>
            <a:spLocks noGrp="1"/>
          </p:cNvSpPr>
          <p:nvPr>
            <p:ph type="dt" sz="half" idx="2"/>
          </p:nvPr>
        </p:nvSpPr>
        <p:spPr>
          <a:xfrm>
            <a:off x="5608399" y="6408109"/>
            <a:ext cx="975200" cy="261610"/>
          </a:xfrm>
          <a:prstGeom prst="rect">
            <a:avLst/>
          </a:prstGeom>
        </p:spPr>
        <p:txBody>
          <a:bodyPr/>
          <a:lstStyle>
            <a:lvl1pPr algn="ctr">
              <a:defRPr sz="1000"/>
            </a:lvl1pPr>
          </a:lstStyle>
          <a:p>
            <a:fld id="{A9C41A1D-027B-4FA4-BB4C-F47BB338A60B}" type="datetime1">
              <a:rPr lang="en-US" smtClean="0"/>
              <a:t>11/11/2025</a:t>
            </a:fld>
            <a:endParaRPr lang="en-US" dirty="0"/>
          </a:p>
        </p:txBody>
      </p:sp>
      <p:sp>
        <p:nvSpPr>
          <p:cNvPr id="8" name="Slide Number Placeholder 5">
            <a:extLst>
              <a:ext uri="{FF2B5EF4-FFF2-40B4-BE49-F238E27FC236}">
                <a16:creationId xmlns:a16="http://schemas.microsoft.com/office/drawing/2014/main" id="{8128233F-A227-4C17-9032-66443E452159}"/>
              </a:ext>
            </a:extLst>
          </p:cNvPr>
          <p:cNvSpPr>
            <a:spLocks noGrp="1"/>
          </p:cNvSpPr>
          <p:nvPr>
            <p:ph type="sldNum" sz="quarter" idx="4"/>
          </p:nvPr>
        </p:nvSpPr>
        <p:spPr>
          <a:xfrm>
            <a:off x="10617791" y="6408109"/>
            <a:ext cx="356280" cy="261610"/>
          </a:xfrm>
          <a:prstGeom prst="rect">
            <a:avLst/>
          </a:prstGeom>
        </p:spPr>
        <p:txBody>
          <a:bodyPr/>
          <a:lstStyle>
            <a:lvl1pPr algn="r">
              <a:defRPr sz="1000"/>
            </a:lvl1pPr>
          </a:lstStyle>
          <a:p>
            <a:fld id="{75105F9F-A147-4999-9337-ABC437A27969}" type="slidenum">
              <a:rPr lang="en-US" smtClean="0"/>
              <a:pPr/>
              <a:t>‹#›</a:t>
            </a:fld>
            <a:endParaRPr lang="en-US" dirty="0"/>
          </a:p>
        </p:txBody>
      </p:sp>
    </p:spTree>
    <p:extLst>
      <p:ext uri="{BB962C8B-B14F-4D97-AF65-F5344CB8AC3E}">
        <p14:creationId xmlns:p14="http://schemas.microsoft.com/office/powerpoint/2010/main" val="1586376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64" r:id="rId12"/>
    <p:sldLayoutId id="21474836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25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25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25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25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25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rchive.org/details/newpoliticiansof0000con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hs.harvard.edu/read/scholtz-andrew-concordia-discors-eros-and-dialogue-in-classical-athenian-literatu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bookcentral.proquest.com/lib/binghamton/detail.action?docID=44557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A768-B555-4D97-81D2-E3FAD37E3D67}"/>
              </a:ext>
            </a:extLst>
          </p:cNvPr>
          <p:cNvSpPr>
            <a:spLocks noGrp="1"/>
          </p:cNvSpPr>
          <p:nvPr>
            <p:ph type="ctrTitle"/>
          </p:nvPr>
        </p:nvSpPr>
        <p:spPr/>
        <p:txBody>
          <a:bodyPr/>
          <a:lstStyle/>
          <a:p>
            <a:r>
              <a:rPr lang="en-US" dirty="0"/>
              <a:t>Plutarch’s </a:t>
            </a:r>
            <a:r>
              <a:rPr lang="en-US" i="1" dirty="0"/>
              <a:t>Alcibiades</a:t>
            </a:r>
            <a:endParaRPr lang="en-US" dirty="0"/>
          </a:p>
        </p:txBody>
      </p:sp>
      <p:sp>
        <p:nvSpPr>
          <p:cNvPr id="3" name="Subtitle 2">
            <a:extLst>
              <a:ext uri="{FF2B5EF4-FFF2-40B4-BE49-F238E27FC236}">
                <a16:creationId xmlns:a16="http://schemas.microsoft.com/office/drawing/2014/main" id="{BB748F0C-7722-4C76-A59F-6C33F271241B}"/>
              </a:ext>
            </a:extLst>
          </p:cNvPr>
          <p:cNvSpPr>
            <a:spLocks noGrp="1"/>
          </p:cNvSpPr>
          <p:nvPr>
            <p:ph type="subTitle" idx="1"/>
          </p:nvPr>
        </p:nvSpPr>
        <p:spPr/>
        <p:txBody>
          <a:bodyPr/>
          <a:lstStyle/>
          <a:p>
            <a:r>
              <a:rPr lang="en-US" dirty="0"/>
              <a:t>Extreme Charisma?</a:t>
            </a:r>
          </a:p>
        </p:txBody>
      </p:sp>
    </p:spTree>
    <p:extLst>
      <p:ext uri="{BB962C8B-B14F-4D97-AF65-F5344CB8AC3E}">
        <p14:creationId xmlns:p14="http://schemas.microsoft.com/office/powerpoint/2010/main" val="224201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2ADA-55F0-400A-A1AB-FB3A2DE3CDCF}"/>
              </a:ext>
            </a:extLst>
          </p:cNvPr>
          <p:cNvSpPr>
            <a:spLocks noGrp="1"/>
          </p:cNvSpPr>
          <p:nvPr>
            <p:ph type="title"/>
          </p:nvPr>
        </p:nvSpPr>
        <p:spPr/>
        <p:txBody>
          <a:bodyPr/>
          <a:lstStyle/>
          <a:p>
            <a:r>
              <a:rPr lang="en-US" dirty="0"/>
              <a:t>Alcibiades Life and Times</a:t>
            </a:r>
          </a:p>
        </p:txBody>
      </p:sp>
      <p:sp>
        <p:nvSpPr>
          <p:cNvPr id="3" name="Text Placeholder 2">
            <a:extLst>
              <a:ext uri="{FF2B5EF4-FFF2-40B4-BE49-F238E27FC236}">
                <a16:creationId xmlns:a16="http://schemas.microsoft.com/office/drawing/2014/main" id="{83499287-2186-4A02-9005-5646D651E47A}"/>
              </a:ext>
            </a:extLst>
          </p:cNvPr>
          <p:cNvSpPr>
            <a:spLocks noGrp="1"/>
          </p:cNvSpPr>
          <p:nvPr>
            <p:ph type="body" idx="1"/>
          </p:nvPr>
        </p:nvSpPr>
        <p:spPr/>
        <p:txBody>
          <a:bodyPr/>
          <a:lstStyle/>
          <a:p>
            <a:r>
              <a:rPr lang="en-US" dirty="0"/>
              <a:t>Introduction to Plutarch’s </a:t>
            </a:r>
            <a:r>
              <a:rPr lang="en-US" i="1" dirty="0"/>
              <a:t>Alcibiades</a:t>
            </a:r>
            <a:endParaRPr lang="en-US" dirty="0"/>
          </a:p>
        </p:txBody>
      </p:sp>
    </p:spTree>
    <p:extLst>
      <p:ext uri="{BB962C8B-B14F-4D97-AF65-F5344CB8AC3E}">
        <p14:creationId xmlns:p14="http://schemas.microsoft.com/office/powerpoint/2010/main" val="249659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dirty="0"/>
              <a:t>Alcibiades’ Life and Times</a:t>
            </a:r>
          </a:p>
        </p:txBody>
      </p:sp>
      <p:sp>
        <p:nvSpPr>
          <p:cNvPr id="8" name="Content Placeholder 7"/>
          <p:cNvSpPr>
            <a:spLocks noGrp="1"/>
          </p:cNvSpPr>
          <p:nvPr>
            <p:ph sz="half" idx="1"/>
          </p:nvPr>
        </p:nvSpPr>
        <p:spPr/>
        <p:txBody>
          <a:bodyPr>
            <a:normAutofit fontScale="85000" lnSpcReduction="20000"/>
          </a:bodyPr>
          <a:lstStyle/>
          <a:p>
            <a:pPr marL="1484313" indent="-1139825">
              <a:buNone/>
            </a:pPr>
            <a:r>
              <a:rPr lang="en-US" sz="2000" dirty="0"/>
              <a:t>ca. 450	Born.</a:t>
            </a:r>
          </a:p>
          <a:p>
            <a:pPr marL="1484313" indent="-1139825">
              <a:buNone/>
            </a:pPr>
            <a:r>
              <a:rPr lang="en-US" sz="2000" dirty="0"/>
              <a:t>431	Peloponnesian War starts.</a:t>
            </a:r>
          </a:p>
          <a:p>
            <a:pPr marL="1484313" indent="-1139825">
              <a:buNone/>
            </a:pPr>
            <a:r>
              <a:rPr lang="en-US" sz="2000" dirty="0"/>
              <a:t>432-431	Potidaean campaign.</a:t>
            </a:r>
          </a:p>
          <a:p>
            <a:pPr marL="1484313" indent="-1139825">
              <a:buNone/>
            </a:pPr>
            <a:r>
              <a:rPr lang="en-US" sz="2000" dirty="0"/>
              <a:t>ca. 427	Follower of Cleon.</a:t>
            </a:r>
          </a:p>
          <a:p>
            <a:pPr marL="1484313" indent="-1139825">
              <a:buNone/>
            </a:pPr>
            <a:r>
              <a:rPr lang="en-US" sz="2000" dirty="0"/>
              <a:t>424	Battle of </a:t>
            </a:r>
            <a:r>
              <a:rPr lang="en-US" sz="2000" dirty="0" err="1"/>
              <a:t>Delium</a:t>
            </a:r>
            <a:r>
              <a:rPr lang="en-US" sz="2000" dirty="0"/>
              <a:t>.</a:t>
            </a:r>
          </a:p>
          <a:p>
            <a:pPr marL="1484313" indent="-1139825">
              <a:buNone/>
            </a:pPr>
            <a:r>
              <a:rPr lang="en-US" sz="2000" dirty="0"/>
              <a:t>421	Peace with Sparta . </a:t>
            </a:r>
          </a:p>
          <a:p>
            <a:pPr marL="1484313" indent="-1139825">
              <a:buNone/>
            </a:pPr>
            <a:r>
              <a:rPr lang="en-US" sz="2000" dirty="0"/>
              <a:t>417/6	Melian debate.</a:t>
            </a:r>
          </a:p>
          <a:p>
            <a:pPr marL="1484313" indent="-1139825">
              <a:buNone/>
            </a:pPr>
            <a:r>
              <a:rPr lang="en-US" sz="2000" dirty="0"/>
              <a:t>416	Olympic victory. Ostracism survived. Sicilian Debate.</a:t>
            </a:r>
          </a:p>
        </p:txBody>
      </p:sp>
      <p:sp>
        <p:nvSpPr>
          <p:cNvPr id="14" name="Content Placeholder 13"/>
          <p:cNvSpPr>
            <a:spLocks noGrp="1"/>
          </p:cNvSpPr>
          <p:nvPr>
            <p:ph sz="half" idx="2"/>
          </p:nvPr>
        </p:nvSpPr>
        <p:spPr/>
        <p:txBody>
          <a:bodyPr>
            <a:normAutofit fontScale="85000" lnSpcReduction="20000"/>
          </a:bodyPr>
          <a:lstStyle/>
          <a:p>
            <a:pPr marL="1139825" indent="-1139825">
              <a:buNone/>
            </a:pPr>
            <a:r>
              <a:rPr lang="en-US" sz="2000" dirty="0"/>
              <a:t>415	Mysteries affair. Defection to Sparta.</a:t>
            </a:r>
          </a:p>
          <a:p>
            <a:pPr marL="1139825" indent="-1139825">
              <a:buNone/>
            </a:pPr>
            <a:r>
              <a:rPr lang="en-US" sz="2000" dirty="0"/>
              <a:t>413	Fortification of </a:t>
            </a:r>
            <a:r>
              <a:rPr lang="en-US" sz="2000" dirty="0" err="1"/>
              <a:t>Decelea</a:t>
            </a:r>
            <a:r>
              <a:rPr lang="en-US" sz="2000" dirty="0"/>
              <a:t>.</a:t>
            </a:r>
          </a:p>
          <a:p>
            <a:pPr marL="1139825" indent="-1139825">
              <a:buNone/>
            </a:pPr>
            <a:r>
              <a:rPr lang="en-US" sz="2000" dirty="0"/>
              <a:t>413-412	Sicilian disaster. Defection to Persians. </a:t>
            </a:r>
          </a:p>
          <a:p>
            <a:pPr marL="1139825" indent="-1139825">
              <a:buNone/>
            </a:pPr>
            <a:r>
              <a:rPr lang="en-US" sz="2000" dirty="0"/>
              <a:t>411	Oligarchic coup.</a:t>
            </a:r>
          </a:p>
          <a:p>
            <a:pPr marL="1139825" indent="-1139825">
              <a:buNone/>
            </a:pPr>
            <a:r>
              <a:rPr lang="en-US" sz="2000" dirty="0"/>
              <a:t>408	Repatriation. </a:t>
            </a:r>
          </a:p>
          <a:p>
            <a:pPr marL="1139825" indent="-1139825">
              <a:buNone/>
            </a:pPr>
            <a:r>
              <a:rPr lang="en-US" sz="2000" dirty="0"/>
              <a:t>406	Re-exile.</a:t>
            </a:r>
          </a:p>
          <a:p>
            <a:pPr marL="1139825" indent="-1139825">
              <a:buNone/>
            </a:pPr>
            <a:r>
              <a:rPr lang="en-US" sz="2000" dirty="0"/>
              <a:t>404	Sparta defeats Athens.</a:t>
            </a:r>
          </a:p>
          <a:p>
            <a:pPr marL="1139825" indent="-1139825">
              <a:buNone/>
            </a:pPr>
            <a:r>
              <a:rPr lang="en-US" sz="2000" dirty="0"/>
              <a:t>404-403	Tyranny of 30. Al murdered.</a:t>
            </a:r>
          </a:p>
        </p:txBody>
      </p:sp>
    </p:spTree>
    <p:extLst>
      <p:ext uri="{BB962C8B-B14F-4D97-AF65-F5344CB8AC3E}">
        <p14:creationId xmlns:p14="http://schemas.microsoft.com/office/powerpoint/2010/main" val="69511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DC9C-EB49-4797-823D-455048D79643}"/>
              </a:ext>
            </a:extLst>
          </p:cNvPr>
          <p:cNvSpPr>
            <a:spLocks noGrp="1"/>
          </p:cNvSpPr>
          <p:nvPr>
            <p:ph type="title"/>
          </p:nvPr>
        </p:nvSpPr>
        <p:spPr/>
        <p:txBody>
          <a:bodyPr/>
          <a:lstStyle/>
          <a:p>
            <a:r>
              <a:rPr lang="en-US" dirty="0"/>
              <a:t>Our Alcibiades Problem</a:t>
            </a:r>
          </a:p>
        </p:txBody>
      </p:sp>
      <p:sp>
        <p:nvSpPr>
          <p:cNvPr id="3" name="Text Placeholder 2">
            <a:extLst>
              <a:ext uri="{FF2B5EF4-FFF2-40B4-BE49-F238E27FC236}">
                <a16:creationId xmlns:a16="http://schemas.microsoft.com/office/drawing/2014/main" id="{9C6258DD-206B-4EF5-8E0D-DA15C6516779}"/>
              </a:ext>
            </a:extLst>
          </p:cNvPr>
          <p:cNvSpPr>
            <a:spLocks noGrp="1"/>
          </p:cNvSpPr>
          <p:nvPr>
            <p:ph type="body" idx="1"/>
          </p:nvPr>
        </p:nvSpPr>
        <p:spPr/>
        <p:txBody>
          <a:bodyPr/>
          <a:lstStyle/>
          <a:p>
            <a:r>
              <a:rPr lang="en-US" dirty="0"/>
              <a:t>Charm and Legitimacy</a:t>
            </a:r>
          </a:p>
        </p:txBody>
      </p:sp>
    </p:spTree>
    <p:extLst>
      <p:ext uri="{BB962C8B-B14F-4D97-AF65-F5344CB8AC3E}">
        <p14:creationId xmlns:p14="http://schemas.microsoft.com/office/powerpoint/2010/main" val="284430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Kharis</a:t>
            </a:r>
            <a:r>
              <a:rPr lang="en-US" dirty="0"/>
              <a:t>, Charisma, Charm</a:t>
            </a:r>
          </a:p>
        </p:txBody>
      </p:sp>
      <p:sp>
        <p:nvSpPr>
          <p:cNvPr id="3" name="Content Placeholder 2"/>
          <p:cNvSpPr>
            <a:spLocks noGrp="1"/>
          </p:cNvSpPr>
          <p:nvPr>
            <p:ph idx="1"/>
          </p:nvPr>
        </p:nvSpPr>
        <p:spPr/>
        <p:txBody>
          <a:bodyPr>
            <a:normAutofit lnSpcReduction="10000"/>
          </a:bodyPr>
          <a:lstStyle/>
          <a:p>
            <a:r>
              <a:rPr lang="en-US" dirty="0"/>
              <a:t>“Charisma” &lt; </a:t>
            </a:r>
            <a:r>
              <a:rPr lang="en-US" b="1" i="1" dirty="0"/>
              <a:t>kharis</a:t>
            </a:r>
            <a:endParaRPr lang="en-US" b="1" dirty="0"/>
          </a:p>
          <a:p>
            <a:pPr lvl="1"/>
            <a:r>
              <a:rPr lang="en-US" dirty="0"/>
              <a:t>“charm,” “pleasure,” “favor”</a:t>
            </a:r>
          </a:p>
          <a:p>
            <a:r>
              <a:rPr lang="en-US" dirty="0"/>
              <a:t>Compare</a:t>
            </a:r>
          </a:p>
          <a:p>
            <a:pPr lvl="1"/>
            <a:r>
              <a:rPr lang="en-US" i="1" dirty="0"/>
              <a:t>pros kharin </a:t>
            </a:r>
            <a:r>
              <a:rPr lang="en-US" i="1" dirty="0" err="1"/>
              <a:t>legein</a:t>
            </a:r>
            <a:r>
              <a:rPr lang="en-US" dirty="0"/>
              <a:t> (Demosthenes)</a:t>
            </a:r>
          </a:p>
          <a:p>
            <a:pPr lvl="1"/>
            <a:r>
              <a:rPr lang="en-US" i="1" dirty="0" err="1"/>
              <a:t>kharizomai</a:t>
            </a:r>
            <a:r>
              <a:rPr lang="en-US" dirty="0"/>
              <a:t> (“gratify”) &amp; cognates (Aristophanes </a:t>
            </a:r>
            <a:r>
              <a:rPr lang="en-US" i="1" dirty="0"/>
              <a:t>Knights</a:t>
            </a:r>
            <a:r>
              <a:rPr lang="en-US" dirty="0"/>
              <a:t>)</a:t>
            </a:r>
          </a:p>
        </p:txBody>
      </p:sp>
    </p:spTree>
    <p:extLst>
      <p:ext uri="{BB962C8B-B14F-4D97-AF65-F5344CB8AC3E}">
        <p14:creationId xmlns:p14="http://schemas.microsoft.com/office/powerpoint/2010/main" val="425367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e caption">
            <a:extLst>
              <a:ext uri="{FF2B5EF4-FFF2-40B4-BE49-F238E27FC236}">
                <a16:creationId xmlns:a16="http://schemas.microsoft.com/office/drawing/2014/main" id="{31D5ED0C-0E35-46AE-8207-D5646552C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5704" y="1828800"/>
            <a:ext cx="2956186" cy="2941161"/>
          </a:xfrm>
          <a:prstGeom prst="rect">
            <a:avLst/>
          </a:prstGeom>
        </p:spPr>
      </p:pic>
      <p:sp>
        <p:nvSpPr>
          <p:cNvPr id="4" name="Title 3"/>
          <p:cNvSpPr>
            <a:spLocks noGrp="1"/>
          </p:cNvSpPr>
          <p:nvPr>
            <p:ph type="title"/>
          </p:nvPr>
        </p:nvSpPr>
        <p:spPr>
          <a:xfrm>
            <a:off x="1217931" y="274638"/>
            <a:ext cx="9756141" cy="1325562"/>
          </a:xfrm>
        </p:spPr>
        <p:txBody>
          <a:bodyPr/>
          <a:lstStyle/>
          <a:p>
            <a:r>
              <a:rPr lang="el-GR" i="1" dirty="0"/>
              <a:t>Kharis</a:t>
            </a:r>
            <a:endParaRPr lang="en-US" i="1" dirty="0"/>
          </a:p>
        </p:txBody>
      </p:sp>
      <p:sp>
        <p:nvSpPr>
          <p:cNvPr id="2" name="Content Placeholder 1">
            <a:extLst>
              <a:ext uri="{FF2B5EF4-FFF2-40B4-BE49-F238E27FC236}">
                <a16:creationId xmlns:a16="http://schemas.microsoft.com/office/drawing/2014/main" id="{619B53C4-101F-4E16-ACFC-E917E5CF760F}"/>
              </a:ext>
            </a:extLst>
          </p:cNvPr>
          <p:cNvSpPr>
            <a:spLocks noGrp="1"/>
          </p:cNvSpPr>
          <p:nvPr>
            <p:ph idx="1"/>
          </p:nvPr>
        </p:nvSpPr>
        <p:spPr>
          <a:xfrm>
            <a:off x="1217613" y="1828800"/>
            <a:ext cx="7648091" cy="4191000"/>
          </a:xfrm>
        </p:spPr>
        <p:txBody>
          <a:bodyPr>
            <a:normAutofit fontScale="85000" lnSpcReduction="20000"/>
          </a:bodyPr>
          <a:lstStyle/>
          <a:p>
            <a:pPr marL="45720" indent="0">
              <a:buNone/>
            </a:pPr>
            <a:r>
              <a:rPr lang="en-US" dirty="0"/>
              <a:t>“As for Alcibiades’ beauty, . . . it flowered at each season of his growth in turn, and lent him and extraordinary grace and charm (</a:t>
            </a:r>
            <a:r>
              <a:rPr lang="en-US" i="1" dirty="0" err="1"/>
              <a:t>erasmion</a:t>
            </a:r>
            <a:r>
              <a:rPr lang="en-US" i="1" dirty="0"/>
              <a:t> kai </a:t>
            </a:r>
            <a:r>
              <a:rPr lang="en-US" i="1" dirty="0" err="1"/>
              <a:t>hēdun</a:t>
            </a:r>
            <a:r>
              <a:rPr lang="en-US" dirty="0"/>
              <a:t>). . . . Even his lisp is said to have suited his voice well and to have made his talk persuasive and full of charm (</a:t>
            </a:r>
            <a:r>
              <a:rPr lang="en-US" i="1" dirty="0"/>
              <a:t>kharis</a:t>
            </a:r>
            <a:r>
              <a:rPr lang="en-US" dirty="0"/>
              <a:t>)” (Plut. </a:t>
            </a:r>
            <a:r>
              <a:rPr lang="en-US" i="1" dirty="0"/>
              <a:t>Alc.</a:t>
            </a:r>
            <a:r>
              <a:rPr lang="en-US" dirty="0"/>
              <a:t> 245-246)</a:t>
            </a:r>
          </a:p>
        </p:txBody>
      </p:sp>
      <p:sp>
        <p:nvSpPr>
          <p:cNvPr id="10" name="TextBox 9">
            <a:extLst>
              <a:ext uri="{FF2B5EF4-FFF2-40B4-BE49-F238E27FC236}">
                <a16:creationId xmlns:a16="http://schemas.microsoft.com/office/drawing/2014/main" id="{8FCCEF8B-4D5B-46E0-A4C4-01DB6DF6690A}"/>
              </a:ext>
            </a:extLst>
          </p:cNvPr>
          <p:cNvSpPr txBox="1"/>
          <p:nvPr/>
        </p:nvSpPr>
        <p:spPr>
          <a:xfrm>
            <a:off x="8636721" y="4989532"/>
            <a:ext cx="3414151" cy="1200329"/>
          </a:xfrm>
          <a:prstGeom prst="rect">
            <a:avLst/>
          </a:prstGeom>
          <a:noFill/>
        </p:spPr>
        <p:txBody>
          <a:bodyPr wrap="square" rtlCol="0" anchor="ctr" anchorCtr="0">
            <a:spAutoFit/>
          </a:bodyPr>
          <a:lstStyle/>
          <a:p>
            <a:pPr algn="ctr"/>
            <a:r>
              <a:rPr lang="en-US" sz="2400" i="1" dirty="0"/>
              <a:t>Alcibiades, 3</a:t>
            </a:r>
            <a:r>
              <a:rPr lang="en-US" sz="2400" i="1" baseline="30000" dirty="0"/>
              <a:t>rd</a:t>
            </a:r>
            <a:r>
              <a:rPr lang="en-US" sz="2400" i="1" dirty="0"/>
              <a:t>/4</a:t>
            </a:r>
            <a:r>
              <a:rPr lang="en-US" sz="2400" i="1" baseline="30000" dirty="0"/>
              <a:t>th</a:t>
            </a:r>
            <a:r>
              <a:rPr lang="en-US" sz="2400" i="1" dirty="0"/>
              <a:t>-cent CE Mosaic, Sparta</a:t>
            </a:r>
          </a:p>
        </p:txBody>
      </p:sp>
    </p:spTree>
    <p:extLst>
      <p:ext uri="{BB962C8B-B14F-4D97-AF65-F5344CB8AC3E}">
        <p14:creationId xmlns:p14="http://schemas.microsoft.com/office/powerpoint/2010/main" val="291168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Rectangle 5"/>
          <p:cNvSpPr>
            <a:spLocks noGrp="1" noChangeArrowheads="1"/>
          </p:cNvSpPr>
          <p:nvPr>
            <p:ph type="title"/>
          </p:nvPr>
        </p:nvSpPr>
        <p:spPr>
          <a:xfrm>
            <a:off x="1217931" y="274638"/>
            <a:ext cx="9756141" cy="1325562"/>
          </a:xfrm>
        </p:spPr>
        <p:txBody>
          <a:bodyPr/>
          <a:lstStyle/>
          <a:p>
            <a:r>
              <a:rPr lang="en-US" dirty="0"/>
              <a:t>Savvy Orator?</a:t>
            </a:r>
          </a:p>
        </p:txBody>
      </p:sp>
      <p:sp>
        <p:nvSpPr>
          <p:cNvPr id="193542" name="Rectangle 6"/>
          <p:cNvSpPr>
            <a:spLocks noGrp="1" noChangeArrowheads="1"/>
          </p:cNvSpPr>
          <p:nvPr>
            <p:ph idx="1"/>
          </p:nvPr>
        </p:nvSpPr>
        <p:spPr>
          <a:xfrm>
            <a:off x="1217931" y="1828800"/>
            <a:ext cx="9756141" cy="4191000"/>
          </a:xfrm>
        </p:spPr>
        <p:txBody>
          <a:bodyPr>
            <a:normAutofit fontScale="77500" lnSpcReduction="20000"/>
          </a:bodyPr>
          <a:lstStyle/>
          <a:p>
            <a:pPr marL="45720" indent="0">
              <a:buNone/>
            </a:pPr>
            <a:r>
              <a:rPr lang="en-US" dirty="0"/>
              <a:t>General assessment:</a:t>
            </a:r>
          </a:p>
          <a:p>
            <a:pPr marL="274320" lvl="1" indent="0">
              <a:buNone/>
            </a:pPr>
            <a:r>
              <a:rPr lang="en-US" dirty="0"/>
              <a:t>“Alcibiades possessed in a higher degree than any of his contemporaries the faculty of discerning and grasping what was required of a given situation.” (Plutarch Alcibiades p. 253)</a:t>
            </a:r>
          </a:p>
          <a:p>
            <a:pPr marL="45720" indent="0">
              <a:buNone/>
            </a:pPr>
            <a:r>
              <a:rPr lang="en-US" dirty="0"/>
              <a:t>Samos, 411:</a:t>
            </a:r>
          </a:p>
          <a:p>
            <a:pPr marL="274320" lvl="1" indent="0">
              <a:buNone/>
            </a:pPr>
            <a:r>
              <a:rPr lang="en-US" dirty="0"/>
              <a:t>“He not only convinced the people and showed them their danger by his speeches in public, but he appealed to them as individuals, using entreaties with some and force with others.” (pp. 272–3)</a:t>
            </a:r>
          </a:p>
        </p:txBody>
      </p:sp>
    </p:spTree>
    <p:extLst>
      <p:ext uri="{BB962C8B-B14F-4D97-AF65-F5344CB8AC3E}">
        <p14:creationId xmlns:p14="http://schemas.microsoft.com/office/powerpoint/2010/main" val="63789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542">
                                            <p:txEl>
                                              <p:pRg st="0" end="0"/>
                                            </p:txEl>
                                          </p:spTgt>
                                        </p:tgtEl>
                                        <p:attrNameLst>
                                          <p:attrName>style.visibility</p:attrName>
                                        </p:attrNameLst>
                                      </p:cBhvr>
                                      <p:to>
                                        <p:strVal val="visible"/>
                                      </p:to>
                                    </p:set>
                                    <p:animEffect transition="in" filter="fade">
                                      <p:cBhvr>
                                        <p:cTn id="7" dur="500"/>
                                        <p:tgtEl>
                                          <p:spTgt spid="1935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542">
                                            <p:txEl>
                                              <p:pRg st="1" end="1"/>
                                            </p:txEl>
                                          </p:spTgt>
                                        </p:tgtEl>
                                        <p:attrNameLst>
                                          <p:attrName>style.visibility</p:attrName>
                                        </p:attrNameLst>
                                      </p:cBhvr>
                                      <p:to>
                                        <p:strVal val="visible"/>
                                      </p:to>
                                    </p:set>
                                    <p:animEffect transition="in" filter="fade">
                                      <p:cBhvr>
                                        <p:cTn id="10" dur="500"/>
                                        <p:tgtEl>
                                          <p:spTgt spid="19354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3542">
                                            <p:txEl>
                                              <p:pRg st="2" end="2"/>
                                            </p:txEl>
                                          </p:spTgt>
                                        </p:tgtEl>
                                        <p:attrNameLst>
                                          <p:attrName>style.visibility</p:attrName>
                                        </p:attrNameLst>
                                      </p:cBhvr>
                                      <p:to>
                                        <p:strVal val="visible"/>
                                      </p:to>
                                    </p:set>
                                    <p:animEffect transition="in" filter="fade">
                                      <p:cBhvr>
                                        <p:cTn id="15" dur="500"/>
                                        <p:tgtEl>
                                          <p:spTgt spid="19354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3542">
                                            <p:txEl>
                                              <p:pRg st="3" end="3"/>
                                            </p:txEl>
                                          </p:spTgt>
                                        </p:tgtEl>
                                        <p:attrNameLst>
                                          <p:attrName>style.visibility</p:attrName>
                                        </p:attrNameLst>
                                      </p:cBhvr>
                                      <p:to>
                                        <p:strVal val="visible"/>
                                      </p:to>
                                    </p:set>
                                    <p:animEffect transition="in" filter="fade">
                                      <p:cBhvr>
                                        <p:cTn id="18" dur="500"/>
                                        <p:tgtEl>
                                          <p:spTgt spid="1935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C57D-C0B8-442C-AC56-D74020BF1726}"/>
              </a:ext>
            </a:extLst>
          </p:cNvPr>
          <p:cNvSpPr>
            <a:spLocks noGrp="1"/>
          </p:cNvSpPr>
          <p:nvPr>
            <p:ph type="title"/>
          </p:nvPr>
        </p:nvSpPr>
        <p:spPr/>
        <p:txBody>
          <a:bodyPr/>
          <a:lstStyle/>
          <a:p>
            <a:r>
              <a:rPr lang="en-US" dirty="0"/>
              <a:t>Our Alcibiades Problem 1</a:t>
            </a:r>
          </a:p>
        </p:txBody>
      </p:sp>
      <p:sp>
        <p:nvSpPr>
          <p:cNvPr id="3" name="Content Placeholder 2">
            <a:extLst>
              <a:ext uri="{FF2B5EF4-FFF2-40B4-BE49-F238E27FC236}">
                <a16:creationId xmlns:a16="http://schemas.microsoft.com/office/drawing/2014/main" id="{20EB8A87-448C-425A-91BF-E9AFF13C31CC}"/>
              </a:ext>
            </a:extLst>
          </p:cNvPr>
          <p:cNvSpPr>
            <a:spLocks noGrp="1"/>
          </p:cNvSpPr>
          <p:nvPr>
            <p:ph idx="1"/>
          </p:nvPr>
        </p:nvSpPr>
        <p:spPr/>
        <p:txBody>
          <a:bodyPr/>
          <a:lstStyle/>
          <a:p>
            <a:pPr marL="45720" indent="0">
              <a:buNone/>
            </a:pPr>
            <a:r>
              <a:rPr lang="en-US" dirty="0"/>
              <a:t>“The sway which he held over the humbler and poorer classes was so potent that they were filled with an extraordinary passion (an </a:t>
            </a:r>
            <a:r>
              <a:rPr lang="en-US" i="1" dirty="0"/>
              <a:t>erōs </a:t>
            </a:r>
            <a:r>
              <a:rPr lang="en-US" i="1" dirty="0" err="1"/>
              <a:t>thaumastos</a:t>
            </a:r>
            <a:r>
              <a:rPr lang="en-US" dirty="0"/>
              <a:t>) for him to rule them as a dictator (a turannos)….” (Plutarch </a:t>
            </a:r>
            <a:r>
              <a:rPr lang="en-US" i="1" dirty="0"/>
              <a:t>Alcibiades</a:t>
            </a:r>
            <a:r>
              <a:rPr lang="en-US" dirty="0"/>
              <a:t> p. 280)</a:t>
            </a:r>
          </a:p>
        </p:txBody>
      </p:sp>
    </p:spTree>
    <p:extLst>
      <p:ext uri="{BB962C8B-B14F-4D97-AF65-F5344CB8AC3E}">
        <p14:creationId xmlns:p14="http://schemas.microsoft.com/office/powerpoint/2010/main" val="296215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C57D-C0B8-442C-AC56-D74020BF1726}"/>
              </a:ext>
            </a:extLst>
          </p:cNvPr>
          <p:cNvSpPr>
            <a:spLocks noGrp="1"/>
          </p:cNvSpPr>
          <p:nvPr>
            <p:ph type="title"/>
          </p:nvPr>
        </p:nvSpPr>
        <p:spPr>
          <a:xfrm>
            <a:off x="1217931" y="274638"/>
            <a:ext cx="9756141" cy="1325562"/>
          </a:xfrm>
        </p:spPr>
        <p:txBody>
          <a:bodyPr/>
          <a:lstStyle/>
          <a:p>
            <a:r>
              <a:rPr lang="en-US" dirty="0"/>
              <a:t>Our Alcibiades Problem 2</a:t>
            </a:r>
          </a:p>
        </p:txBody>
      </p:sp>
      <p:sp>
        <p:nvSpPr>
          <p:cNvPr id="3" name="Content Placeholder 2">
            <a:extLst>
              <a:ext uri="{FF2B5EF4-FFF2-40B4-BE49-F238E27FC236}">
                <a16:creationId xmlns:a16="http://schemas.microsoft.com/office/drawing/2014/main" id="{20EB8A87-448C-425A-91BF-E9AFF13C31CC}"/>
              </a:ext>
            </a:extLst>
          </p:cNvPr>
          <p:cNvSpPr>
            <a:spLocks noGrp="1"/>
          </p:cNvSpPr>
          <p:nvPr>
            <p:ph idx="1"/>
          </p:nvPr>
        </p:nvSpPr>
        <p:spPr>
          <a:xfrm>
            <a:off x="1217613" y="1828800"/>
            <a:ext cx="9756775" cy="4610100"/>
          </a:xfrm>
        </p:spPr>
        <p:txBody>
          <a:bodyPr>
            <a:normAutofit lnSpcReduction="10000"/>
          </a:bodyPr>
          <a:lstStyle/>
          <a:p>
            <a:pPr marL="45720" indent="0">
              <a:lnSpc>
                <a:spcPct val="110000"/>
              </a:lnSpc>
              <a:buNone/>
            </a:pPr>
            <a:r>
              <a:rPr lang="en-US" dirty="0"/>
              <a:t>Dionysus</a:t>
            </a:r>
          </a:p>
          <a:p>
            <a:pPr marL="274320" lvl="1" indent="0">
              <a:lnSpc>
                <a:spcPct val="110000"/>
              </a:lnSpc>
              <a:buNone/>
            </a:pPr>
            <a:r>
              <a:rPr lang="en-US" dirty="0"/>
              <a:t>The city’s in travail about him.</a:t>
            </a:r>
          </a:p>
          <a:p>
            <a:pPr marL="45720" indent="0">
              <a:lnSpc>
                <a:spcPct val="110000"/>
              </a:lnSpc>
              <a:buNone/>
            </a:pPr>
            <a:r>
              <a:rPr lang="en-US" dirty="0"/>
              <a:t>Aeschylus</a:t>
            </a:r>
          </a:p>
          <a:p>
            <a:pPr marL="274320" lvl="1" indent="0">
              <a:lnSpc>
                <a:spcPct val="110000"/>
              </a:lnSpc>
              <a:buNone/>
            </a:pPr>
            <a:r>
              <a:rPr lang="en-US" dirty="0"/>
              <a:t>And what does the city think of him?</a:t>
            </a:r>
          </a:p>
          <a:p>
            <a:pPr marL="45720" indent="0">
              <a:lnSpc>
                <a:spcPct val="110000"/>
              </a:lnSpc>
              <a:buNone/>
            </a:pPr>
            <a:r>
              <a:rPr lang="en-US" dirty="0"/>
              <a:t>Dionysus</a:t>
            </a:r>
          </a:p>
          <a:p>
            <a:pPr marL="274320" lvl="1" indent="0">
              <a:lnSpc>
                <a:spcPct val="110000"/>
              </a:lnSpc>
              <a:buNone/>
            </a:pPr>
            <a:r>
              <a:rPr lang="en-US" dirty="0"/>
              <a:t>I’d say, it yearns for him (</a:t>
            </a:r>
            <a:r>
              <a:rPr lang="en-US" i="1" dirty="0" err="1"/>
              <a:t>pothei</a:t>
            </a:r>
            <a:r>
              <a:rPr lang="en-US" dirty="0"/>
              <a:t>), detests him, and wants to have him. (Aristophanes </a:t>
            </a:r>
            <a:r>
              <a:rPr lang="en-US" i="1" dirty="0"/>
              <a:t>Frogs</a:t>
            </a:r>
            <a:r>
              <a:rPr lang="en-US" dirty="0"/>
              <a:t> loc. 1902)</a:t>
            </a:r>
          </a:p>
        </p:txBody>
      </p:sp>
    </p:spTree>
    <p:extLst>
      <p:ext uri="{BB962C8B-B14F-4D97-AF65-F5344CB8AC3E}">
        <p14:creationId xmlns:p14="http://schemas.microsoft.com/office/powerpoint/2010/main" val="37516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17931" y="274638"/>
            <a:ext cx="9756141" cy="1325562"/>
          </a:xfrm>
        </p:spPr>
        <p:txBody>
          <a:bodyPr/>
          <a:lstStyle/>
          <a:p>
            <a:r>
              <a:rPr lang="en-US" dirty="0"/>
              <a:t>Lenses 1</a:t>
            </a:r>
          </a:p>
        </p:txBody>
      </p:sp>
      <p:sp>
        <p:nvSpPr>
          <p:cNvPr id="3" name="Content Placeholder 2">
            <a:extLst>
              <a:ext uri="{FF2B5EF4-FFF2-40B4-BE49-F238E27FC236}">
                <a16:creationId xmlns:a16="http://schemas.microsoft.com/office/drawing/2014/main" id="{465DBD22-B01C-42A9-8BB6-7A482C09CA52}"/>
              </a:ext>
            </a:extLst>
          </p:cNvPr>
          <p:cNvSpPr>
            <a:spLocks noGrp="1"/>
          </p:cNvSpPr>
          <p:nvPr>
            <p:ph idx="1"/>
          </p:nvPr>
        </p:nvSpPr>
        <p:spPr>
          <a:xfrm>
            <a:off x="1217931" y="1828800"/>
            <a:ext cx="9756141" cy="4191000"/>
          </a:xfrm>
        </p:spPr>
        <p:txBody>
          <a:bodyPr>
            <a:normAutofit/>
          </a:bodyPr>
          <a:lstStyle/>
          <a:p>
            <a:pPr marL="45720" indent="0">
              <a:buNone/>
            </a:pPr>
            <a:r>
              <a:rPr lang="en-US" dirty="0" err="1"/>
              <a:t>Michels</a:t>
            </a:r>
            <a:r>
              <a:rPr lang="en-US" dirty="0"/>
              <a:t> p. 349, </a:t>
            </a:r>
            <a:r>
              <a:rPr lang="en-US" i="1" dirty="0"/>
              <a:t>Political Parties</a:t>
            </a:r>
            <a:r>
              <a:rPr lang="en-US" dirty="0"/>
              <a:t> 1911, 1962</a:t>
            </a:r>
          </a:p>
          <a:p>
            <a:pPr marL="274320" lvl="1" indent="0">
              <a:buNone/>
            </a:pPr>
            <a:r>
              <a:rPr lang="en-US" dirty="0"/>
              <a:t>Theophrastus noted long ago that the strongest desire of men who have attained to leadership in a popularly governed state is not so much the acquirement of personal wealth as the gradual establishment of their own sovereignty at the expense of popular sovereignty.</a:t>
            </a:r>
          </a:p>
        </p:txBody>
      </p:sp>
    </p:spTree>
    <p:extLst>
      <p:ext uri="{BB962C8B-B14F-4D97-AF65-F5344CB8AC3E}">
        <p14:creationId xmlns:p14="http://schemas.microsoft.com/office/powerpoint/2010/main" val="217307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17931" y="274638"/>
            <a:ext cx="9756141" cy="1325562"/>
          </a:xfrm>
        </p:spPr>
        <p:txBody>
          <a:bodyPr/>
          <a:lstStyle/>
          <a:p>
            <a:r>
              <a:rPr lang="en-US" dirty="0"/>
              <a:t>Lenses 2</a:t>
            </a:r>
          </a:p>
        </p:txBody>
      </p:sp>
      <p:sp>
        <p:nvSpPr>
          <p:cNvPr id="3" name="Content Placeholder 2">
            <a:extLst>
              <a:ext uri="{FF2B5EF4-FFF2-40B4-BE49-F238E27FC236}">
                <a16:creationId xmlns:a16="http://schemas.microsoft.com/office/drawing/2014/main" id="{465DBD22-B01C-42A9-8BB6-7A482C09CA52}"/>
              </a:ext>
            </a:extLst>
          </p:cNvPr>
          <p:cNvSpPr>
            <a:spLocks noGrp="1"/>
          </p:cNvSpPr>
          <p:nvPr>
            <p:ph idx="1"/>
          </p:nvPr>
        </p:nvSpPr>
        <p:spPr>
          <a:xfrm>
            <a:off x="1217931" y="1828800"/>
            <a:ext cx="9756141" cy="4191000"/>
          </a:xfrm>
        </p:spPr>
        <p:txBody>
          <a:bodyPr>
            <a:normAutofit/>
          </a:bodyPr>
          <a:lstStyle/>
          <a:p>
            <a:pPr marL="45720" indent="0">
              <a:buNone/>
            </a:pPr>
            <a:r>
              <a:rPr lang="en-US" dirty="0"/>
              <a:t>Weber p. 268, </a:t>
            </a:r>
            <a:r>
              <a:rPr lang="en-US" i="1" dirty="0"/>
              <a:t>Economy and Society</a:t>
            </a:r>
            <a:r>
              <a:rPr lang="en-US" dirty="0"/>
              <a:t> 1921, 1978</a:t>
            </a:r>
          </a:p>
          <a:p>
            <a:pPr marL="274320" lvl="1" indent="0">
              <a:buNone/>
            </a:pPr>
            <a:r>
              <a:rPr lang="en-US" dirty="0"/>
              <a:t>The leader (demagogue) rules by virtue of the devotion and trust which his political followers have in him personally.</a:t>
            </a:r>
          </a:p>
        </p:txBody>
      </p:sp>
    </p:spTree>
    <p:extLst>
      <p:ext uri="{BB962C8B-B14F-4D97-AF65-F5344CB8AC3E}">
        <p14:creationId xmlns:p14="http://schemas.microsoft.com/office/powerpoint/2010/main" val="193222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731D-FC60-491D-BC0A-3BB4761B71E3}"/>
              </a:ext>
            </a:extLst>
          </p:cNvPr>
          <p:cNvSpPr>
            <a:spLocks noGrp="1"/>
          </p:cNvSpPr>
          <p:nvPr>
            <p:ph type="title"/>
          </p:nvPr>
        </p:nvSpPr>
        <p:spPr/>
        <p:txBody>
          <a:bodyPr>
            <a:normAutofit/>
          </a:bodyPr>
          <a:lstStyle/>
          <a:p>
            <a:r>
              <a:rPr lang="en-US" dirty="0"/>
              <a:t>Women without a </a:t>
            </a:r>
            <a:r>
              <a:rPr lang="en-US" sz="3600" dirty="0"/>
              <a:t>(Long-Term)</a:t>
            </a:r>
            <a:r>
              <a:rPr lang="en-US" dirty="0"/>
              <a:t> Plan?</a:t>
            </a:r>
          </a:p>
        </p:txBody>
      </p:sp>
      <p:sp>
        <p:nvSpPr>
          <p:cNvPr id="3" name="Content Placeholder 2">
            <a:extLst>
              <a:ext uri="{FF2B5EF4-FFF2-40B4-BE49-F238E27FC236}">
                <a16:creationId xmlns:a16="http://schemas.microsoft.com/office/drawing/2014/main" id="{87F67ED8-D51C-4947-887E-5CE8152A5C9C}"/>
              </a:ext>
            </a:extLst>
          </p:cNvPr>
          <p:cNvSpPr>
            <a:spLocks noGrp="1"/>
          </p:cNvSpPr>
          <p:nvPr>
            <p:ph idx="1"/>
          </p:nvPr>
        </p:nvSpPr>
        <p:spPr>
          <a:xfrm>
            <a:off x="1217931" y="1828800"/>
            <a:ext cx="9756141" cy="4610100"/>
          </a:xfrm>
        </p:spPr>
        <p:txBody>
          <a:bodyPr>
            <a:normAutofit/>
          </a:bodyPr>
          <a:lstStyle/>
          <a:p>
            <a:pPr marL="45720" indent="0">
              <a:lnSpc>
                <a:spcPct val="100000"/>
              </a:lnSpc>
              <a:buNone/>
            </a:pPr>
            <a:r>
              <a:rPr lang="en-US" sz="4000" dirty="0"/>
              <a:t>Magistrate</a:t>
            </a:r>
          </a:p>
          <a:p>
            <a:pPr marL="274320" lvl="1" indent="0">
              <a:lnSpc>
                <a:spcPct val="100000"/>
              </a:lnSpc>
              <a:buNone/>
            </a:pPr>
            <a:r>
              <a:rPr lang="en-US" sz="3200" i="1" dirty="0"/>
              <a:t>You</a:t>
            </a:r>
            <a:r>
              <a:rPr lang="en-US" sz="3200" dirty="0"/>
              <a:t> can stop these wartime hardships…?</a:t>
            </a:r>
          </a:p>
          <a:p>
            <a:pPr marL="45720" indent="0">
              <a:lnSpc>
                <a:spcPct val="100000"/>
              </a:lnSpc>
              <a:buNone/>
            </a:pPr>
            <a:r>
              <a:rPr lang="en-US" sz="4000" dirty="0"/>
              <a:t>Lysistrata’s weaving metaphor</a:t>
            </a:r>
          </a:p>
          <a:p>
            <a:pPr marL="274320" lvl="1" indent="0">
              <a:lnSpc>
                <a:spcPct val="100000"/>
              </a:lnSpc>
              <a:buNone/>
            </a:pPr>
            <a:r>
              <a:rPr lang="en-US" sz="3200" dirty="0"/>
              <a:t>[Unravel the war. Re-weave body politic </a:t>
            </a:r>
            <a:r>
              <a:rPr lang="en-US" sz="3200" i="1" dirty="0"/>
              <a:t>and</a:t>
            </a:r>
            <a:r>
              <a:rPr lang="en-US" sz="3200" dirty="0"/>
              <a:t> empire to banish faction (</a:t>
            </a:r>
            <a:r>
              <a:rPr lang="en-US" sz="3200" i="1" dirty="0"/>
              <a:t>stasis</a:t>
            </a:r>
            <a:r>
              <a:rPr lang="en-US" sz="3200" dirty="0"/>
              <a:t>), to foster consensus.] (</a:t>
            </a:r>
            <a:r>
              <a:rPr lang="en-US" sz="3200" i="1" dirty="0"/>
              <a:t>Lysistrata</a:t>
            </a:r>
            <a:r>
              <a:rPr lang="en-US" sz="3200" dirty="0"/>
              <a:t> pp. 118–119)</a:t>
            </a:r>
          </a:p>
        </p:txBody>
      </p:sp>
    </p:spTree>
    <p:extLst>
      <p:ext uri="{BB962C8B-B14F-4D97-AF65-F5344CB8AC3E}">
        <p14:creationId xmlns:p14="http://schemas.microsoft.com/office/powerpoint/2010/main" val="394249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17931" y="274638"/>
            <a:ext cx="9756141" cy="1325562"/>
          </a:xfrm>
        </p:spPr>
        <p:txBody>
          <a:bodyPr/>
          <a:lstStyle/>
          <a:p>
            <a:r>
              <a:rPr lang="en-US" dirty="0"/>
              <a:t>Lenses 3</a:t>
            </a:r>
          </a:p>
        </p:txBody>
      </p:sp>
      <p:sp>
        <p:nvSpPr>
          <p:cNvPr id="3" name="Content Placeholder 2">
            <a:extLst>
              <a:ext uri="{FF2B5EF4-FFF2-40B4-BE49-F238E27FC236}">
                <a16:creationId xmlns:a16="http://schemas.microsoft.com/office/drawing/2014/main" id="{465DBD22-B01C-42A9-8BB6-7A482C09CA52}"/>
              </a:ext>
            </a:extLst>
          </p:cNvPr>
          <p:cNvSpPr>
            <a:spLocks noGrp="1"/>
          </p:cNvSpPr>
          <p:nvPr>
            <p:ph idx="1"/>
          </p:nvPr>
        </p:nvSpPr>
        <p:spPr>
          <a:xfrm>
            <a:off x="1217931" y="1828800"/>
            <a:ext cx="9756141" cy="4191000"/>
          </a:xfrm>
        </p:spPr>
        <p:txBody>
          <a:bodyPr>
            <a:normAutofit lnSpcReduction="10000"/>
          </a:bodyPr>
          <a:lstStyle/>
          <a:p>
            <a:pPr marL="45720" indent="0">
              <a:buNone/>
            </a:pPr>
            <a:r>
              <a:rPr lang="en-US" dirty="0"/>
              <a:t>Finley p. 98, </a:t>
            </a:r>
            <a:r>
              <a:rPr lang="en-US" i="1" dirty="0"/>
              <a:t>Ancient History: Evidence and Models</a:t>
            </a:r>
            <a:r>
              <a:rPr lang="en-US" dirty="0"/>
              <a:t>, 1986</a:t>
            </a:r>
          </a:p>
          <a:p>
            <a:pPr marL="274320" lvl="1" indent="0">
              <a:buNone/>
            </a:pPr>
            <a:r>
              <a:rPr lang="en-US" dirty="0"/>
              <a:t>Greek writers about politics all thought that the ‘demagogues’ gained and maintained their authority through substantive promises [i.e., rather than through emotional appeals]…. The evidence, as I read it, fully supports that view.</a:t>
            </a:r>
          </a:p>
        </p:txBody>
      </p:sp>
    </p:spTree>
    <p:extLst>
      <p:ext uri="{BB962C8B-B14F-4D97-AF65-F5344CB8AC3E}">
        <p14:creationId xmlns:p14="http://schemas.microsoft.com/office/powerpoint/2010/main" val="69478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A1EB-3AEC-4F29-B03C-F46EC686C272}"/>
              </a:ext>
            </a:extLst>
          </p:cNvPr>
          <p:cNvSpPr>
            <a:spLocks noGrp="1"/>
          </p:cNvSpPr>
          <p:nvPr>
            <p:ph type="title"/>
          </p:nvPr>
        </p:nvSpPr>
        <p:spPr/>
        <p:txBody>
          <a:bodyPr/>
          <a:lstStyle/>
          <a:p>
            <a:r>
              <a:rPr lang="en-US" dirty="0"/>
              <a:t>Bibliographical Notes 1</a:t>
            </a:r>
          </a:p>
        </p:txBody>
      </p:sp>
      <p:sp>
        <p:nvSpPr>
          <p:cNvPr id="3" name="Content Placeholder 2">
            <a:extLst>
              <a:ext uri="{FF2B5EF4-FFF2-40B4-BE49-F238E27FC236}">
                <a16:creationId xmlns:a16="http://schemas.microsoft.com/office/drawing/2014/main" id="{87B44499-5796-4996-AB76-E57C04ED8DAE}"/>
              </a:ext>
            </a:extLst>
          </p:cNvPr>
          <p:cNvSpPr>
            <a:spLocks noGrp="1"/>
          </p:cNvSpPr>
          <p:nvPr>
            <p:ph idx="1"/>
          </p:nvPr>
        </p:nvSpPr>
        <p:spPr/>
        <p:txBody>
          <a:bodyPr/>
          <a:lstStyle/>
          <a:p>
            <a:pPr marL="45720" indent="0">
              <a:buNone/>
            </a:pPr>
            <a:r>
              <a:rPr lang="en-US" dirty="0"/>
              <a:t>Sophists, Thucydides</a:t>
            </a:r>
          </a:p>
          <a:p>
            <a:pPr marL="274320" lvl="1" indent="0">
              <a:buNone/>
            </a:pPr>
            <a:r>
              <a:rPr lang="en-US" dirty="0"/>
              <a:t>Crane, Gregory. </a:t>
            </a:r>
            <a:r>
              <a:rPr lang="en-US" i="1" dirty="0"/>
              <a:t>Thucydides and the Ancient Simplicity: The Limits of Political Realism</a:t>
            </a:r>
            <a:r>
              <a:rPr lang="en-US" dirty="0"/>
              <a:t>. Berkeley: University of California Press, 1998.</a:t>
            </a:r>
          </a:p>
        </p:txBody>
      </p:sp>
    </p:spTree>
    <p:extLst>
      <p:ext uri="{BB962C8B-B14F-4D97-AF65-F5344CB8AC3E}">
        <p14:creationId xmlns:p14="http://schemas.microsoft.com/office/powerpoint/2010/main" val="141525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AD26-D6F5-49E7-8C1C-5719C39B7747}"/>
              </a:ext>
            </a:extLst>
          </p:cNvPr>
          <p:cNvSpPr>
            <a:spLocks noGrp="1"/>
          </p:cNvSpPr>
          <p:nvPr>
            <p:ph type="title"/>
          </p:nvPr>
        </p:nvSpPr>
        <p:spPr/>
        <p:txBody>
          <a:bodyPr/>
          <a:lstStyle/>
          <a:p>
            <a:r>
              <a:rPr lang="en-US" dirty="0"/>
              <a:t>Bibliographical Notes 2</a:t>
            </a:r>
          </a:p>
        </p:txBody>
      </p:sp>
      <p:sp>
        <p:nvSpPr>
          <p:cNvPr id="3" name="Content Placeholder 2">
            <a:extLst>
              <a:ext uri="{FF2B5EF4-FFF2-40B4-BE49-F238E27FC236}">
                <a16:creationId xmlns:a16="http://schemas.microsoft.com/office/drawing/2014/main" id="{28A907BB-0054-49F5-9E1D-18665744774D}"/>
              </a:ext>
            </a:extLst>
          </p:cNvPr>
          <p:cNvSpPr>
            <a:spLocks noGrp="1"/>
          </p:cNvSpPr>
          <p:nvPr>
            <p:ph idx="1"/>
          </p:nvPr>
        </p:nvSpPr>
        <p:spPr/>
        <p:txBody>
          <a:bodyPr>
            <a:normAutofit fontScale="92500"/>
          </a:bodyPr>
          <a:lstStyle/>
          <a:p>
            <a:pPr marL="45720" indent="0">
              <a:buNone/>
            </a:pPr>
            <a:r>
              <a:rPr lang="en-US" dirty="0"/>
              <a:t>Pericles (Plut., Thuc.); Cleon, </a:t>
            </a:r>
            <a:r>
              <a:rPr lang="en-US" i="1" dirty="0"/>
              <a:t>Knights</a:t>
            </a:r>
            <a:r>
              <a:rPr lang="en-US" dirty="0"/>
              <a:t>, </a:t>
            </a:r>
            <a:r>
              <a:rPr lang="en-US" i="1" dirty="0"/>
              <a:t>Lysistrata</a:t>
            </a:r>
            <a:r>
              <a:rPr lang="en-US" dirty="0"/>
              <a:t>, political oratory</a:t>
            </a:r>
          </a:p>
          <a:p>
            <a:pPr marL="914400" lvl="1" indent="-641350">
              <a:buNone/>
            </a:pPr>
            <a:r>
              <a:rPr lang="en-US" dirty="0"/>
              <a:t>Connor, W. Robert. 1971. </a:t>
            </a:r>
            <a:r>
              <a:rPr lang="en-US" i="1" dirty="0">
                <a:hlinkClick r:id="rId3"/>
              </a:rPr>
              <a:t>The New Politicians of Fifth-Century Athens</a:t>
            </a:r>
            <a:r>
              <a:rPr lang="en-US" dirty="0"/>
              <a:t>. Princeton: Princeton University Press.</a:t>
            </a:r>
          </a:p>
          <a:p>
            <a:pPr marL="914400" lvl="1" indent="-641350">
              <a:buNone/>
            </a:pPr>
            <a:r>
              <a:rPr lang="en-US" dirty="0" err="1"/>
              <a:t>Saxonhouse</a:t>
            </a:r>
            <a:r>
              <a:rPr lang="en-US" dirty="0"/>
              <a:t>, Arlene W. 2006. </a:t>
            </a:r>
            <a:r>
              <a:rPr lang="en-US" i="1" dirty="0"/>
              <a:t>Free Speech and Democracy in Ancient Athens</a:t>
            </a:r>
            <a:r>
              <a:rPr lang="en-US" dirty="0"/>
              <a:t>. Cambridge ; New York: Cambridge University Press. [library reserves]</a:t>
            </a:r>
          </a:p>
        </p:txBody>
      </p:sp>
    </p:spTree>
    <p:extLst>
      <p:ext uri="{BB962C8B-B14F-4D97-AF65-F5344CB8AC3E}">
        <p14:creationId xmlns:p14="http://schemas.microsoft.com/office/powerpoint/2010/main" val="39653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AD26-D6F5-49E7-8C1C-5719C39B7747}"/>
              </a:ext>
            </a:extLst>
          </p:cNvPr>
          <p:cNvSpPr>
            <a:spLocks noGrp="1"/>
          </p:cNvSpPr>
          <p:nvPr>
            <p:ph type="title"/>
          </p:nvPr>
        </p:nvSpPr>
        <p:spPr/>
        <p:txBody>
          <a:bodyPr/>
          <a:lstStyle/>
          <a:p>
            <a:r>
              <a:rPr lang="en-US" dirty="0"/>
              <a:t>Bibliographical Notes 2 (cont’d)</a:t>
            </a:r>
          </a:p>
        </p:txBody>
      </p:sp>
      <p:sp>
        <p:nvSpPr>
          <p:cNvPr id="3" name="Content Placeholder 2">
            <a:extLst>
              <a:ext uri="{FF2B5EF4-FFF2-40B4-BE49-F238E27FC236}">
                <a16:creationId xmlns:a16="http://schemas.microsoft.com/office/drawing/2014/main" id="{28A907BB-0054-49F5-9E1D-18665744774D}"/>
              </a:ext>
            </a:extLst>
          </p:cNvPr>
          <p:cNvSpPr>
            <a:spLocks noGrp="1"/>
          </p:cNvSpPr>
          <p:nvPr>
            <p:ph idx="1"/>
          </p:nvPr>
        </p:nvSpPr>
        <p:spPr/>
        <p:txBody>
          <a:bodyPr>
            <a:normAutofit fontScale="85000" lnSpcReduction="10000"/>
          </a:bodyPr>
          <a:lstStyle/>
          <a:p>
            <a:pPr marL="914400" lvl="1" indent="-641350">
              <a:buNone/>
            </a:pPr>
            <a:r>
              <a:rPr lang="en-US" dirty="0"/>
              <a:t>Scholtz, Andrew. 2007. Concordia Discors: Eros and Dialogue in Classical Athenian Literature. Washington, D.C.: </a:t>
            </a:r>
            <a:r>
              <a:rPr lang="en-US" dirty="0">
                <a:hlinkClick r:id="rId3"/>
              </a:rPr>
              <a:t>Center for Hellenic Studies</a:t>
            </a:r>
            <a:r>
              <a:rPr lang="en-US" dirty="0"/>
              <a:t>.</a:t>
            </a:r>
          </a:p>
          <a:p>
            <a:pPr marL="914400" lvl="1" indent="-641350">
              <a:buNone/>
            </a:pPr>
            <a:r>
              <a:rPr lang="en-US" dirty="0"/>
              <a:t>De Luca, Kenneth M. 2005. </a:t>
            </a:r>
            <a:r>
              <a:rPr lang="en-US" i="1" dirty="0"/>
              <a:t>Aristophanes’ Male and Female Revolutions: A Reading of Aristophanes’ Knights and Assemblywomen</a:t>
            </a:r>
            <a:r>
              <a:rPr lang="en-US" dirty="0"/>
              <a:t>. Lanham, Md.: Lexington Books.</a:t>
            </a:r>
          </a:p>
          <a:p>
            <a:pPr marL="914400" lvl="1" indent="-641350">
              <a:buNone/>
            </a:pPr>
            <a:r>
              <a:rPr lang="en-US" dirty="0"/>
              <a:t>Wohl, Victoria. 2002. </a:t>
            </a:r>
            <a:r>
              <a:rPr lang="en-US" i="1" dirty="0">
                <a:hlinkClick r:id="rId4"/>
              </a:rPr>
              <a:t>Love among the Ruins: The Erotics of Democracy in Classical Athens</a:t>
            </a:r>
            <a:r>
              <a:rPr lang="en-US" dirty="0"/>
              <a:t>. Princeton, N.J.: Princeton University Press.</a:t>
            </a:r>
          </a:p>
        </p:txBody>
      </p:sp>
    </p:spTree>
    <p:extLst>
      <p:ext uri="{BB962C8B-B14F-4D97-AF65-F5344CB8AC3E}">
        <p14:creationId xmlns:p14="http://schemas.microsoft.com/office/powerpoint/2010/main" val="3802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0CDBF"/>
        </a:solidFill>
        <a:effectLst/>
      </p:bgPr>
    </p:bg>
    <p:spTree>
      <p:nvGrpSpPr>
        <p:cNvPr id="1" name=""/>
        <p:cNvGrpSpPr/>
        <p:nvPr/>
      </p:nvGrpSpPr>
      <p:grpSpPr>
        <a:xfrm>
          <a:off x="0" y="0"/>
          <a:ext cx="0" cy="0"/>
          <a:chOff x="0" y="0"/>
          <a:chExt cx="0" cy="0"/>
        </a:xfrm>
      </p:grpSpPr>
      <p:pic>
        <p:nvPicPr>
          <p:cNvPr id="1026" name="Picture 2" descr="See caption">
            <a:extLst>
              <a:ext uri="{FF2B5EF4-FFF2-40B4-BE49-F238E27FC236}">
                <a16:creationId xmlns:a16="http://schemas.microsoft.com/office/drawing/2014/main" id="{0AE97DAF-8E98-475F-8060-B10F5A656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
            <a:ext cx="12192000" cy="6791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109E1D-594A-4ED2-ADE2-5F9D0948C626}"/>
              </a:ext>
            </a:extLst>
          </p:cNvPr>
          <p:cNvSpPr txBox="1"/>
          <p:nvPr/>
        </p:nvSpPr>
        <p:spPr>
          <a:xfrm>
            <a:off x="2404948" y="6248912"/>
            <a:ext cx="7378943" cy="575927"/>
          </a:xfrm>
          <a:prstGeom prst="rect">
            <a:avLst/>
          </a:prstGeom>
          <a:noFill/>
        </p:spPr>
        <p:txBody>
          <a:bodyPr wrap="none" rtlCol="0" anchor="ctr" anchorCtr="0">
            <a:spAutoFit/>
          </a:bodyPr>
          <a:lstStyle/>
          <a:p>
            <a:pPr algn="ctr">
              <a:lnSpc>
                <a:spcPct val="125000"/>
              </a:lnSpc>
            </a:pPr>
            <a:r>
              <a:rPr lang="en-US" sz="2800" dirty="0"/>
              <a:t>Alcibiades’ shield reimagined. @a1ienrat </a:t>
            </a:r>
          </a:p>
        </p:txBody>
      </p:sp>
      <p:sp>
        <p:nvSpPr>
          <p:cNvPr id="3" name="Title 2">
            <a:extLst>
              <a:ext uri="{FF2B5EF4-FFF2-40B4-BE49-F238E27FC236}">
                <a16:creationId xmlns:a16="http://schemas.microsoft.com/office/drawing/2014/main" id="{82A1D63B-073D-49A1-8D25-B69703AF7C20}"/>
              </a:ext>
            </a:extLst>
          </p:cNvPr>
          <p:cNvSpPr>
            <a:spLocks noGrp="1"/>
          </p:cNvSpPr>
          <p:nvPr>
            <p:ph type="title" idx="4294967295"/>
          </p:nvPr>
        </p:nvSpPr>
        <p:spPr>
          <a:xfrm>
            <a:off x="1217931" y="-1325562"/>
            <a:ext cx="9756141" cy="1325562"/>
          </a:xfrm>
        </p:spPr>
        <p:txBody>
          <a:bodyPr vert="horz" lIns="182880" tIns="91440" rIns="182880" bIns="91440" rtlCol="0" anchor="b">
            <a:normAutofit/>
          </a:bodyPr>
          <a:lstStyle/>
          <a:p>
            <a:r>
              <a:rPr lang="en-US" dirty="0"/>
              <a:t>Alcibiades’ shield, image</a:t>
            </a:r>
          </a:p>
        </p:txBody>
      </p:sp>
    </p:spTree>
    <p:extLst>
      <p:ext uri="{BB962C8B-B14F-4D97-AF65-F5344CB8AC3E}">
        <p14:creationId xmlns:p14="http://schemas.microsoft.com/office/powerpoint/2010/main" val="90735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598D-258E-448A-90CF-F59CA489A35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9CA3116-FB22-4C9E-A05C-10939BD56A1D}"/>
              </a:ext>
            </a:extLst>
          </p:cNvPr>
          <p:cNvSpPr>
            <a:spLocks noGrp="1"/>
          </p:cNvSpPr>
          <p:nvPr>
            <p:ph idx="1"/>
          </p:nvPr>
        </p:nvSpPr>
        <p:spPr/>
        <p:txBody>
          <a:bodyPr>
            <a:normAutofit fontScale="92500" lnSpcReduction="10000"/>
          </a:bodyPr>
          <a:lstStyle/>
          <a:p>
            <a:pPr lvl="0"/>
            <a:r>
              <a:rPr lang="en-US" dirty="0"/>
              <a:t>SWA: Epideixis</a:t>
            </a:r>
          </a:p>
          <a:p>
            <a:pPr lvl="1"/>
            <a:r>
              <a:rPr lang="en-US" dirty="0"/>
              <a:t>In Praise/Censure of Alcibiades</a:t>
            </a:r>
          </a:p>
          <a:p>
            <a:pPr lvl="0"/>
            <a:r>
              <a:rPr lang="en-US" dirty="0"/>
              <a:t>Alcibiades Life and Times</a:t>
            </a:r>
          </a:p>
          <a:p>
            <a:pPr lvl="1"/>
            <a:r>
              <a:rPr lang="en-US" dirty="0"/>
              <a:t>Introduction to Plutarch’s </a:t>
            </a:r>
            <a:r>
              <a:rPr lang="en-US" i="1" dirty="0"/>
              <a:t>Alcibiades</a:t>
            </a:r>
          </a:p>
          <a:p>
            <a:pPr lvl="0"/>
            <a:r>
              <a:rPr lang="en-US" dirty="0"/>
              <a:t>Our Alcibiades Problem</a:t>
            </a:r>
          </a:p>
          <a:p>
            <a:pPr lvl="1"/>
            <a:r>
              <a:rPr lang="en-US" dirty="0"/>
              <a:t>Charm and Legitimacy</a:t>
            </a:r>
          </a:p>
        </p:txBody>
      </p:sp>
    </p:spTree>
    <p:extLst>
      <p:ext uri="{BB962C8B-B14F-4D97-AF65-F5344CB8AC3E}">
        <p14:creationId xmlns:p14="http://schemas.microsoft.com/office/powerpoint/2010/main" val="241664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B719-4681-43E9-9F95-098281B9FB05}"/>
              </a:ext>
            </a:extLst>
          </p:cNvPr>
          <p:cNvSpPr>
            <a:spLocks noGrp="1"/>
          </p:cNvSpPr>
          <p:nvPr>
            <p:ph type="title"/>
          </p:nvPr>
        </p:nvSpPr>
        <p:spPr/>
        <p:txBody>
          <a:bodyPr/>
          <a:lstStyle/>
          <a:p>
            <a:r>
              <a:rPr lang="en-US" dirty="0"/>
              <a:t>SWA: Epideixis</a:t>
            </a:r>
          </a:p>
        </p:txBody>
      </p:sp>
      <p:sp>
        <p:nvSpPr>
          <p:cNvPr id="3" name="Text Placeholder 2">
            <a:extLst>
              <a:ext uri="{FF2B5EF4-FFF2-40B4-BE49-F238E27FC236}">
                <a16:creationId xmlns:a16="http://schemas.microsoft.com/office/drawing/2014/main" id="{817C83D3-43A2-4A4C-B7A1-079430F68069}"/>
              </a:ext>
            </a:extLst>
          </p:cNvPr>
          <p:cNvSpPr>
            <a:spLocks noGrp="1"/>
          </p:cNvSpPr>
          <p:nvPr>
            <p:ph type="body" idx="1"/>
          </p:nvPr>
        </p:nvSpPr>
        <p:spPr/>
        <p:txBody>
          <a:bodyPr/>
          <a:lstStyle/>
          <a:p>
            <a:r>
              <a:rPr lang="en-US" dirty="0"/>
              <a:t>In Praise/Censure of Alcibiades</a:t>
            </a:r>
          </a:p>
        </p:txBody>
      </p:sp>
    </p:spTree>
    <p:extLst>
      <p:ext uri="{BB962C8B-B14F-4D97-AF65-F5344CB8AC3E}">
        <p14:creationId xmlns:p14="http://schemas.microsoft.com/office/powerpoint/2010/main" val="181530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64881-78AD-41A6-B67A-10AE1405A787}"/>
              </a:ext>
            </a:extLst>
          </p:cNvPr>
          <p:cNvSpPr>
            <a:spLocks noGrp="1"/>
          </p:cNvSpPr>
          <p:nvPr>
            <p:ph type="title"/>
          </p:nvPr>
        </p:nvSpPr>
        <p:spPr/>
        <p:txBody>
          <a:bodyPr/>
          <a:lstStyle/>
          <a:p>
            <a:r>
              <a:rPr lang="en-US" dirty="0"/>
              <a:t>Alcibiades </a:t>
            </a:r>
            <a:r>
              <a:rPr lang="en-US" i="1" dirty="0"/>
              <a:t>epideixis</a:t>
            </a:r>
            <a:endParaRPr lang="en-US" dirty="0"/>
          </a:p>
        </p:txBody>
      </p:sp>
      <p:sp>
        <p:nvSpPr>
          <p:cNvPr id="3" name="Content Placeholder 2">
            <a:extLst>
              <a:ext uri="{FF2B5EF4-FFF2-40B4-BE49-F238E27FC236}">
                <a16:creationId xmlns:a16="http://schemas.microsoft.com/office/drawing/2014/main" id="{C5DD4944-6ACF-49AF-A51E-BF7795F14866}"/>
              </a:ext>
            </a:extLst>
          </p:cNvPr>
          <p:cNvSpPr>
            <a:spLocks noGrp="1"/>
          </p:cNvSpPr>
          <p:nvPr>
            <p:ph idx="1"/>
          </p:nvPr>
        </p:nvSpPr>
        <p:spPr/>
        <p:txBody>
          <a:bodyPr/>
          <a:lstStyle/>
          <a:p>
            <a:pPr marL="788670" indent="-742950">
              <a:buFont typeface="+mj-lt"/>
              <a:buAutoNum type="arabicPeriod"/>
            </a:pPr>
            <a:r>
              <a:rPr lang="en-US" dirty="0"/>
              <a:t>Introduction (</a:t>
            </a:r>
            <a:r>
              <a:rPr lang="en-US" i="1" dirty="0"/>
              <a:t>prooimion</a:t>
            </a:r>
            <a:r>
              <a:rPr lang="en-US" dirty="0"/>
              <a:t>).</a:t>
            </a:r>
          </a:p>
          <a:p>
            <a:pPr marL="788670" indent="-742950">
              <a:buFont typeface="+mj-lt"/>
              <a:buAutoNum type="arabicPeriod"/>
            </a:pPr>
            <a:r>
              <a:rPr lang="en-US" dirty="0"/>
              <a:t>Argument/divisions (</a:t>
            </a:r>
            <a:r>
              <a:rPr lang="en-US" i="1" dirty="0" err="1"/>
              <a:t>diaireseis</a:t>
            </a:r>
            <a:r>
              <a:rPr lang="en-US" dirty="0"/>
              <a:t>).</a:t>
            </a:r>
          </a:p>
          <a:p>
            <a:pPr lvl="1"/>
            <a:r>
              <a:rPr lang="en-US" dirty="0"/>
              <a:t>Proofs</a:t>
            </a:r>
          </a:p>
          <a:p>
            <a:pPr lvl="1"/>
            <a:r>
              <a:rPr lang="en-US" dirty="0"/>
              <a:t>Refutations</a:t>
            </a:r>
          </a:p>
          <a:p>
            <a:pPr marL="788670" indent="-742950">
              <a:buFont typeface="+mj-lt"/>
              <a:buAutoNum type="arabicPeriod"/>
            </a:pPr>
            <a:r>
              <a:rPr lang="en-US" dirty="0" err="1"/>
              <a:t>Conslusion</a:t>
            </a:r>
            <a:r>
              <a:rPr lang="en-US" dirty="0"/>
              <a:t> (</a:t>
            </a:r>
            <a:r>
              <a:rPr lang="en-US" i="1" dirty="0"/>
              <a:t>epilogos</a:t>
            </a:r>
            <a:r>
              <a:rPr lang="en-US" dirty="0"/>
              <a:t>).</a:t>
            </a:r>
          </a:p>
        </p:txBody>
      </p:sp>
    </p:spTree>
    <p:extLst>
      <p:ext uri="{BB962C8B-B14F-4D97-AF65-F5344CB8AC3E}">
        <p14:creationId xmlns:p14="http://schemas.microsoft.com/office/powerpoint/2010/main" val="180347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FFFBF163-A28B-46E5-AB97-9096C0FD4402}" vid="{1A27D162-D733-4613-9540-C3FCCC06BF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217</TotalTime>
  <Words>1531</Words>
  <Application>Microsoft Office PowerPoint</Application>
  <PresentationFormat>Widescreen</PresentationFormat>
  <Paragraphs>150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persuasion_fall_2025</vt:lpstr>
      <vt:lpstr>Plutarch’s Alcibiades</vt:lpstr>
      <vt:lpstr>Women without a (Long-Term) Plan?</vt:lpstr>
      <vt:lpstr>Bibliographical Notes 1</vt:lpstr>
      <vt:lpstr>Bibliographical Notes 2</vt:lpstr>
      <vt:lpstr>Bibliographical Notes 2 (cont’d)</vt:lpstr>
      <vt:lpstr>Alcibiades’ shield, image</vt:lpstr>
      <vt:lpstr>Agenda</vt:lpstr>
      <vt:lpstr>SWA: Epideixis</vt:lpstr>
      <vt:lpstr>Alcibiades epideixis</vt:lpstr>
      <vt:lpstr>Alcibiades Life and Times</vt:lpstr>
      <vt:lpstr>Alcibiades’ Life and Times</vt:lpstr>
      <vt:lpstr>Our Alcibiades Problem</vt:lpstr>
      <vt:lpstr>Kharis, Charisma, Charm</vt:lpstr>
      <vt:lpstr>Kharis</vt:lpstr>
      <vt:lpstr>Savvy Orator?</vt:lpstr>
      <vt:lpstr>Our Alcibiades Problem 1</vt:lpstr>
      <vt:lpstr>Our Alcibiades Problem 2</vt:lpstr>
      <vt:lpstr>Lenses 1</vt:lpstr>
      <vt:lpstr>Lenses 2</vt:lpstr>
      <vt:lpstr>Lenses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Scholtz</dc:creator>
  <cp:lastModifiedBy>Andrew Scholtz</cp:lastModifiedBy>
  <cp:revision>18</cp:revision>
  <cp:lastPrinted>2025-11-11T18:18:36Z</cp:lastPrinted>
  <dcterms:created xsi:type="dcterms:W3CDTF">2025-11-11T11:41:07Z</dcterms:created>
  <dcterms:modified xsi:type="dcterms:W3CDTF">2025-11-11T18:36:07Z</dcterms:modified>
</cp:coreProperties>
</file>