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3"/>
  </p:notesMasterIdLst>
  <p:sldIdLst>
    <p:sldId id="257" r:id="rId2"/>
    <p:sldId id="280" r:id="rId3"/>
    <p:sldId id="287" r:id="rId4"/>
    <p:sldId id="291" r:id="rId5"/>
    <p:sldId id="288" r:id="rId6"/>
    <p:sldId id="258" r:id="rId7"/>
    <p:sldId id="276" r:id="rId8"/>
    <p:sldId id="285" r:id="rId9"/>
    <p:sldId id="286" r:id="rId10"/>
    <p:sldId id="292" r:id="rId11"/>
    <p:sldId id="263" r:id="rId12"/>
    <p:sldId id="294" r:id="rId13"/>
    <p:sldId id="293" r:id="rId14"/>
    <p:sldId id="265" r:id="rId15"/>
    <p:sldId id="266" r:id="rId16"/>
    <p:sldId id="282" r:id="rId17"/>
    <p:sldId id="268" r:id="rId18"/>
    <p:sldId id="283" r:id="rId19"/>
    <p:sldId id="269" r:id="rId20"/>
    <p:sldId id="284" r:id="rId21"/>
    <p:sldId id="28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p15:clr>
            <a:srgbClr val="A4A3A4"/>
          </p15:clr>
        </p15:guide>
        <p15:guide id="2" pos="768" userDrawn="1">
          <p15:clr>
            <a:srgbClr val="A4A3A4"/>
          </p15:clr>
        </p15:guide>
        <p15:guide id="3" pos="3940" userDrawn="1">
          <p15:clr>
            <a:srgbClr val="A4A3A4"/>
          </p15:clr>
        </p15:guide>
        <p15:guide id="4" pos="6912" userDrawn="1">
          <p15:clr>
            <a:srgbClr val="A4A3A4"/>
          </p15:clr>
        </p15:guide>
        <p15:guide id="5" orient="horz" pos="314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B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14" autoAdjust="0"/>
    <p:restoredTop sz="95165" autoAdjust="0"/>
  </p:normalViewPr>
  <p:slideViewPr>
    <p:cSldViewPr snapToGrid="0" showGuides="1">
      <p:cViewPr varScale="1">
        <p:scale>
          <a:sx n="81" d="100"/>
          <a:sy n="81" d="100"/>
        </p:scale>
        <p:origin x="1099" y="67"/>
      </p:cViewPr>
      <p:guideLst>
        <p:guide orient="horz" pos="4056"/>
        <p:guide pos="768"/>
        <p:guide pos="3940"/>
        <p:guide pos="6912"/>
        <p:guide orient="horz" pos="3144"/>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4.xml"/><Relationship Id="rId1" Type="http://schemas.openxmlformats.org/officeDocument/2006/relationships/slide" Target="slides/slide1.xml"/><Relationship Id="rId5" Type="http://schemas.openxmlformats.org/officeDocument/2006/relationships/slide" Target="slides/slide19.xml"/><Relationship Id="rId4"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72209-0415-4A42-AD03-254AC289C7F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A0CB241-15A6-4F71-874B-9474E4E88CD9}">
      <dgm:prSet phldrT="[Text]" custT="1"/>
      <dgm:spPr>
        <a:solidFill>
          <a:schemeClr val="bg1"/>
        </a:solidFill>
        <a:ln>
          <a:solidFill>
            <a:schemeClr val="bg1">
              <a:lumMod val="50000"/>
            </a:schemeClr>
          </a:solidFill>
        </a:ln>
      </dgm:spPr>
      <dgm:t>
        <a:bodyPr/>
        <a:lstStyle/>
        <a:p>
          <a:r>
            <a:rPr lang="en-US" sz="3200" i="1" dirty="0">
              <a:solidFill>
                <a:schemeClr val="tx1"/>
              </a:solidFill>
              <a:latin typeface="Calibri" pitchFamily="34" charset="0"/>
            </a:rPr>
            <a:t>dēmos</a:t>
          </a:r>
          <a:endParaRPr lang="en-US" sz="3200" dirty="0">
            <a:solidFill>
              <a:schemeClr val="tx1"/>
            </a:solidFill>
            <a:latin typeface="Calibri" pitchFamily="34" charset="0"/>
          </a:endParaRPr>
        </a:p>
      </dgm:t>
    </dgm:pt>
    <dgm:pt modelId="{7E4EBBD4-FBE7-4CA3-B1EC-385973E5703D}" type="parTrans" cxnId="{3D71D040-B2F0-423B-AF90-78C719A31948}">
      <dgm:prSet/>
      <dgm:spPr/>
      <dgm:t>
        <a:bodyPr/>
        <a:lstStyle/>
        <a:p>
          <a:endParaRPr lang="en-US">
            <a:latin typeface="Calibri" pitchFamily="34" charset="0"/>
          </a:endParaRPr>
        </a:p>
      </dgm:t>
    </dgm:pt>
    <dgm:pt modelId="{0D831677-64B6-4481-9022-A30CE65E2F52}" type="sibTrans" cxnId="{3D71D040-B2F0-423B-AF90-78C719A31948}">
      <dgm:prSet/>
      <dgm:spPr/>
      <dgm:t>
        <a:bodyPr/>
        <a:lstStyle/>
        <a:p>
          <a:endParaRPr lang="en-US">
            <a:latin typeface="Calibri" pitchFamily="34" charset="0"/>
          </a:endParaRPr>
        </a:p>
      </dgm:t>
    </dgm:pt>
    <dgm:pt modelId="{1E4E75E4-A5D4-43B6-9848-4C84567CD65C}">
      <dgm:prSet phldrT="[Text]" custT="1"/>
      <dgm:spPr>
        <a:solidFill>
          <a:schemeClr val="bg1"/>
        </a:solidFill>
        <a:ln>
          <a:solidFill>
            <a:schemeClr val="bg1">
              <a:lumMod val="50000"/>
            </a:schemeClr>
          </a:solidFill>
        </a:ln>
      </dgm:spPr>
      <dgm:t>
        <a:bodyPr/>
        <a:lstStyle/>
        <a:p>
          <a:r>
            <a:rPr lang="en-US" sz="3200" dirty="0">
              <a:solidFill>
                <a:schemeClr val="tx1"/>
              </a:solidFill>
              <a:latin typeface="Calibri" pitchFamily="34" charset="0"/>
            </a:rPr>
            <a:t>“city”</a:t>
          </a:r>
        </a:p>
      </dgm:t>
    </dgm:pt>
    <dgm:pt modelId="{0FE6E430-0D83-4BC2-A3FE-20AC00098738}" type="parTrans" cxnId="{429F7D4B-072A-42FD-83CA-59F48ECD67A0}">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86D7764E-C21D-4650-881D-223C28B2FDF3}" type="sibTrans" cxnId="{429F7D4B-072A-42FD-83CA-59F48ECD67A0}">
      <dgm:prSet/>
      <dgm:spPr/>
      <dgm:t>
        <a:bodyPr/>
        <a:lstStyle/>
        <a:p>
          <a:endParaRPr lang="en-US">
            <a:latin typeface="Calibri" pitchFamily="34" charset="0"/>
          </a:endParaRPr>
        </a:p>
      </dgm:t>
    </dgm:pt>
    <dgm:pt modelId="{90514F74-58A5-4B4E-88FB-061CEC0BB49E}">
      <dgm:prSet phldrT="[Text]" custT="1"/>
      <dgm:spPr>
        <a:solidFill>
          <a:schemeClr val="bg1"/>
        </a:solidFill>
        <a:ln>
          <a:solidFill>
            <a:schemeClr val="bg1">
              <a:lumMod val="50000"/>
            </a:schemeClr>
          </a:solidFill>
        </a:ln>
      </dgm:spPr>
      <dgm:t>
        <a:bodyPr/>
        <a:lstStyle/>
        <a:p>
          <a:r>
            <a:rPr lang="en-US" sz="3200" dirty="0">
              <a:solidFill>
                <a:schemeClr val="tx1"/>
              </a:solidFill>
              <a:latin typeface="Calibri" pitchFamily="34" charset="0"/>
            </a:rPr>
            <a:t>“shore”</a:t>
          </a:r>
        </a:p>
      </dgm:t>
    </dgm:pt>
    <dgm:pt modelId="{FD8CC7BD-DEF0-4EEC-89EA-0BC4660D5406}" type="parTrans" cxnId="{8B617BB5-759E-4DBF-9C37-EAD4C99E31AD}">
      <dgm:prSet/>
      <dgm:spPr/>
      <dgm:t>
        <a:bodyPr/>
        <a:lstStyle/>
        <a:p>
          <a:endParaRPr lang="en-US">
            <a:latin typeface="Calibri" pitchFamily="34" charset="0"/>
          </a:endParaRPr>
        </a:p>
      </dgm:t>
    </dgm:pt>
    <dgm:pt modelId="{4AEFF8F5-DFDF-49C9-96C0-CCE1F32B49B5}" type="sibTrans" cxnId="{8B617BB5-759E-4DBF-9C37-EAD4C99E31AD}">
      <dgm:prSet/>
      <dgm:spPr/>
      <dgm:t>
        <a:bodyPr/>
        <a:lstStyle/>
        <a:p>
          <a:endParaRPr lang="en-US">
            <a:latin typeface="Calibri" pitchFamily="34" charset="0"/>
          </a:endParaRPr>
        </a:p>
      </dgm:t>
    </dgm:pt>
    <dgm:pt modelId="{A9936F46-3ABF-4794-BFC2-0EDE0F2F1908}">
      <dgm:prSet phldrT="[Text]" custT="1"/>
      <dgm:spPr>
        <a:solidFill>
          <a:schemeClr val="bg1"/>
        </a:solidFill>
        <a:ln>
          <a:solidFill>
            <a:schemeClr val="bg1">
              <a:lumMod val="50000"/>
            </a:schemeClr>
          </a:solidFill>
        </a:ln>
      </dgm:spPr>
      <dgm:t>
        <a:bodyPr/>
        <a:lstStyle/>
        <a:p>
          <a:r>
            <a:rPr lang="en-US" sz="3200" dirty="0">
              <a:solidFill>
                <a:schemeClr val="tx1"/>
              </a:solidFill>
              <a:latin typeface="Calibri" pitchFamily="34" charset="0"/>
            </a:rPr>
            <a:t>“inland”</a:t>
          </a:r>
        </a:p>
      </dgm:t>
    </dgm:pt>
    <dgm:pt modelId="{9A7BE8EF-B3C6-4283-80EA-EF9322129772}" type="parTrans" cxnId="{7B03D4D5-3436-4723-B00F-8731882338DD}">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964AE50C-D5E1-413F-9C31-DCE3923908D1}" type="sibTrans" cxnId="{7B03D4D5-3436-4723-B00F-8731882338DD}">
      <dgm:prSet/>
      <dgm:spPr/>
      <dgm:t>
        <a:bodyPr/>
        <a:lstStyle/>
        <a:p>
          <a:endParaRPr lang="en-US">
            <a:latin typeface="Calibri" pitchFamily="34" charset="0"/>
          </a:endParaRPr>
        </a:p>
      </dgm:t>
    </dgm:pt>
    <dgm:pt modelId="{7C7D9432-798A-46B2-A8F8-C92CBDA09A1C}">
      <dgm:prSet custT="1"/>
      <dgm:spPr>
        <a:solidFill>
          <a:schemeClr val="bg1"/>
        </a:solidFill>
        <a:ln>
          <a:solidFill>
            <a:schemeClr val="bg1">
              <a:lumMod val="50000"/>
            </a:schemeClr>
          </a:solidFill>
        </a:ln>
      </dgm:spPr>
      <dgm:t>
        <a:bodyPr/>
        <a:lstStyle/>
        <a:p>
          <a:r>
            <a:rPr lang="en-US" sz="2800" dirty="0">
              <a:solidFill>
                <a:schemeClr val="tx1"/>
              </a:solidFill>
              <a:latin typeface="Calibri" pitchFamily="34" charset="0"/>
            </a:rPr>
            <a:t>ten </a:t>
          </a:r>
          <a:r>
            <a:rPr lang="en-US" sz="2800" i="1" dirty="0">
              <a:solidFill>
                <a:schemeClr val="tx1"/>
              </a:solidFill>
              <a:latin typeface="Calibri" pitchFamily="34" charset="0"/>
            </a:rPr>
            <a:t>trittyes</a:t>
          </a:r>
        </a:p>
      </dgm:t>
    </dgm:pt>
    <dgm:pt modelId="{1B3F254D-5BCD-4492-9A28-E04207885633}" type="parTrans" cxnId="{9EBF493F-B5D1-4970-9134-82C0773ECA09}">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D9A45B40-4505-4E6F-83DF-499F91ABD6FF}" type="sibTrans" cxnId="{9EBF493F-B5D1-4970-9134-82C0773ECA09}">
      <dgm:prSet/>
      <dgm:spPr/>
      <dgm:t>
        <a:bodyPr/>
        <a:lstStyle/>
        <a:p>
          <a:endParaRPr lang="en-US">
            <a:latin typeface="Calibri" pitchFamily="34" charset="0"/>
          </a:endParaRPr>
        </a:p>
      </dgm:t>
    </dgm:pt>
    <dgm:pt modelId="{3CB0633D-8B93-4ACB-9A10-01410AB94659}">
      <dgm:prSet custT="1"/>
      <dgm:spPr>
        <a:solidFill>
          <a:schemeClr val="bg1"/>
        </a:solidFill>
        <a:ln>
          <a:solidFill>
            <a:schemeClr val="bg1">
              <a:lumMod val="50000"/>
            </a:schemeClr>
          </a:solidFill>
        </a:ln>
      </dgm:spPr>
      <dgm:t>
        <a:bodyPr/>
        <a:lstStyle/>
        <a:p>
          <a:r>
            <a:rPr lang="en-US" sz="2800" dirty="0">
              <a:solidFill>
                <a:schemeClr val="tx1"/>
              </a:solidFill>
              <a:latin typeface="Calibri" pitchFamily="34" charset="0"/>
            </a:rPr>
            <a:t>ten </a:t>
          </a:r>
          <a:r>
            <a:rPr lang="en-US" sz="2800" i="1" dirty="0">
              <a:solidFill>
                <a:schemeClr val="tx1"/>
              </a:solidFill>
              <a:latin typeface="Calibri" pitchFamily="34" charset="0"/>
            </a:rPr>
            <a:t>trittyes</a:t>
          </a:r>
          <a:endParaRPr lang="en-US" sz="2800" dirty="0">
            <a:solidFill>
              <a:schemeClr val="tx1"/>
            </a:solidFill>
            <a:latin typeface="Calibri" pitchFamily="34" charset="0"/>
          </a:endParaRPr>
        </a:p>
      </dgm:t>
    </dgm:pt>
    <dgm:pt modelId="{2C118E2F-E0D7-4C72-8F8A-B94853430CAB}" type="parTrans" cxnId="{997D27F8-283C-4ED5-8AE8-8746E2BFF6C8}">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31F6A59B-2D55-445F-8955-82F0D00E8785}" type="sibTrans" cxnId="{997D27F8-283C-4ED5-8AE8-8746E2BFF6C8}">
      <dgm:prSet/>
      <dgm:spPr/>
      <dgm:t>
        <a:bodyPr/>
        <a:lstStyle/>
        <a:p>
          <a:endParaRPr lang="en-US">
            <a:latin typeface="Calibri" pitchFamily="34" charset="0"/>
          </a:endParaRPr>
        </a:p>
      </dgm:t>
    </dgm:pt>
    <dgm:pt modelId="{C589A9C5-0444-4A4B-BB35-58E1EED04262}">
      <dgm:prSet custT="1"/>
      <dgm:spPr>
        <a:solidFill>
          <a:schemeClr val="bg1"/>
        </a:solidFill>
        <a:ln>
          <a:solidFill>
            <a:schemeClr val="bg1">
              <a:lumMod val="50000"/>
            </a:schemeClr>
          </a:solidFill>
        </a:ln>
      </dgm:spPr>
      <dgm:t>
        <a:bodyPr/>
        <a:lstStyle/>
        <a:p>
          <a:r>
            <a:rPr lang="en-US" sz="2800" dirty="0">
              <a:solidFill>
                <a:schemeClr val="tx1"/>
              </a:solidFill>
              <a:latin typeface="Calibri" pitchFamily="34" charset="0"/>
            </a:rPr>
            <a:t>ten </a:t>
          </a:r>
          <a:r>
            <a:rPr lang="en-US" sz="2800" i="1" dirty="0">
              <a:solidFill>
                <a:schemeClr val="tx1"/>
              </a:solidFill>
              <a:latin typeface="Calibri" pitchFamily="34" charset="0"/>
            </a:rPr>
            <a:t>trittyes</a:t>
          </a:r>
          <a:endParaRPr lang="en-US" sz="2800" dirty="0">
            <a:solidFill>
              <a:schemeClr val="tx1"/>
            </a:solidFill>
            <a:latin typeface="Calibri" pitchFamily="34" charset="0"/>
          </a:endParaRPr>
        </a:p>
      </dgm:t>
    </dgm:pt>
    <dgm:pt modelId="{C2DA65D5-8283-4A1F-94ED-E03E1C355FC5}" type="parTrans" cxnId="{14166810-F2C0-4778-964F-6FF195158229}">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444BE59B-241F-42A0-8CE3-ADA2D84DE011}" type="sibTrans" cxnId="{14166810-F2C0-4778-964F-6FF195158229}">
      <dgm:prSet/>
      <dgm:spPr/>
      <dgm:t>
        <a:bodyPr/>
        <a:lstStyle/>
        <a:p>
          <a:endParaRPr lang="en-US">
            <a:latin typeface="Calibri" pitchFamily="34" charset="0"/>
          </a:endParaRPr>
        </a:p>
      </dgm:t>
    </dgm:pt>
    <dgm:pt modelId="{6AFB8690-1DA1-48E0-90F7-4A1864C18926}" type="pres">
      <dgm:prSet presAssocID="{9ED72209-0415-4A42-AD03-254AC289C7FA}" presName="hierChild1" presStyleCnt="0">
        <dgm:presLayoutVars>
          <dgm:orgChart val="1"/>
          <dgm:chPref val="1"/>
          <dgm:dir/>
          <dgm:animOne val="branch"/>
          <dgm:animLvl val="lvl"/>
          <dgm:resizeHandles/>
        </dgm:presLayoutVars>
      </dgm:prSet>
      <dgm:spPr/>
    </dgm:pt>
    <dgm:pt modelId="{07B3784F-7CFC-421D-B063-63A99FC6084A}" type="pres">
      <dgm:prSet presAssocID="{1A0CB241-15A6-4F71-874B-9474E4E88CD9}" presName="hierRoot1" presStyleCnt="0">
        <dgm:presLayoutVars>
          <dgm:hierBranch val="init"/>
        </dgm:presLayoutVars>
      </dgm:prSet>
      <dgm:spPr/>
    </dgm:pt>
    <dgm:pt modelId="{42279DB9-7E93-4001-82F3-2AA053F9545E}" type="pres">
      <dgm:prSet presAssocID="{1A0CB241-15A6-4F71-874B-9474E4E88CD9}" presName="rootComposite1" presStyleCnt="0"/>
      <dgm:spPr/>
    </dgm:pt>
    <dgm:pt modelId="{7D60BB0F-8C5D-4C61-9285-A08B51B8C6C7}" type="pres">
      <dgm:prSet presAssocID="{1A0CB241-15A6-4F71-874B-9474E4E88CD9}" presName="rootText1" presStyleLbl="node0" presStyleIdx="0" presStyleCnt="1" custScaleX="99200" custScaleY="61745" custLinFactNeighborX="-9472">
        <dgm:presLayoutVars>
          <dgm:chPref val="3"/>
        </dgm:presLayoutVars>
      </dgm:prSet>
      <dgm:spPr>
        <a:prstGeom prst="rect">
          <a:avLst/>
        </a:prstGeom>
      </dgm:spPr>
    </dgm:pt>
    <dgm:pt modelId="{C2E23432-9011-406A-86FF-6DB799001763}" type="pres">
      <dgm:prSet presAssocID="{1A0CB241-15A6-4F71-874B-9474E4E88CD9}" presName="rootConnector1" presStyleLbl="node1" presStyleIdx="0" presStyleCnt="0"/>
      <dgm:spPr/>
    </dgm:pt>
    <dgm:pt modelId="{FFC95A38-CDCB-436C-B938-DB5D4588F54D}" type="pres">
      <dgm:prSet presAssocID="{1A0CB241-15A6-4F71-874B-9474E4E88CD9}" presName="hierChild2" presStyleCnt="0"/>
      <dgm:spPr/>
    </dgm:pt>
    <dgm:pt modelId="{D790E1DA-49CA-47B3-BF5D-4422D5D4C24B}" type="pres">
      <dgm:prSet presAssocID="{0FE6E430-0D83-4BC2-A3FE-20AC00098738}" presName="Name37" presStyleLbl="parChTrans1D2" presStyleIdx="0" presStyleCnt="3"/>
      <dgm:spPr/>
    </dgm:pt>
    <dgm:pt modelId="{B5514163-ADF5-42B2-B1F4-2A492227F509}" type="pres">
      <dgm:prSet presAssocID="{1E4E75E4-A5D4-43B6-9848-4C84567CD65C}" presName="hierRoot2" presStyleCnt="0">
        <dgm:presLayoutVars>
          <dgm:hierBranch val="init"/>
        </dgm:presLayoutVars>
      </dgm:prSet>
      <dgm:spPr/>
    </dgm:pt>
    <dgm:pt modelId="{D3642910-5D24-4805-B70A-5CA4ECABE42E}" type="pres">
      <dgm:prSet presAssocID="{1E4E75E4-A5D4-43B6-9848-4C84567CD65C}" presName="rootComposite" presStyleCnt="0"/>
      <dgm:spPr/>
    </dgm:pt>
    <dgm:pt modelId="{E8BB0DCC-11B6-4A14-8533-CE327E834EF1}" type="pres">
      <dgm:prSet presAssocID="{1E4E75E4-A5D4-43B6-9848-4C84567CD65C}" presName="rootText" presStyleLbl="node2" presStyleIdx="0" presStyleCnt="3" custScaleX="81473" custScaleY="81473" custLinFactNeighborX="-7104">
        <dgm:presLayoutVars>
          <dgm:chPref val="3"/>
        </dgm:presLayoutVars>
      </dgm:prSet>
      <dgm:spPr/>
    </dgm:pt>
    <dgm:pt modelId="{0D53DEFE-1A08-4035-A4FE-7EB17BFAA9B6}" type="pres">
      <dgm:prSet presAssocID="{1E4E75E4-A5D4-43B6-9848-4C84567CD65C}" presName="rootConnector" presStyleLbl="node2" presStyleIdx="0" presStyleCnt="3"/>
      <dgm:spPr/>
    </dgm:pt>
    <dgm:pt modelId="{4E18E2BC-0192-4769-83D3-66EF67C4E519}" type="pres">
      <dgm:prSet presAssocID="{1E4E75E4-A5D4-43B6-9848-4C84567CD65C}" presName="hierChild4" presStyleCnt="0"/>
      <dgm:spPr/>
    </dgm:pt>
    <dgm:pt modelId="{F3605DCC-4A51-429E-BDDB-C63AAC29AAC0}" type="pres">
      <dgm:prSet presAssocID="{1B3F254D-5BCD-4492-9A28-E04207885633}" presName="Name37" presStyleLbl="parChTrans1D3" presStyleIdx="0" presStyleCnt="3"/>
      <dgm:spPr/>
    </dgm:pt>
    <dgm:pt modelId="{BA1E400D-C0E4-4672-8178-8FFEA9685558}" type="pres">
      <dgm:prSet presAssocID="{7C7D9432-798A-46B2-A8F8-C92CBDA09A1C}" presName="hierRoot2" presStyleCnt="0">
        <dgm:presLayoutVars>
          <dgm:hierBranch val="init"/>
        </dgm:presLayoutVars>
      </dgm:prSet>
      <dgm:spPr/>
    </dgm:pt>
    <dgm:pt modelId="{D0F6FBC6-8FB4-4591-BE79-D8B1C573605D}" type="pres">
      <dgm:prSet presAssocID="{7C7D9432-798A-46B2-A8F8-C92CBDA09A1C}" presName="rootComposite" presStyleCnt="0"/>
      <dgm:spPr/>
    </dgm:pt>
    <dgm:pt modelId="{857476C9-6F53-4415-9F0E-FE7C52867CE7}" type="pres">
      <dgm:prSet presAssocID="{7C7D9432-798A-46B2-A8F8-C92CBDA09A1C}" presName="rootText" presStyleLbl="node3" presStyleIdx="0" presStyleCnt="3" custScaleX="76720" custScaleY="76720" custLinFactNeighborY="3505">
        <dgm:presLayoutVars>
          <dgm:chPref val="3"/>
        </dgm:presLayoutVars>
      </dgm:prSet>
      <dgm:spPr/>
    </dgm:pt>
    <dgm:pt modelId="{7121A63A-3D88-4376-BCCB-EB09D2804CF2}" type="pres">
      <dgm:prSet presAssocID="{7C7D9432-798A-46B2-A8F8-C92CBDA09A1C}" presName="rootConnector" presStyleLbl="node3" presStyleIdx="0" presStyleCnt="3"/>
      <dgm:spPr/>
    </dgm:pt>
    <dgm:pt modelId="{7A147016-FF84-442B-AD72-27812ADCFCA6}" type="pres">
      <dgm:prSet presAssocID="{7C7D9432-798A-46B2-A8F8-C92CBDA09A1C}" presName="hierChild4" presStyleCnt="0"/>
      <dgm:spPr/>
    </dgm:pt>
    <dgm:pt modelId="{64F162FB-9C07-47CA-8341-4A3921DDC7D3}" type="pres">
      <dgm:prSet presAssocID="{7C7D9432-798A-46B2-A8F8-C92CBDA09A1C}" presName="hierChild5" presStyleCnt="0"/>
      <dgm:spPr/>
    </dgm:pt>
    <dgm:pt modelId="{1B2632DF-B59C-441E-AB67-85359174F679}" type="pres">
      <dgm:prSet presAssocID="{1E4E75E4-A5D4-43B6-9848-4C84567CD65C}" presName="hierChild5" presStyleCnt="0"/>
      <dgm:spPr/>
    </dgm:pt>
    <dgm:pt modelId="{8AD6F25D-6F8F-491E-AC2D-0A84264EB2B6}" type="pres">
      <dgm:prSet presAssocID="{FD8CC7BD-DEF0-4EEC-89EA-0BC4660D5406}" presName="Name37" presStyleLbl="parChTrans1D2" presStyleIdx="1" presStyleCnt="3"/>
      <dgm:spPr/>
    </dgm:pt>
    <dgm:pt modelId="{EC80C423-C29D-4D5E-8E01-913FD761D583}" type="pres">
      <dgm:prSet presAssocID="{90514F74-58A5-4B4E-88FB-061CEC0BB49E}" presName="hierRoot2" presStyleCnt="0">
        <dgm:presLayoutVars>
          <dgm:hierBranch val="init"/>
        </dgm:presLayoutVars>
      </dgm:prSet>
      <dgm:spPr/>
    </dgm:pt>
    <dgm:pt modelId="{BF8DF7C6-33C0-4EBA-9BAE-D601A575E8E3}" type="pres">
      <dgm:prSet presAssocID="{90514F74-58A5-4B4E-88FB-061CEC0BB49E}" presName="rootComposite" presStyleCnt="0"/>
      <dgm:spPr/>
    </dgm:pt>
    <dgm:pt modelId="{27B92B2D-C8EE-4764-8DCA-74043755BDAD}" type="pres">
      <dgm:prSet presAssocID="{90514F74-58A5-4B4E-88FB-061CEC0BB49E}" presName="rootText" presStyleLbl="node2" presStyleIdx="1" presStyleCnt="3" custScaleX="81473" custScaleY="81473" custLinFactNeighborX="-7104">
        <dgm:presLayoutVars>
          <dgm:chPref val="3"/>
        </dgm:presLayoutVars>
      </dgm:prSet>
      <dgm:spPr/>
    </dgm:pt>
    <dgm:pt modelId="{98BDE360-3867-45DB-8924-4FBBD64259E9}" type="pres">
      <dgm:prSet presAssocID="{90514F74-58A5-4B4E-88FB-061CEC0BB49E}" presName="rootConnector" presStyleLbl="node2" presStyleIdx="1" presStyleCnt="3"/>
      <dgm:spPr/>
    </dgm:pt>
    <dgm:pt modelId="{E8030BC1-7A2F-4D26-BE84-5DC2795D7830}" type="pres">
      <dgm:prSet presAssocID="{90514F74-58A5-4B4E-88FB-061CEC0BB49E}" presName="hierChild4" presStyleCnt="0"/>
      <dgm:spPr/>
    </dgm:pt>
    <dgm:pt modelId="{620B3A85-B330-429C-ABF5-B67C33A2B5E0}" type="pres">
      <dgm:prSet presAssocID="{2C118E2F-E0D7-4C72-8F8A-B94853430CAB}" presName="Name37" presStyleLbl="parChTrans1D3" presStyleIdx="1" presStyleCnt="3"/>
      <dgm:spPr/>
    </dgm:pt>
    <dgm:pt modelId="{3DCA4409-4E71-4ED9-850F-B51240F11F15}" type="pres">
      <dgm:prSet presAssocID="{3CB0633D-8B93-4ACB-9A10-01410AB94659}" presName="hierRoot2" presStyleCnt="0">
        <dgm:presLayoutVars>
          <dgm:hierBranch val="init"/>
        </dgm:presLayoutVars>
      </dgm:prSet>
      <dgm:spPr/>
    </dgm:pt>
    <dgm:pt modelId="{D959E1BE-E4A5-499A-9799-3D4C056BF3F2}" type="pres">
      <dgm:prSet presAssocID="{3CB0633D-8B93-4ACB-9A10-01410AB94659}" presName="rootComposite" presStyleCnt="0"/>
      <dgm:spPr/>
    </dgm:pt>
    <dgm:pt modelId="{FFCD1655-4F3F-492F-812D-A5B8693DA832}" type="pres">
      <dgm:prSet presAssocID="{3CB0633D-8B93-4ACB-9A10-01410AB94659}" presName="rootText" presStyleLbl="node3" presStyleIdx="1" presStyleCnt="3" custScaleX="76720" custScaleY="76720" custLinFactNeighborY="3505">
        <dgm:presLayoutVars>
          <dgm:chPref val="3"/>
        </dgm:presLayoutVars>
      </dgm:prSet>
      <dgm:spPr/>
    </dgm:pt>
    <dgm:pt modelId="{0C2E6FDB-0F0D-4BE5-A3E7-F087E6927E04}" type="pres">
      <dgm:prSet presAssocID="{3CB0633D-8B93-4ACB-9A10-01410AB94659}" presName="rootConnector" presStyleLbl="node3" presStyleIdx="1" presStyleCnt="3"/>
      <dgm:spPr/>
    </dgm:pt>
    <dgm:pt modelId="{1AB8B319-5DD9-41EF-9251-77B000BDF2E1}" type="pres">
      <dgm:prSet presAssocID="{3CB0633D-8B93-4ACB-9A10-01410AB94659}" presName="hierChild4" presStyleCnt="0"/>
      <dgm:spPr/>
    </dgm:pt>
    <dgm:pt modelId="{8E2BA72B-8F12-4937-9285-178F0AFE0516}" type="pres">
      <dgm:prSet presAssocID="{3CB0633D-8B93-4ACB-9A10-01410AB94659}" presName="hierChild5" presStyleCnt="0"/>
      <dgm:spPr/>
    </dgm:pt>
    <dgm:pt modelId="{BB3367FA-C691-4661-8B31-B86AD5E37E16}" type="pres">
      <dgm:prSet presAssocID="{90514F74-58A5-4B4E-88FB-061CEC0BB49E}" presName="hierChild5" presStyleCnt="0"/>
      <dgm:spPr/>
    </dgm:pt>
    <dgm:pt modelId="{19F8C5C7-90B2-44AA-A630-1CD0C01FCFD7}" type="pres">
      <dgm:prSet presAssocID="{9A7BE8EF-B3C6-4283-80EA-EF9322129772}" presName="Name37" presStyleLbl="parChTrans1D2" presStyleIdx="2" presStyleCnt="3"/>
      <dgm:spPr/>
    </dgm:pt>
    <dgm:pt modelId="{ED893EB2-290B-48AA-AF10-052A332FC69D}" type="pres">
      <dgm:prSet presAssocID="{A9936F46-3ABF-4794-BFC2-0EDE0F2F1908}" presName="hierRoot2" presStyleCnt="0">
        <dgm:presLayoutVars>
          <dgm:hierBranch val="init"/>
        </dgm:presLayoutVars>
      </dgm:prSet>
      <dgm:spPr/>
    </dgm:pt>
    <dgm:pt modelId="{17207FA2-60C5-401A-B137-DF9E3004BED5}" type="pres">
      <dgm:prSet presAssocID="{A9936F46-3ABF-4794-BFC2-0EDE0F2F1908}" presName="rootComposite" presStyleCnt="0"/>
      <dgm:spPr/>
    </dgm:pt>
    <dgm:pt modelId="{C96F3D80-156D-4A0B-B594-B4A01B2DE30A}" type="pres">
      <dgm:prSet presAssocID="{A9936F46-3ABF-4794-BFC2-0EDE0F2F1908}" presName="rootText" presStyleLbl="node2" presStyleIdx="2" presStyleCnt="3" custScaleX="81473" custScaleY="81473" custLinFactNeighborX="-7104">
        <dgm:presLayoutVars>
          <dgm:chPref val="3"/>
        </dgm:presLayoutVars>
      </dgm:prSet>
      <dgm:spPr/>
    </dgm:pt>
    <dgm:pt modelId="{D7A651B1-059A-452F-9201-9938A8C0AB18}" type="pres">
      <dgm:prSet presAssocID="{A9936F46-3ABF-4794-BFC2-0EDE0F2F1908}" presName="rootConnector" presStyleLbl="node2" presStyleIdx="2" presStyleCnt="3"/>
      <dgm:spPr/>
    </dgm:pt>
    <dgm:pt modelId="{40BF033D-1A6D-4639-A4DE-D4A50DCCFF6C}" type="pres">
      <dgm:prSet presAssocID="{A9936F46-3ABF-4794-BFC2-0EDE0F2F1908}" presName="hierChild4" presStyleCnt="0"/>
      <dgm:spPr/>
    </dgm:pt>
    <dgm:pt modelId="{696BFE5E-2112-410F-9425-F3EBE414B3A9}" type="pres">
      <dgm:prSet presAssocID="{C2DA65D5-8283-4A1F-94ED-E03E1C355FC5}" presName="Name37" presStyleLbl="parChTrans1D3" presStyleIdx="2" presStyleCnt="3"/>
      <dgm:spPr/>
    </dgm:pt>
    <dgm:pt modelId="{3B00EAC7-D549-429C-80E2-74981E2853E1}" type="pres">
      <dgm:prSet presAssocID="{C589A9C5-0444-4A4B-BB35-58E1EED04262}" presName="hierRoot2" presStyleCnt="0">
        <dgm:presLayoutVars>
          <dgm:hierBranch val="init"/>
        </dgm:presLayoutVars>
      </dgm:prSet>
      <dgm:spPr/>
    </dgm:pt>
    <dgm:pt modelId="{15E54BD1-77E1-4491-A8C5-EFB10B497EC5}" type="pres">
      <dgm:prSet presAssocID="{C589A9C5-0444-4A4B-BB35-58E1EED04262}" presName="rootComposite" presStyleCnt="0"/>
      <dgm:spPr/>
    </dgm:pt>
    <dgm:pt modelId="{0525F9FB-A35D-485F-8985-BE8BF228E902}" type="pres">
      <dgm:prSet presAssocID="{C589A9C5-0444-4A4B-BB35-58E1EED04262}" presName="rootText" presStyleLbl="node3" presStyleIdx="2" presStyleCnt="3" custScaleX="76720" custScaleY="76720" custLinFactNeighborX="-7104" custLinFactNeighborY="3505">
        <dgm:presLayoutVars>
          <dgm:chPref val="3"/>
        </dgm:presLayoutVars>
      </dgm:prSet>
      <dgm:spPr/>
    </dgm:pt>
    <dgm:pt modelId="{E4CBB5FD-0D79-413C-8A0E-F4DDD93F7AAE}" type="pres">
      <dgm:prSet presAssocID="{C589A9C5-0444-4A4B-BB35-58E1EED04262}" presName="rootConnector" presStyleLbl="node3" presStyleIdx="2" presStyleCnt="3"/>
      <dgm:spPr/>
    </dgm:pt>
    <dgm:pt modelId="{B9ACFB45-A8C6-442C-B663-CB6296CC2841}" type="pres">
      <dgm:prSet presAssocID="{C589A9C5-0444-4A4B-BB35-58E1EED04262}" presName="hierChild4" presStyleCnt="0"/>
      <dgm:spPr/>
    </dgm:pt>
    <dgm:pt modelId="{5564D8A3-C39E-40C9-AA0E-55D2481BF2F7}" type="pres">
      <dgm:prSet presAssocID="{C589A9C5-0444-4A4B-BB35-58E1EED04262}" presName="hierChild5" presStyleCnt="0"/>
      <dgm:spPr/>
    </dgm:pt>
    <dgm:pt modelId="{55A02554-E0AB-4C83-A48C-22587DDDBA66}" type="pres">
      <dgm:prSet presAssocID="{A9936F46-3ABF-4794-BFC2-0EDE0F2F1908}" presName="hierChild5" presStyleCnt="0"/>
      <dgm:spPr/>
    </dgm:pt>
    <dgm:pt modelId="{2BBBC6F4-A40A-43A2-9E8E-9722833773EC}" type="pres">
      <dgm:prSet presAssocID="{1A0CB241-15A6-4F71-874B-9474E4E88CD9}" presName="hierChild3" presStyleCnt="0"/>
      <dgm:spPr/>
    </dgm:pt>
  </dgm:ptLst>
  <dgm:cxnLst>
    <dgm:cxn modelId="{3650B108-F06B-472D-B449-0EF7B9E481F7}" type="presOf" srcId="{1E4E75E4-A5D4-43B6-9848-4C84567CD65C}" destId="{0D53DEFE-1A08-4035-A4FE-7EB17BFAA9B6}" srcOrd="1" destOrd="0" presId="urn:microsoft.com/office/officeart/2005/8/layout/orgChart1"/>
    <dgm:cxn modelId="{B0DC8F0B-1283-4118-A8E7-049BF0011700}" type="presOf" srcId="{90514F74-58A5-4B4E-88FB-061CEC0BB49E}" destId="{27B92B2D-C8EE-4764-8DCA-74043755BDAD}" srcOrd="0" destOrd="0" presId="urn:microsoft.com/office/officeart/2005/8/layout/orgChart1"/>
    <dgm:cxn modelId="{B9CB810C-930E-4905-9E2C-3928848D5EB4}" type="presOf" srcId="{2C118E2F-E0D7-4C72-8F8A-B94853430CAB}" destId="{620B3A85-B330-429C-ABF5-B67C33A2B5E0}" srcOrd="0" destOrd="0" presId="urn:microsoft.com/office/officeart/2005/8/layout/orgChart1"/>
    <dgm:cxn modelId="{14166810-F2C0-4778-964F-6FF195158229}" srcId="{A9936F46-3ABF-4794-BFC2-0EDE0F2F1908}" destId="{C589A9C5-0444-4A4B-BB35-58E1EED04262}" srcOrd="0" destOrd="0" parTransId="{C2DA65D5-8283-4A1F-94ED-E03E1C355FC5}" sibTransId="{444BE59B-241F-42A0-8CE3-ADA2D84DE011}"/>
    <dgm:cxn modelId="{81F3D719-9C39-4B2B-B405-21FE7D88B1CF}" type="presOf" srcId="{1E4E75E4-A5D4-43B6-9848-4C84567CD65C}" destId="{E8BB0DCC-11B6-4A14-8533-CE327E834EF1}" srcOrd="0" destOrd="0" presId="urn:microsoft.com/office/officeart/2005/8/layout/orgChart1"/>
    <dgm:cxn modelId="{BEC4841E-A613-4B69-A589-8DAAE444A15C}" type="presOf" srcId="{90514F74-58A5-4B4E-88FB-061CEC0BB49E}" destId="{98BDE360-3867-45DB-8924-4FBBD64259E9}" srcOrd="1" destOrd="0" presId="urn:microsoft.com/office/officeart/2005/8/layout/orgChart1"/>
    <dgm:cxn modelId="{FF026129-5CAD-46FE-85C0-22274B9C4B0C}" type="presOf" srcId="{9ED72209-0415-4A42-AD03-254AC289C7FA}" destId="{6AFB8690-1DA1-48E0-90F7-4A1864C18926}" srcOrd="0" destOrd="0" presId="urn:microsoft.com/office/officeart/2005/8/layout/orgChart1"/>
    <dgm:cxn modelId="{9EBF493F-B5D1-4970-9134-82C0773ECA09}" srcId="{1E4E75E4-A5D4-43B6-9848-4C84567CD65C}" destId="{7C7D9432-798A-46B2-A8F8-C92CBDA09A1C}" srcOrd="0" destOrd="0" parTransId="{1B3F254D-5BCD-4492-9A28-E04207885633}" sibTransId="{D9A45B40-4505-4E6F-83DF-499F91ABD6FF}"/>
    <dgm:cxn modelId="{3D71D040-B2F0-423B-AF90-78C719A31948}" srcId="{9ED72209-0415-4A42-AD03-254AC289C7FA}" destId="{1A0CB241-15A6-4F71-874B-9474E4E88CD9}" srcOrd="0" destOrd="0" parTransId="{7E4EBBD4-FBE7-4CA3-B1EC-385973E5703D}" sibTransId="{0D831677-64B6-4481-9022-A30CE65E2F52}"/>
    <dgm:cxn modelId="{BC309643-1281-47A8-BD1F-56E84FC1D5EA}" type="presOf" srcId="{3CB0633D-8B93-4ACB-9A10-01410AB94659}" destId="{FFCD1655-4F3F-492F-812D-A5B8693DA832}" srcOrd="0" destOrd="0" presId="urn:microsoft.com/office/officeart/2005/8/layout/orgChart1"/>
    <dgm:cxn modelId="{D84A3D64-D62F-4468-91E8-6F9D6B02B864}" type="presOf" srcId="{3CB0633D-8B93-4ACB-9A10-01410AB94659}" destId="{0C2E6FDB-0F0D-4BE5-A3E7-F087E6927E04}" srcOrd="1" destOrd="0" presId="urn:microsoft.com/office/officeart/2005/8/layout/orgChart1"/>
    <dgm:cxn modelId="{429F7D4B-072A-42FD-83CA-59F48ECD67A0}" srcId="{1A0CB241-15A6-4F71-874B-9474E4E88CD9}" destId="{1E4E75E4-A5D4-43B6-9848-4C84567CD65C}" srcOrd="0" destOrd="0" parTransId="{0FE6E430-0D83-4BC2-A3FE-20AC00098738}" sibTransId="{86D7764E-C21D-4650-881D-223C28B2FDF3}"/>
    <dgm:cxn modelId="{6551154C-DE18-4364-BEE7-63C32501965B}" type="presOf" srcId="{9A7BE8EF-B3C6-4283-80EA-EF9322129772}" destId="{19F8C5C7-90B2-44AA-A630-1CD0C01FCFD7}" srcOrd="0" destOrd="0" presId="urn:microsoft.com/office/officeart/2005/8/layout/orgChart1"/>
    <dgm:cxn modelId="{00E3616D-3D6B-424B-B076-068BD356E710}" type="presOf" srcId="{C589A9C5-0444-4A4B-BB35-58E1EED04262}" destId="{0525F9FB-A35D-485F-8985-BE8BF228E902}" srcOrd="0" destOrd="0" presId="urn:microsoft.com/office/officeart/2005/8/layout/orgChart1"/>
    <dgm:cxn modelId="{869B926D-BFBE-4E99-8A6D-B21169638F5F}" type="presOf" srcId="{A9936F46-3ABF-4794-BFC2-0EDE0F2F1908}" destId="{C96F3D80-156D-4A0B-B594-B4A01B2DE30A}" srcOrd="0" destOrd="0" presId="urn:microsoft.com/office/officeart/2005/8/layout/orgChart1"/>
    <dgm:cxn modelId="{02DC2E92-20AD-48B7-BAB7-1A2F0B24D677}" type="presOf" srcId="{7C7D9432-798A-46B2-A8F8-C92CBDA09A1C}" destId="{7121A63A-3D88-4376-BCCB-EB09D2804CF2}" srcOrd="1" destOrd="0" presId="urn:microsoft.com/office/officeart/2005/8/layout/orgChart1"/>
    <dgm:cxn modelId="{5BC90396-A580-407D-84D4-CB0B909F14EE}" type="presOf" srcId="{1A0CB241-15A6-4F71-874B-9474E4E88CD9}" destId="{C2E23432-9011-406A-86FF-6DB799001763}" srcOrd="1" destOrd="0" presId="urn:microsoft.com/office/officeart/2005/8/layout/orgChart1"/>
    <dgm:cxn modelId="{88C503A0-5F06-413D-9544-6186E3D5E220}" type="presOf" srcId="{0FE6E430-0D83-4BC2-A3FE-20AC00098738}" destId="{D790E1DA-49CA-47B3-BF5D-4422D5D4C24B}" srcOrd="0" destOrd="0" presId="urn:microsoft.com/office/officeart/2005/8/layout/orgChart1"/>
    <dgm:cxn modelId="{46BD59AC-B4BD-43C0-B6AB-59DDABE4EF47}" type="presOf" srcId="{7C7D9432-798A-46B2-A8F8-C92CBDA09A1C}" destId="{857476C9-6F53-4415-9F0E-FE7C52867CE7}" srcOrd="0" destOrd="0" presId="urn:microsoft.com/office/officeart/2005/8/layout/orgChart1"/>
    <dgm:cxn modelId="{8B617BB5-759E-4DBF-9C37-EAD4C99E31AD}" srcId="{1A0CB241-15A6-4F71-874B-9474E4E88CD9}" destId="{90514F74-58A5-4B4E-88FB-061CEC0BB49E}" srcOrd="1" destOrd="0" parTransId="{FD8CC7BD-DEF0-4EEC-89EA-0BC4660D5406}" sibTransId="{4AEFF8F5-DFDF-49C9-96C0-CCE1F32B49B5}"/>
    <dgm:cxn modelId="{DCAF73BD-A1DD-4A8D-8E3A-115DE2E6CD09}" type="presOf" srcId="{C2DA65D5-8283-4A1F-94ED-E03E1C355FC5}" destId="{696BFE5E-2112-410F-9425-F3EBE414B3A9}" srcOrd="0" destOrd="0" presId="urn:microsoft.com/office/officeart/2005/8/layout/orgChart1"/>
    <dgm:cxn modelId="{6D3E51C8-6754-428C-8C83-887346179D3F}" type="presOf" srcId="{FD8CC7BD-DEF0-4EEC-89EA-0BC4660D5406}" destId="{8AD6F25D-6F8F-491E-AC2D-0A84264EB2B6}" srcOrd="0" destOrd="0" presId="urn:microsoft.com/office/officeart/2005/8/layout/orgChart1"/>
    <dgm:cxn modelId="{C3F558CA-7574-40E1-8931-FD3F0717533E}" type="presOf" srcId="{1B3F254D-5BCD-4492-9A28-E04207885633}" destId="{F3605DCC-4A51-429E-BDDB-C63AAC29AAC0}" srcOrd="0" destOrd="0" presId="urn:microsoft.com/office/officeart/2005/8/layout/orgChart1"/>
    <dgm:cxn modelId="{DF9821ED-7092-4FE6-B1CE-09CF10CE1CA9}" type="presOf" srcId="{1A0CB241-15A6-4F71-874B-9474E4E88CD9}" destId="{7D60BB0F-8C5D-4C61-9285-A08B51B8C6C7}" srcOrd="0" destOrd="0" presId="urn:microsoft.com/office/officeart/2005/8/layout/orgChart1"/>
    <dgm:cxn modelId="{5EEC9FCD-4DA1-48A2-816D-1088DCF3864D}" type="presOf" srcId="{C589A9C5-0444-4A4B-BB35-58E1EED04262}" destId="{E4CBB5FD-0D79-413C-8A0E-F4DDD93F7AAE}" srcOrd="1" destOrd="0" presId="urn:microsoft.com/office/officeart/2005/8/layout/orgChart1"/>
    <dgm:cxn modelId="{E030DCF2-CC78-4FBC-813B-FC98FF133EC2}" type="presOf" srcId="{A9936F46-3ABF-4794-BFC2-0EDE0F2F1908}" destId="{D7A651B1-059A-452F-9201-9938A8C0AB18}" srcOrd="1" destOrd="0" presId="urn:microsoft.com/office/officeart/2005/8/layout/orgChart1"/>
    <dgm:cxn modelId="{7B03D4D5-3436-4723-B00F-8731882338DD}" srcId="{1A0CB241-15A6-4F71-874B-9474E4E88CD9}" destId="{A9936F46-3ABF-4794-BFC2-0EDE0F2F1908}" srcOrd="2" destOrd="0" parTransId="{9A7BE8EF-B3C6-4283-80EA-EF9322129772}" sibTransId="{964AE50C-D5E1-413F-9C31-DCE3923908D1}"/>
    <dgm:cxn modelId="{997D27F8-283C-4ED5-8AE8-8746E2BFF6C8}" srcId="{90514F74-58A5-4B4E-88FB-061CEC0BB49E}" destId="{3CB0633D-8B93-4ACB-9A10-01410AB94659}" srcOrd="0" destOrd="0" parTransId="{2C118E2F-E0D7-4C72-8F8A-B94853430CAB}" sibTransId="{31F6A59B-2D55-445F-8955-82F0D00E8785}"/>
    <dgm:cxn modelId="{A5F4DEB6-CC83-48FC-A507-1AA6FB7D3DC7}" type="presParOf" srcId="{6AFB8690-1DA1-48E0-90F7-4A1864C18926}" destId="{07B3784F-7CFC-421D-B063-63A99FC6084A}" srcOrd="0" destOrd="0" presId="urn:microsoft.com/office/officeart/2005/8/layout/orgChart1"/>
    <dgm:cxn modelId="{2DBCADF3-EF67-4214-9523-150957CD41FF}" type="presParOf" srcId="{07B3784F-7CFC-421D-B063-63A99FC6084A}" destId="{42279DB9-7E93-4001-82F3-2AA053F9545E}" srcOrd="0" destOrd="0" presId="urn:microsoft.com/office/officeart/2005/8/layout/orgChart1"/>
    <dgm:cxn modelId="{572D74EE-EECC-4F03-8814-30FAEBD227E4}" type="presParOf" srcId="{42279DB9-7E93-4001-82F3-2AA053F9545E}" destId="{7D60BB0F-8C5D-4C61-9285-A08B51B8C6C7}" srcOrd="0" destOrd="0" presId="urn:microsoft.com/office/officeart/2005/8/layout/orgChart1"/>
    <dgm:cxn modelId="{B850A4A1-6EFC-4903-AA04-729EC31076E2}" type="presParOf" srcId="{42279DB9-7E93-4001-82F3-2AA053F9545E}" destId="{C2E23432-9011-406A-86FF-6DB799001763}" srcOrd="1" destOrd="0" presId="urn:microsoft.com/office/officeart/2005/8/layout/orgChart1"/>
    <dgm:cxn modelId="{F067EAE2-0F63-4D8C-9909-A2C4063E6D58}" type="presParOf" srcId="{07B3784F-7CFC-421D-B063-63A99FC6084A}" destId="{FFC95A38-CDCB-436C-B938-DB5D4588F54D}" srcOrd="1" destOrd="0" presId="urn:microsoft.com/office/officeart/2005/8/layout/orgChart1"/>
    <dgm:cxn modelId="{1823A87F-66D1-4AA3-8CDB-DC7599C442BB}" type="presParOf" srcId="{FFC95A38-CDCB-436C-B938-DB5D4588F54D}" destId="{D790E1DA-49CA-47B3-BF5D-4422D5D4C24B}" srcOrd="0" destOrd="0" presId="urn:microsoft.com/office/officeart/2005/8/layout/orgChart1"/>
    <dgm:cxn modelId="{2E2C2ECB-AE49-4597-93AD-23392E8C80D4}" type="presParOf" srcId="{FFC95A38-CDCB-436C-B938-DB5D4588F54D}" destId="{B5514163-ADF5-42B2-B1F4-2A492227F509}" srcOrd="1" destOrd="0" presId="urn:microsoft.com/office/officeart/2005/8/layout/orgChart1"/>
    <dgm:cxn modelId="{6BB88DDF-E84F-436D-B6BA-1519E710F25A}" type="presParOf" srcId="{B5514163-ADF5-42B2-B1F4-2A492227F509}" destId="{D3642910-5D24-4805-B70A-5CA4ECABE42E}" srcOrd="0" destOrd="0" presId="urn:microsoft.com/office/officeart/2005/8/layout/orgChart1"/>
    <dgm:cxn modelId="{E92079A5-A943-42A9-96DE-D884016569B8}" type="presParOf" srcId="{D3642910-5D24-4805-B70A-5CA4ECABE42E}" destId="{E8BB0DCC-11B6-4A14-8533-CE327E834EF1}" srcOrd="0" destOrd="0" presId="urn:microsoft.com/office/officeart/2005/8/layout/orgChart1"/>
    <dgm:cxn modelId="{9ECCEEF9-B29A-42B3-B08F-A797DE115AB3}" type="presParOf" srcId="{D3642910-5D24-4805-B70A-5CA4ECABE42E}" destId="{0D53DEFE-1A08-4035-A4FE-7EB17BFAA9B6}" srcOrd="1" destOrd="0" presId="urn:microsoft.com/office/officeart/2005/8/layout/orgChart1"/>
    <dgm:cxn modelId="{B42BBE8C-DFEB-4483-9FED-C456E545DE78}" type="presParOf" srcId="{B5514163-ADF5-42B2-B1F4-2A492227F509}" destId="{4E18E2BC-0192-4769-83D3-66EF67C4E519}" srcOrd="1" destOrd="0" presId="urn:microsoft.com/office/officeart/2005/8/layout/orgChart1"/>
    <dgm:cxn modelId="{F3145CCD-F7E4-4D5A-87C9-EF0E88264F5B}" type="presParOf" srcId="{4E18E2BC-0192-4769-83D3-66EF67C4E519}" destId="{F3605DCC-4A51-429E-BDDB-C63AAC29AAC0}" srcOrd="0" destOrd="0" presId="urn:microsoft.com/office/officeart/2005/8/layout/orgChart1"/>
    <dgm:cxn modelId="{283BC6D0-83EB-444D-B2CB-1E41303B0B01}" type="presParOf" srcId="{4E18E2BC-0192-4769-83D3-66EF67C4E519}" destId="{BA1E400D-C0E4-4672-8178-8FFEA9685558}" srcOrd="1" destOrd="0" presId="urn:microsoft.com/office/officeart/2005/8/layout/orgChart1"/>
    <dgm:cxn modelId="{2999A908-B35D-4BDF-AF91-DDEAEA6AA7E0}" type="presParOf" srcId="{BA1E400D-C0E4-4672-8178-8FFEA9685558}" destId="{D0F6FBC6-8FB4-4591-BE79-D8B1C573605D}" srcOrd="0" destOrd="0" presId="urn:microsoft.com/office/officeart/2005/8/layout/orgChart1"/>
    <dgm:cxn modelId="{6ED708FD-C90F-4833-9B6D-860646E6FD08}" type="presParOf" srcId="{D0F6FBC6-8FB4-4591-BE79-D8B1C573605D}" destId="{857476C9-6F53-4415-9F0E-FE7C52867CE7}" srcOrd="0" destOrd="0" presId="urn:microsoft.com/office/officeart/2005/8/layout/orgChart1"/>
    <dgm:cxn modelId="{FA800E2E-8F9A-4175-9A1F-DCFFBF113F38}" type="presParOf" srcId="{D0F6FBC6-8FB4-4591-BE79-D8B1C573605D}" destId="{7121A63A-3D88-4376-BCCB-EB09D2804CF2}" srcOrd="1" destOrd="0" presId="urn:microsoft.com/office/officeart/2005/8/layout/orgChart1"/>
    <dgm:cxn modelId="{73576FEC-E01D-47DE-8BDB-2097F75A78DC}" type="presParOf" srcId="{BA1E400D-C0E4-4672-8178-8FFEA9685558}" destId="{7A147016-FF84-442B-AD72-27812ADCFCA6}" srcOrd="1" destOrd="0" presId="urn:microsoft.com/office/officeart/2005/8/layout/orgChart1"/>
    <dgm:cxn modelId="{04EF4477-762B-4E74-B5C2-83F30CC4D192}" type="presParOf" srcId="{BA1E400D-C0E4-4672-8178-8FFEA9685558}" destId="{64F162FB-9C07-47CA-8341-4A3921DDC7D3}" srcOrd="2" destOrd="0" presId="urn:microsoft.com/office/officeart/2005/8/layout/orgChart1"/>
    <dgm:cxn modelId="{485D5CAF-E820-4586-AEF0-22A5F8894AC3}" type="presParOf" srcId="{B5514163-ADF5-42B2-B1F4-2A492227F509}" destId="{1B2632DF-B59C-441E-AB67-85359174F679}" srcOrd="2" destOrd="0" presId="urn:microsoft.com/office/officeart/2005/8/layout/orgChart1"/>
    <dgm:cxn modelId="{B7F7A900-3DDC-4619-859D-676E43A4899F}" type="presParOf" srcId="{FFC95A38-CDCB-436C-B938-DB5D4588F54D}" destId="{8AD6F25D-6F8F-491E-AC2D-0A84264EB2B6}" srcOrd="2" destOrd="0" presId="urn:microsoft.com/office/officeart/2005/8/layout/orgChart1"/>
    <dgm:cxn modelId="{F70B8F88-9838-44E9-AC4D-2D9E35E6A084}" type="presParOf" srcId="{FFC95A38-CDCB-436C-B938-DB5D4588F54D}" destId="{EC80C423-C29D-4D5E-8E01-913FD761D583}" srcOrd="3" destOrd="0" presId="urn:microsoft.com/office/officeart/2005/8/layout/orgChart1"/>
    <dgm:cxn modelId="{48FAEF0B-F0D5-4E92-A8C4-E6ED6741D01B}" type="presParOf" srcId="{EC80C423-C29D-4D5E-8E01-913FD761D583}" destId="{BF8DF7C6-33C0-4EBA-9BAE-D601A575E8E3}" srcOrd="0" destOrd="0" presId="urn:microsoft.com/office/officeart/2005/8/layout/orgChart1"/>
    <dgm:cxn modelId="{A6642CA2-B77A-4138-BD58-235ECBDFBAB1}" type="presParOf" srcId="{BF8DF7C6-33C0-4EBA-9BAE-D601A575E8E3}" destId="{27B92B2D-C8EE-4764-8DCA-74043755BDAD}" srcOrd="0" destOrd="0" presId="urn:microsoft.com/office/officeart/2005/8/layout/orgChart1"/>
    <dgm:cxn modelId="{2C1A8569-9DE5-4988-8BED-E513807D774E}" type="presParOf" srcId="{BF8DF7C6-33C0-4EBA-9BAE-D601A575E8E3}" destId="{98BDE360-3867-45DB-8924-4FBBD64259E9}" srcOrd="1" destOrd="0" presId="urn:microsoft.com/office/officeart/2005/8/layout/orgChart1"/>
    <dgm:cxn modelId="{1B6354E3-8036-4857-BE32-6115C7CD7542}" type="presParOf" srcId="{EC80C423-C29D-4D5E-8E01-913FD761D583}" destId="{E8030BC1-7A2F-4D26-BE84-5DC2795D7830}" srcOrd="1" destOrd="0" presId="urn:microsoft.com/office/officeart/2005/8/layout/orgChart1"/>
    <dgm:cxn modelId="{E789FB12-21C8-449F-8CDC-1CC85E61B091}" type="presParOf" srcId="{E8030BC1-7A2F-4D26-BE84-5DC2795D7830}" destId="{620B3A85-B330-429C-ABF5-B67C33A2B5E0}" srcOrd="0" destOrd="0" presId="urn:microsoft.com/office/officeart/2005/8/layout/orgChart1"/>
    <dgm:cxn modelId="{6ACD3C2D-16F8-46D6-8967-FBA2A301A4D9}" type="presParOf" srcId="{E8030BC1-7A2F-4D26-BE84-5DC2795D7830}" destId="{3DCA4409-4E71-4ED9-850F-B51240F11F15}" srcOrd="1" destOrd="0" presId="urn:microsoft.com/office/officeart/2005/8/layout/orgChart1"/>
    <dgm:cxn modelId="{76568375-EAFC-49F5-BB5B-B7566CB8404E}" type="presParOf" srcId="{3DCA4409-4E71-4ED9-850F-B51240F11F15}" destId="{D959E1BE-E4A5-499A-9799-3D4C056BF3F2}" srcOrd="0" destOrd="0" presId="urn:microsoft.com/office/officeart/2005/8/layout/orgChart1"/>
    <dgm:cxn modelId="{705E0A34-5D48-4E6D-A91C-226A70291A13}" type="presParOf" srcId="{D959E1BE-E4A5-499A-9799-3D4C056BF3F2}" destId="{FFCD1655-4F3F-492F-812D-A5B8693DA832}" srcOrd="0" destOrd="0" presId="urn:microsoft.com/office/officeart/2005/8/layout/orgChart1"/>
    <dgm:cxn modelId="{516BC92A-F968-4B20-ADA8-767561D40C94}" type="presParOf" srcId="{D959E1BE-E4A5-499A-9799-3D4C056BF3F2}" destId="{0C2E6FDB-0F0D-4BE5-A3E7-F087E6927E04}" srcOrd="1" destOrd="0" presId="urn:microsoft.com/office/officeart/2005/8/layout/orgChart1"/>
    <dgm:cxn modelId="{FB56372E-0F80-43F4-BCF2-1BE3BE98D667}" type="presParOf" srcId="{3DCA4409-4E71-4ED9-850F-B51240F11F15}" destId="{1AB8B319-5DD9-41EF-9251-77B000BDF2E1}" srcOrd="1" destOrd="0" presId="urn:microsoft.com/office/officeart/2005/8/layout/orgChart1"/>
    <dgm:cxn modelId="{3BBDC1C0-084F-406F-9E5D-669791A8AB07}" type="presParOf" srcId="{3DCA4409-4E71-4ED9-850F-B51240F11F15}" destId="{8E2BA72B-8F12-4937-9285-178F0AFE0516}" srcOrd="2" destOrd="0" presId="urn:microsoft.com/office/officeart/2005/8/layout/orgChart1"/>
    <dgm:cxn modelId="{DD1D2F19-0227-4A78-B348-7A07F6CCA6EC}" type="presParOf" srcId="{EC80C423-C29D-4D5E-8E01-913FD761D583}" destId="{BB3367FA-C691-4661-8B31-B86AD5E37E16}" srcOrd="2" destOrd="0" presId="urn:microsoft.com/office/officeart/2005/8/layout/orgChart1"/>
    <dgm:cxn modelId="{75AFB631-C9C6-4D2B-8169-0F135AC6DF76}" type="presParOf" srcId="{FFC95A38-CDCB-436C-B938-DB5D4588F54D}" destId="{19F8C5C7-90B2-44AA-A630-1CD0C01FCFD7}" srcOrd="4" destOrd="0" presId="urn:microsoft.com/office/officeart/2005/8/layout/orgChart1"/>
    <dgm:cxn modelId="{662827EB-A009-425F-800F-3AEA19E2614E}" type="presParOf" srcId="{FFC95A38-CDCB-436C-B938-DB5D4588F54D}" destId="{ED893EB2-290B-48AA-AF10-052A332FC69D}" srcOrd="5" destOrd="0" presId="urn:microsoft.com/office/officeart/2005/8/layout/orgChart1"/>
    <dgm:cxn modelId="{C40237A5-90EB-4E02-9E5F-8B84A7872B41}" type="presParOf" srcId="{ED893EB2-290B-48AA-AF10-052A332FC69D}" destId="{17207FA2-60C5-401A-B137-DF9E3004BED5}" srcOrd="0" destOrd="0" presId="urn:microsoft.com/office/officeart/2005/8/layout/orgChart1"/>
    <dgm:cxn modelId="{F9D3C802-1A38-4008-A6DF-5F33E8032CD6}" type="presParOf" srcId="{17207FA2-60C5-401A-B137-DF9E3004BED5}" destId="{C96F3D80-156D-4A0B-B594-B4A01B2DE30A}" srcOrd="0" destOrd="0" presId="urn:microsoft.com/office/officeart/2005/8/layout/orgChart1"/>
    <dgm:cxn modelId="{635073C7-16DF-4758-A7C0-E1BD0CFC9815}" type="presParOf" srcId="{17207FA2-60C5-401A-B137-DF9E3004BED5}" destId="{D7A651B1-059A-452F-9201-9938A8C0AB18}" srcOrd="1" destOrd="0" presId="urn:microsoft.com/office/officeart/2005/8/layout/orgChart1"/>
    <dgm:cxn modelId="{94BFEF99-E748-47B5-9BB6-D68252A20C99}" type="presParOf" srcId="{ED893EB2-290B-48AA-AF10-052A332FC69D}" destId="{40BF033D-1A6D-4639-A4DE-D4A50DCCFF6C}" srcOrd="1" destOrd="0" presId="urn:microsoft.com/office/officeart/2005/8/layout/orgChart1"/>
    <dgm:cxn modelId="{123A6D80-A039-48F3-87EC-356A9D6F333E}" type="presParOf" srcId="{40BF033D-1A6D-4639-A4DE-D4A50DCCFF6C}" destId="{696BFE5E-2112-410F-9425-F3EBE414B3A9}" srcOrd="0" destOrd="0" presId="urn:microsoft.com/office/officeart/2005/8/layout/orgChart1"/>
    <dgm:cxn modelId="{4B7E26D2-FB34-4DC9-9645-87CE8956BF36}" type="presParOf" srcId="{40BF033D-1A6D-4639-A4DE-D4A50DCCFF6C}" destId="{3B00EAC7-D549-429C-80E2-74981E2853E1}" srcOrd="1" destOrd="0" presId="urn:microsoft.com/office/officeart/2005/8/layout/orgChart1"/>
    <dgm:cxn modelId="{D90F94E4-6253-4185-9B73-160068A63DB3}" type="presParOf" srcId="{3B00EAC7-D549-429C-80E2-74981E2853E1}" destId="{15E54BD1-77E1-4491-A8C5-EFB10B497EC5}" srcOrd="0" destOrd="0" presId="urn:microsoft.com/office/officeart/2005/8/layout/orgChart1"/>
    <dgm:cxn modelId="{CB6264C7-E4EE-4ED1-8090-9EB823B86C14}" type="presParOf" srcId="{15E54BD1-77E1-4491-A8C5-EFB10B497EC5}" destId="{0525F9FB-A35D-485F-8985-BE8BF228E902}" srcOrd="0" destOrd="0" presId="urn:microsoft.com/office/officeart/2005/8/layout/orgChart1"/>
    <dgm:cxn modelId="{0A80D065-6BAD-4E67-ABB9-70B00D5AFE23}" type="presParOf" srcId="{15E54BD1-77E1-4491-A8C5-EFB10B497EC5}" destId="{E4CBB5FD-0D79-413C-8A0E-F4DDD93F7AAE}" srcOrd="1" destOrd="0" presId="urn:microsoft.com/office/officeart/2005/8/layout/orgChart1"/>
    <dgm:cxn modelId="{066C5F59-44CE-4F42-B60D-9500A5F18DD4}" type="presParOf" srcId="{3B00EAC7-D549-429C-80E2-74981E2853E1}" destId="{B9ACFB45-A8C6-442C-B663-CB6296CC2841}" srcOrd="1" destOrd="0" presId="urn:microsoft.com/office/officeart/2005/8/layout/orgChart1"/>
    <dgm:cxn modelId="{0422DCD1-402C-4372-AD7A-FAAD5616040E}" type="presParOf" srcId="{3B00EAC7-D549-429C-80E2-74981E2853E1}" destId="{5564D8A3-C39E-40C9-AA0E-55D2481BF2F7}" srcOrd="2" destOrd="0" presId="urn:microsoft.com/office/officeart/2005/8/layout/orgChart1"/>
    <dgm:cxn modelId="{FDE46E91-65B9-4BD0-AE06-D1ECB92EC492}" type="presParOf" srcId="{ED893EB2-290B-48AA-AF10-052A332FC69D}" destId="{55A02554-E0AB-4C83-A48C-22587DDDBA66}" srcOrd="2" destOrd="0" presId="urn:microsoft.com/office/officeart/2005/8/layout/orgChart1"/>
    <dgm:cxn modelId="{D968987E-83A6-4655-B75F-BFB0547D7642}" type="presParOf" srcId="{07B3784F-7CFC-421D-B063-63A99FC6084A}" destId="{2BBBC6F4-A40A-43A2-9E8E-9722833773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1B6D3-A6DE-4E51-B050-303AE818176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F7CDD17-B780-4DC1-84F3-BD7A9E40A36A}">
      <dgm:prSet phldrT="[Text]"/>
      <dgm:spPr/>
      <dgm:t>
        <a:bodyPr/>
        <a:lstStyle/>
        <a:p>
          <a:r>
            <a:rPr lang="en-US" i="1" dirty="0">
              <a:solidFill>
                <a:schemeClr val="tx2"/>
              </a:solidFill>
            </a:rPr>
            <a:t>dēmos</a:t>
          </a:r>
        </a:p>
      </dgm:t>
    </dgm:pt>
    <dgm:pt modelId="{94CAD388-808C-4E26-B8E5-512503ADB5F0}" type="parTrans" cxnId="{AD63BFD2-6693-4538-BA2A-E9B1C41AB68E}">
      <dgm:prSet/>
      <dgm:spPr/>
      <dgm:t>
        <a:bodyPr/>
        <a:lstStyle/>
        <a:p>
          <a:endParaRPr lang="en-US">
            <a:solidFill>
              <a:schemeClr val="tx2"/>
            </a:solidFill>
          </a:endParaRPr>
        </a:p>
      </dgm:t>
    </dgm:pt>
    <dgm:pt modelId="{71EB3E20-4A07-4FAD-9946-3853FD6409B8}" type="sibTrans" cxnId="{AD63BFD2-6693-4538-BA2A-E9B1C41AB68E}">
      <dgm:prSet/>
      <dgm:spPr/>
      <dgm:t>
        <a:bodyPr/>
        <a:lstStyle/>
        <a:p>
          <a:endParaRPr lang="en-US">
            <a:solidFill>
              <a:schemeClr val="tx2"/>
            </a:solidFill>
          </a:endParaRPr>
        </a:p>
      </dgm:t>
    </dgm:pt>
    <dgm:pt modelId="{38924D35-397D-486F-B4B6-84E989DB69F6}">
      <dgm:prSet phldrT="[Text]" custT="1"/>
      <dgm:spPr/>
      <dgm:t>
        <a:bodyPr/>
        <a:lstStyle/>
        <a:p>
          <a:r>
            <a:rPr lang="en-US" sz="1800" dirty="0">
              <a:solidFill>
                <a:schemeClr val="tx2"/>
              </a:solidFill>
            </a:rPr>
            <a:t>9 archons</a:t>
          </a:r>
          <a:endParaRPr lang="en-US" sz="1800" i="1" dirty="0">
            <a:solidFill>
              <a:schemeClr val="tx2"/>
            </a:solidFill>
          </a:endParaRPr>
        </a:p>
      </dgm:t>
    </dgm:pt>
    <dgm:pt modelId="{64674065-4DB5-4852-9D9F-28BA8BADA1C5}" type="parTrans" cxnId="{1EC2A98F-EBD4-4C02-9881-62CD7C82DD72}">
      <dgm:prSet/>
      <dgm:spPr/>
      <dgm:t>
        <a:bodyPr/>
        <a:lstStyle/>
        <a:p>
          <a:endParaRPr lang="en-US">
            <a:solidFill>
              <a:schemeClr val="tx2"/>
            </a:solidFill>
          </a:endParaRPr>
        </a:p>
      </dgm:t>
    </dgm:pt>
    <dgm:pt modelId="{709CEA11-ED56-49DE-BAF4-E771D48DA49D}" type="sibTrans" cxnId="{1EC2A98F-EBD4-4C02-9881-62CD7C82DD72}">
      <dgm:prSet/>
      <dgm:spPr/>
      <dgm:t>
        <a:bodyPr/>
        <a:lstStyle/>
        <a:p>
          <a:endParaRPr lang="en-US">
            <a:solidFill>
              <a:schemeClr val="tx2"/>
            </a:solidFill>
          </a:endParaRPr>
        </a:p>
      </dgm:t>
    </dgm:pt>
    <dgm:pt modelId="{1EA59A4E-4278-4802-A2EA-79FB658E5F5F}">
      <dgm:prSet phldrT="[Text]" custT="1"/>
      <dgm:spPr/>
      <dgm:t>
        <a:bodyPr/>
        <a:lstStyle/>
        <a:p>
          <a:r>
            <a:rPr lang="en-US" sz="1800" i="1" dirty="0" err="1">
              <a:solidFill>
                <a:schemeClr val="tx2"/>
              </a:solidFill>
            </a:rPr>
            <a:t>boulē</a:t>
          </a:r>
          <a:r>
            <a:rPr lang="en-US" sz="1800" dirty="0">
              <a:solidFill>
                <a:schemeClr val="tx2"/>
              </a:solidFill>
            </a:rPr>
            <a:t> 500</a:t>
          </a:r>
        </a:p>
      </dgm:t>
    </dgm:pt>
    <dgm:pt modelId="{F1CC50CD-F1C1-4248-8ED4-406E1A8751E7}" type="parTrans" cxnId="{5427692D-1E03-4131-9E5B-342D504E25D6}">
      <dgm:prSet/>
      <dgm:spPr/>
      <dgm:t>
        <a:bodyPr/>
        <a:lstStyle/>
        <a:p>
          <a:endParaRPr lang="en-US">
            <a:solidFill>
              <a:schemeClr val="tx2"/>
            </a:solidFill>
          </a:endParaRPr>
        </a:p>
      </dgm:t>
    </dgm:pt>
    <dgm:pt modelId="{21607BFD-1832-45F7-A4D2-E333C5CA2171}" type="sibTrans" cxnId="{5427692D-1E03-4131-9E5B-342D504E25D6}">
      <dgm:prSet/>
      <dgm:spPr/>
      <dgm:t>
        <a:bodyPr/>
        <a:lstStyle/>
        <a:p>
          <a:endParaRPr lang="en-US">
            <a:solidFill>
              <a:schemeClr val="tx2"/>
            </a:solidFill>
          </a:endParaRPr>
        </a:p>
      </dgm:t>
    </dgm:pt>
    <dgm:pt modelId="{408E7A24-3B68-4900-983E-5BFD807071C7}">
      <dgm:prSet phldrT="[Text]" custT="1"/>
      <dgm:spPr/>
      <dgm:t>
        <a:bodyPr/>
        <a:lstStyle/>
        <a:p>
          <a:r>
            <a:rPr lang="en-US" sz="1800" i="1" dirty="0" err="1">
              <a:solidFill>
                <a:schemeClr val="tx2"/>
              </a:solidFill>
            </a:rPr>
            <a:t>diskas-tēria</a:t>
          </a:r>
          <a:endParaRPr lang="en-US" sz="1800" i="1" dirty="0">
            <a:solidFill>
              <a:schemeClr val="tx2"/>
            </a:solidFill>
          </a:endParaRPr>
        </a:p>
      </dgm:t>
    </dgm:pt>
    <dgm:pt modelId="{36080395-D1BC-46AC-ACB3-319AF5B3E142}" type="parTrans" cxnId="{DC7CECBD-A398-4DCD-948F-0268B4E48405}">
      <dgm:prSet/>
      <dgm:spPr/>
      <dgm:t>
        <a:bodyPr/>
        <a:lstStyle/>
        <a:p>
          <a:endParaRPr lang="en-US">
            <a:solidFill>
              <a:schemeClr val="tx2"/>
            </a:solidFill>
          </a:endParaRPr>
        </a:p>
      </dgm:t>
    </dgm:pt>
    <dgm:pt modelId="{C3050B4D-8632-4F1B-A64B-878DF4C1C2D9}" type="sibTrans" cxnId="{DC7CECBD-A398-4DCD-948F-0268B4E48405}">
      <dgm:prSet/>
      <dgm:spPr/>
      <dgm:t>
        <a:bodyPr/>
        <a:lstStyle/>
        <a:p>
          <a:endParaRPr lang="en-US">
            <a:solidFill>
              <a:schemeClr val="tx2"/>
            </a:solidFill>
          </a:endParaRPr>
        </a:p>
      </dgm:t>
    </dgm:pt>
    <dgm:pt modelId="{9B3BC3B2-6BDE-4119-948A-A7A00A15DFAA}">
      <dgm:prSet phldrT="[Text]" custT="1"/>
      <dgm:spPr/>
      <dgm:t>
        <a:bodyPr/>
        <a:lstStyle/>
        <a:p>
          <a:r>
            <a:rPr lang="en-US" sz="1800" i="0" dirty="0">
              <a:solidFill>
                <a:schemeClr val="tx2"/>
              </a:solidFill>
            </a:rPr>
            <a:t>10 </a:t>
          </a:r>
          <a:r>
            <a:rPr lang="en-US" sz="1800" i="1" dirty="0" err="1">
              <a:solidFill>
                <a:schemeClr val="tx2"/>
              </a:solidFill>
            </a:rPr>
            <a:t>stratēgoi</a:t>
          </a:r>
          <a:endParaRPr lang="en-US" sz="1800" dirty="0">
            <a:solidFill>
              <a:schemeClr val="tx2"/>
            </a:solidFill>
          </a:endParaRPr>
        </a:p>
      </dgm:t>
    </dgm:pt>
    <dgm:pt modelId="{6F0CD7F8-0B97-44AB-B1E0-17392247B508}" type="parTrans" cxnId="{6D2D1701-1F2E-47B7-9869-9351C5905F9B}">
      <dgm:prSet/>
      <dgm:spPr/>
      <dgm:t>
        <a:bodyPr/>
        <a:lstStyle/>
        <a:p>
          <a:endParaRPr lang="en-US">
            <a:solidFill>
              <a:schemeClr val="tx2"/>
            </a:solidFill>
          </a:endParaRPr>
        </a:p>
      </dgm:t>
    </dgm:pt>
    <dgm:pt modelId="{B414E017-EF48-4AEA-9789-82A98F42394E}" type="sibTrans" cxnId="{6D2D1701-1F2E-47B7-9869-9351C5905F9B}">
      <dgm:prSet/>
      <dgm:spPr/>
      <dgm:t>
        <a:bodyPr/>
        <a:lstStyle/>
        <a:p>
          <a:endParaRPr lang="en-US">
            <a:solidFill>
              <a:schemeClr val="tx2"/>
            </a:solidFill>
          </a:endParaRPr>
        </a:p>
      </dgm:t>
    </dgm:pt>
    <dgm:pt modelId="{CB3BC24D-D3F7-4CE1-B342-5AC2CB524300}" type="pres">
      <dgm:prSet presAssocID="{5821B6D3-A6DE-4E51-B050-303AE8181767}" presName="Name0" presStyleCnt="0">
        <dgm:presLayoutVars>
          <dgm:chMax val="1"/>
          <dgm:dir/>
          <dgm:animLvl val="ctr"/>
          <dgm:resizeHandles val="exact"/>
        </dgm:presLayoutVars>
      </dgm:prSet>
      <dgm:spPr/>
    </dgm:pt>
    <dgm:pt modelId="{E904D1D3-AFCA-4F15-B239-3490E0839F01}" type="pres">
      <dgm:prSet presAssocID="{BF7CDD17-B780-4DC1-84F3-BD7A9E40A36A}" presName="centerShape" presStyleLbl="node0" presStyleIdx="0" presStyleCnt="1"/>
      <dgm:spPr/>
    </dgm:pt>
    <dgm:pt modelId="{1AE51ACB-7838-445F-9B1B-108325FDCFA9}" type="pres">
      <dgm:prSet presAssocID="{38924D35-397D-486F-B4B6-84E989DB69F6}" presName="node" presStyleLbl="node1" presStyleIdx="0" presStyleCnt="4" custScaleX="133458" custScaleY="133458">
        <dgm:presLayoutVars>
          <dgm:bulletEnabled val="1"/>
        </dgm:presLayoutVars>
      </dgm:prSet>
      <dgm:spPr/>
    </dgm:pt>
    <dgm:pt modelId="{F3CED7D6-64CB-4E29-BDE5-874A84B969CC}" type="pres">
      <dgm:prSet presAssocID="{38924D35-397D-486F-B4B6-84E989DB69F6}" presName="dummy" presStyleCnt="0"/>
      <dgm:spPr/>
    </dgm:pt>
    <dgm:pt modelId="{5A4DC7D9-5D23-4BB8-A5F7-6B0F1196EC96}" type="pres">
      <dgm:prSet presAssocID="{709CEA11-ED56-49DE-BAF4-E771D48DA49D}" presName="sibTrans" presStyleLbl="sibTrans2D1" presStyleIdx="0" presStyleCnt="4"/>
      <dgm:spPr/>
    </dgm:pt>
    <dgm:pt modelId="{148B85F6-634C-4E11-AC60-3F691374410E}" type="pres">
      <dgm:prSet presAssocID="{1EA59A4E-4278-4802-A2EA-79FB658E5F5F}" presName="node" presStyleLbl="node1" presStyleIdx="1" presStyleCnt="4" custScaleX="133458" custScaleY="133458">
        <dgm:presLayoutVars>
          <dgm:bulletEnabled val="1"/>
        </dgm:presLayoutVars>
      </dgm:prSet>
      <dgm:spPr/>
    </dgm:pt>
    <dgm:pt modelId="{07D3ACCA-62EC-4C8C-AE3D-CE91EFA9A05E}" type="pres">
      <dgm:prSet presAssocID="{1EA59A4E-4278-4802-A2EA-79FB658E5F5F}" presName="dummy" presStyleCnt="0"/>
      <dgm:spPr/>
    </dgm:pt>
    <dgm:pt modelId="{F291D319-13EC-4B88-A989-BAB452E16653}" type="pres">
      <dgm:prSet presAssocID="{21607BFD-1832-45F7-A4D2-E333C5CA2171}" presName="sibTrans" presStyleLbl="sibTrans2D1" presStyleIdx="1" presStyleCnt="4"/>
      <dgm:spPr/>
    </dgm:pt>
    <dgm:pt modelId="{F0D75A3A-0C3C-4F9A-9E28-37919A805E21}" type="pres">
      <dgm:prSet presAssocID="{408E7A24-3B68-4900-983E-5BFD807071C7}" presName="node" presStyleLbl="node1" presStyleIdx="2" presStyleCnt="4" custScaleX="133458" custScaleY="133458">
        <dgm:presLayoutVars>
          <dgm:bulletEnabled val="1"/>
        </dgm:presLayoutVars>
      </dgm:prSet>
      <dgm:spPr/>
    </dgm:pt>
    <dgm:pt modelId="{D3BE3B7B-294E-4A4C-A71C-5689FFF8C37E}" type="pres">
      <dgm:prSet presAssocID="{408E7A24-3B68-4900-983E-5BFD807071C7}" presName="dummy" presStyleCnt="0"/>
      <dgm:spPr/>
    </dgm:pt>
    <dgm:pt modelId="{3BC90D23-429C-4D44-AE47-845043923387}" type="pres">
      <dgm:prSet presAssocID="{C3050B4D-8632-4F1B-A64B-878DF4C1C2D9}" presName="sibTrans" presStyleLbl="sibTrans2D1" presStyleIdx="2" presStyleCnt="4"/>
      <dgm:spPr/>
    </dgm:pt>
    <dgm:pt modelId="{22A3EF07-A095-4792-B26C-CA6C151045C1}" type="pres">
      <dgm:prSet presAssocID="{9B3BC3B2-6BDE-4119-948A-A7A00A15DFAA}" presName="node" presStyleLbl="node1" presStyleIdx="3" presStyleCnt="4" custScaleX="133458" custScaleY="133458">
        <dgm:presLayoutVars>
          <dgm:bulletEnabled val="1"/>
        </dgm:presLayoutVars>
      </dgm:prSet>
      <dgm:spPr/>
    </dgm:pt>
    <dgm:pt modelId="{D41E41EC-58AA-4EB5-91A3-C7FF9475D74C}" type="pres">
      <dgm:prSet presAssocID="{9B3BC3B2-6BDE-4119-948A-A7A00A15DFAA}" presName="dummy" presStyleCnt="0"/>
      <dgm:spPr/>
    </dgm:pt>
    <dgm:pt modelId="{C5AF55D8-D781-4092-B607-4EC614E8F6DE}" type="pres">
      <dgm:prSet presAssocID="{B414E017-EF48-4AEA-9789-82A98F42394E}" presName="sibTrans" presStyleLbl="sibTrans2D1" presStyleIdx="3" presStyleCnt="4"/>
      <dgm:spPr/>
    </dgm:pt>
  </dgm:ptLst>
  <dgm:cxnLst>
    <dgm:cxn modelId="{6D2D1701-1F2E-47B7-9869-9351C5905F9B}" srcId="{BF7CDD17-B780-4DC1-84F3-BD7A9E40A36A}" destId="{9B3BC3B2-6BDE-4119-948A-A7A00A15DFAA}" srcOrd="3" destOrd="0" parTransId="{6F0CD7F8-0B97-44AB-B1E0-17392247B508}" sibTransId="{B414E017-EF48-4AEA-9789-82A98F42394E}"/>
    <dgm:cxn modelId="{5427692D-1E03-4131-9E5B-342D504E25D6}" srcId="{BF7CDD17-B780-4DC1-84F3-BD7A9E40A36A}" destId="{1EA59A4E-4278-4802-A2EA-79FB658E5F5F}" srcOrd="1" destOrd="0" parTransId="{F1CC50CD-F1C1-4248-8ED4-406E1A8751E7}" sibTransId="{21607BFD-1832-45F7-A4D2-E333C5CA2171}"/>
    <dgm:cxn modelId="{0C82B72D-212D-420A-AC1F-743B6BF0AD5A}" type="presOf" srcId="{9B3BC3B2-6BDE-4119-948A-A7A00A15DFAA}" destId="{22A3EF07-A095-4792-B26C-CA6C151045C1}" srcOrd="0" destOrd="0" presId="urn:microsoft.com/office/officeart/2005/8/layout/radial6"/>
    <dgm:cxn modelId="{9460AF38-1BEE-4E68-8A69-F50888A32EB2}" type="presOf" srcId="{709CEA11-ED56-49DE-BAF4-E771D48DA49D}" destId="{5A4DC7D9-5D23-4BB8-A5F7-6B0F1196EC96}" srcOrd="0" destOrd="0" presId="urn:microsoft.com/office/officeart/2005/8/layout/radial6"/>
    <dgm:cxn modelId="{BF3D676F-6156-4D6B-98B8-9C1D68E9A429}" type="presOf" srcId="{B414E017-EF48-4AEA-9789-82A98F42394E}" destId="{C5AF55D8-D781-4092-B607-4EC614E8F6DE}" srcOrd="0" destOrd="0" presId="urn:microsoft.com/office/officeart/2005/8/layout/radial6"/>
    <dgm:cxn modelId="{4E354D81-BCFA-42F8-9B6B-9A115684F672}" type="presOf" srcId="{C3050B4D-8632-4F1B-A64B-878DF4C1C2D9}" destId="{3BC90D23-429C-4D44-AE47-845043923387}" srcOrd="0" destOrd="0" presId="urn:microsoft.com/office/officeart/2005/8/layout/radial6"/>
    <dgm:cxn modelId="{1EC2A98F-EBD4-4C02-9881-62CD7C82DD72}" srcId="{BF7CDD17-B780-4DC1-84F3-BD7A9E40A36A}" destId="{38924D35-397D-486F-B4B6-84E989DB69F6}" srcOrd="0" destOrd="0" parTransId="{64674065-4DB5-4852-9D9F-28BA8BADA1C5}" sibTransId="{709CEA11-ED56-49DE-BAF4-E771D48DA49D}"/>
    <dgm:cxn modelId="{139628A0-051C-44F2-9CD0-0EEAC4FB436D}" type="presOf" srcId="{38924D35-397D-486F-B4B6-84E989DB69F6}" destId="{1AE51ACB-7838-445F-9B1B-108325FDCFA9}" srcOrd="0" destOrd="0" presId="urn:microsoft.com/office/officeart/2005/8/layout/radial6"/>
    <dgm:cxn modelId="{A3FC50A8-04D6-4BFC-9F5B-B04E6A53ABDA}" type="presOf" srcId="{21607BFD-1832-45F7-A4D2-E333C5CA2171}" destId="{F291D319-13EC-4B88-A989-BAB452E16653}" srcOrd="0" destOrd="0" presId="urn:microsoft.com/office/officeart/2005/8/layout/radial6"/>
    <dgm:cxn modelId="{DC7CECBD-A398-4DCD-948F-0268B4E48405}" srcId="{BF7CDD17-B780-4DC1-84F3-BD7A9E40A36A}" destId="{408E7A24-3B68-4900-983E-5BFD807071C7}" srcOrd="2" destOrd="0" parTransId="{36080395-D1BC-46AC-ACB3-319AF5B3E142}" sibTransId="{C3050B4D-8632-4F1B-A64B-878DF4C1C2D9}"/>
    <dgm:cxn modelId="{D0F72FE9-93D9-40E2-8FF6-683F37D0CB3E}" type="presOf" srcId="{BF7CDD17-B780-4DC1-84F3-BD7A9E40A36A}" destId="{E904D1D3-AFCA-4F15-B239-3490E0839F01}" srcOrd="0" destOrd="0" presId="urn:microsoft.com/office/officeart/2005/8/layout/radial6"/>
    <dgm:cxn modelId="{266CCFCB-8708-42B4-809A-26CBEC40D39B}" type="presOf" srcId="{408E7A24-3B68-4900-983E-5BFD807071C7}" destId="{F0D75A3A-0C3C-4F9A-9E28-37919A805E21}" srcOrd="0" destOrd="0" presId="urn:microsoft.com/office/officeart/2005/8/layout/radial6"/>
    <dgm:cxn modelId="{AD63BFD2-6693-4538-BA2A-E9B1C41AB68E}" srcId="{5821B6D3-A6DE-4E51-B050-303AE8181767}" destId="{BF7CDD17-B780-4DC1-84F3-BD7A9E40A36A}" srcOrd="0" destOrd="0" parTransId="{94CAD388-808C-4E26-B8E5-512503ADB5F0}" sibTransId="{71EB3E20-4A07-4FAD-9946-3853FD6409B8}"/>
    <dgm:cxn modelId="{B2FE83FB-B838-465F-BEE9-81CC0C9B7AB2}" type="presOf" srcId="{5821B6D3-A6DE-4E51-B050-303AE8181767}" destId="{CB3BC24D-D3F7-4CE1-B342-5AC2CB524300}" srcOrd="0" destOrd="0" presId="urn:microsoft.com/office/officeart/2005/8/layout/radial6"/>
    <dgm:cxn modelId="{243A99FE-C9FF-42FC-B78B-C86E34CD3311}" type="presOf" srcId="{1EA59A4E-4278-4802-A2EA-79FB658E5F5F}" destId="{148B85F6-634C-4E11-AC60-3F691374410E}" srcOrd="0" destOrd="0" presId="urn:microsoft.com/office/officeart/2005/8/layout/radial6"/>
    <dgm:cxn modelId="{DD020BF4-9919-4B12-B7D8-1281623314CB}" type="presParOf" srcId="{CB3BC24D-D3F7-4CE1-B342-5AC2CB524300}" destId="{E904D1D3-AFCA-4F15-B239-3490E0839F01}" srcOrd="0" destOrd="0" presId="urn:microsoft.com/office/officeart/2005/8/layout/radial6"/>
    <dgm:cxn modelId="{877DE20A-1ADA-4563-B003-EE7F17CEBD36}" type="presParOf" srcId="{CB3BC24D-D3F7-4CE1-B342-5AC2CB524300}" destId="{1AE51ACB-7838-445F-9B1B-108325FDCFA9}" srcOrd="1" destOrd="0" presId="urn:microsoft.com/office/officeart/2005/8/layout/radial6"/>
    <dgm:cxn modelId="{C1C43AB4-DF12-40AE-98E3-3647D7B642D4}" type="presParOf" srcId="{CB3BC24D-D3F7-4CE1-B342-5AC2CB524300}" destId="{F3CED7D6-64CB-4E29-BDE5-874A84B969CC}" srcOrd="2" destOrd="0" presId="urn:microsoft.com/office/officeart/2005/8/layout/radial6"/>
    <dgm:cxn modelId="{08FA0FF9-1474-4C20-8EF3-2ECCB4369429}" type="presParOf" srcId="{CB3BC24D-D3F7-4CE1-B342-5AC2CB524300}" destId="{5A4DC7D9-5D23-4BB8-A5F7-6B0F1196EC96}" srcOrd="3" destOrd="0" presId="urn:microsoft.com/office/officeart/2005/8/layout/radial6"/>
    <dgm:cxn modelId="{5FD64493-CFF0-459D-8519-F5472B0E9F36}" type="presParOf" srcId="{CB3BC24D-D3F7-4CE1-B342-5AC2CB524300}" destId="{148B85F6-634C-4E11-AC60-3F691374410E}" srcOrd="4" destOrd="0" presId="urn:microsoft.com/office/officeart/2005/8/layout/radial6"/>
    <dgm:cxn modelId="{80578FCF-08B8-4FA9-B740-8D575295B226}" type="presParOf" srcId="{CB3BC24D-D3F7-4CE1-B342-5AC2CB524300}" destId="{07D3ACCA-62EC-4C8C-AE3D-CE91EFA9A05E}" srcOrd="5" destOrd="0" presId="urn:microsoft.com/office/officeart/2005/8/layout/radial6"/>
    <dgm:cxn modelId="{850288ED-6A95-4ED0-8EFF-ED0DE2A94700}" type="presParOf" srcId="{CB3BC24D-D3F7-4CE1-B342-5AC2CB524300}" destId="{F291D319-13EC-4B88-A989-BAB452E16653}" srcOrd="6" destOrd="0" presId="urn:microsoft.com/office/officeart/2005/8/layout/radial6"/>
    <dgm:cxn modelId="{E614991E-56CC-4F7E-A1F4-B4DA530A797C}" type="presParOf" srcId="{CB3BC24D-D3F7-4CE1-B342-5AC2CB524300}" destId="{F0D75A3A-0C3C-4F9A-9E28-37919A805E21}" srcOrd="7" destOrd="0" presId="urn:microsoft.com/office/officeart/2005/8/layout/radial6"/>
    <dgm:cxn modelId="{9C0DDC1D-2DA1-42C2-8064-9227726C6907}" type="presParOf" srcId="{CB3BC24D-D3F7-4CE1-B342-5AC2CB524300}" destId="{D3BE3B7B-294E-4A4C-A71C-5689FFF8C37E}" srcOrd="8" destOrd="0" presId="urn:microsoft.com/office/officeart/2005/8/layout/radial6"/>
    <dgm:cxn modelId="{EF27EA4F-3F0F-4C5B-AC2F-C3769A5B37AD}" type="presParOf" srcId="{CB3BC24D-D3F7-4CE1-B342-5AC2CB524300}" destId="{3BC90D23-429C-4D44-AE47-845043923387}" srcOrd="9" destOrd="0" presId="urn:microsoft.com/office/officeart/2005/8/layout/radial6"/>
    <dgm:cxn modelId="{B6DD9DA7-E3D3-404E-8698-3B7C194CC63D}" type="presParOf" srcId="{CB3BC24D-D3F7-4CE1-B342-5AC2CB524300}" destId="{22A3EF07-A095-4792-B26C-CA6C151045C1}" srcOrd="10" destOrd="0" presId="urn:microsoft.com/office/officeart/2005/8/layout/radial6"/>
    <dgm:cxn modelId="{C47B27E6-6683-4F2D-AFA0-20E74F29F9B9}" type="presParOf" srcId="{CB3BC24D-D3F7-4CE1-B342-5AC2CB524300}" destId="{D41E41EC-58AA-4EB5-91A3-C7FF9475D74C}" srcOrd="11" destOrd="0" presId="urn:microsoft.com/office/officeart/2005/8/layout/radial6"/>
    <dgm:cxn modelId="{B3D41765-B782-424D-9593-D944BAFCC0E4}" type="presParOf" srcId="{CB3BC24D-D3F7-4CE1-B342-5AC2CB524300}" destId="{C5AF55D8-D781-4092-B607-4EC614E8F6D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BFE5E-2112-410F-9425-F3EBE414B3A9}">
      <dsp:nvSpPr>
        <dsp:cNvPr id="0" name=""/>
        <dsp:cNvSpPr/>
      </dsp:nvSpPr>
      <dsp:spPr>
        <a:xfrm>
          <a:off x="5299640" y="2850448"/>
          <a:ext cx="314224" cy="1078165"/>
        </a:xfrm>
        <a:custGeom>
          <a:avLst/>
          <a:gdLst/>
          <a:ahLst/>
          <a:cxnLst/>
          <a:rect l="0" t="0" r="0" b="0"/>
          <a:pathLst>
            <a:path>
              <a:moveTo>
                <a:pt x="0" y="0"/>
              </a:moveTo>
              <a:lnTo>
                <a:pt x="0" y="1078165"/>
              </a:lnTo>
              <a:lnTo>
                <a:pt x="314224" y="1078165"/>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19F8C5C7-90B2-44AA-A630-1CD0C01FCFD7}">
      <dsp:nvSpPr>
        <dsp:cNvPr id="0" name=""/>
        <dsp:cNvSpPr/>
      </dsp:nvSpPr>
      <dsp:spPr>
        <a:xfrm>
          <a:off x="3441907" y="1263084"/>
          <a:ext cx="2695663" cy="539950"/>
        </a:xfrm>
        <a:custGeom>
          <a:avLst/>
          <a:gdLst/>
          <a:ahLst/>
          <a:cxnLst/>
          <a:rect l="0" t="0" r="0" b="0"/>
          <a:pathLst>
            <a:path>
              <a:moveTo>
                <a:pt x="0" y="0"/>
              </a:moveTo>
              <a:lnTo>
                <a:pt x="0" y="269975"/>
              </a:lnTo>
              <a:lnTo>
                <a:pt x="2695663" y="269975"/>
              </a:lnTo>
              <a:lnTo>
                <a:pt x="2695663" y="539950"/>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20B3A85-B330-429C-ABF5-B67C33A2B5E0}">
      <dsp:nvSpPr>
        <dsp:cNvPr id="0" name=""/>
        <dsp:cNvSpPr/>
      </dsp:nvSpPr>
      <dsp:spPr>
        <a:xfrm>
          <a:off x="2664862" y="2850448"/>
          <a:ext cx="496881" cy="1078165"/>
        </a:xfrm>
        <a:custGeom>
          <a:avLst/>
          <a:gdLst/>
          <a:ahLst/>
          <a:cxnLst/>
          <a:rect l="0" t="0" r="0" b="0"/>
          <a:pathLst>
            <a:path>
              <a:moveTo>
                <a:pt x="0" y="0"/>
              </a:moveTo>
              <a:lnTo>
                <a:pt x="0" y="1078165"/>
              </a:lnTo>
              <a:lnTo>
                <a:pt x="496881" y="1078165"/>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AD6F25D-6F8F-491E-AC2D-0A84264EB2B6}">
      <dsp:nvSpPr>
        <dsp:cNvPr id="0" name=""/>
        <dsp:cNvSpPr/>
      </dsp:nvSpPr>
      <dsp:spPr>
        <a:xfrm>
          <a:off x="3396187" y="1263084"/>
          <a:ext cx="91440" cy="539950"/>
        </a:xfrm>
        <a:custGeom>
          <a:avLst/>
          <a:gdLst/>
          <a:ahLst/>
          <a:cxnLst/>
          <a:rect l="0" t="0" r="0" b="0"/>
          <a:pathLst>
            <a:path>
              <a:moveTo>
                <a:pt x="45720" y="0"/>
              </a:moveTo>
              <a:lnTo>
                <a:pt x="45720" y="269975"/>
              </a:lnTo>
              <a:lnTo>
                <a:pt x="106605" y="269975"/>
              </a:lnTo>
              <a:lnTo>
                <a:pt x="106605" y="539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605DCC-4A51-429E-BDDB-C63AAC29AAC0}">
      <dsp:nvSpPr>
        <dsp:cNvPr id="0" name=""/>
        <dsp:cNvSpPr/>
      </dsp:nvSpPr>
      <dsp:spPr>
        <a:xfrm>
          <a:off x="209482" y="2850448"/>
          <a:ext cx="317483" cy="1078165"/>
        </a:xfrm>
        <a:custGeom>
          <a:avLst/>
          <a:gdLst/>
          <a:ahLst/>
          <a:cxnLst/>
          <a:rect l="0" t="0" r="0" b="0"/>
          <a:pathLst>
            <a:path>
              <a:moveTo>
                <a:pt x="0" y="0"/>
              </a:moveTo>
              <a:lnTo>
                <a:pt x="0" y="1078165"/>
              </a:lnTo>
              <a:lnTo>
                <a:pt x="317483" y="1078165"/>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790E1DA-49CA-47B3-BF5D-4422D5D4C24B}">
      <dsp:nvSpPr>
        <dsp:cNvPr id="0" name=""/>
        <dsp:cNvSpPr/>
      </dsp:nvSpPr>
      <dsp:spPr>
        <a:xfrm>
          <a:off x="1047413" y="1263084"/>
          <a:ext cx="2394494" cy="539950"/>
        </a:xfrm>
        <a:custGeom>
          <a:avLst/>
          <a:gdLst/>
          <a:ahLst/>
          <a:cxnLst/>
          <a:rect l="0" t="0" r="0" b="0"/>
          <a:pathLst>
            <a:path>
              <a:moveTo>
                <a:pt x="2394494" y="0"/>
              </a:moveTo>
              <a:lnTo>
                <a:pt x="2394494" y="269975"/>
              </a:lnTo>
              <a:lnTo>
                <a:pt x="0" y="269975"/>
              </a:lnTo>
              <a:lnTo>
                <a:pt x="0" y="539950"/>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D60BB0F-8C5D-4C61-9285-A08B51B8C6C7}">
      <dsp:nvSpPr>
        <dsp:cNvPr id="0" name=""/>
        <dsp:cNvSpPr/>
      </dsp:nvSpPr>
      <dsp:spPr>
        <a:xfrm>
          <a:off x="2166596" y="469293"/>
          <a:ext cx="2550622" cy="793791"/>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i="1" kern="1200" dirty="0">
              <a:solidFill>
                <a:schemeClr val="tx1"/>
              </a:solidFill>
              <a:latin typeface="Calibri" pitchFamily="34" charset="0"/>
            </a:rPr>
            <a:t>dēmos</a:t>
          </a:r>
          <a:endParaRPr lang="en-US" sz="3200" kern="1200" dirty="0">
            <a:solidFill>
              <a:schemeClr val="tx1"/>
            </a:solidFill>
            <a:latin typeface="Calibri" pitchFamily="34" charset="0"/>
          </a:endParaRPr>
        </a:p>
      </dsp:txBody>
      <dsp:txXfrm>
        <a:off x="2166596" y="469293"/>
        <a:ext cx="2550622" cy="793791"/>
      </dsp:txXfrm>
    </dsp:sp>
    <dsp:sp modelId="{E8BB0DCC-11B6-4A14-8533-CE327E834EF1}">
      <dsp:nvSpPr>
        <dsp:cNvPr id="0" name=""/>
        <dsp:cNvSpPr/>
      </dsp:nvSpPr>
      <dsp:spPr>
        <a:xfrm>
          <a:off x="0" y="1803035"/>
          <a:ext cx="2094827" cy="1047413"/>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itchFamily="34" charset="0"/>
            </a:rPr>
            <a:t>“city”</a:t>
          </a:r>
        </a:p>
      </dsp:txBody>
      <dsp:txXfrm>
        <a:off x="0" y="1803035"/>
        <a:ext cx="2094827" cy="1047413"/>
      </dsp:txXfrm>
    </dsp:sp>
    <dsp:sp modelId="{857476C9-6F53-4415-9F0E-FE7C52867CE7}">
      <dsp:nvSpPr>
        <dsp:cNvPr id="0" name=""/>
        <dsp:cNvSpPr/>
      </dsp:nvSpPr>
      <dsp:spPr>
        <a:xfrm>
          <a:off x="526966" y="3435459"/>
          <a:ext cx="1972618" cy="986309"/>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itchFamily="34" charset="0"/>
            </a:rPr>
            <a:t>ten </a:t>
          </a:r>
          <a:r>
            <a:rPr lang="en-US" sz="2800" i="1" kern="1200" dirty="0">
              <a:solidFill>
                <a:schemeClr val="tx1"/>
              </a:solidFill>
              <a:latin typeface="Calibri" pitchFamily="34" charset="0"/>
            </a:rPr>
            <a:t>trittyes</a:t>
          </a:r>
        </a:p>
      </dsp:txBody>
      <dsp:txXfrm>
        <a:off x="526966" y="3435459"/>
        <a:ext cx="1972618" cy="986309"/>
      </dsp:txXfrm>
    </dsp:sp>
    <dsp:sp modelId="{27B92B2D-C8EE-4764-8DCA-74043755BDAD}">
      <dsp:nvSpPr>
        <dsp:cNvPr id="0" name=""/>
        <dsp:cNvSpPr/>
      </dsp:nvSpPr>
      <dsp:spPr>
        <a:xfrm>
          <a:off x="2455379" y="1803035"/>
          <a:ext cx="2094827" cy="1047413"/>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itchFamily="34" charset="0"/>
            </a:rPr>
            <a:t>“shore”</a:t>
          </a:r>
        </a:p>
      </dsp:txBody>
      <dsp:txXfrm>
        <a:off x="2455379" y="1803035"/>
        <a:ext cx="2094827" cy="1047413"/>
      </dsp:txXfrm>
    </dsp:sp>
    <dsp:sp modelId="{FFCD1655-4F3F-492F-812D-A5B8693DA832}">
      <dsp:nvSpPr>
        <dsp:cNvPr id="0" name=""/>
        <dsp:cNvSpPr/>
      </dsp:nvSpPr>
      <dsp:spPr>
        <a:xfrm>
          <a:off x="3161744" y="3435459"/>
          <a:ext cx="1972618" cy="986309"/>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itchFamily="34" charset="0"/>
            </a:rPr>
            <a:t>ten </a:t>
          </a:r>
          <a:r>
            <a:rPr lang="en-US" sz="2800" i="1" kern="1200" dirty="0">
              <a:solidFill>
                <a:schemeClr val="tx1"/>
              </a:solidFill>
              <a:latin typeface="Calibri" pitchFamily="34" charset="0"/>
            </a:rPr>
            <a:t>trittyes</a:t>
          </a:r>
          <a:endParaRPr lang="en-US" sz="2800" kern="1200" dirty="0">
            <a:solidFill>
              <a:schemeClr val="tx1"/>
            </a:solidFill>
            <a:latin typeface="Calibri" pitchFamily="34" charset="0"/>
          </a:endParaRPr>
        </a:p>
      </dsp:txBody>
      <dsp:txXfrm>
        <a:off x="3161744" y="3435459"/>
        <a:ext cx="1972618" cy="986309"/>
      </dsp:txXfrm>
    </dsp:sp>
    <dsp:sp modelId="{C96F3D80-156D-4A0B-B594-B4A01B2DE30A}">
      <dsp:nvSpPr>
        <dsp:cNvPr id="0" name=""/>
        <dsp:cNvSpPr/>
      </dsp:nvSpPr>
      <dsp:spPr>
        <a:xfrm>
          <a:off x="5090157" y="1803035"/>
          <a:ext cx="2094827" cy="1047413"/>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itchFamily="34" charset="0"/>
            </a:rPr>
            <a:t>“inland”</a:t>
          </a:r>
        </a:p>
      </dsp:txBody>
      <dsp:txXfrm>
        <a:off x="5090157" y="1803035"/>
        <a:ext cx="2094827" cy="1047413"/>
      </dsp:txXfrm>
    </dsp:sp>
    <dsp:sp modelId="{0525F9FB-A35D-485F-8985-BE8BF228E902}">
      <dsp:nvSpPr>
        <dsp:cNvPr id="0" name=""/>
        <dsp:cNvSpPr/>
      </dsp:nvSpPr>
      <dsp:spPr>
        <a:xfrm>
          <a:off x="5613864" y="3435459"/>
          <a:ext cx="1972618" cy="986309"/>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itchFamily="34" charset="0"/>
            </a:rPr>
            <a:t>ten </a:t>
          </a:r>
          <a:r>
            <a:rPr lang="en-US" sz="2800" i="1" kern="1200" dirty="0">
              <a:solidFill>
                <a:schemeClr val="tx1"/>
              </a:solidFill>
              <a:latin typeface="Calibri" pitchFamily="34" charset="0"/>
            </a:rPr>
            <a:t>trittyes</a:t>
          </a:r>
          <a:endParaRPr lang="en-US" sz="2800" kern="1200" dirty="0">
            <a:solidFill>
              <a:schemeClr val="tx1"/>
            </a:solidFill>
            <a:latin typeface="Calibri" pitchFamily="34" charset="0"/>
          </a:endParaRPr>
        </a:p>
      </dsp:txBody>
      <dsp:txXfrm>
        <a:off x="5613864" y="3435459"/>
        <a:ext cx="1972618" cy="986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F55D8-D781-4092-B607-4EC614E8F6DE}">
      <dsp:nvSpPr>
        <dsp:cNvPr id="0" name=""/>
        <dsp:cNvSpPr/>
      </dsp:nvSpPr>
      <dsp:spPr>
        <a:xfrm>
          <a:off x="1333760" y="522318"/>
          <a:ext cx="3481325" cy="3481325"/>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C90D23-429C-4D44-AE47-845043923387}">
      <dsp:nvSpPr>
        <dsp:cNvPr id="0" name=""/>
        <dsp:cNvSpPr/>
      </dsp:nvSpPr>
      <dsp:spPr>
        <a:xfrm>
          <a:off x="1333760" y="522318"/>
          <a:ext cx="3481325" cy="3481325"/>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91D319-13EC-4B88-A989-BAB452E16653}">
      <dsp:nvSpPr>
        <dsp:cNvPr id="0" name=""/>
        <dsp:cNvSpPr/>
      </dsp:nvSpPr>
      <dsp:spPr>
        <a:xfrm>
          <a:off x="1333760" y="522318"/>
          <a:ext cx="3481325" cy="3481325"/>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DC7D9-5D23-4BB8-A5F7-6B0F1196EC96}">
      <dsp:nvSpPr>
        <dsp:cNvPr id="0" name=""/>
        <dsp:cNvSpPr/>
      </dsp:nvSpPr>
      <dsp:spPr>
        <a:xfrm>
          <a:off x="1333760" y="522318"/>
          <a:ext cx="3481325" cy="3481325"/>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04D1D3-AFCA-4F15-B239-3490E0839F01}">
      <dsp:nvSpPr>
        <dsp:cNvPr id="0" name=""/>
        <dsp:cNvSpPr/>
      </dsp:nvSpPr>
      <dsp:spPr>
        <a:xfrm>
          <a:off x="2272791" y="1461349"/>
          <a:ext cx="1603263" cy="16032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solidFill>
                <a:schemeClr val="tx2"/>
              </a:solidFill>
            </a:rPr>
            <a:t>dēmos</a:t>
          </a:r>
        </a:p>
      </dsp:txBody>
      <dsp:txXfrm>
        <a:off x="2507583" y="1696141"/>
        <a:ext cx="1133679" cy="1133679"/>
      </dsp:txXfrm>
    </dsp:sp>
    <dsp:sp modelId="{1AE51ACB-7838-445F-9B1B-108325FDCFA9}">
      <dsp:nvSpPr>
        <dsp:cNvPr id="0" name=""/>
        <dsp:cNvSpPr/>
      </dsp:nvSpPr>
      <dsp:spPr>
        <a:xfrm>
          <a:off x="2325533" y="-186168"/>
          <a:ext cx="1497778" cy="1497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9 archons</a:t>
          </a:r>
          <a:endParaRPr lang="en-US" sz="1800" i="1" kern="1200" dirty="0">
            <a:solidFill>
              <a:schemeClr val="tx2"/>
            </a:solidFill>
          </a:endParaRPr>
        </a:p>
      </dsp:txBody>
      <dsp:txXfrm>
        <a:off x="2544878" y="33177"/>
        <a:ext cx="1059088" cy="1059088"/>
      </dsp:txXfrm>
    </dsp:sp>
    <dsp:sp modelId="{148B85F6-634C-4E11-AC60-3F691374410E}">
      <dsp:nvSpPr>
        <dsp:cNvPr id="0" name=""/>
        <dsp:cNvSpPr/>
      </dsp:nvSpPr>
      <dsp:spPr>
        <a:xfrm>
          <a:off x="4025794" y="1514092"/>
          <a:ext cx="1497778" cy="1497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err="1">
              <a:solidFill>
                <a:schemeClr val="tx2"/>
              </a:solidFill>
            </a:rPr>
            <a:t>boulē</a:t>
          </a:r>
          <a:r>
            <a:rPr lang="en-US" sz="1800" kern="1200" dirty="0">
              <a:solidFill>
                <a:schemeClr val="tx2"/>
              </a:solidFill>
            </a:rPr>
            <a:t> 500</a:t>
          </a:r>
        </a:p>
      </dsp:txBody>
      <dsp:txXfrm>
        <a:off x="4245139" y="1733437"/>
        <a:ext cx="1059088" cy="1059088"/>
      </dsp:txXfrm>
    </dsp:sp>
    <dsp:sp modelId="{F0D75A3A-0C3C-4F9A-9E28-37919A805E21}">
      <dsp:nvSpPr>
        <dsp:cNvPr id="0" name=""/>
        <dsp:cNvSpPr/>
      </dsp:nvSpPr>
      <dsp:spPr>
        <a:xfrm>
          <a:off x="2325533" y="3214353"/>
          <a:ext cx="1497778" cy="1497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err="1">
              <a:solidFill>
                <a:schemeClr val="tx2"/>
              </a:solidFill>
            </a:rPr>
            <a:t>diskas-tēria</a:t>
          </a:r>
          <a:endParaRPr lang="en-US" sz="1800" i="1" kern="1200" dirty="0">
            <a:solidFill>
              <a:schemeClr val="tx2"/>
            </a:solidFill>
          </a:endParaRPr>
        </a:p>
      </dsp:txBody>
      <dsp:txXfrm>
        <a:off x="2544878" y="3433698"/>
        <a:ext cx="1059088" cy="1059088"/>
      </dsp:txXfrm>
    </dsp:sp>
    <dsp:sp modelId="{22A3EF07-A095-4792-B26C-CA6C151045C1}">
      <dsp:nvSpPr>
        <dsp:cNvPr id="0" name=""/>
        <dsp:cNvSpPr/>
      </dsp:nvSpPr>
      <dsp:spPr>
        <a:xfrm>
          <a:off x="625273" y="1514092"/>
          <a:ext cx="1497778" cy="1497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solidFill>
                <a:schemeClr val="tx2"/>
              </a:solidFill>
            </a:rPr>
            <a:t>10 </a:t>
          </a:r>
          <a:r>
            <a:rPr lang="en-US" sz="1800" i="1" kern="1200" dirty="0" err="1">
              <a:solidFill>
                <a:schemeClr val="tx2"/>
              </a:solidFill>
            </a:rPr>
            <a:t>stratēgoi</a:t>
          </a:r>
          <a:endParaRPr lang="en-US" sz="1800" kern="1200" dirty="0">
            <a:solidFill>
              <a:schemeClr val="tx2"/>
            </a:solidFill>
          </a:endParaRPr>
        </a:p>
      </dsp:txBody>
      <dsp:txXfrm>
        <a:off x="844618" y="1733437"/>
        <a:ext cx="1059088" cy="10590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6486626-C209-4B81-A081-ABECA396E8C9}" type="datetimeFigureOut">
              <a:rPr lang="en-US" smtClean="0"/>
              <a:t>10/9/2025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1159806-5493-49DF-AFAC-4492ACE1E8CC}" type="slidenum">
              <a:rPr lang="en-US" smtClean="0"/>
              <a:t>‹#›</a:t>
            </a:fld>
            <a:endParaRPr lang="en-US"/>
          </a:p>
        </p:txBody>
      </p:sp>
    </p:spTree>
    <p:extLst>
      <p:ext uri="{BB962C8B-B14F-4D97-AF65-F5344CB8AC3E}">
        <p14:creationId xmlns:p14="http://schemas.microsoft.com/office/powerpoint/2010/main" val="40635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EC7F8-DC3E-426E-89EE-056AD337FA51}" type="slidenum">
              <a:rPr lang="en-US"/>
              <a:pPr/>
              <a:t>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778934" y="2788759"/>
            <a:ext cx="5296746" cy="6120358"/>
          </a:xfrm>
        </p:spPr>
        <p:txBody>
          <a:bodyPr/>
          <a:lstStyle/>
          <a:p>
            <a:endParaRPr lang="en-US"/>
          </a:p>
        </p:txBody>
      </p:sp>
    </p:spTree>
    <p:extLst>
      <p:ext uri="{BB962C8B-B14F-4D97-AF65-F5344CB8AC3E}">
        <p14:creationId xmlns:p14="http://schemas.microsoft.com/office/powerpoint/2010/main" val="192109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Cleisthenic reorganization of tribal-political redistricting in Attica. Tribal affiliations distributed across separate geographical divisions</a:t>
            </a:r>
          </a:p>
        </p:txBody>
      </p:sp>
      <p:sp>
        <p:nvSpPr>
          <p:cNvPr id="4" name="Slide Number Placeholder 3"/>
          <p:cNvSpPr>
            <a:spLocks noGrp="1"/>
          </p:cNvSpPr>
          <p:nvPr>
            <p:ph type="sldNum" sz="quarter" idx="5"/>
          </p:nvPr>
        </p:nvSpPr>
        <p:spPr/>
        <p:txBody>
          <a:bodyPr/>
          <a:lstStyle/>
          <a:p>
            <a:fld id="{E1159806-5493-49DF-AFAC-4492ACE1E8CC}" type="slidenum">
              <a:rPr lang="en-US" smtClean="0"/>
              <a:t>10</a:t>
            </a:fld>
            <a:endParaRPr lang="en-US"/>
          </a:p>
        </p:txBody>
      </p:sp>
    </p:spTree>
    <p:extLst>
      <p:ext uri="{BB962C8B-B14F-4D97-AF65-F5344CB8AC3E}">
        <p14:creationId xmlns:p14="http://schemas.microsoft.com/office/powerpoint/2010/main" val="353870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[brief comment on chart]</a:t>
            </a:r>
          </a:p>
          <a:p>
            <a:pPr lvl="0"/>
            <a:r>
              <a:rPr lang="en-US" dirty="0"/>
              <a:t>THEMISTOCLEAN DEVELOPMENTS</a:t>
            </a:r>
          </a:p>
          <a:p>
            <a:pPr lvl="1"/>
            <a:r>
              <a:rPr lang="en-US" b="1" dirty="0"/>
              <a:t>487/6 BCE.</a:t>
            </a:r>
            <a:r>
              <a:rPr lang="en-US" dirty="0"/>
              <a:t> The nine </a:t>
            </a:r>
            <a:r>
              <a:rPr lang="en-US" b="1" dirty="0"/>
              <a:t>archons</a:t>
            </a:r>
            <a:r>
              <a:rPr lang="en-US" dirty="0"/>
              <a:t> (chief officials of state) henceforth elected </a:t>
            </a:r>
            <a:r>
              <a:rPr lang="en-US" sz="1200" dirty="0"/>
              <a:t>from “pre-elected” pool, 100-500 (??) by either tribes or demes. </a:t>
            </a:r>
            <a:r>
              <a:rPr lang="en-US" dirty="0"/>
              <a:t>Promotes honesty in office but not ability.</a:t>
            </a:r>
          </a:p>
          <a:p>
            <a:pPr lvl="1"/>
            <a:r>
              <a:rPr lang="en-US" sz="900" dirty="0"/>
              <a:t>Chief archon (ARCHON EPONYMOUS) still from the wealthy, but this makes it more difficult for a wealthy elite to control officials beholden to them etc. wider distribution of offices leading to weakening of offices.</a:t>
            </a:r>
          </a:p>
          <a:p>
            <a:pPr lvl="1"/>
            <a:r>
              <a:rPr lang="en-US" sz="900" i="1" dirty="0"/>
              <a:t>strategoi</a:t>
            </a:r>
            <a:r>
              <a:rPr lang="en-US" sz="900" dirty="0"/>
              <a:t> (“generals”) promoted</a:t>
            </a:r>
          </a:p>
          <a:p>
            <a:pPr lvl="1"/>
            <a:r>
              <a:rPr lang="en-US" sz="900" dirty="0"/>
              <a:t>nothing to connect </a:t>
            </a:r>
            <a:r>
              <a:rPr lang="en-US" sz="900" dirty="0" err="1"/>
              <a:t>th’s</a:t>
            </a:r>
            <a:r>
              <a:rPr lang="en-US" sz="900" dirty="0"/>
              <a:t> name to this development but important. archonships opened to knights (</a:t>
            </a:r>
            <a:r>
              <a:rPr lang="en-US" sz="900" i="1" dirty="0"/>
              <a:t>hippeis</a:t>
            </a:r>
            <a:r>
              <a:rPr lang="en-US" sz="900" dirty="0"/>
              <a:t>), by lottery.</a:t>
            </a:r>
          </a:p>
          <a:p>
            <a:pPr marL="454823" lvl="1" defTabSz="909645">
              <a:defRPr/>
            </a:pPr>
            <a:r>
              <a:rPr lang="en-US" sz="900" b="1" dirty="0"/>
              <a:t>487/6 BCE.</a:t>
            </a:r>
            <a:r>
              <a:rPr lang="en-US" sz="900" dirty="0"/>
              <a:t> Because the </a:t>
            </a:r>
            <a:r>
              <a:rPr lang="en-US" sz="900" b="1" dirty="0"/>
              <a:t>polemarch</a:t>
            </a:r>
            <a:r>
              <a:rPr lang="en-US" sz="900" dirty="0"/>
              <a:t> archon ("commander in chief") now chosen by </a:t>
            </a:r>
            <a:r>
              <a:rPr lang="en-US" sz="900" i="1" dirty="0"/>
              <a:t>lottery</a:t>
            </a:r>
            <a:r>
              <a:rPr lang="en-US" sz="900" dirty="0"/>
              <a:t>, the 10 generals (</a:t>
            </a:r>
            <a:r>
              <a:rPr lang="en-US" sz="900" b="1" i="1" dirty="0" err="1"/>
              <a:t>strategeoi</a:t>
            </a:r>
            <a:r>
              <a:rPr lang="en-US" sz="900" dirty="0"/>
              <a:t>) elected by the tribes now the </a:t>
            </a:r>
            <a:r>
              <a:rPr lang="en-US" sz="900" i="1" dirty="0"/>
              <a:t>de facto</a:t>
            </a:r>
            <a:r>
              <a:rPr lang="en-US" sz="900" dirty="0"/>
              <a:t> chief military </a:t>
            </a:r>
            <a:r>
              <a:rPr lang="en-US" sz="900" i="1" dirty="0"/>
              <a:t>and</a:t>
            </a:r>
            <a:r>
              <a:rPr lang="en-US" sz="900" dirty="0"/>
              <a:t> civil officials.</a:t>
            </a:r>
          </a:p>
          <a:p>
            <a:pPr lvl="1"/>
            <a:r>
              <a:rPr lang="en-US" sz="900" dirty="0"/>
              <a:t>in consequence, the </a:t>
            </a:r>
            <a:r>
              <a:rPr lang="en-US" sz="900" i="1" dirty="0" err="1"/>
              <a:t>stratēgia</a:t>
            </a:r>
            <a:r>
              <a:rPr lang="en-US" sz="900" dirty="0"/>
              <a:t>, an elective office, promoted in functional importance.</a:t>
            </a:r>
          </a:p>
          <a:p>
            <a:pPr lvl="2"/>
            <a:r>
              <a:rPr lang="en-US" sz="900" i="1" dirty="0" err="1"/>
              <a:t>stratēgoi</a:t>
            </a:r>
            <a:r>
              <a:rPr lang="en-US" sz="900" dirty="0"/>
              <a:t> could be re-elected.</a:t>
            </a:r>
          </a:p>
          <a:p>
            <a:pPr lvl="2"/>
            <a:r>
              <a:rPr lang="en-US" sz="900" dirty="0"/>
              <a:t>likely to reduce prestige of Areopagus, filled exclusively by ex-archons.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95639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Tyrannicides at Athens (Panathenaea of 514 BCE)</a:t>
            </a:r>
          </a:p>
          <a:p>
            <a:pPr lvl="1"/>
            <a:r>
              <a:rPr lang="en-US" dirty="0"/>
              <a:t>Cleisthenes elevated them as heroes. that put a democratic stamp on them. it is argued that their love figured symbolically as a kind of erotically charged patriotism. that idea comes back again and again, notably, in </a:t>
            </a:r>
            <a:r>
              <a:rPr lang="en-US" dirty="0" err="1"/>
              <a:t>periclean</a:t>
            </a:r>
            <a:r>
              <a:rPr lang="en-US" dirty="0"/>
              <a:t> </a:t>
            </a:r>
            <a:r>
              <a:rPr lang="en-US" dirty="0" err="1"/>
              <a:t>fo</a:t>
            </a:r>
            <a:r>
              <a:rPr lang="en-US" dirty="0"/>
              <a:t>.</a:t>
            </a:r>
          </a:p>
          <a:p>
            <a:pPr lvl="0"/>
            <a:r>
              <a:rPr lang="en-US" dirty="0"/>
              <a:t>Tyrannicides ("tyrant slayers"), Roman copies of 5th-cent BCE Greek originals</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1941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Persian debate </a:t>
            </a:r>
            <a:r>
              <a:rPr lang="en-US" sz="1200" dirty="0"/>
              <a:t>(Herodotus book 3, sections 80-82, ca. 522 BCE)</a:t>
            </a:r>
            <a:r>
              <a:rPr lang="en-US" dirty="0"/>
              <a:t>.</a:t>
            </a:r>
          </a:p>
          <a:p>
            <a:pPr lvl="1"/>
            <a:r>
              <a:rPr lang="en-US" dirty="0" err="1"/>
              <a:t>otanes</a:t>
            </a:r>
            <a:r>
              <a:rPr lang="en-US" dirty="0"/>
              <a:t> democrat on monarchial hubris and phthonos. vulnerable to flattery, but sensitive as well to being seen to be flattered. but the hubris (lawlessness) main thing. rule of many promotes </a:t>
            </a:r>
            <a:r>
              <a:rPr lang="en-US" i="1" dirty="0"/>
              <a:t>isonomia</a:t>
            </a:r>
            <a:r>
              <a:rPr lang="en-US" dirty="0"/>
              <a:t>. note brief description of democratic state.</a:t>
            </a:r>
          </a:p>
          <a:p>
            <a:pPr lvl="1"/>
            <a:r>
              <a:rPr lang="en-US" dirty="0" err="1"/>
              <a:t>megabyzus</a:t>
            </a:r>
            <a:r>
              <a:rPr lang="en-US" dirty="0"/>
              <a:t> on oligarchy. ignorance and hubris of "crowd" exceeds that of tyrant. rule by "best" is best.</a:t>
            </a:r>
          </a:p>
          <a:p>
            <a:pPr lvl="1"/>
            <a:r>
              <a:rPr lang="en-US" dirty="0" err="1"/>
              <a:t>darius</a:t>
            </a:r>
            <a:r>
              <a:rPr lang="en-US" dirty="0"/>
              <a:t> agrees with mega on democracy but not on oligarchy. rule of a single good man best. plurality of rulers conduces to strife (</a:t>
            </a:r>
            <a:r>
              <a:rPr lang="en-US" i="1" dirty="0"/>
              <a:t>stasis</a:t>
            </a:r>
            <a:r>
              <a:rPr lang="en-US" dirty="0"/>
              <a:t>). plus dēmos is corrupt. our liberty (</a:t>
            </a:r>
            <a:r>
              <a:rPr lang="en-US" dirty="0" err="1"/>
              <a:t>persian</a:t>
            </a:r>
            <a:r>
              <a:rPr lang="en-US" dirty="0"/>
              <a:t> liberty from </a:t>
            </a:r>
            <a:r>
              <a:rPr lang="en-US" dirty="0" err="1"/>
              <a:t>medes</a:t>
            </a:r>
            <a:r>
              <a:rPr lang="en-US" dirty="0"/>
              <a:t>) came from a king. all constitutions eventually morph into monarchies.</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300591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8753A-EF31-42D0-BBD5-6BFFCB0D79B4}" type="slidenum">
              <a:rPr lang="en-US"/>
              <a:pPr/>
              <a:t>14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877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AFFAD-3361-4136-A8ED-4C5737EAA84D}" type="slidenum">
              <a:rPr lang="en-US"/>
              <a:pPr/>
              <a:t>15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sz="900" b="1" i="1" dirty="0"/>
              <a:t>ca.</a:t>
            </a:r>
            <a:r>
              <a:rPr lang="en-US" sz="900" b="1" dirty="0"/>
              <a:t> 528</a:t>
            </a:r>
            <a:r>
              <a:rPr lang="en-US" sz="900" dirty="0"/>
              <a:t>, born</a:t>
            </a:r>
          </a:p>
          <a:p>
            <a:pPr lvl="1"/>
            <a:r>
              <a:rPr lang="en-US" sz="900" dirty="0"/>
              <a:t>father Eupatrid (</a:t>
            </a:r>
            <a:r>
              <a:rPr lang="en-US" sz="900" dirty="0" err="1"/>
              <a:t>Lycomids</a:t>
            </a:r>
            <a:r>
              <a:rPr lang="en-US" sz="900" dirty="0"/>
              <a:t>), mother foreign</a:t>
            </a:r>
          </a:p>
          <a:p>
            <a:r>
              <a:rPr lang="en-US" sz="900" b="1" dirty="0"/>
              <a:t>493/2</a:t>
            </a:r>
            <a:r>
              <a:rPr lang="en-US" sz="900" dirty="0"/>
              <a:t> archon</a:t>
            </a:r>
          </a:p>
          <a:p>
            <a:pPr lvl="1"/>
            <a:r>
              <a:rPr lang="en-US" sz="900" dirty="0"/>
              <a:t>begins to develop Piraeus as port</a:t>
            </a:r>
          </a:p>
          <a:p>
            <a:pPr lvl="1"/>
            <a:r>
              <a:rPr lang="en-US" sz="900" b="1" dirty="0"/>
              <a:t>487/6</a:t>
            </a:r>
            <a:r>
              <a:rPr lang="en-US" sz="900" dirty="0"/>
              <a:t> archon lottery</a:t>
            </a:r>
          </a:p>
          <a:p>
            <a:r>
              <a:rPr lang="en-US" dirty="0"/>
              <a:t>from 70 to 200 triremes</a:t>
            </a:r>
          </a:p>
          <a:p>
            <a:r>
              <a:rPr lang="en-US" dirty="0"/>
              <a:t>in response to news of Persian fleet build-up</a:t>
            </a:r>
          </a:p>
          <a:p>
            <a:endParaRPr lang="en-US" dirty="0"/>
          </a:p>
          <a:p>
            <a:pPr>
              <a:lnSpc>
                <a:spcPct val="90000"/>
              </a:lnSpc>
              <a:buFontTx/>
              <a:buNone/>
            </a:pPr>
            <a:r>
              <a:rPr lang="en-US" b="1" dirty="0"/>
              <a:t>490</a:t>
            </a:r>
            <a:r>
              <a:rPr lang="en-US" dirty="0"/>
              <a:t> Battle of Marathon</a:t>
            </a:r>
          </a:p>
          <a:p>
            <a:pPr lvl="1">
              <a:lnSpc>
                <a:spcPct val="90000"/>
              </a:lnSpc>
            </a:pPr>
            <a:r>
              <a:rPr lang="en-US" dirty="0"/>
              <a:t>Miltiades victorious</a:t>
            </a:r>
          </a:p>
          <a:p>
            <a:pPr lvl="1">
              <a:lnSpc>
                <a:spcPct val="90000"/>
              </a:lnSpc>
            </a:pPr>
            <a:r>
              <a:rPr lang="en-US" dirty="0"/>
              <a:t>Themistocles envious</a:t>
            </a:r>
          </a:p>
          <a:p>
            <a:pPr>
              <a:lnSpc>
                <a:spcPct val="90000"/>
              </a:lnSpc>
              <a:buFontTx/>
              <a:buNone/>
            </a:pPr>
            <a:r>
              <a:rPr lang="en-US" b="1" dirty="0"/>
              <a:t>483</a:t>
            </a:r>
            <a:r>
              <a:rPr lang="en-US" dirty="0"/>
              <a:t> Fleet commissioned</a:t>
            </a:r>
          </a:p>
          <a:p>
            <a:pPr lvl="1">
              <a:lnSpc>
                <a:spcPct val="90000"/>
              </a:lnSpc>
            </a:pPr>
            <a:r>
              <a:rPr lang="en-US" dirty="0"/>
              <a:t>mining surplus</a:t>
            </a:r>
          </a:p>
          <a:p>
            <a:pPr>
              <a:lnSpc>
                <a:spcPct val="90000"/>
              </a:lnSpc>
              <a:buFontTx/>
              <a:buNone/>
            </a:pPr>
            <a:r>
              <a:rPr lang="en-US" b="1" dirty="0"/>
              <a:t>482</a:t>
            </a:r>
            <a:r>
              <a:rPr lang="en-US" dirty="0"/>
              <a:t> Aristides </a:t>
            </a:r>
            <a:r>
              <a:rPr lang="en-US" b="1" dirty="0">
                <a:hlinkClick r:id="rId3" action="ppaction://hlinksldjump"/>
              </a:rPr>
              <a:t>ostracized</a:t>
            </a:r>
            <a:endParaRPr lang="en-US" b="1" dirty="0"/>
          </a:p>
          <a:p>
            <a:pPr>
              <a:buFontTx/>
              <a:buNone/>
            </a:pPr>
            <a:r>
              <a:rPr lang="en-US" b="1" dirty="0"/>
              <a:t>480</a:t>
            </a:r>
            <a:r>
              <a:rPr lang="en-US" dirty="0"/>
              <a:t> Themistocles </a:t>
            </a:r>
            <a:r>
              <a:rPr lang="en-US" i="1" dirty="0"/>
              <a:t>strategos</a:t>
            </a:r>
            <a:endParaRPr lang="en-US" dirty="0"/>
          </a:p>
          <a:p>
            <a:r>
              <a:rPr lang="en-US" dirty="0"/>
              <a:t>Battles of …</a:t>
            </a:r>
          </a:p>
          <a:p>
            <a:pPr lvl="1"/>
            <a:r>
              <a:rPr lang="en-US" dirty="0"/>
              <a:t>Artemisium</a:t>
            </a:r>
          </a:p>
          <a:p>
            <a:pPr lvl="1"/>
            <a:r>
              <a:rPr lang="en-US" b="1" dirty="0">
                <a:hlinkClick r:id="rId2" action="ppaction://hlinksldjump"/>
              </a:rPr>
              <a:t>Salamis</a:t>
            </a:r>
            <a:endParaRPr lang="en-US" b="1" dirty="0"/>
          </a:p>
          <a:p>
            <a:pPr lvl="1"/>
            <a:r>
              <a:rPr lang="en-US" dirty="0"/>
              <a:t>Plataea</a:t>
            </a:r>
          </a:p>
          <a:p>
            <a:r>
              <a:rPr lang="en-US" b="1" dirty="0"/>
              <a:t>early 470s</a:t>
            </a:r>
            <a:r>
              <a:rPr lang="en-US" dirty="0"/>
              <a:t> fortification</a:t>
            </a:r>
          </a:p>
          <a:p>
            <a:pPr lvl="1"/>
            <a:r>
              <a:rPr lang="en-US" dirty="0"/>
              <a:t>Athens, Piraeus</a:t>
            </a:r>
          </a:p>
          <a:p>
            <a:pPr lvl="2"/>
            <a:r>
              <a:rPr lang="en-US" dirty="0"/>
              <a:t>on Themistocles’ and Aristides’ urging.</a:t>
            </a:r>
          </a:p>
          <a:p>
            <a:r>
              <a:rPr lang="en-US" b="1" dirty="0"/>
              <a:t>471</a:t>
            </a:r>
            <a:r>
              <a:rPr lang="en-US" dirty="0"/>
              <a:t> Themistocles ostracized</a:t>
            </a:r>
          </a:p>
          <a:p>
            <a:r>
              <a:rPr lang="en-US" b="1" i="1" dirty="0"/>
              <a:t>ca.</a:t>
            </a:r>
            <a:r>
              <a:rPr lang="en-US" b="1" dirty="0"/>
              <a:t> 471/0</a:t>
            </a:r>
            <a:r>
              <a:rPr lang="en-US" dirty="0"/>
              <a:t> condemned traitor</a:t>
            </a:r>
            <a:endParaRPr lang="en-US" i="1" dirty="0"/>
          </a:p>
          <a:p>
            <a:pPr lvl="1"/>
            <a:r>
              <a:rPr lang="en-US" dirty="0"/>
              <a:t>exile</a:t>
            </a:r>
          </a:p>
          <a:p>
            <a:pPr lvl="1"/>
            <a:r>
              <a:rPr lang="en-US" dirty="0"/>
              <a:t>confiscation</a:t>
            </a:r>
          </a:p>
          <a:p>
            <a:pPr lvl="1"/>
            <a:r>
              <a:rPr lang="en-US" dirty="0"/>
              <a:t>disfranchisement</a:t>
            </a:r>
          </a:p>
          <a:p>
            <a:r>
              <a:rPr lang="en-US" b="1" dirty="0"/>
              <a:t>462</a:t>
            </a:r>
            <a:r>
              <a:rPr lang="en-US" dirty="0"/>
              <a:t> death in exile</a:t>
            </a:r>
          </a:p>
          <a:p>
            <a:pPr lvl="0"/>
            <a:endParaRPr lang="en-US" sz="900" dirty="0"/>
          </a:p>
        </p:txBody>
      </p:sp>
    </p:spTree>
    <p:extLst>
      <p:ext uri="{BB962C8B-B14F-4D97-AF65-F5344CB8AC3E}">
        <p14:creationId xmlns:p14="http://schemas.microsoft.com/office/powerpoint/2010/main" val="297024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again:</a:t>
            </a:r>
          </a:p>
          <a:p>
            <a:r>
              <a:rPr lang="en-US" dirty="0"/>
              <a:t>Again, when he went to Olympia, he annoyed the Greeks by trying to rival Cimon in the dinners he gave and in the magnificence of his furniture and the tents in which he entertained his visitors. People were prepared to excuse this kind of extravagance in Cimon because he was young and belonged to a great family. But coming from a man who had neither made himself a reputation nor possessed the means to support these expenses, such an attempt to raise himself above his station was regarded as sheer imposture.</a:t>
            </a:r>
          </a:p>
          <a:p>
            <a:r>
              <a:rPr lang="en-US" dirty="0"/>
              <a:t>Plutarch. The Rise and Fall of Athens: Nine Greek Lives (Classics) (p. 82). Penguin Books Ltd. Kindle Edition. </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16</a:t>
            </a:fld>
            <a:endParaRPr lang="en-US"/>
          </a:p>
        </p:txBody>
      </p:sp>
    </p:spTree>
    <p:extLst>
      <p:ext uri="{BB962C8B-B14F-4D97-AF65-F5344CB8AC3E}">
        <p14:creationId xmlns:p14="http://schemas.microsoft.com/office/powerpoint/2010/main" val="261258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2043B-A77A-4F60-87AA-F1CB66CEF69D}" type="slidenum">
              <a:rPr lang="en-US"/>
              <a:pPr/>
              <a:t>17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dirty="0"/>
              <a:t>10-year banishment</a:t>
            </a:r>
          </a:p>
          <a:p>
            <a:r>
              <a:rPr lang="en-US" dirty="0"/>
              <a:t>without loss of</a:t>
            </a:r>
          </a:p>
          <a:p>
            <a:pPr lvl="2"/>
            <a:r>
              <a:rPr lang="en-US" dirty="0"/>
              <a:t>citizenship</a:t>
            </a:r>
          </a:p>
          <a:p>
            <a:pPr lvl="2"/>
            <a:r>
              <a:rPr lang="en-US" dirty="0"/>
              <a:t>property</a:t>
            </a:r>
          </a:p>
          <a:p>
            <a:pPr lvl="2"/>
            <a:r>
              <a:rPr lang="en-US" dirty="0"/>
              <a:t>dignity</a:t>
            </a:r>
          </a:p>
          <a:p>
            <a:endParaRPr lang="en-US" dirty="0"/>
          </a:p>
          <a:p>
            <a:endParaRPr lang="en-US" dirty="0"/>
          </a:p>
          <a:p>
            <a:r>
              <a:rPr lang="en-US" dirty="0"/>
              <a:t>invented?</a:t>
            </a:r>
          </a:p>
          <a:p>
            <a:r>
              <a:rPr lang="en-US" dirty="0"/>
              <a:t>every year, once a year, assembly votes: should we hold an ostracism?</a:t>
            </a:r>
          </a:p>
          <a:p>
            <a:r>
              <a:rPr lang="en-US" dirty="0"/>
              <a:t>if yes, then an ostracism held shortly afterwards. in agora. you could vote for anyone you wished. the winner (with a minimum of 6000 votes total - </a:t>
            </a:r>
            <a:r>
              <a:rPr lang="en-US" i="1" dirty="0"/>
              <a:t>possibly</a:t>
            </a:r>
            <a:r>
              <a:rPr lang="en-US" dirty="0"/>
              <a:t> a minimum of 6000 for one individual [</a:t>
            </a:r>
            <a:r>
              <a:rPr lang="en-US" dirty="0" err="1"/>
              <a:t>philochorus</a:t>
            </a:r>
            <a:r>
              <a:rPr lang="en-US" dirty="0"/>
              <a:t>]) sent away for 10 years.</a:t>
            </a:r>
          </a:p>
          <a:p>
            <a:r>
              <a:rPr lang="en-US" dirty="0"/>
              <a:t>comes into own 487</a:t>
            </a:r>
          </a:p>
          <a:p>
            <a:r>
              <a:rPr lang="en-US" dirty="0"/>
              <a:t>last ostracism: </a:t>
            </a:r>
            <a:r>
              <a:rPr lang="en-US" dirty="0" err="1"/>
              <a:t>hyperbolus</a:t>
            </a:r>
            <a:r>
              <a:rPr lang="en-US" dirty="0"/>
              <a:t> in 417.</a:t>
            </a:r>
          </a:p>
          <a:p>
            <a:r>
              <a:rPr lang="en-US" dirty="0"/>
              <a:t>used by </a:t>
            </a:r>
            <a:r>
              <a:rPr lang="en-US" dirty="0" err="1"/>
              <a:t>themistocles</a:t>
            </a:r>
            <a:r>
              <a:rPr lang="en-US" dirty="0"/>
              <a:t> against his rival </a:t>
            </a:r>
            <a:r>
              <a:rPr lang="en-US" dirty="0" err="1"/>
              <a:t>aristides</a:t>
            </a:r>
            <a:r>
              <a:rPr lang="en-US" dirty="0"/>
              <a:t>, among others (484).</a:t>
            </a:r>
          </a:p>
          <a:p>
            <a:r>
              <a:rPr lang="en-US" dirty="0"/>
              <a:t>found was a hoard of pottery sherds - 190 - all inscribed with the name </a:t>
            </a:r>
            <a:r>
              <a:rPr lang="en-US" dirty="0" err="1"/>
              <a:t>themistocles</a:t>
            </a:r>
            <a:r>
              <a:rPr lang="en-US" dirty="0"/>
              <a:t>, written by only a few individual inscribers: clearly a campaign against them.</a:t>
            </a:r>
          </a:p>
          <a:p>
            <a:r>
              <a:rPr lang="en-US" dirty="0"/>
              <a:t>them finally ostracized in </a:t>
            </a:r>
            <a:r>
              <a:rPr lang="en-US" i="1" dirty="0"/>
              <a:t>ca.</a:t>
            </a:r>
            <a:r>
              <a:rPr lang="en-US" dirty="0"/>
              <a:t> 470.</a:t>
            </a:r>
          </a:p>
          <a:p>
            <a:r>
              <a:rPr lang="en-US" dirty="0" err="1"/>
              <a:t>ober</a:t>
            </a:r>
            <a:r>
              <a:rPr lang="en-US" dirty="0"/>
              <a:t> p. 74: “Ostracism was a way to expel from the community any individual who threatened the national consensus, especially by advocating ideas or acting in ways that threatened the values of political society. Ostracism also served as a public demonstration of the binding nature of democratic decisions on an individual.” seemingly, a kind of social control sending the message that “Active dissent is unacceptable.”</a:t>
            </a:r>
          </a:p>
          <a:p>
            <a:r>
              <a:rPr lang="en-US" dirty="0"/>
              <a:t>anti-</a:t>
            </a:r>
            <a:r>
              <a:rPr lang="en-US" i="1" dirty="0"/>
              <a:t>stasis</a:t>
            </a:r>
            <a:r>
              <a:rPr lang="en-US" dirty="0"/>
              <a:t>, anti-tyranny?</a:t>
            </a:r>
          </a:p>
          <a:p>
            <a:pPr lvl="1"/>
            <a:r>
              <a:rPr lang="en-US" dirty="0"/>
              <a:t>elite “time out”?</a:t>
            </a:r>
          </a:p>
          <a:p>
            <a:r>
              <a:rPr lang="en-US" dirty="0"/>
              <a:t>political weapon</a:t>
            </a:r>
          </a:p>
        </p:txBody>
      </p:sp>
    </p:spTree>
    <p:extLst>
      <p:ext uri="{BB962C8B-B14F-4D97-AF65-F5344CB8AC3E}">
        <p14:creationId xmlns:p14="http://schemas.microsoft.com/office/powerpoint/2010/main" val="187343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18</a:t>
            </a:fld>
            <a:endParaRPr lang="en-US"/>
          </a:p>
        </p:txBody>
      </p:sp>
    </p:spTree>
    <p:extLst>
      <p:ext uri="{BB962C8B-B14F-4D97-AF65-F5344CB8AC3E}">
        <p14:creationId xmlns:p14="http://schemas.microsoft.com/office/powerpoint/2010/main" val="3025369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30B0F-0878-417A-B6C2-C7EA7C768A11}" type="slidenum">
              <a:rPr lang="en-US"/>
              <a:pPr/>
              <a:t>19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084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255075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20</a:t>
            </a:fld>
            <a:endParaRPr lang="en-US"/>
          </a:p>
        </p:txBody>
      </p:sp>
    </p:spTree>
    <p:extLst>
      <p:ext uri="{BB962C8B-B14F-4D97-AF65-F5344CB8AC3E}">
        <p14:creationId xmlns:p14="http://schemas.microsoft.com/office/powerpoint/2010/main" val="160508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Dahl’s</a:t>
            </a:r>
          </a:p>
          <a:p>
            <a:pPr lvl="1"/>
            <a:r>
              <a:rPr lang="en-US" dirty="0"/>
              <a:t>“Strong equality”</a:t>
            </a:r>
          </a:p>
          <a:p>
            <a:pPr lvl="2"/>
            <a:r>
              <a:rPr lang="en-US" dirty="0"/>
              <a:t>The belief that “all members of [an] association are adequately qualified to participate on an equal footing with others in the process of governing the association”</a:t>
            </a:r>
            <a:br>
              <a:rPr lang="en-US" dirty="0"/>
            </a:br>
            <a:r>
              <a:rPr lang="en-US" sz="900" dirty="0"/>
              <a:t>(Dahl 31)</a:t>
            </a:r>
            <a:endParaRPr lang="en-US" dirty="0"/>
          </a:p>
          <a:p>
            <a:pPr lvl="1"/>
            <a:r>
              <a:rPr lang="en-US" dirty="0"/>
              <a:t>Four criteria</a:t>
            </a:r>
          </a:p>
          <a:p>
            <a:pPr marL="1306036" lvl="2" indent="-396391"/>
            <a:r>
              <a:rPr lang="en-US" dirty="0"/>
              <a:t>1. </a:t>
            </a:r>
            <a:r>
              <a:rPr lang="en-US" b="1" i="1" dirty="0"/>
              <a:t>Effective participation</a:t>
            </a:r>
            <a:r>
              <a:rPr lang="en-US" dirty="0"/>
              <a:t> by citizens.</a:t>
            </a:r>
          </a:p>
          <a:p>
            <a:pPr marL="1306036" lvl="2" indent="-396391"/>
            <a:r>
              <a:rPr lang="en-US" dirty="0"/>
              <a:t>2. </a:t>
            </a:r>
            <a:r>
              <a:rPr lang="en-US" b="1" i="1" dirty="0"/>
              <a:t>Voting equality at the decisive stage</a:t>
            </a:r>
            <a:r>
              <a:rPr lang="en-US" dirty="0"/>
              <a:t>.</a:t>
            </a:r>
          </a:p>
          <a:p>
            <a:pPr marL="1306036" lvl="2" indent="-396391"/>
            <a:r>
              <a:rPr lang="en-US" dirty="0"/>
              <a:t>3. Citizens’ </a:t>
            </a:r>
            <a:r>
              <a:rPr lang="en-US" b="1" i="1" dirty="0"/>
              <a:t>enlightened understanding</a:t>
            </a:r>
            <a:r>
              <a:rPr lang="en-US" dirty="0"/>
              <a:t> of issues.</a:t>
            </a:r>
          </a:p>
          <a:p>
            <a:pPr marL="1306036" lvl="2" indent="-396391"/>
            <a:r>
              <a:rPr lang="en-US" dirty="0"/>
              <a:t>4. Popular </a:t>
            </a:r>
            <a:r>
              <a:rPr lang="en-US" b="1" i="1" dirty="0"/>
              <a:t>control of agenda</a:t>
            </a:r>
            <a:r>
              <a:rPr lang="en-US" dirty="0"/>
              <a:t>.</a:t>
            </a:r>
          </a:p>
          <a:p>
            <a:r>
              <a:rPr lang="en-US" dirty="0"/>
              <a:t>Ober’s</a:t>
            </a:r>
          </a:p>
          <a:p>
            <a:pPr lvl="1"/>
            <a:r>
              <a:rPr lang="en-US" dirty="0"/>
              <a:t>Ideological contradictions</a:t>
            </a:r>
          </a:p>
          <a:p>
            <a:pPr lvl="2"/>
            <a:r>
              <a:rPr lang="en-US" dirty="0"/>
              <a:t>Mass/elite</a:t>
            </a:r>
          </a:p>
          <a:p>
            <a:pPr lvl="2"/>
            <a:r>
              <a:rPr lang="en-US" dirty="0"/>
              <a:t>Equality/inequality</a:t>
            </a:r>
          </a:p>
          <a:p>
            <a:pPr lvl="2"/>
            <a:r>
              <a:rPr lang="en-US" dirty="0"/>
              <a:t>Freedom/consensus</a:t>
            </a:r>
          </a:p>
          <a:p>
            <a:pPr lvl="2"/>
            <a:r>
              <a:rPr lang="en-US" dirty="0"/>
              <a:t>Popular sovereignty/rule of law</a:t>
            </a:r>
          </a:p>
          <a:p>
            <a:pPr lvl="1"/>
            <a:r>
              <a:rPr lang="en-US" dirty="0"/>
              <a:t>Ideological negotiations</a:t>
            </a:r>
          </a:p>
          <a:p>
            <a:pPr lvl="2"/>
            <a:r>
              <a:rPr lang="en-US" dirty="0"/>
              <a:t>Rhetorical mediation</a:t>
            </a:r>
          </a:p>
          <a:p>
            <a:pPr lvl="3"/>
            <a:r>
              <a:rPr lang="en-US" i="1" dirty="0"/>
              <a:t>Topoi</a:t>
            </a:r>
          </a:p>
          <a:p>
            <a:pPr lvl="2"/>
            <a:r>
              <a:rPr lang="en-US" dirty="0"/>
              <a:t>Elitism</a:t>
            </a:r>
          </a:p>
          <a:p>
            <a:pPr lvl="2"/>
            <a:r>
              <a:rPr lang="en-US" dirty="0"/>
              <a:t>Popular hegemony</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21</a:t>
            </a:fld>
            <a:endParaRPr lang="en-US"/>
          </a:p>
        </p:txBody>
      </p:sp>
    </p:spTree>
    <p:extLst>
      <p:ext uri="{BB962C8B-B14F-4D97-AF65-F5344CB8AC3E}">
        <p14:creationId xmlns:p14="http://schemas.microsoft.com/office/powerpoint/2010/main" val="267241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597"/>
              </a:spcBef>
            </a:pPr>
            <a:r>
              <a:rPr lang="en-US" dirty="0"/>
              <a:t>QUOTATIONS:</a:t>
            </a:r>
          </a:p>
          <a:p>
            <a:pPr>
              <a:lnSpc>
                <a:spcPct val="125000"/>
              </a:lnSpc>
              <a:spcBef>
                <a:spcPts val="597"/>
              </a:spcBef>
            </a:pPr>
            <a:r>
              <a:rPr lang="en-US" dirty="0"/>
              <a:t>“… his master [teacher] remarked to him more than once: ‘At least there will be nothing petty about you, my boy. You are going to be a great man one way or the other, either for good or evil’ ” (Plutarch </a:t>
            </a:r>
            <a:r>
              <a:rPr lang="en-US" i="1" dirty="0"/>
              <a:t>The Rise and Fall of Athens</a:t>
            </a:r>
            <a:r>
              <a:rPr lang="en-US" dirty="0"/>
              <a:t> p. 78).</a:t>
            </a:r>
          </a:p>
          <a:p>
            <a:pPr>
              <a:lnSpc>
                <a:spcPct val="125000"/>
              </a:lnSpc>
              <a:spcBef>
                <a:spcPts val="597"/>
              </a:spcBef>
            </a:pPr>
            <a:r>
              <a:rPr lang="en-US" dirty="0"/>
              <a:t>“It is said, in fact, that Themistocles was quite carried away by his yearning for fame and that his ambition to play a part in great events had become a passion with him” (</a:t>
            </a:r>
            <a:r>
              <a:rPr lang="en-US" i="1" dirty="0" err="1"/>
              <a:t>praxeōn</a:t>
            </a:r>
            <a:r>
              <a:rPr lang="en-US" i="1" dirty="0"/>
              <a:t> </a:t>
            </a:r>
            <a:r>
              <a:rPr lang="en-US" i="1" dirty="0" err="1"/>
              <a:t>megalōn</a:t>
            </a:r>
            <a:r>
              <a:rPr lang="en-US" i="1" dirty="0"/>
              <a:t> </a:t>
            </a:r>
            <a:r>
              <a:rPr lang="en-US" i="1" dirty="0" err="1"/>
              <a:t>hupo</a:t>
            </a:r>
            <a:r>
              <a:rPr lang="en-US" i="1" dirty="0"/>
              <a:t> </a:t>
            </a:r>
            <a:r>
              <a:rPr lang="en-US" i="1" dirty="0" err="1"/>
              <a:t>philotimias</a:t>
            </a:r>
            <a:r>
              <a:rPr lang="en-US" i="1" dirty="0"/>
              <a:t> erastēs</a:t>
            </a:r>
            <a:r>
              <a:rPr lang="en-US" dirty="0"/>
              <a:t>, “driven by ambition to lust for great deeds,” p. 80).</a:t>
            </a:r>
          </a:p>
          <a:p>
            <a:pPr>
              <a:lnSpc>
                <a:spcPct val="125000"/>
              </a:lnSpc>
              <a:spcBef>
                <a:spcPts val="597"/>
              </a:spcBef>
            </a:pPr>
            <a:r>
              <a:rPr lang="en-US" dirty="0"/>
              <a:t>“… he was the only man who had the courage to come before the people and propose that the revenue from the silver mines at </a:t>
            </a:r>
            <a:r>
              <a:rPr lang="en-US" dirty="0" err="1"/>
              <a:t>Laurium</a:t>
            </a:r>
            <a:r>
              <a:rPr lang="en-US" dirty="0"/>
              <a:t>, which the Athenians had been in the habit of dividing among themselves, should be set aside and the money used to build triremes for the war against Aegina” (p. 80).</a:t>
            </a:r>
          </a:p>
          <a:p>
            <a:pPr>
              <a:lnSpc>
                <a:spcPct val="125000"/>
              </a:lnSpc>
              <a:spcBef>
                <a:spcPts val="597"/>
              </a:spcBef>
            </a:pPr>
            <a:r>
              <a:rPr lang="en-US" dirty="0"/>
              <a:t>More on that issue: “… he had only to play upon the enmity and the jealousy the people felt towards the Aeginetans to make them agree to the outlay” (p. 80).</a:t>
            </a:r>
          </a:p>
          <a:p>
            <a:pPr>
              <a:lnSpc>
                <a:spcPct val="125000"/>
              </a:lnSpc>
              <a:spcBef>
                <a:spcPts val="597"/>
              </a:spcBef>
            </a:pPr>
            <a:r>
              <a:rPr lang="en-US" dirty="0"/>
              <a:t>Seeking to persuade Athenians to evacuate Athens rather than defend it from the Persian army, “Themistocles, seeing no hope of winning over the people to his plans by any power of human reasoning, set to work to influence them with oracles and signs from heaven” (86).</a:t>
            </a:r>
          </a:p>
          <a:p>
            <a:pPr lvl="1">
              <a:lnSpc>
                <a:spcPct val="125000"/>
              </a:lnSpc>
              <a:spcBef>
                <a:spcPts val="597"/>
              </a:spcBef>
            </a:pPr>
            <a:r>
              <a:rPr lang="en-US" dirty="0"/>
              <a:t>goes on: “He seized upon the episode of the snake, which is believed to have disappeared at this time from its sacred enclosure on the Acropolis, and treated it as a divine portent. When the priests discovered that the first-fruits of sacrifice which were offered to it every day had been left untouched, they gave out to the people on Themistocles’ instructions that the goddess Athena had abandoned her city and was showing them their way to the sea. In his efforts to sway the people he again invoked the famous oracle from Delphi, 1 and insisted that the ‘wooden wall’ could only refer to their ships and that Apollo had spoken of Salamis in his verses as divine, not as terrible or cruel, for the very reason that its name would one day be associated with a great blessing for the Greeks. </a:t>
            </a:r>
          </a:p>
          <a:p>
            <a:pPr>
              <a:lnSpc>
                <a:spcPct val="125000"/>
              </a:lnSpc>
              <a:spcBef>
                <a:spcPts val="597"/>
              </a:spcBef>
            </a:pPr>
            <a:r>
              <a:rPr lang="en-US" dirty="0"/>
              <a:t>On Themistocles fortification of Athens’ port town (the Piraeus) and expansion of Athens’ navy: “The effect of this was to increase the influence of the people at the expense of the nobility and to fill them with confidence, since the control of policy now passed into the hands of sailors and boatswains and pilots” (i.e., the common folk, previously marginalized politically because too poor to pay for infantry weapons, as paid sailors felt central to Athens’ military might, p. 96).</a:t>
            </a:r>
          </a:p>
          <a:p>
            <a:pPr>
              <a:lnSpc>
                <a:spcPct val="125000"/>
              </a:lnSpc>
              <a:spcBef>
                <a:spcPts val="597"/>
              </a:spcBef>
            </a:pPr>
            <a:r>
              <a:rPr lang="en-US" i="1" dirty="0"/>
              <a:t>OTHER GOOD QUOTATIONS?</a:t>
            </a:r>
            <a:endParaRPr lang="en-US" dirty="0"/>
          </a:p>
        </p:txBody>
      </p:sp>
      <p:sp>
        <p:nvSpPr>
          <p:cNvPr id="4" name="Slide Number Placeholder 3"/>
          <p:cNvSpPr>
            <a:spLocks noGrp="1"/>
          </p:cNvSpPr>
          <p:nvPr>
            <p:ph type="sldNum" sz="quarter" idx="5"/>
          </p:nvPr>
        </p:nvSpPr>
        <p:spPr/>
        <p:txBody>
          <a:bodyPr/>
          <a:lstStyle/>
          <a:p>
            <a:fld id="{E1159806-5493-49DF-AFAC-4492ACE1E8CC}" type="slidenum">
              <a:rPr lang="en-US" smtClean="0"/>
              <a:t>3</a:t>
            </a:fld>
            <a:endParaRPr lang="en-US"/>
          </a:p>
        </p:txBody>
      </p:sp>
    </p:spTree>
    <p:extLst>
      <p:ext uri="{BB962C8B-B14F-4D97-AF65-F5344CB8AC3E}">
        <p14:creationId xmlns:p14="http://schemas.microsoft.com/office/powerpoint/2010/main" val="370936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59806-5493-49DF-AFAC-4492ACE1E8CC}" type="slidenum">
              <a:rPr lang="en-US" smtClean="0"/>
              <a:t>4</a:t>
            </a:fld>
            <a:endParaRPr lang="en-US"/>
          </a:p>
        </p:txBody>
      </p:sp>
    </p:spTree>
    <p:extLst>
      <p:ext uri="{BB962C8B-B14F-4D97-AF65-F5344CB8AC3E}">
        <p14:creationId xmlns:p14="http://schemas.microsoft.com/office/powerpoint/2010/main" val="204150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59806-5493-49DF-AFAC-4492ACE1E8CC}" type="slidenum">
              <a:rPr lang="en-US" smtClean="0"/>
              <a:t>5</a:t>
            </a:fld>
            <a:endParaRPr lang="en-US"/>
          </a:p>
        </p:txBody>
      </p:sp>
    </p:spTree>
    <p:extLst>
      <p:ext uri="{BB962C8B-B14F-4D97-AF65-F5344CB8AC3E}">
        <p14:creationId xmlns:p14="http://schemas.microsoft.com/office/powerpoint/2010/main" val="422667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355556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draco</a:t>
            </a:r>
            <a:r>
              <a:rPr lang="en-US" dirty="0"/>
              <a:t>:</a:t>
            </a:r>
            <a:r>
              <a:rPr lang="en-US" baseline="0" dirty="0"/>
              <a:t> perhaps </a:t>
            </a:r>
            <a:r>
              <a:rPr lang="en-US" baseline="0" dirty="0" err="1"/>
              <a:t>thesmothete</a:t>
            </a:r>
            <a:r>
              <a:rPr lang="en-US" baseline="0" dirty="0"/>
              <a:t> authorized to draw up a law code that was then written down. thus becomes a brake on more arbitrary justice processes. homicide laws to limit blood feuds. motive and extenuating circumstances established as pertinent. other crimes seem </a:t>
            </a:r>
            <a:r>
              <a:rPr lang="en-US" baseline="0" dirty="0" err="1"/>
              <a:t>punsihed</a:t>
            </a:r>
            <a:r>
              <a:rPr lang="en-US" baseline="0" dirty="0"/>
              <a:t> harshly – “draconian” punishments. all but homicide law set aside by s</a:t>
            </a:r>
            <a:r>
              <a:rPr lang="en-US" dirty="0"/>
              <a:t>olon. “… it cannot be denied that the few soundly attested laws represent an important stage in the process of institutional consolidation in the polis Athens” (Brill’s New </a:t>
            </a:r>
            <a:r>
              <a:rPr lang="en-US" dirty="0" err="1"/>
              <a:t>Pauly</a:t>
            </a:r>
            <a:r>
              <a:rPr lang="en-US" dirty="0"/>
              <a:t> online)</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89425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59806-5493-49DF-AFAC-4492ACE1E8CC}" type="slidenum">
              <a:rPr lang="en-US" smtClean="0"/>
              <a:t>8</a:t>
            </a:fld>
            <a:endParaRPr lang="en-US"/>
          </a:p>
        </p:txBody>
      </p:sp>
    </p:spTree>
    <p:extLst>
      <p:ext uri="{BB962C8B-B14F-4D97-AF65-F5344CB8AC3E}">
        <p14:creationId xmlns:p14="http://schemas.microsoft.com/office/powerpoint/2010/main" val="11421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divides </a:t>
            </a:r>
            <a:r>
              <a:rPr lang="en-US" baseline="0" dirty="0" err="1"/>
              <a:t>attica</a:t>
            </a:r>
            <a:r>
              <a:rPr lang="en-US" baseline="0" dirty="0"/>
              <a:t> into 3 regions: “city,” “shore,” “inland,” and 139 demes, which are political constituencies. every citizen enrolled in a deme, stays in that deme even if relocates. sons will be members of that deme.</a:t>
            </a:r>
          </a:p>
          <a:p>
            <a:pPr lvl="0"/>
            <a:r>
              <a:rPr lang="en-US" baseline="0" dirty="0"/>
              <a:t>each region into 10 trittyes, with a varying number of demes in each </a:t>
            </a:r>
            <a:r>
              <a:rPr lang="en-US" baseline="0" dirty="0" err="1"/>
              <a:t>trtttys</a:t>
            </a:r>
            <a:r>
              <a:rPr lang="en-US" baseline="0" dirty="0"/>
              <a:t>.</a:t>
            </a:r>
          </a:p>
          <a:p>
            <a:pPr lvl="0"/>
            <a:r>
              <a:rPr lang="en-US" baseline="0" dirty="0"/>
              <a:t>formed 1 tribe from 3 trittyes, 1 trittys from each region = 10 tribes spread out geographically.</a:t>
            </a:r>
          </a:p>
          <a:p>
            <a:pPr lvl="0"/>
            <a:r>
              <a:rPr lang="en-US" baseline="0" dirty="0"/>
              <a:t>by forming a an agenda-preparing council of 500 (50 chosen annually by lot from each tribe), in effect halts aristocratic control over legislative initiatives, and works toward (not quite reaching) a fully sovereign assembly. (boule also oversees finances, foreign policy)</a:t>
            </a:r>
          </a:p>
          <a:p>
            <a:pPr lvl="0"/>
            <a:r>
              <a:rPr lang="en-US" baseline="0" dirty="0"/>
              <a:t>further weakening of old aristocratic identifications in introducing practice of identifying self from one’s deme, evidently with aim of setting aside practice of patronymic, though intermittently practiced.</a:t>
            </a:r>
          </a:p>
          <a:p>
            <a:pPr lvl="1"/>
            <a:r>
              <a:rPr lang="en-US" baseline="0" dirty="0"/>
              <a:t>participation at level of deme crucial: deme exam age 18 = citizenship exam. deme assembly. selection of pool for offices like councilman.</a:t>
            </a:r>
          </a:p>
          <a:p>
            <a:pPr lvl="1"/>
            <a:r>
              <a:rPr lang="en-US" baseline="0" dirty="0"/>
              <a:t>and tribal elections of generals = extension of this new identification, organization. tribal affiliation basis of required citizen military service.</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694207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8C4D1-6589-427A-BD39-4C6CAB503409}" type="datetime1">
              <a:rPr lang="en-US" smtClean="0"/>
              <a:t>10/9/2025</a:t>
            </a:fld>
            <a:endParaRPr lang="en-US"/>
          </a:p>
        </p:txBody>
      </p:sp>
      <p:sp>
        <p:nvSpPr>
          <p:cNvPr id="5" name="Footer Placeholder 4"/>
          <p:cNvSpPr>
            <a:spLocks noGrp="1"/>
          </p:cNvSpPr>
          <p:nvPr>
            <p:ph type="ftr" sz="quarter" idx="11"/>
          </p:nvPr>
        </p:nvSpPr>
        <p:spPr/>
        <p:txBody>
          <a:bodyPr/>
          <a:lstStyle/>
          <a:p>
            <a:r>
              <a:rPr lang="en-US"/>
              <a:t>Early Politics</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84F7F4-B5EA-4D0A-8567-E5EB3D2F9F68}" type="datetime1">
              <a:rPr lang="en-US" smtClean="0"/>
              <a:t>10/9/2025</a:t>
            </a:fld>
            <a:endParaRPr lang="en-US"/>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fld id="{AA1B1FB1-0431-4759-8273-811871E98897}" type="datetime1">
              <a:rPr lang="en-US" smtClean="0"/>
              <a:t>10/9/2025</a:t>
            </a:fld>
            <a:endParaRPr lang="en-US"/>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a:t>Early Politics</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fld id="{50F476C4-9082-4783-9A46-D865922C2D8C}" type="datetime1">
              <a:rPr lang="en-US" smtClean="0"/>
              <a:t>10/9/2025</a:t>
            </a:fld>
            <a:endParaRPr lang="en-US"/>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C41A1D-027B-4FA4-BB4C-F47BB338A60B}" type="datetime1">
              <a:rPr lang="en-US" smtClean="0"/>
              <a:t>10/9/2025</a:t>
            </a:fld>
            <a:endParaRPr lang="en-US"/>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nytimes.com/2007/03/25/opinion/25brooks.html?smid=url-sh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F2F5352-AADA-4517-B809-35FFC96BF85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229485" y="280957"/>
            <a:ext cx="4416943" cy="1292662"/>
          </a:xfrm>
          <a:solidFill>
            <a:schemeClr val="bg1">
              <a:alpha val="77000"/>
            </a:schemeClr>
          </a:solidFill>
        </p:spPr>
        <p:txBody>
          <a:bodyPr wrap="square">
            <a:spAutoFit/>
          </a:bodyPr>
          <a:lstStyle/>
          <a:p>
            <a:r>
              <a:rPr lang="en-US" sz="4000" dirty="0"/>
              <a:t>Plutarch’s </a:t>
            </a:r>
            <a:r>
              <a:rPr lang="en-US" sz="4000" i="1" dirty="0"/>
              <a:t>Life of Themistocles</a:t>
            </a:r>
          </a:p>
        </p:txBody>
      </p:sp>
      <p:sp>
        <p:nvSpPr>
          <p:cNvPr id="4099" name="Rectangle 3"/>
          <p:cNvSpPr>
            <a:spLocks noGrp="1" noChangeArrowheads="1"/>
          </p:cNvSpPr>
          <p:nvPr>
            <p:ph type="subTitle" idx="1"/>
          </p:nvPr>
        </p:nvSpPr>
        <p:spPr>
          <a:xfrm>
            <a:off x="7650125" y="4991100"/>
            <a:ext cx="4263656" cy="1165768"/>
          </a:xfrm>
          <a:solidFill>
            <a:schemeClr val="bg1">
              <a:alpha val="77000"/>
            </a:schemeClr>
          </a:solidFill>
        </p:spPr>
        <p:txBody>
          <a:bodyPr wrap="square">
            <a:spAutoFit/>
          </a:bodyPr>
          <a:lstStyle/>
          <a:p>
            <a:r>
              <a:rPr lang="en-US" sz="3200" i="1" dirty="0"/>
              <a:t>Peitho</a:t>
            </a:r>
            <a:r>
              <a:rPr lang="en-US" sz="3200" dirty="0"/>
              <a:t> in the Service of City and Self</a:t>
            </a:r>
          </a:p>
        </p:txBody>
      </p:sp>
      <p:sp>
        <p:nvSpPr>
          <p:cNvPr id="2" name="TextBox 1">
            <a:extLst>
              <a:ext uri="{FF2B5EF4-FFF2-40B4-BE49-F238E27FC236}">
                <a16:creationId xmlns:a16="http://schemas.microsoft.com/office/drawing/2014/main" id="{5B7FE724-893B-4D3A-9D95-BEC3BFFF1FB2}"/>
              </a:ext>
            </a:extLst>
          </p:cNvPr>
          <p:cNvSpPr txBox="1"/>
          <p:nvPr/>
        </p:nvSpPr>
        <p:spPr>
          <a:xfrm>
            <a:off x="449246" y="5429397"/>
            <a:ext cx="3570137" cy="676467"/>
          </a:xfrm>
          <a:prstGeom prst="rect">
            <a:avLst/>
          </a:prstGeom>
          <a:noFill/>
        </p:spPr>
        <p:txBody>
          <a:bodyPr wrap="square" rtlCol="0" anchor="ctr" anchorCtr="0">
            <a:spAutoFit/>
          </a:bodyPr>
          <a:lstStyle/>
          <a:p>
            <a:pPr>
              <a:lnSpc>
                <a:spcPct val="125000"/>
              </a:lnSpc>
            </a:pPr>
            <a:r>
              <a:rPr lang="en-US" sz="1600" dirty="0">
                <a:solidFill>
                  <a:schemeClr val="bg1"/>
                </a:solidFill>
              </a:rPr>
              <a:t>Sullivan Stapleton as Themistocles in </a:t>
            </a:r>
            <a:r>
              <a:rPr lang="en-US" sz="1600" i="1" dirty="0">
                <a:solidFill>
                  <a:schemeClr val="bg1"/>
                </a:solidFill>
              </a:rPr>
              <a:t>300: Birth of an Empire</a:t>
            </a:r>
          </a:p>
        </p:txBody>
      </p:sp>
    </p:spTree>
    <p:extLst>
      <p:ext uri="{BB962C8B-B14F-4D97-AF65-F5344CB8AC3E}">
        <p14:creationId xmlns:p14="http://schemas.microsoft.com/office/powerpoint/2010/main" val="254642455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36FA-1637-44C1-A2E0-CB41A6A9CC90}"/>
              </a:ext>
            </a:extLst>
          </p:cNvPr>
          <p:cNvSpPr>
            <a:spLocks noGrp="1"/>
          </p:cNvSpPr>
          <p:nvPr>
            <p:ph type="title" idx="4294967295"/>
          </p:nvPr>
        </p:nvSpPr>
        <p:spPr>
          <a:xfrm>
            <a:off x="1217931" y="-1325562"/>
            <a:ext cx="9756141" cy="1325562"/>
          </a:xfrm>
        </p:spPr>
        <p:txBody>
          <a:bodyPr vert="horz" lIns="182880" tIns="91440" rIns="182880" bIns="91440" rtlCol="0" anchor="b">
            <a:normAutofit fontScale="90000"/>
          </a:bodyPr>
          <a:lstStyle/>
          <a:p>
            <a:r>
              <a:rPr lang="en-US" dirty="0"/>
              <a:t>Map of </a:t>
            </a:r>
            <a:r>
              <a:rPr lang="en-US" dirty="0" err="1"/>
              <a:t>Cleithenic</a:t>
            </a:r>
            <a:r>
              <a:rPr lang="en-US" dirty="0"/>
              <a:t> Reorganization of Attica</a:t>
            </a:r>
          </a:p>
        </p:txBody>
      </p:sp>
      <p:pic>
        <p:nvPicPr>
          <p:cNvPr id="2050" name="Picture 2" descr="Map of Cleisthenic reorganization of tribal-political redistricting in Attica. Tribal affiliations distributed across separate geographical divisions">
            <a:extLst>
              <a:ext uri="{FF2B5EF4-FFF2-40B4-BE49-F238E27FC236}">
                <a16:creationId xmlns:a16="http://schemas.microsoft.com/office/drawing/2014/main" id="{725788A9-81E2-4467-87D2-640C17F84578}"/>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0"/>
            <a:ext cx="6196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1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6959" y="449173"/>
            <a:ext cx="8458085" cy="794064"/>
          </a:xfrm>
          <a:noFill/>
        </p:spPr>
        <p:txBody>
          <a:bodyPr wrap="none">
            <a:spAutoFit/>
          </a:bodyPr>
          <a:lstStyle/>
          <a:p>
            <a:r>
              <a:rPr lang="el-GR" dirty="0"/>
              <a:t>Athenian </a:t>
            </a:r>
            <a:r>
              <a:rPr lang="en-US" dirty="0"/>
              <a:t>Democracy ca. 485</a:t>
            </a:r>
          </a:p>
        </p:txBody>
      </p:sp>
      <p:sp>
        <p:nvSpPr>
          <p:cNvPr id="8" name="TextBox 7"/>
          <p:cNvSpPr txBox="1"/>
          <p:nvPr/>
        </p:nvSpPr>
        <p:spPr>
          <a:xfrm>
            <a:off x="1737764" y="1865646"/>
            <a:ext cx="2457724" cy="523220"/>
          </a:xfrm>
          <a:prstGeom prst="rect">
            <a:avLst/>
          </a:prstGeom>
          <a:noFill/>
        </p:spPr>
        <p:txBody>
          <a:bodyPr wrap="none" rtlCol="0" anchor="ctr" anchorCtr="0">
            <a:spAutoFit/>
          </a:bodyPr>
          <a:lstStyle/>
          <a:p>
            <a:pPr algn="r"/>
            <a:r>
              <a:rPr lang="en-US" sz="2800" b="1" dirty="0"/>
              <a:t>“The </a:t>
            </a:r>
            <a:r>
              <a:rPr lang="en-US" sz="2800" b="1" i="1" dirty="0"/>
              <a:t>polis</a:t>
            </a:r>
            <a:r>
              <a:rPr lang="en-US" sz="2800" b="1" dirty="0"/>
              <a:t> . . .</a:t>
            </a:r>
          </a:p>
        </p:txBody>
      </p:sp>
      <p:graphicFrame>
        <p:nvGraphicFramePr>
          <p:cNvPr id="6" name="Content Placeholder 5" descr="Diagram, &quot;the polis of the Athenians.&quot; The demos and its political-judicial administration: 9 archons, boule of 500, dikasteria, 10 statregoi"/>
          <p:cNvGraphicFramePr>
            <a:graphicFrameLocks noGrp="1"/>
          </p:cNvGraphicFramePr>
          <p:nvPr>
            <p:ph idx="4294967295"/>
            <p:extLst>
              <p:ext uri="{D42A27DB-BD31-4B8C-83A1-F6EECF244321}">
                <p14:modId xmlns:p14="http://schemas.microsoft.com/office/powerpoint/2010/main" val="276307575"/>
              </p:ext>
            </p:extLst>
          </p:nvPr>
        </p:nvGraphicFramePr>
        <p:xfrm>
          <a:off x="3009644" y="1711554"/>
          <a:ext cx="614884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167681" y="5496580"/>
            <a:ext cx="3776996" cy="523220"/>
          </a:xfrm>
          <a:prstGeom prst="rect">
            <a:avLst/>
          </a:prstGeom>
          <a:noFill/>
        </p:spPr>
        <p:txBody>
          <a:bodyPr wrap="none" rtlCol="0" anchor="ctr" anchorCtr="0">
            <a:spAutoFit/>
          </a:bodyPr>
          <a:lstStyle/>
          <a:p>
            <a:pPr algn="l"/>
            <a:r>
              <a:rPr lang="en-US" sz="2800" b="1" dirty="0"/>
              <a:t>. . . of the Athenians”</a:t>
            </a:r>
          </a:p>
        </p:txBody>
      </p:sp>
      <p:sp>
        <p:nvSpPr>
          <p:cNvPr id="4" name="TextBox 3"/>
          <p:cNvSpPr txBox="1"/>
          <p:nvPr/>
        </p:nvSpPr>
        <p:spPr>
          <a:xfrm>
            <a:off x="8088102" y="2247013"/>
            <a:ext cx="2856575" cy="646986"/>
          </a:xfrm>
          <a:prstGeom prst="roundRect">
            <a:avLst/>
          </a:prstGeom>
          <a:effectLst>
            <a:outerShdw blurRad="50800" dist="635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pPr algn="l"/>
            <a:r>
              <a:rPr lang="en-US" sz="3200" dirty="0"/>
              <a:t>Areopagus…</a:t>
            </a:r>
          </a:p>
        </p:txBody>
      </p:sp>
    </p:spTree>
    <p:extLst>
      <p:ext uri="{BB962C8B-B14F-4D97-AF65-F5344CB8AC3E}">
        <p14:creationId xmlns:p14="http://schemas.microsoft.com/office/powerpoint/2010/main" val="191980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AsOne/>
      </p:bldGraphic>
      <p:bldP spid="9"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5974370" cy="1325562"/>
          </a:xfrm>
        </p:spPr>
        <p:txBody>
          <a:bodyPr/>
          <a:lstStyle/>
          <a:p>
            <a:r>
              <a:rPr lang="en-US" dirty="0"/>
              <a:t>Founding Myth</a:t>
            </a:r>
          </a:p>
        </p:txBody>
      </p:sp>
      <p:sp>
        <p:nvSpPr>
          <p:cNvPr id="3" name="Content Placeholder 2"/>
          <p:cNvSpPr>
            <a:spLocks noGrp="1"/>
          </p:cNvSpPr>
          <p:nvPr>
            <p:ph idx="1"/>
          </p:nvPr>
        </p:nvSpPr>
        <p:spPr>
          <a:xfrm>
            <a:off x="1217614" y="1828800"/>
            <a:ext cx="6337536" cy="4191000"/>
          </a:xfrm>
        </p:spPr>
        <p:txBody>
          <a:bodyPr>
            <a:normAutofit/>
          </a:bodyPr>
          <a:lstStyle/>
          <a:p>
            <a:r>
              <a:rPr lang="en-US" dirty="0"/>
              <a:t>Tyrannicides at Athens (514 BCE)</a:t>
            </a:r>
          </a:p>
          <a:p>
            <a:r>
              <a:rPr lang="en-US" dirty="0"/>
              <a:t>Patriotism as </a:t>
            </a:r>
            <a:r>
              <a:rPr lang="en-US" i="1" dirty="0"/>
              <a:t>erōs</a:t>
            </a:r>
          </a:p>
        </p:txBody>
      </p:sp>
      <p:sp>
        <p:nvSpPr>
          <p:cNvPr id="6" name="TextBox 5">
            <a:extLst>
              <a:ext uri="{FF2B5EF4-FFF2-40B4-BE49-F238E27FC236}">
                <a16:creationId xmlns:a16="http://schemas.microsoft.com/office/drawing/2014/main" id="{22234406-8042-408A-9887-C99370D7B6C4}"/>
              </a:ext>
            </a:extLst>
          </p:cNvPr>
          <p:cNvSpPr txBox="1"/>
          <p:nvPr/>
        </p:nvSpPr>
        <p:spPr>
          <a:xfrm>
            <a:off x="1774600" y="6070209"/>
            <a:ext cx="5594801" cy="368691"/>
          </a:xfrm>
          <a:prstGeom prst="rect">
            <a:avLst/>
          </a:prstGeom>
          <a:noFill/>
        </p:spPr>
        <p:txBody>
          <a:bodyPr wrap="none" rtlCol="0" anchor="ctr" anchorCtr="0">
            <a:spAutoFit/>
          </a:bodyPr>
          <a:lstStyle/>
          <a:p>
            <a:pPr algn="ctr">
              <a:lnSpc>
                <a:spcPct val="125000"/>
              </a:lnSpc>
            </a:pPr>
            <a:r>
              <a:rPr lang="en-US" sz="1600" dirty="0">
                <a:solidFill>
                  <a:schemeClr val="tx1">
                    <a:lumMod val="60000"/>
                    <a:lumOff val="40000"/>
                  </a:schemeClr>
                </a:solidFill>
              </a:rPr>
              <a:t>Tyrannicides, Museo </a:t>
            </a:r>
            <a:r>
              <a:rPr lang="en-US" sz="1600" dirty="0" err="1">
                <a:solidFill>
                  <a:schemeClr val="tx1">
                    <a:lumMod val="60000"/>
                    <a:lumOff val="40000"/>
                  </a:schemeClr>
                </a:solidFill>
              </a:rPr>
              <a:t>Archeologico</a:t>
            </a:r>
            <a:r>
              <a:rPr lang="en-US" sz="1600" dirty="0">
                <a:solidFill>
                  <a:schemeClr val="tx1">
                    <a:lumMod val="60000"/>
                    <a:lumOff val="40000"/>
                  </a:schemeClr>
                </a:solidFill>
              </a:rPr>
              <a:t> Nazionale di Napoli</a:t>
            </a:r>
          </a:p>
        </p:txBody>
      </p:sp>
      <p:pic>
        <p:nvPicPr>
          <p:cNvPr id="1026" name="Picture 2" descr="Tyrannicides (&quot;tyrant slayers&quot;), Roman copies of 5th-cent BCE Greek originals">
            <a:extLst>
              <a:ext uri="{FF2B5EF4-FFF2-40B4-BE49-F238E27FC236}">
                <a16:creationId xmlns:a16="http://schemas.microsoft.com/office/drawing/2014/main" id="{6521C1E7-4B48-4E72-A440-0CE57B966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35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31" y="274638"/>
            <a:ext cx="9756141" cy="1325562"/>
          </a:xfrm>
        </p:spPr>
        <p:txBody>
          <a:bodyPr>
            <a:normAutofit fontScale="90000"/>
          </a:bodyPr>
          <a:lstStyle/>
          <a:p>
            <a:r>
              <a:rPr lang="en-US" dirty="0"/>
              <a:t>Persian Debate (Herodotus book 3)</a:t>
            </a:r>
          </a:p>
        </p:txBody>
      </p:sp>
      <p:sp>
        <p:nvSpPr>
          <p:cNvPr id="3" name="Content Placeholder 2"/>
          <p:cNvSpPr>
            <a:spLocks noGrp="1"/>
          </p:cNvSpPr>
          <p:nvPr>
            <p:ph idx="1"/>
          </p:nvPr>
        </p:nvSpPr>
        <p:spPr>
          <a:xfrm>
            <a:off x="1217931" y="1828800"/>
            <a:ext cx="9756141" cy="4191000"/>
          </a:xfrm>
        </p:spPr>
        <p:txBody>
          <a:bodyPr>
            <a:normAutofit/>
          </a:bodyPr>
          <a:lstStyle/>
          <a:p>
            <a:r>
              <a:rPr lang="en-US" dirty="0"/>
              <a:t>Otanes: pro democracy</a:t>
            </a:r>
          </a:p>
          <a:p>
            <a:r>
              <a:rPr lang="en-US" dirty="0"/>
              <a:t>Megabyzus: pro oligarchy</a:t>
            </a:r>
          </a:p>
          <a:p>
            <a:r>
              <a:rPr lang="en-US" dirty="0"/>
              <a:t>Darius: pro monarchy</a:t>
            </a:r>
          </a:p>
        </p:txBody>
      </p:sp>
    </p:spTree>
    <p:extLst>
      <p:ext uri="{BB962C8B-B14F-4D97-AF65-F5344CB8AC3E}">
        <p14:creationId xmlns:p14="http://schemas.microsoft.com/office/powerpoint/2010/main" val="13324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Themistocles Son of Neocles</a:t>
            </a:r>
          </a:p>
        </p:txBody>
      </p:sp>
      <p:sp>
        <p:nvSpPr>
          <p:cNvPr id="8195" name="Rectangle 3"/>
          <p:cNvSpPr>
            <a:spLocks noGrp="1" noChangeArrowheads="1"/>
          </p:cNvSpPr>
          <p:nvPr>
            <p:ph type="body" idx="1"/>
          </p:nvPr>
        </p:nvSpPr>
        <p:spPr/>
        <p:txBody>
          <a:bodyPr/>
          <a:lstStyle/>
          <a:p>
            <a:r>
              <a:rPr lang="en-US" dirty="0"/>
              <a:t>Biographical Overview</a:t>
            </a:r>
          </a:p>
        </p:txBody>
      </p:sp>
    </p:spTree>
    <p:extLst>
      <p:ext uri="{BB962C8B-B14F-4D97-AF65-F5344CB8AC3E}">
        <p14:creationId xmlns:p14="http://schemas.microsoft.com/office/powerpoint/2010/main" val="367121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Biographical, Historical Info</a:t>
            </a:r>
          </a:p>
        </p:txBody>
      </p:sp>
      <p:sp>
        <p:nvSpPr>
          <p:cNvPr id="10243" name="Rectangle 3"/>
          <p:cNvSpPr>
            <a:spLocks noGrp="1" noChangeArrowheads="1"/>
          </p:cNvSpPr>
          <p:nvPr>
            <p:ph sz="half" idx="1"/>
          </p:nvPr>
        </p:nvSpPr>
        <p:spPr/>
        <p:txBody>
          <a:bodyPr>
            <a:normAutofit fontScale="77500" lnSpcReduction="20000"/>
          </a:bodyPr>
          <a:lstStyle/>
          <a:p>
            <a:r>
              <a:rPr lang="en-US" dirty="0"/>
              <a:t>ca. 528. </a:t>
            </a:r>
            <a:r>
              <a:rPr lang="en-US" dirty="0">
                <a:hlinkClick r:id="rId3" action="ppaction://hlinksldjump"/>
              </a:rPr>
              <a:t>Birth-social class</a:t>
            </a:r>
            <a:endParaRPr lang="en-US" dirty="0"/>
          </a:p>
          <a:p>
            <a:r>
              <a:rPr lang="en-US" dirty="0"/>
              <a:t>493/2. Archon</a:t>
            </a:r>
          </a:p>
          <a:p>
            <a:r>
              <a:rPr lang="en-US" dirty="0"/>
              <a:t>490-479</a:t>
            </a:r>
            <a:r>
              <a:rPr lang="el-GR" dirty="0"/>
              <a:t>. </a:t>
            </a:r>
            <a:r>
              <a:rPr lang="en-US" dirty="0"/>
              <a:t>Persian Wars</a:t>
            </a:r>
          </a:p>
          <a:p>
            <a:pPr lvl="1"/>
            <a:r>
              <a:rPr lang="en-US" dirty="0"/>
              <a:t>483/2 expansion of fleet</a:t>
            </a:r>
          </a:p>
          <a:p>
            <a:pPr lvl="1"/>
            <a:r>
              <a:rPr lang="en-US" dirty="0"/>
              <a:t>482–1</a:t>
            </a:r>
            <a:r>
              <a:rPr lang="el-GR" dirty="0"/>
              <a:t>. </a:t>
            </a:r>
            <a:r>
              <a:rPr lang="en-US" dirty="0"/>
              <a:t>Aristides</a:t>
            </a:r>
          </a:p>
          <a:p>
            <a:pPr lvl="2"/>
            <a:r>
              <a:rPr lang="en-US" dirty="0">
                <a:hlinkClick r:id="rId4" action="ppaction://hlinksldjump"/>
              </a:rPr>
              <a:t>Ostracized</a:t>
            </a:r>
            <a:endParaRPr lang="el-GR" dirty="0"/>
          </a:p>
          <a:p>
            <a:pPr lvl="2"/>
            <a:r>
              <a:rPr lang="en-US" dirty="0"/>
              <a:t>Recalled</a:t>
            </a:r>
          </a:p>
          <a:p>
            <a:endParaRPr lang="en-US" dirty="0"/>
          </a:p>
        </p:txBody>
      </p:sp>
      <p:sp>
        <p:nvSpPr>
          <p:cNvPr id="2" name="Content Placeholder 1">
            <a:extLst>
              <a:ext uri="{FF2B5EF4-FFF2-40B4-BE49-F238E27FC236}">
                <a16:creationId xmlns:a16="http://schemas.microsoft.com/office/drawing/2014/main" id="{0EB06887-AC5F-4BBE-9AB0-062D1DC97963}"/>
              </a:ext>
            </a:extLst>
          </p:cNvPr>
          <p:cNvSpPr>
            <a:spLocks noGrp="1"/>
          </p:cNvSpPr>
          <p:nvPr>
            <p:ph sz="half" idx="2"/>
          </p:nvPr>
        </p:nvSpPr>
        <p:spPr/>
        <p:txBody>
          <a:bodyPr>
            <a:normAutofit fontScale="77500" lnSpcReduction="20000"/>
          </a:bodyPr>
          <a:lstStyle/>
          <a:p>
            <a:r>
              <a:rPr lang="en-US" dirty="0"/>
              <a:t>490-479</a:t>
            </a:r>
            <a:r>
              <a:rPr lang="el-GR" dirty="0"/>
              <a:t>. </a:t>
            </a:r>
            <a:r>
              <a:rPr lang="en-US" dirty="0"/>
              <a:t>Persian Wars </a:t>
            </a:r>
            <a:r>
              <a:rPr lang="en-US" sz="2800" dirty="0"/>
              <a:t>(cont’d)</a:t>
            </a:r>
            <a:endParaRPr lang="en-US" dirty="0"/>
          </a:p>
          <a:p>
            <a:pPr lvl="1"/>
            <a:r>
              <a:rPr lang="en-US" dirty="0"/>
              <a:t>480. </a:t>
            </a:r>
            <a:r>
              <a:rPr lang="el-GR" dirty="0" err="1"/>
              <a:t>Themistocles</a:t>
            </a:r>
            <a:r>
              <a:rPr lang="el-GR" dirty="0"/>
              <a:t> </a:t>
            </a:r>
            <a:r>
              <a:rPr lang="en-US" i="1" dirty="0"/>
              <a:t>strategos</a:t>
            </a:r>
            <a:endParaRPr lang="en-US" dirty="0"/>
          </a:p>
          <a:p>
            <a:pPr lvl="2"/>
            <a:r>
              <a:rPr lang="en-US" dirty="0">
                <a:hlinkClick r:id="rId5" action="ppaction://hlinksldjump"/>
              </a:rPr>
              <a:t>Unifier of Greeks</a:t>
            </a:r>
            <a:endParaRPr lang="el-GR" i="1" dirty="0"/>
          </a:p>
          <a:p>
            <a:pPr lvl="2"/>
            <a:r>
              <a:rPr lang="en-US" dirty="0"/>
              <a:t>Battle of </a:t>
            </a:r>
            <a:r>
              <a:rPr lang="en-US" dirty="0">
                <a:hlinkClick r:id="rId6" action="ppaction://hlinksldjump"/>
              </a:rPr>
              <a:t>Salamis</a:t>
            </a:r>
            <a:endParaRPr lang="en-US" dirty="0"/>
          </a:p>
          <a:p>
            <a:r>
              <a:rPr lang="el-GR" dirty="0" err="1"/>
              <a:t>ca</a:t>
            </a:r>
            <a:r>
              <a:rPr lang="el-GR" dirty="0"/>
              <a:t>. 47</a:t>
            </a:r>
            <a:r>
              <a:rPr lang="en-US" dirty="0"/>
              <a:t>1–470</a:t>
            </a:r>
            <a:r>
              <a:rPr lang="el-GR" dirty="0"/>
              <a:t>. T</a:t>
            </a:r>
            <a:r>
              <a:rPr lang="en-US" dirty="0" err="1"/>
              <a:t>hemistocles</a:t>
            </a:r>
            <a:endParaRPr lang="en-US" dirty="0"/>
          </a:p>
          <a:p>
            <a:pPr lvl="1"/>
            <a:r>
              <a:rPr lang="en-US" dirty="0"/>
              <a:t>O</a:t>
            </a:r>
            <a:r>
              <a:rPr lang="el-GR" dirty="0" err="1"/>
              <a:t>straci</a:t>
            </a:r>
            <a:r>
              <a:rPr lang="en-US" dirty="0"/>
              <a:t>zed</a:t>
            </a:r>
          </a:p>
          <a:p>
            <a:pPr lvl="1"/>
            <a:r>
              <a:rPr lang="en-US" dirty="0"/>
              <a:t>C</a:t>
            </a:r>
            <a:r>
              <a:rPr lang="el-GR" dirty="0" err="1"/>
              <a:t>ondemn</a:t>
            </a:r>
            <a:r>
              <a:rPr lang="en-US" dirty="0"/>
              <a:t>ed</a:t>
            </a:r>
            <a:endParaRPr lang="el-GR" dirty="0"/>
          </a:p>
          <a:p>
            <a:r>
              <a:rPr lang="en-US" dirty="0"/>
              <a:t>462</a:t>
            </a:r>
            <a:r>
              <a:rPr lang="el-GR" dirty="0"/>
              <a:t>. </a:t>
            </a:r>
            <a:r>
              <a:rPr lang="en-US" dirty="0"/>
              <a:t>Death in exile</a:t>
            </a:r>
          </a:p>
          <a:p>
            <a:endParaRPr lang="en-US" dirty="0"/>
          </a:p>
        </p:txBody>
      </p:sp>
    </p:spTree>
    <p:extLst>
      <p:ext uri="{BB962C8B-B14F-4D97-AF65-F5344CB8AC3E}">
        <p14:creationId xmlns:p14="http://schemas.microsoft.com/office/powerpoint/2010/main" val="152554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3AC2-B52F-4AEF-AF72-F4301A63A6FF}"/>
              </a:ext>
            </a:extLst>
          </p:cNvPr>
          <p:cNvSpPr>
            <a:spLocks noGrp="1"/>
          </p:cNvSpPr>
          <p:nvPr>
            <p:ph type="title" idx="4294967295"/>
          </p:nvPr>
        </p:nvSpPr>
        <p:spPr>
          <a:xfrm>
            <a:off x="1217931" y="-1325562"/>
            <a:ext cx="9756141" cy="1325562"/>
          </a:xfrm>
        </p:spPr>
        <p:txBody>
          <a:bodyPr vert="horz" lIns="182880" tIns="91440" rIns="182880" bIns="91440" rtlCol="0" anchor="b">
            <a:normAutofit fontScale="90000"/>
          </a:bodyPr>
          <a:lstStyle/>
          <a:p>
            <a:r>
              <a:rPr lang="en-US" dirty="0"/>
              <a:t>Quotation: Plutarch Themistocles pp. 7</a:t>
            </a:r>
          </a:p>
        </p:txBody>
      </p:sp>
      <p:sp>
        <p:nvSpPr>
          <p:cNvPr id="4" name="TextBox 3"/>
          <p:cNvSpPr txBox="1"/>
          <p:nvPr/>
        </p:nvSpPr>
        <p:spPr>
          <a:xfrm>
            <a:off x="1219200" y="1328906"/>
            <a:ext cx="9753600" cy="4200189"/>
          </a:xfrm>
          <a:prstGeom prst="rect">
            <a:avLst/>
          </a:prstGeom>
          <a:noFill/>
        </p:spPr>
        <p:txBody>
          <a:bodyPr wrap="square" rtlCol="0" anchor="ctr" anchorCtr="0">
            <a:spAutoFit/>
          </a:bodyPr>
          <a:lstStyle/>
          <a:p>
            <a:pPr>
              <a:lnSpc>
                <a:spcPct val="125000"/>
              </a:lnSpc>
            </a:pPr>
            <a:r>
              <a:rPr lang="en-US" sz="2400" dirty="0"/>
              <a:t>“… his family was too obscure to have lent him any distinction at the beginning of his career. … On his mother’s side he was an alien…. Themistocles persuaded a number of young men of good family to go out to </a:t>
            </a:r>
            <a:r>
              <a:rPr lang="en-US" sz="2400" dirty="0" err="1"/>
              <a:t>Cynosarges</a:t>
            </a:r>
            <a:r>
              <a:rPr lang="en-US" sz="2400" dirty="0"/>
              <a:t> and take their exercise there with him, and by this ingenious social </a:t>
            </a:r>
            <a:r>
              <a:rPr lang="en-US" sz="2400" dirty="0" err="1"/>
              <a:t>manoeuvre</a:t>
            </a:r>
            <a:r>
              <a:rPr lang="en-US" sz="2400" dirty="0"/>
              <a:t> he is believed to have done away with the discrimination between pure Athenians and those of mixed descent. In spite of his own alien origins, it is clear that he was also connected with the family of the </a:t>
            </a:r>
            <a:r>
              <a:rPr lang="en-US" sz="2400" dirty="0" err="1"/>
              <a:t>Lycomidae</a:t>
            </a:r>
            <a:r>
              <a:rPr lang="en-US" sz="2400" dirty="0"/>
              <a:t>….” (Plut. </a:t>
            </a:r>
            <a:r>
              <a:rPr lang="en-US" sz="2400" i="1" dirty="0"/>
              <a:t>Them.</a:t>
            </a:r>
            <a:r>
              <a:rPr lang="en-US" sz="2400" dirty="0"/>
              <a:t> pp. 7)</a:t>
            </a:r>
          </a:p>
        </p:txBody>
      </p:sp>
      <p:sp>
        <p:nvSpPr>
          <p:cNvPr id="6" name="AutoShape 5">
            <a:hlinkClick r:id="" action="ppaction://hlinkshowjump?jump=lastslideviewed" highlightClick="1"/>
            <a:extLst>
              <a:ext uri="{FF2B5EF4-FFF2-40B4-BE49-F238E27FC236}">
                <a16:creationId xmlns:a16="http://schemas.microsoft.com/office/drawing/2014/main" id="{F81032BC-B16E-4F3E-A1DE-66FB0F0B9EE7}"/>
              </a:ext>
              <a:ext uri="{C183D7F6-B498-43B3-948B-1728B52AA6E4}">
                <adec:decorative xmlns:adec="http://schemas.microsoft.com/office/drawing/2017/decorative" val="1"/>
              </a:ext>
            </a:extLst>
          </p:cNvPr>
          <p:cNvSpPr>
            <a:spLocks noChangeArrowheads="1"/>
          </p:cNvSpPr>
          <p:nvPr/>
        </p:nvSpPr>
        <p:spPr bwMode="ltGray">
          <a:xfrm>
            <a:off x="11233298" y="274638"/>
            <a:ext cx="661988" cy="533400"/>
          </a:xfrm>
          <a:prstGeom prst="actionButtonReturn">
            <a:avLst/>
          </a:prstGeom>
          <a:solidFill>
            <a:schemeClr val="bg2"/>
          </a:solidFill>
          <a:ln w="1270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38564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Ostracism</a:t>
            </a:r>
          </a:p>
        </p:txBody>
      </p:sp>
      <p:grpSp>
        <p:nvGrpSpPr>
          <p:cNvPr id="12" name="Group 11" descr="Pottery shard (ostrakon) with &quot;Themistocles son of Neocles&quot; inscribed"/>
          <p:cNvGrpSpPr/>
          <p:nvPr/>
        </p:nvGrpSpPr>
        <p:grpSpPr>
          <a:xfrm>
            <a:off x="1792356" y="1873250"/>
            <a:ext cx="4038600" cy="2752130"/>
            <a:chOff x="4724400" y="990600"/>
            <a:chExt cx="4038600" cy="2752130"/>
          </a:xfrm>
        </p:grpSpPr>
        <p:pic>
          <p:nvPicPr>
            <p:cNvPr id="16392" name="Picture 8" descr="them"/>
            <p:cNvPicPr>
              <a:picLocks noChangeAspect="1" noChangeArrowheads="1"/>
            </p:cNvPicPr>
            <p:nvPr/>
          </p:nvPicPr>
          <p:blipFill>
            <a:blip r:embed="rId3" cstate="print"/>
            <a:srcRect/>
            <a:stretch>
              <a:fillRect/>
            </a:stretch>
          </p:blipFill>
          <p:spPr bwMode="auto">
            <a:xfrm>
              <a:off x="4724400" y="990600"/>
              <a:ext cx="4038600" cy="1868488"/>
            </a:xfrm>
            <a:prstGeom prst="rect">
              <a:avLst/>
            </a:prstGeom>
            <a:noFill/>
          </p:spPr>
        </p:pic>
        <p:sp>
          <p:nvSpPr>
            <p:cNvPr id="16393" name="Text Box 9"/>
            <p:cNvSpPr txBox="1">
              <a:spLocks noChangeArrowheads="1"/>
            </p:cNvSpPr>
            <p:nvPr/>
          </p:nvSpPr>
          <p:spPr bwMode="ltGray">
            <a:xfrm>
              <a:off x="5095875" y="2819400"/>
              <a:ext cx="3295650" cy="923330"/>
            </a:xfrm>
            <a:prstGeom prst="rect">
              <a:avLst/>
            </a:prstGeom>
            <a:noFill/>
            <a:ln w="12700">
              <a:noFill/>
              <a:miter lim="800000"/>
              <a:headEnd/>
              <a:tailEnd/>
            </a:ln>
            <a:effectLst/>
          </p:spPr>
          <p:txBody>
            <a:bodyPr>
              <a:spAutoFit/>
            </a:bodyPr>
            <a:lstStyle/>
            <a:p>
              <a:r>
                <a:rPr lang="en-US"/>
                <a:t>Themistocles son of Neocles, of the deme Phrearrus</a:t>
              </a:r>
            </a:p>
          </p:txBody>
        </p:sp>
      </p:grpSp>
      <p:grpSp>
        <p:nvGrpSpPr>
          <p:cNvPr id="13" name="Group 12" descr="Pottery shard (ostrakon) with &quot;Aristides son of Neocles&quot; inscribed"/>
          <p:cNvGrpSpPr/>
          <p:nvPr/>
        </p:nvGrpSpPr>
        <p:grpSpPr>
          <a:xfrm>
            <a:off x="6377609" y="3429000"/>
            <a:ext cx="3895725" cy="1835150"/>
            <a:chOff x="4867275" y="4551363"/>
            <a:chExt cx="3895725" cy="1835150"/>
          </a:xfrm>
        </p:grpSpPr>
        <p:pic>
          <p:nvPicPr>
            <p:cNvPr id="16394" name="Picture 10" descr="aristiedes_ostrakon"/>
            <p:cNvPicPr>
              <a:picLocks noChangeAspect="1" noChangeArrowheads="1"/>
            </p:cNvPicPr>
            <p:nvPr/>
          </p:nvPicPr>
          <p:blipFill>
            <a:blip r:embed="rId4" cstate="print"/>
            <a:srcRect/>
            <a:stretch>
              <a:fillRect/>
            </a:stretch>
          </p:blipFill>
          <p:spPr bwMode="auto">
            <a:xfrm>
              <a:off x="4867275" y="4551363"/>
              <a:ext cx="3895725" cy="1387475"/>
            </a:xfrm>
            <a:prstGeom prst="rect">
              <a:avLst/>
            </a:prstGeom>
            <a:noFill/>
          </p:spPr>
        </p:pic>
        <p:sp>
          <p:nvSpPr>
            <p:cNvPr id="16395" name="Text Box 11"/>
            <p:cNvSpPr txBox="1">
              <a:spLocks noChangeArrowheads="1"/>
            </p:cNvSpPr>
            <p:nvPr/>
          </p:nvSpPr>
          <p:spPr bwMode="ltGray">
            <a:xfrm>
              <a:off x="5167313" y="6019800"/>
              <a:ext cx="3295650" cy="366713"/>
            </a:xfrm>
            <a:prstGeom prst="rect">
              <a:avLst/>
            </a:prstGeom>
            <a:noFill/>
            <a:ln w="12700">
              <a:noFill/>
              <a:miter lim="800000"/>
              <a:headEnd/>
              <a:tailEnd/>
            </a:ln>
            <a:effectLst/>
          </p:spPr>
          <p:txBody>
            <a:bodyPr>
              <a:spAutoFit/>
            </a:bodyPr>
            <a:lstStyle/>
            <a:p>
              <a:r>
                <a:rPr lang="en-US"/>
                <a:t>Aristides son of Lysimachus</a:t>
              </a:r>
            </a:p>
          </p:txBody>
        </p:sp>
      </p:grpSp>
      <p:sp>
        <p:nvSpPr>
          <p:cNvPr id="10" name="AutoShape 5">
            <a:hlinkClick r:id="" action="ppaction://hlinkshowjump?jump=lastslideviewed" highlightClick="1"/>
            <a:extLst>
              <a:ext uri="{C183D7F6-B498-43B3-948B-1728B52AA6E4}">
                <adec:decorative xmlns:adec="http://schemas.microsoft.com/office/drawing/2017/decorative" val="1"/>
              </a:ext>
            </a:extLst>
          </p:cNvPr>
          <p:cNvSpPr>
            <a:spLocks noChangeArrowheads="1"/>
          </p:cNvSpPr>
          <p:nvPr/>
        </p:nvSpPr>
        <p:spPr bwMode="ltGray">
          <a:xfrm>
            <a:off x="11233298" y="274638"/>
            <a:ext cx="661988" cy="533400"/>
          </a:xfrm>
          <a:prstGeom prst="actionButtonReturn">
            <a:avLst/>
          </a:prstGeom>
          <a:solidFill>
            <a:schemeClr val="bg2"/>
          </a:solidFill>
          <a:ln w="1270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24127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FA2E-AA9C-4C6E-B4A4-A1EA47FBCE39}"/>
              </a:ext>
            </a:extLst>
          </p:cNvPr>
          <p:cNvSpPr>
            <a:spLocks noGrp="1"/>
          </p:cNvSpPr>
          <p:nvPr>
            <p:ph type="title" idx="4294967295"/>
          </p:nvPr>
        </p:nvSpPr>
        <p:spPr>
          <a:xfrm>
            <a:off x="1217931" y="-1325562"/>
            <a:ext cx="9756141" cy="1325562"/>
          </a:xfrm>
        </p:spPr>
        <p:txBody>
          <a:bodyPr vert="horz" lIns="182880" tIns="91440" rIns="182880" bIns="91440" rtlCol="0" anchor="b">
            <a:normAutofit fontScale="90000"/>
          </a:bodyPr>
          <a:lstStyle/>
          <a:p>
            <a:r>
              <a:rPr lang="en-US" dirty="0"/>
              <a:t>Quotation: Plutarch Themistocles p. 83</a:t>
            </a:r>
          </a:p>
        </p:txBody>
      </p:sp>
      <p:sp>
        <p:nvSpPr>
          <p:cNvPr id="4" name="TextBox 3"/>
          <p:cNvSpPr txBox="1"/>
          <p:nvPr/>
        </p:nvSpPr>
        <p:spPr>
          <a:xfrm>
            <a:off x="1219200" y="2021404"/>
            <a:ext cx="9753600" cy="2815194"/>
          </a:xfrm>
          <a:prstGeom prst="rect">
            <a:avLst/>
          </a:prstGeom>
          <a:noFill/>
        </p:spPr>
        <p:txBody>
          <a:bodyPr wrap="square" rtlCol="0" anchor="ctr" anchorCtr="0">
            <a:spAutoFit/>
          </a:bodyPr>
          <a:lstStyle/>
          <a:p>
            <a:pPr>
              <a:lnSpc>
                <a:spcPct val="125000"/>
              </a:lnSpc>
            </a:pPr>
            <a:r>
              <a:rPr lang="en-US" sz="2400" dirty="0"/>
              <a:t>“But the greatest of all his achievements was to put an end to the fighting within Greece, to reconcile the various cities with one another and persuade them to lay aside their differences because of the war with Persia. In this task he is said to have been greatly helped by </a:t>
            </a:r>
            <a:r>
              <a:rPr lang="en-US" sz="2400" dirty="0" err="1"/>
              <a:t>Chileos</a:t>
            </a:r>
            <a:r>
              <a:rPr lang="en-US" sz="2400" dirty="0"/>
              <a:t>, the Arcadian.” (Plut. </a:t>
            </a:r>
            <a:r>
              <a:rPr lang="en-US" sz="2400" i="1" dirty="0"/>
              <a:t>Them.</a:t>
            </a:r>
            <a:r>
              <a:rPr lang="en-US" sz="2400" dirty="0"/>
              <a:t> p. 83)</a:t>
            </a:r>
          </a:p>
        </p:txBody>
      </p:sp>
      <p:sp>
        <p:nvSpPr>
          <p:cNvPr id="6" name="AutoShape 5">
            <a:hlinkClick r:id="" action="ppaction://hlinkshowjump?jump=lastslideviewed" highlightClick="1"/>
            <a:extLst>
              <a:ext uri="{FF2B5EF4-FFF2-40B4-BE49-F238E27FC236}">
                <a16:creationId xmlns:a16="http://schemas.microsoft.com/office/drawing/2014/main" id="{52002F35-A9B7-465A-89A7-3B62C6B65BC7}"/>
              </a:ext>
              <a:ext uri="{C183D7F6-B498-43B3-948B-1728B52AA6E4}">
                <adec:decorative xmlns:adec="http://schemas.microsoft.com/office/drawing/2017/decorative" val="1"/>
              </a:ext>
            </a:extLst>
          </p:cNvPr>
          <p:cNvSpPr>
            <a:spLocks noChangeArrowheads="1"/>
          </p:cNvSpPr>
          <p:nvPr/>
        </p:nvSpPr>
        <p:spPr bwMode="ltGray">
          <a:xfrm>
            <a:off x="11233298" y="274638"/>
            <a:ext cx="661988" cy="533400"/>
          </a:xfrm>
          <a:prstGeom prst="actionButtonReturn">
            <a:avLst/>
          </a:prstGeom>
          <a:solidFill>
            <a:schemeClr val="bg2"/>
          </a:solidFill>
          <a:ln w="1270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07240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3968-9565-4CAA-9CAA-77D42487DE23}"/>
              </a:ext>
            </a:extLst>
          </p:cNvPr>
          <p:cNvSpPr>
            <a:spLocks noGrp="1"/>
          </p:cNvSpPr>
          <p:nvPr>
            <p:ph type="title" idx="4294967295"/>
          </p:nvPr>
        </p:nvSpPr>
        <p:spPr>
          <a:xfrm>
            <a:off x="1217931" y="-1325562"/>
            <a:ext cx="9756141" cy="1325562"/>
          </a:xfrm>
        </p:spPr>
        <p:txBody>
          <a:bodyPr vert="horz" lIns="182880" tIns="91440" rIns="182880" bIns="91440" rtlCol="0" anchor="b">
            <a:normAutofit/>
          </a:bodyPr>
          <a:lstStyle/>
          <a:p>
            <a:r>
              <a:rPr lang="en-US" dirty="0"/>
              <a:t>Maps: Battle of Salamis</a:t>
            </a:r>
          </a:p>
        </p:txBody>
      </p:sp>
      <p:pic>
        <p:nvPicPr>
          <p:cNvPr id="6146" name="Picture 2" descr="attica"/>
          <p:cNvPicPr>
            <a:picLocks noChangeAspect="1" noChangeArrowheads="1"/>
          </p:cNvPicPr>
          <p:nvPr/>
        </p:nvPicPr>
        <p:blipFill>
          <a:blip r:embed="rId3" cstate="print"/>
          <a:srcRect/>
          <a:stretch>
            <a:fillRect/>
          </a:stretch>
        </p:blipFill>
        <p:spPr bwMode="auto">
          <a:xfrm>
            <a:off x="1676400" y="914400"/>
            <a:ext cx="4019550" cy="5029200"/>
          </a:xfrm>
          <a:prstGeom prst="rect">
            <a:avLst/>
          </a:prstGeom>
          <a:noFill/>
        </p:spPr>
      </p:pic>
      <p:pic>
        <p:nvPicPr>
          <p:cNvPr id="6148" name="Picture 4" descr="Overhead view of the site of the Battle of Salamis"/>
          <p:cNvPicPr>
            <a:picLocks noChangeAspect="1" noChangeArrowheads="1"/>
          </p:cNvPicPr>
          <p:nvPr/>
        </p:nvPicPr>
        <p:blipFill>
          <a:blip r:embed="rId4" cstate="print"/>
          <a:srcRect/>
          <a:stretch>
            <a:fillRect/>
          </a:stretch>
        </p:blipFill>
        <p:spPr bwMode="auto">
          <a:xfrm>
            <a:off x="5791200" y="1901826"/>
            <a:ext cx="4724400" cy="3063875"/>
          </a:xfrm>
          <a:prstGeom prst="rect">
            <a:avLst/>
          </a:prstGeom>
          <a:noFill/>
        </p:spPr>
      </p:pic>
      <p:sp>
        <p:nvSpPr>
          <p:cNvPr id="6147" name="Text Box 3"/>
          <p:cNvSpPr txBox="1">
            <a:spLocks noChangeArrowheads="1"/>
          </p:cNvSpPr>
          <p:nvPr/>
        </p:nvSpPr>
        <p:spPr bwMode="ltGray">
          <a:xfrm>
            <a:off x="6096000" y="5715001"/>
            <a:ext cx="2971800" cy="954107"/>
          </a:xfrm>
          <a:prstGeom prst="rect">
            <a:avLst/>
          </a:prstGeom>
          <a:noFill/>
          <a:ln w="12700">
            <a:noFill/>
            <a:miter lim="800000"/>
            <a:headEnd/>
            <a:tailEnd/>
          </a:ln>
          <a:effectLst/>
        </p:spPr>
        <p:txBody>
          <a:bodyPr>
            <a:spAutoFit/>
          </a:bodyPr>
          <a:lstStyle/>
          <a:p>
            <a:pPr algn="l"/>
            <a:r>
              <a:rPr lang="en-US" sz="2800"/>
              <a:t>Battle of Salamis</a:t>
            </a:r>
          </a:p>
        </p:txBody>
      </p:sp>
      <p:sp>
        <p:nvSpPr>
          <p:cNvPr id="6" name="AutoShape 5" descr="Map showing the location of the Battle of Salamis, in the waters separating Salamis from Attica">
            <a:hlinkClick r:id="" action="ppaction://hlinkshowjump?jump=lastslideviewed" highlightClick="1"/>
            <a:extLst>
              <a:ext uri="{FF2B5EF4-FFF2-40B4-BE49-F238E27FC236}">
                <a16:creationId xmlns:a16="http://schemas.microsoft.com/office/drawing/2014/main" id="{99D3F53A-6EE4-49A6-9AC2-4B74D53FF516}"/>
              </a:ext>
            </a:extLst>
          </p:cNvPr>
          <p:cNvSpPr>
            <a:spLocks noChangeArrowheads="1"/>
          </p:cNvSpPr>
          <p:nvPr/>
        </p:nvSpPr>
        <p:spPr bwMode="ltGray">
          <a:xfrm>
            <a:off x="11233298" y="274638"/>
            <a:ext cx="661988" cy="533400"/>
          </a:xfrm>
          <a:prstGeom prst="actionButtonReturn">
            <a:avLst/>
          </a:prstGeom>
          <a:solidFill>
            <a:schemeClr val="bg2"/>
          </a:solidFill>
          <a:ln w="1270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3705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normAutofit fontScale="70000" lnSpcReduction="20000"/>
          </a:bodyPr>
          <a:lstStyle/>
          <a:p>
            <a:pPr lvl="0"/>
            <a:r>
              <a:rPr lang="en-US" dirty="0"/>
              <a:t>Discussion</a:t>
            </a:r>
          </a:p>
          <a:p>
            <a:pPr lvl="1"/>
            <a:r>
              <a:rPr lang="en-US" dirty="0"/>
              <a:t>Themistoclean leadership — thoughts?</a:t>
            </a:r>
          </a:p>
          <a:p>
            <a:pPr lvl="0"/>
            <a:r>
              <a:rPr lang="en-US" dirty="0"/>
              <a:t>Recap and Update</a:t>
            </a:r>
          </a:p>
          <a:p>
            <a:pPr lvl="1"/>
            <a:r>
              <a:rPr lang="en-US" dirty="0"/>
              <a:t>The Road to Democracy, continued…</a:t>
            </a:r>
          </a:p>
          <a:p>
            <a:pPr lvl="0"/>
            <a:r>
              <a:rPr lang="en-US" dirty="0"/>
              <a:t>Themistocles Son of Neocles</a:t>
            </a:r>
          </a:p>
          <a:p>
            <a:pPr lvl="1"/>
            <a:r>
              <a:rPr lang="en-US" dirty="0"/>
              <a:t>Biographical Overview</a:t>
            </a:r>
          </a:p>
          <a:p>
            <a:pPr lvl="0"/>
            <a:r>
              <a:rPr lang="en-US" dirty="0"/>
              <a:t>Theory to the Rescue!</a:t>
            </a:r>
          </a:p>
          <a:p>
            <a:pPr lvl="1"/>
            <a:r>
              <a:rPr lang="en-US" dirty="0"/>
              <a:t>How to Parse Plutarch’s Themistocles?</a:t>
            </a:r>
          </a:p>
        </p:txBody>
      </p:sp>
      <p:sp>
        <p:nvSpPr>
          <p:cNvPr id="6" name="TextBox 5">
            <a:extLst>
              <a:ext uri="{FF2B5EF4-FFF2-40B4-BE49-F238E27FC236}">
                <a16:creationId xmlns:a16="http://schemas.microsoft.com/office/drawing/2014/main" id="{8EE4EC3D-2D63-4360-AEF8-56567D276048}"/>
              </a:ext>
            </a:extLst>
          </p:cNvPr>
          <p:cNvSpPr txBox="1"/>
          <p:nvPr/>
        </p:nvSpPr>
        <p:spPr>
          <a:xfrm>
            <a:off x="1819590" y="6145613"/>
            <a:ext cx="6532558" cy="437749"/>
          </a:xfrm>
          <a:prstGeom prst="rect">
            <a:avLst/>
          </a:prstGeom>
          <a:noFill/>
        </p:spPr>
        <p:txBody>
          <a:bodyPr wrap="none" rtlCol="0" anchor="ctr" anchorCtr="0">
            <a:spAutoFit/>
          </a:bodyPr>
          <a:lstStyle/>
          <a:p>
            <a:pPr algn="r">
              <a:lnSpc>
                <a:spcPct val="125000"/>
              </a:lnSpc>
            </a:pPr>
            <a:r>
              <a:rPr lang="en-US" sz="2000" dirty="0">
                <a:solidFill>
                  <a:schemeClr val="tx1">
                    <a:lumMod val="60000"/>
                    <a:lumOff val="40000"/>
                  </a:schemeClr>
                </a:solidFill>
              </a:rPr>
              <a:t>Bust of Themistocles, Ostia Archaeological Museum</a:t>
            </a:r>
            <a:endParaRPr lang="en-US" sz="1600" dirty="0">
              <a:solidFill>
                <a:schemeClr val="tx1">
                  <a:lumMod val="60000"/>
                  <a:lumOff val="40000"/>
                </a:schemeClr>
              </a:solidFill>
            </a:endParaRPr>
          </a:p>
        </p:txBody>
      </p:sp>
      <p:pic>
        <p:nvPicPr>
          <p:cNvPr id="3" name="Picture 2" descr="Bust of Themistocles, Ostia Archaeological Museum">
            <a:extLst>
              <a:ext uri="{FF2B5EF4-FFF2-40B4-BE49-F238E27FC236}">
                <a16:creationId xmlns:a16="http://schemas.microsoft.com/office/drawing/2014/main" id="{8C2E7521-0766-4DED-BC5F-E11B2F91B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148" y="2036190"/>
            <a:ext cx="3231590" cy="4821810"/>
          </a:xfrm>
          <a:prstGeom prst="rect">
            <a:avLst/>
          </a:prstGeom>
        </p:spPr>
      </p:pic>
    </p:spTree>
    <p:extLst>
      <p:ext uri="{BB962C8B-B14F-4D97-AF65-F5344CB8AC3E}">
        <p14:creationId xmlns:p14="http://schemas.microsoft.com/office/powerpoint/2010/main" val="3958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to the Rescue!</a:t>
            </a:r>
          </a:p>
        </p:txBody>
      </p:sp>
      <p:sp>
        <p:nvSpPr>
          <p:cNvPr id="3" name="Text Placeholder 2"/>
          <p:cNvSpPr>
            <a:spLocks noGrp="1"/>
          </p:cNvSpPr>
          <p:nvPr>
            <p:ph type="body" idx="1"/>
          </p:nvPr>
        </p:nvSpPr>
        <p:spPr/>
        <p:txBody>
          <a:bodyPr/>
          <a:lstStyle/>
          <a:p>
            <a:r>
              <a:rPr lang="en-US" dirty="0"/>
              <a:t>How to Parse Plutarch’s Themistocles?</a:t>
            </a:r>
          </a:p>
        </p:txBody>
      </p:sp>
    </p:spTree>
    <p:extLst>
      <p:ext uri="{BB962C8B-B14F-4D97-AF65-F5344CB8AC3E}">
        <p14:creationId xmlns:p14="http://schemas.microsoft.com/office/powerpoint/2010/main" val="205840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Theorists</a:t>
            </a:r>
          </a:p>
        </p:txBody>
      </p:sp>
      <p:sp>
        <p:nvSpPr>
          <p:cNvPr id="5" name="Text Placeholder 4">
            <a:extLst>
              <a:ext uri="{FF2B5EF4-FFF2-40B4-BE49-F238E27FC236}">
                <a16:creationId xmlns:a16="http://schemas.microsoft.com/office/drawing/2014/main" id="{49904A67-1C14-426F-95E2-BD72561FDB56}"/>
              </a:ext>
            </a:extLst>
          </p:cNvPr>
          <p:cNvSpPr>
            <a:spLocks noGrp="1"/>
          </p:cNvSpPr>
          <p:nvPr>
            <p:ph type="body" idx="1"/>
          </p:nvPr>
        </p:nvSpPr>
        <p:spPr/>
        <p:txBody>
          <a:bodyPr/>
          <a:lstStyle/>
          <a:p>
            <a:r>
              <a:rPr lang="en-US" dirty="0"/>
              <a:t>Dahl</a:t>
            </a:r>
          </a:p>
        </p:txBody>
      </p:sp>
      <p:sp>
        <p:nvSpPr>
          <p:cNvPr id="3" name="Content Placeholder 2"/>
          <p:cNvSpPr>
            <a:spLocks noGrp="1"/>
          </p:cNvSpPr>
          <p:nvPr>
            <p:ph sz="half" idx="2"/>
          </p:nvPr>
        </p:nvSpPr>
        <p:spPr/>
        <p:txBody>
          <a:bodyPr>
            <a:normAutofit/>
          </a:bodyPr>
          <a:lstStyle/>
          <a:p>
            <a:r>
              <a:rPr lang="en-US" dirty="0"/>
              <a:t>“Strong equality”</a:t>
            </a:r>
          </a:p>
          <a:p>
            <a:r>
              <a:rPr lang="en-US" dirty="0"/>
              <a:t>Four criteria</a:t>
            </a:r>
          </a:p>
        </p:txBody>
      </p:sp>
      <p:sp>
        <p:nvSpPr>
          <p:cNvPr id="6" name="Text Placeholder 5">
            <a:extLst>
              <a:ext uri="{FF2B5EF4-FFF2-40B4-BE49-F238E27FC236}">
                <a16:creationId xmlns:a16="http://schemas.microsoft.com/office/drawing/2014/main" id="{7B965A4D-BA13-497D-92BD-21C3CFF51B38}"/>
              </a:ext>
            </a:extLst>
          </p:cNvPr>
          <p:cNvSpPr>
            <a:spLocks noGrp="1"/>
          </p:cNvSpPr>
          <p:nvPr>
            <p:ph type="body" sz="quarter" idx="3"/>
          </p:nvPr>
        </p:nvSpPr>
        <p:spPr/>
        <p:txBody>
          <a:bodyPr/>
          <a:lstStyle/>
          <a:p>
            <a:r>
              <a:rPr lang="en-US" dirty="0"/>
              <a:t>Ober</a:t>
            </a:r>
          </a:p>
        </p:txBody>
      </p:sp>
      <p:sp>
        <p:nvSpPr>
          <p:cNvPr id="4" name="Content Placeholder 3"/>
          <p:cNvSpPr>
            <a:spLocks noGrp="1"/>
          </p:cNvSpPr>
          <p:nvPr>
            <p:ph sz="quarter" idx="4"/>
          </p:nvPr>
        </p:nvSpPr>
        <p:spPr/>
        <p:txBody>
          <a:bodyPr>
            <a:normAutofit/>
          </a:bodyPr>
          <a:lstStyle/>
          <a:p>
            <a:r>
              <a:rPr lang="en-US" dirty="0"/>
              <a:t>Ideological contradictions</a:t>
            </a:r>
          </a:p>
          <a:p>
            <a:r>
              <a:rPr lang="en-US" dirty="0"/>
              <a:t>Ideological negotiations</a:t>
            </a:r>
          </a:p>
        </p:txBody>
      </p:sp>
    </p:spTree>
    <p:extLst>
      <p:ext uri="{BB962C8B-B14F-4D97-AF65-F5344CB8AC3E}">
        <p14:creationId xmlns:p14="http://schemas.microsoft.com/office/powerpoint/2010/main" val="424682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3778-3E85-4E34-B7CC-390BE143901A}"/>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FF1CFEFD-8AFF-49CF-9ABE-B5FC29F498F5}"/>
              </a:ext>
            </a:extLst>
          </p:cNvPr>
          <p:cNvSpPr>
            <a:spLocks noGrp="1"/>
          </p:cNvSpPr>
          <p:nvPr>
            <p:ph type="body" idx="1"/>
          </p:nvPr>
        </p:nvSpPr>
        <p:spPr/>
        <p:txBody>
          <a:bodyPr/>
          <a:lstStyle/>
          <a:p>
            <a:r>
              <a:rPr lang="en-US" dirty="0"/>
              <a:t>Themistoclean leadership — thoughts?</a:t>
            </a:r>
          </a:p>
        </p:txBody>
      </p:sp>
    </p:spTree>
    <p:extLst>
      <p:ext uri="{BB962C8B-B14F-4D97-AF65-F5344CB8AC3E}">
        <p14:creationId xmlns:p14="http://schemas.microsoft.com/office/powerpoint/2010/main" val="17124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ABFBF59-4ACE-44CF-A89B-838FCD45B3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4A4FFF3-1217-4820-86F0-D9C19AF2360F}"/>
              </a:ext>
            </a:extLst>
          </p:cNvPr>
          <p:cNvSpPr>
            <a:spLocks noGrp="1"/>
          </p:cNvSpPr>
          <p:nvPr>
            <p:ph type="title" idx="4294967295"/>
          </p:nvPr>
        </p:nvSpPr>
        <p:spPr>
          <a:xfrm>
            <a:off x="1604867" y="247343"/>
            <a:ext cx="8982267" cy="627864"/>
          </a:xfrm>
          <a:solidFill>
            <a:schemeClr val="bg1">
              <a:alpha val="89000"/>
            </a:schemeClr>
          </a:solidFill>
        </p:spPr>
        <p:txBody>
          <a:bodyPr vert="horz" wrap="none" lIns="182880" tIns="91440" rIns="182880" bIns="91440" rtlCol="0" anchor="t" anchorCtr="0">
            <a:spAutoFit/>
          </a:bodyPr>
          <a:lstStyle/>
          <a:p>
            <a:pPr algn="ctr"/>
            <a:r>
              <a:rPr lang="en-US" sz="3200" dirty="0">
                <a:hlinkClick r:id="rId4"/>
              </a:rPr>
              <a:t>David Brooks on Themistocles (25-Mar 2008)</a:t>
            </a:r>
            <a:endParaRPr lang="en-US" sz="3200" dirty="0"/>
          </a:p>
        </p:txBody>
      </p:sp>
      <p:sp>
        <p:nvSpPr>
          <p:cNvPr id="5" name="TextBox 4">
            <a:extLst>
              <a:ext uri="{FF2B5EF4-FFF2-40B4-BE49-F238E27FC236}">
                <a16:creationId xmlns:a16="http://schemas.microsoft.com/office/drawing/2014/main" id="{B27DBFEC-9D8B-43C9-BD8A-46B7A8AC1B2D}"/>
              </a:ext>
            </a:extLst>
          </p:cNvPr>
          <p:cNvSpPr txBox="1"/>
          <p:nvPr/>
        </p:nvSpPr>
        <p:spPr>
          <a:xfrm>
            <a:off x="537830" y="3378832"/>
            <a:ext cx="11116340" cy="2815194"/>
          </a:xfrm>
          <a:prstGeom prst="rect">
            <a:avLst/>
          </a:prstGeom>
          <a:solidFill>
            <a:schemeClr val="bg1">
              <a:alpha val="75000"/>
            </a:schemeClr>
          </a:solidFill>
        </p:spPr>
        <p:txBody>
          <a:bodyPr wrap="square" rtlCol="0" anchor="b" anchorCtr="0">
            <a:spAutoFit/>
          </a:bodyPr>
          <a:lstStyle/>
          <a:p>
            <a:pPr>
              <a:lnSpc>
                <a:spcPct val="125000"/>
              </a:lnSpc>
            </a:pPr>
            <a:r>
              <a:rPr lang="en-US" sz="2400" dirty="0"/>
              <a:t>“… it's worth pointing out that Leonidas didn’t win the Persian Wars. Themistocles did, and Themistocles had an altogether different set of qualities. He was not straightforward; in fact, he could be deceptive and manipulative. He was not self-sacrificing; there was an air of corruption and fierce ambition about him. He was not charming or cultured; historians from Herodotus on down have had trouble warming to him.”</a:t>
            </a:r>
          </a:p>
        </p:txBody>
      </p:sp>
    </p:spTree>
    <p:extLst>
      <p:ext uri="{BB962C8B-B14F-4D97-AF65-F5344CB8AC3E}">
        <p14:creationId xmlns:p14="http://schemas.microsoft.com/office/powerpoint/2010/main" val="312623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577DF12-D7B8-4061-9444-E717026823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EF539C0-7D46-4BA2-BB3B-30931BF11B30}"/>
              </a:ext>
              <a:ext uri="{C183D7F6-B498-43B3-948B-1728B52AA6E4}">
                <adec:decorative xmlns:adec="http://schemas.microsoft.com/office/drawing/2017/decorative" val="1"/>
              </a:ext>
            </a:extLst>
          </p:cNvPr>
          <p:cNvSpPr/>
          <p:nvPr/>
        </p:nvSpPr>
        <p:spPr>
          <a:xfrm>
            <a:off x="0" y="0"/>
            <a:ext cx="12192000" cy="6857999"/>
          </a:xfrm>
          <a:prstGeom prst="rect">
            <a:avLst/>
          </a:prstGeom>
          <a:solidFill>
            <a:schemeClr val="bg1">
              <a:alpha val="8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55524CAA-947E-46CC-B43A-0E06DF73B8D9}"/>
              </a:ext>
            </a:extLst>
          </p:cNvPr>
          <p:cNvSpPr>
            <a:spLocks noGrp="1"/>
          </p:cNvSpPr>
          <p:nvPr>
            <p:ph type="title"/>
          </p:nvPr>
        </p:nvSpPr>
        <p:spPr>
          <a:xfrm>
            <a:off x="3839453" y="471137"/>
            <a:ext cx="4513095" cy="932563"/>
          </a:xfrm>
          <a:noFill/>
        </p:spPr>
        <p:txBody>
          <a:bodyPr wrap="none">
            <a:spAutoFit/>
          </a:bodyPr>
          <a:lstStyle/>
          <a:p>
            <a:r>
              <a:rPr lang="en-US" sz="5400" dirty="0"/>
              <a:t>SWA Prompt</a:t>
            </a:r>
          </a:p>
        </p:txBody>
      </p:sp>
      <p:sp>
        <p:nvSpPr>
          <p:cNvPr id="6" name="TextBox 5">
            <a:extLst>
              <a:ext uri="{FF2B5EF4-FFF2-40B4-BE49-F238E27FC236}">
                <a16:creationId xmlns:a16="http://schemas.microsoft.com/office/drawing/2014/main" id="{2F06762B-3123-46DE-A2B9-3767AA75CEE0}"/>
              </a:ext>
              <a:ext uri="{C183D7F6-B498-43B3-948B-1728B52AA6E4}">
                <adec:decorative xmlns:adec="http://schemas.microsoft.com/office/drawing/2017/decorative" val="1"/>
              </a:ext>
            </a:extLst>
          </p:cNvPr>
          <p:cNvSpPr txBox="1"/>
          <p:nvPr/>
        </p:nvSpPr>
        <p:spPr>
          <a:xfrm>
            <a:off x="2062716" y="2291316"/>
            <a:ext cx="8319977" cy="3163186"/>
          </a:xfrm>
          <a:prstGeom prst="rect">
            <a:avLst/>
          </a:prstGeom>
          <a:noFill/>
        </p:spPr>
        <p:txBody>
          <a:bodyPr wrap="square" rtlCol="0" anchor="ctr" anchorCtr="0">
            <a:spAutoFit/>
          </a:bodyPr>
          <a:lstStyle/>
          <a:p>
            <a:pPr algn="ctr">
              <a:lnSpc>
                <a:spcPct val="125000"/>
              </a:lnSpc>
            </a:pPr>
            <a:endParaRPr lang="en-US" sz="1600" i="1" dirty="0">
              <a:solidFill>
                <a:schemeClr val="tx1">
                  <a:lumMod val="60000"/>
                  <a:lumOff val="40000"/>
                </a:schemeClr>
              </a:solidFill>
            </a:endParaRPr>
          </a:p>
        </p:txBody>
      </p:sp>
      <p:sp>
        <p:nvSpPr>
          <p:cNvPr id="8" name="TextBox 7">
            <a:extLst>
              <a:ext uri="{FF2B5EF4-FFF2-40B4-BE49-F238E27FC236}">
                <a16:creationId xmlns:a16="http://schemas.microsoft.com/office/drawing/2014/main" id="{F8C6E465-5BB7-4C7B-81D6-34E48ED07848}"/>
              </a:ext>
            </a:extLst>
          </p:cNvPr>
          <p:cNvSpPr txBox="1"/>
          <p:nvPr/>
        </p:nvSpPr>
        <p:spPr>
          <a:xfrm>
            <a:off x="1219200" y="2490955"/>
            <a:ext cx="9753600" cy="1876091"/>
          </a:xfrm>
          <a:prstGeom prst="rect">
            <a:avLst/>
          </a:prstGeom>
          <a:noFill/>
        </p:spPr>
        <p:txBody>
          <a:bodyPr wrap="square" rtlCol="0" anchor="ctr" anchorCtr="0">
            <a:spAutoFit/>
          </a:bodyPr>
          <a:lstStyle/>
          <a:p>
            <a:pPr algn="ctr">
              <a:lnSpc>
                <a:spcPct val="125000"/>
              </a:lnSpc>
            </a:pPr>
            <a:r>
              <a:rPr lang="en-US" sz="3200" dirty="0"/>
              <a:t>Is there a place for a leader like Themistocles in today's USA? Would you welcome such a leader? Why? Why not?</a:t>
            </a:r>
          </a:p>
        </p:txBody>
      </p:sp>
    </p:spTree>
    <p:extLst>
      <p:ext uri="{BB962C8B-B14F-4D97-AF65-F5344CB8AC3E}">
        <p14:creationId xmlns:p14="http://schemas.microsoft.com/office/powerpoint/2010/main" val="3432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Recap and Update</a:t>
            </a:r>
          </a:p>
        </p:txBody>
      </p:sp>
      <p:sp>
        <p:nvSpPr>
          <p:cNvPr id="7" name="Subtitle 6"/>
          <p:cNvSpPr>
            <a:spLocks noGrp="1"/>
          </p:cNvSpPr>
          <p:nvPr>
            <p:ph type="body" idx="1"/>
          </p:nvPr>
        </p:nvSpPr>
        <p:spPr/>
        <p:txBody>
          <a:bodyPr/>
          <a:lstStyle/>
          <a:p>
            <a:r>
              <a:rPr lang="en-US" dirty="0"/>
              <a:t>The Road to Democracy, continued…</a:t>
            </a:r>
          </a:p>
        </p:txBody>
      </p:sp>
    </p:spTree>
    <p:extLst>
      <p:ext uri="{BB962C8B-B14F-4D97-AF65-F5344CB8AC3E}">
        <p14:creationId xmlns:p14="http://schemas.microsoft.com/office/powerpoint/2010/main" val="207541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Athenian Timeline</a:t>
            </a:r>
          </a:p>
        </p:txBody>
      </p:sp>
      <p:sp>
        <p:nvSpPr>
          <p:cNvPr id="5" name="Content Placeholder 4"/>
          <p:cNvSpPr>
            <a:spLocks noGrp="1"/>
          </p:cNvSpPr>
          <p:nvPr>
            <p:ph idx="1"/>
          </p:nvPr>
        </p:nvSpPr>
        <p:spPr/>
        <p:txBody>
          <a:bodyPr>
            <a:normAutofit fontScale="92500" lnSpcReduction="10000"/>
          </a:bodyPr>
          <a:lstStyle/>
          <a:p>
            <a:r>
              <a:rPr lang="en-US" dirty="0"/>
              <a:t>ca. 620 Draco’s law code</a:t>
            </a:r>
          </a:p>
          <a:p>
            <a:pPr lvl="1"/>
            <a:r>
              <a:rPr lang="en-US" i="1" dirty="0" err="1"/>
              <a:t>thesmoi</a:t>
            </a:r>
            <a:endParaRPr lang="en-US" i="1" dirty="0"/>
          </a:p>
          <a:p>
            <a:r>
              <a:rPr lang="en-US" dirty="0"/>
              <a:t>594/3 Solon’s reforms</a:t>
            </a:r>
          </a:p>
          <a:p>
            <a:pPr lvl="1"/>
            <a:r>
              <a:rPr lang="en-US" i="1" dirty="0"/>
              <a:t>nomoi</a:t>
            </a:r>
          </a:p>
          <a:p>
            <a:r>
              <a:rPr lang="en-US" dirty="0"/>
              <a:t>560-510 Peisistratean tyranny</a:t>
            </a:r>
          </a:p>
          <a:p>
            <a:r>
              <a:rPr lang="en-US" dirty="0"/>
              <a:t>507 Cleisthenic reforms</a:t>
            </a:r>
          </a:p>
        </p:txBody>
      </p:sp>
    </p:spTree>
    <p:extLst>
      <p:ext uri="{BB962C8B-B14F-4D97-AF65-F5344CB8AC3E}">
        <p14:creationId xmlns:p14="http://schemas.microsoft.com/office/powerpoint/2010/main" val="196303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EABA-1680-4D0D-AE8A-75738DC45624}"/>
              </a:ext>
            </a:extLst>
          </p:cNvPr>
          <p:cNvSpPr>
            <a:spLocks noGrp="1"/>
          </p:cNvSpPr>
          <p:nvPr>
            <p:ph type="title"/>
          </p:nvPr>
        </p:nvSpPr>
        <p:spPr>
          <a:solidFill>
            <a:srgbClr val="A6B6D6"/>
          </a:solidFill>
        </p:spPr>
        <p:txBody>
          <a:bodyPr/>
          <a:lstStyle/>
          <a:p>
            <a:pPr algn="ctr"/>
            <a:r>
              <a:rPr lang="en-US" dirty="0"/>
              <a:t>Cleisthenic Reforms </a:t>
            </a:r>
            <a:r>
              <a:rPr lang="en-US" sz="3600" dirty="0"/>
              <a:t>(507 BCE)</a:t>
            </a:r>
            <a:endParaRPr lang="en-US" dirty="0"/>
          </a:p>
        </p:txBody>
      </p:sp>
      <p:sp>
        <p:nvSpPr>
          <p:cNvPr id="3" name="Text Placeholder 2">
            <a:extLst>
              <a:ext uri="{FF2B5EF4-FFF2-40B4-BE49-F238E27FC236}">
                <a16:creationId xmlns:a16="http://schemas.microsoft.com/office/drawing/2014/main" id="{E77C759A-54FC-4B48-A4B5-4E3B6F2923D8}"/>
              </a:ext>
            </a:extLst>
          </p:cNvPr>
          <p:cNvSpPr>
            <a:spLocks noGrp="1"/>
          </p:cNvSpPr>
          <p:nvPr>
            <p:ph type="body" idx="1"/>
          </p:nvPr>
        </p:nvSpPr>
        <p:spPr/>
        <p:txBody>
          <a:bodyPr/>
          <a:lstStyle/>
          <a:p>
            <a:pPr algn="r"/>
            <a:r>
              <a:rPr lang="en-US" sz="3200" dirty="0"/>
              <a:t>from oligarchy</a:t>
            </a:r>
          </a:p>
        </p:txBody>
      </p:sp>
      <p:sp>
        <p:nvSpPr>
          <p:cNvPr id="4" name="Content Placeholder 3">
            <a:extLst>
              <a:ext uri="{FF2B5EF4-FFF2-40B4-BE49-F238E27FC236}">
                <a16:creationId xmlns:a16="http://schemas.microsoft.com/office/drawing/2014/main" id="{30BB6BBC-8809-410C-B169-BBD5A42A3306}"/>
              </a:ext>
            </a:extLst>
          </p:cNvPr>
          <p:cNvSpPr>
            <a:spLocks noGrp="1"/>
          </p:cNvSpPr>
          <p:nvPr>
            <p:ph sz="half" idx="2"/>
          </p:nvPr>
        </p:nvSpPr>
        <p:spPr>
          <a:xfrm>
            <a:off x="1025237" y="2743201"/>
            <a:ext cx="4903082" cy="3276600"/>
          </a:xfrm>
        </p:spPr>
        <p:txBody>
          <a:bodyPr/>
          <a:lstStyle/>
          <a:p>
            <a:pPr marL="45720" indent="0" algn="r">
              <a:buNone/>
            </a:pPr>
            <a:r>
              <a:rPr lang="en-US" dirty="0"/>
              <a:t>clan/village constituencies</a:t>
            </a:r>
          </a:p>
          <a:p>
            <a:pPr marL="45720" indent="0" algn="r">
              <a:buNone/>
            </a:pPr>
            <a:r>
              <a:rPr lang="en-US" dirty="0"/>
              <a:t>4 tribes</a:t>
            </a:r>
          </a:p>
          <a:p>
            <a:pPr marL="45720" indent="0" algn="r">
              <a:buNone/>
            </a:pPr>
            <a:r>
              <a:rPr lang="en-US" dirty="0"/>
              <a:t>archons</a:t>
            </a:r>
          </a:p>
          <a:p>
            <a:pPr marL="45720" indent="0" algn="r">
              <a:buNone/>
            </a:pPr>
            <a:r>
              <a:rPr lang="en-US" dirty="0"/>
              <a:t>Council of 400</a:t>
            </a:r>
          </a:p>
        </p:txBody>
      </p:sp>
      <p:sp>
        <p:nvSpPr>
          <p:cNvPr id="5" name="Text Placeholder 4">
            <a:extLst>
              <a:ext uri="{FF2B5EF4-FFF2-40B4-BE49-F238E27FC236}">
                <a16:creationId xmlns:a16="http://schemas.microsoft.com/office/drawing/2014/main" id="{06AF9A6A-FF8E-4A96-AFE9-0FD667EFCD75}"/>
              </a:ext>
            </a:extLst>
          </p:cNvPr>
          <p:cNvSpPr>
            <a:spLocks noGrp="1"/>
          </p:cNvSpPr>
          <p:nvPr>
            <p:ph type="body" sz="quarter" idx="3"/>
          </p:nvPr>
        </p:nvSpPr>
        <p:spPr/>
        <p:txBody>
          <a:bodyPr>
            <a:normAutofit/>
          </a:bodyPr>
          <a:lstStyle/>
          <a:p>
            <a:r>
              <a:rPr lang="en-US" sz="3200" dirty="0"/>
              <a:t>to proto-democracy</a:t>
            </a:r>
          </a:p>
        </p:txBody>
      </p:sp>
      <p:sp>
        <p:nvSpPr>
          <p:cNvPr id="6" name="Content Placeholder 5">
            <a:extLst>
              <a:ext uri="{FF2B5EF4-FFF2-40B4-BE49-F238E27FC236}">
                <a16:creationId xmlns:a16="http://schemas.microsoft.com/office/drawing/2014/main" id="{81C9A2C2-6C48-4A26-9E29-9126FED9D2BC}"/>
              </a:ext>
            </a:extLst>
          </p:cNvPr>
          <p:cNvSpPr>
            <a:spLocks noGrp="1"/>
          </p:cNvSpPr>
          <p:nvPr>
            <p:ph sz="quarter" idx="4"/>
          </p:nvPr>
        </p:nvSpPr>
        <p:spPr/>
        <p:txBody>
          <a:bodyPr/>
          <a:lstStyle/>
          <a:p>
            <a:pPr marL="45720" indent="0">
              <a:buNone/>
            </a:pPr>
            <a:r>
              <a:rPr lang="en-US" dirty="0"/>
              <a:t>deme-</a:t>
            </a:r>
            <a:r>
              <a:rPr lang="en-US" i="1" dirty="0"/>
              <a:t>trittys</a:t>
            </a:r>
            <a:r>
              <a:rPr lang="en-US" dirty="0"/>
              <a:t> organization</a:t>
            </a:r>
          </a:p>
          <a:p>
            <a:pPr marL="45720" indent="0">
              <a:buNone/>
            </a:pPr>
            <a:r>
              <a:rPr lang="en-US" dirty="0"/>
              <a:t>10 tribes</a:t>
            </a:r>
          </a:p>
          <a:p>
            <a:pPr marL="45720" indent="0">
              <a:buNone/>
            </a:pPr>
            <a:r>
              <a:rPr lang="en-US" dirty="0"/>
              <a:t>archons + </a:t>
            </a:r>
            <a:r>
              <a:rPr lang="en-US" i="1" dirty="0" err="1"/>
              <a:t>stratēgoi</a:t>
            </a:r>
            <a:endParaRPr lang="en-US" i="1" dirty="0"/>
          </a:p>
          <a:p>
            <a:pPr marL="45720" indent="0">
              <a:buNone/>
            </a:pPr>
            <a:r>
              <a:rPr lang="en-US" dirty="0"/>
              <a:t>Council of 500</a:t>
            </a:r>
          </a:p>
        </p:txBody>
      </p:sp>
      <p:sp>
        <p:nvSpPr>
          <p:cNvPr id="7" name="TextBox 6">
            <a:extLst>
              <a:ext uri="{FF2B5EF4-FFF2-40B4-BE49-F238E27FC236}">
                <a16:creationId xmlns:a16="http://schemas.microsoft.com/office/drawing/2014/main" id="{E2B025F0-8FC9-4F3F-B135-DD1E88A7F204}"/>
              </a:ext>
            </a:extLst>
          </p:cNvPr>
          <p:cNvSpPr txBox="1"/>
          <p:nvPr/>
        </p:nvSpPr>
        <p:spPr>
          <a:xfrm>
            <a:off x="5085571" y="5805814"/>
            <a:ext cx="2017683" cy="646986"/>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nchorCtr="0">
            <a:spAutoFit/>
          </a:bodyPr>
          <a:lstStyle>
            <a:defPPr>
              <a:defRPr lang="en-US"/>
            </a:defPPr>
            <a:lvl1pPr algn="ctr">
              <a:defRPr sz="3200"/>
            </a:lvl1pPr>
          </a:lstStyle>
          <a:p>
            <a:r>
              <a:rPr lang="en-US" i="1" dirty="0"/>
              <a:t>isonomia</a:t>
            </a:r>
          </a:p>
        </p:txBody>
      </p:sp>
    </p:spTree>
    <p:extLst>
      <p:ext uri="{BB962C8B-B14F-4D97-AF65-F5344CB8AC3E}">
        <p14:creationId xmlns:p14="http://schemas.microsoft.com/office/powerpoint/2010/main" val="178657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fade">
                                      <p:cBhvr>
                                        <p:cTn id="29" dur="500"/>
                                        <p:tgtEl>
                                          <p:spTgt spid="5">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p:txBody>
          <a:bodyPr/>
          <a:lstStyle/>
          <a:p>
            <a:r>
              <a:rPr lang="en-US" dirty="0"/>
              <a:t>Trittys System</a:t>
            </a:r>
          </a:p>
        </p:txBody>
      </p:sp>
      <p:graphicFrame>
        <p:nvGraphicFramePr>
          <p:cNvPr id="3" name="Content Placeholder 2" descr="Diagram: dēmos divides into three regions: city, shore, inland. Each region divided into ten trittyes."/>
          <p:cNvGraphicFramePr>
            <a:graphicFrameLocks noGrp="1"/>
          </p:cNvGraphicFramePr>
          <p:nvPr>
            <p:ph idx="4294967295"/>
          </p:nvPr>
        </p:nvGraphicFramePr>
        <p:xfrm>
          <a:off x="2209800" y="1417638"/>
          <a:ext cx="7772400" cy="484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4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281F4362-1F15-4DB0-B7FA-D9C966095359}" vid="{1BCAAFD9-D0D0-4CC3-8C73-AB594C35BD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308</TotalTime>
  <Words>2480</Words>
  <Application>Microsoft Office PowerPoint</Application>
  <PresentationFormat>Widescreen</PresentationFormat>
  <Paragraphs>248</Paragraphs>
  <Slides>21</Slides>
  <Notes>21</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persuasion_fall_2025</vt:lpstr>
      <vt:lpstr>Plutarch’s Life of Themistocles</vt:lpstr>
      <vt:lpstr>Agenda</vt:lpstr>
      <vt:lpstr>Discussion</vt:lpstr>
      <vt:lpstr>David Brooks on Themistocles (25-Mar 2008)</vt:lpstr>
      <vt:lpstr>SWA Prompt</vt:lpstr>
      <vt:lpstr>Recap and Update</vt:lpstr>
      <vt:lpstr>Athenian Timeline</vt:lpstr>
      <vt:lpstr>Cleisthenic Reforms (507 BCE)</vt:lpstr>
      <vt:lpstr>Trittys System</vt:lpstr>
      <vt:lpstr>Map of Cleithenic Reorganization of Attica</vt:lpstr>
      <vt:lpstr>Athenian Democracy ca. 485</vt:lpstr>
      <vt:lpstr>Founding Myth</vt:lpstr>
      <vt:lpstr>Persian Debate (Herodotus book 3)</vt:lpstr>
      <vt:lpstr>Themistocles Son of Neocles</vt:lpstr>
      <vt:lpstr>Biographical, Historical Info</vt:lpstr>
      <vt:lpstr>Quotation: Plutarch Themistocles pp. 7</vt:lpstr>
      <vt:lpstr>Ostracism</vt:lpstr>
      <vt:lpstr>Quotation: Plutarch Themistocles p. 83</vt:lpstr>
      <vt:lpstr>Maps: Battle of Salamis</vt:lpstr>
      <vt:lpstr>Theory to the Rescue!</vt:lpstr>
      <vt:lpstr>Our Theorists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23</cp:revision>
  <cp:lastPrinted>2025-10-09T15:50:14Z</cp:lastPrinted>
  <dcterms:created xsi:type="dcterms:W3CDTF">2025-10-08T19:35:40Z</dcterms:created>
  <dcterms:modified xsi:type="dcterms:W3CDTF">2025-10-09T17:21:39Z</dcterms:modified>
</cp:coreProperties>
</file>