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15"/>
  </p:notesMasterIdLst>
  <p:sldIdLst>
    <p:sldId id="256" r:id="rId2"/>
    <p:sldId id="257" r:id="rId3"/>
    <p:sldId id="258" r:id="rId4"/>
    <p:sldId id="259" r:id="rId5"/>
    <p:sldId id="260" r:id="rId6"/>
    <p:sldId id="261" r:id="rId7"/>
    <p:sldId id="264" r:id="rId8"/>
    <p:sldId id="268" r:id="rId9"/>
    <p:sldId id="269" r:id="rId10"/>
    <p:sldId id="265" r:id="rId11"/>
    <p:sldId id="266" r:id="rId12"/>
    <p:sldId id="267" r:id="rId13"/>
    <p:sldId id="270"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6">
          <p15:clr>
            <a:srgbClr val="A4A3A4"/>
          </p15:clr>
        </p15:guide>
        <p15:guide id="2" pos="6912">
          <p15:clr>
            <a:srgbClr val="A4A3A4"/>
          </p15:clr>
        </p15:guide>
        <p15:guide id="4" orient="horz" pos="2160">
          <p15:clr>
            <a:srgbClr val="A4A3A4"/>
          </p15:clr>
        </p15:guide>
        <p15:guide id="5" pos="4512">
          <p15:clr>
            <a:srgbClr val="A4A3A4"/>
          </p15:clr>
        </p15:guide>
        <p15:guide id="7" pos="912">
          <p15:clr>
            <a:srgbClr val="A4A3A4"/>
          </p15:clr>
        </p15:guide>
        <p15:guide id="8" pos="39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362" autoAdjust="0"/>
  </p:normalViewPr>
  <p:slideViewPr>
    <p:cSldViewPr snapToGrid="0" showGuides="1">
      <p:cViewPr varScale="1">
        <p:scale>
          <a:sx n="160" d="100"/>
          <a:sy n="160" d="100"/>
        </p:scale>
        <p:origin x="108" y="100"/>
      </p:cViewPr>
      <p:guideLst>
        <p:guide orient="horz" pos="4056"/>
        <p:guide pos="6912"/>
        <p:guide orient="horz" pos="2160"/>
        <p:guide pos="4512"/>
        <p:guide pos="912"/>
        <p:guide pos="39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D8C9662-1658-42C8-AD94-D51542B7249B}" type="datetimeFigureOut">
              <a:rPr lang="en-US" smtClean="0"/>
              <a:t>10/27/2025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57AA5D7-5270-4CA9-BEF4-DA3F3497365F}" type="slidenum">
              <a:rPr lang="en-US" smtClean="0"/>
              <a:t>‹#›</a:t>
            </a:fld>
            <a:endParaRPr lang="en-US"/>
          </a:p>
        </p:txBody>
      </p:sp>
    </p:spTree>
    <p:extLst>
      <p:ext uri="{BB962C8B-B14F-4D97-AF65-F5344CB8AC3E}">
        <p14:creationId xmlns:p14="http://schemas.microsoft.com/office/powerpoint/2010/main" val="151894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7AA5D7-5270-4CA9-BEF4-DA3F3497365F}" type="slidenum">
              <a:rPr lang="en-US" smtClean="0"/>
              <a:t>1</a:t>
            </a:fld>
            <a:endParaRPr lang="en-US"/>
          </a:p>
        </p:txBody>
      </p:sp>
    </p:spTree>
    <p:extLst>
      <p:ext uri="{BB962C8B-B14F-4D97-AF65-F5344CB8AC3E}">
        <p14:creationId xmlns:p14="http://schemas.microsoft.com/office/powerpoint/2010/main" val="421228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specific issue is the repurposing of the theoric fund, originally intended to subsidize public entertainments, for military expenditures in the struggles with Macedonia, a growing power to the north. but what does this passage seem to refer to? does this remind you of anything?</a:t>
            </a:r>
          </a:p>
          <a:p>
            <a:r>
              <a:rPr lang="en-US" dirty="0"/>
              <a:t>[note the criteria enunciated here for legitimate political rhetoric: enunciates policy with a view to the longer-term interests of the city, not short term gratification. cf. </a:t>
            </a:r>
            <a:r>
              <a:rPr lang="en-US" dirty="0" err="1"/>
              <a:t>plato</a:t>
            </a:r>
            <a:r>
              <a:rPr lang="en-US" dirty="0"/>
              <a:t> gorgias, Aristophanes knights, which we’ll soon read. this is rhetoric that seeks to delegitimize that of opposing speakers – it’s the rhetoric of anti-rhetoric. we’re going to find that charges leveled by Socrates in the gorgias against rhetoric resonate with topoi found in speeches both contemporary with the writing of </a:t>
            </a:r>
            <a:r>
              <a:rPr lang="en-US" dirty="0" err="1"/>
              <a:t>plato’s</a:t>
            </a:r>
            <a:r>
              <a:rPr lang="en-US" dirty="0"/>
              <a:t> dialogue (4</a:t>
            </a:r>
            <a:r>
              <a:rPr lang="en-US" baseline="30000" dirty="0"/>
              <a:t>th</a:t>
            </a:r>
            <a:r>
              <a:rPr lang="en-US" dirty="0"/>
              <a:t> cent bce) and from the previous century. we’ll also learn about what topoi and a number of other things]</a:t>
            </a:r>
          </a:p>
        </p:txBody>
      </p:sp>
      <p:sp>
        <p:nvSpPr>
          <p:cNvPr id="4" name="Slide Number Placeholder 3"/>
          <p:cNvSpPr>
            <a:spLocks noGrp="1"/>
          </p:cNvSpPr>
          <p:nvPr>
            <p:ph type="sldNum" sz="quarter" idx="5"/>
          </p:nvPr>
        </p:nvSpPr>
        <p:spPr/>
        <p:txBody>
          <a:bodyPr/>
          <a:lstStyle/>
          <a:p>
            <a:fld id="{D57AA5D7-5270-4CA9-BEF4-DA3F3497365F}" type="slidenum">
              <a:rPr lang="en-US" smtClean="0"/>
              <a:t>2</a:t>
            </a:fld>
            <a:endParaRPr lang="en-US"/>
          </a:p>
        </p:txBody>
      </p:sp>
    </p:spTree>
    <p:extLst>
      <p:ext uri="{BB962C8B-B14F-4D97-AF65-F5344CB8AC3E}">
        <p14:creationId xmlns:p14="http://schemas.microsoft.com/office/powerpoint/2010/main" val="2297306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5825" y="487363"/>
            <a:ext cx="2700338"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6</a:t>
            </a:fld>
            <a:endParaRPr lang="en-US"/>
          </a:p>
        </p:txBody>
      </p:sp>
    </p:spTree>
    <p:extLst>
      <p:ext uri="{BB962C8B-B14F-4D97-AF65-F5344CB8AC3E}">
        <p14:creationId xmlns:p14="http://schemas.microsoft.com/office/powerpoint/2010/main" val="5861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5825" y="487363"/>
            <a:ext cx="2700338"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7</a:t>
            </a:fld>
            <a:endParaRPr lang="en-US"/>
          </a:p>
        </p:txBody>
      </p:sp>
    </p:spTree>
    <p:extLst>
      <p:ext uri="{BB962C8B-B14F-4D97-AF65-F5344CB8AC3E}">
        <p14:creationId xmlns:p14="http://schemas.microsoft.com/office/powerpoint/2010/main" val="1607173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5825" y="487363"/>
            <a:ext cx="2700338" cy="1519237"/>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2326945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72DF39-0C56-45D0-AC63-3B35AFD4F9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2000" cy="6856214"/>
          </a:xfrm>
          <a:prstGeom prst="rect">
            <a:avLst/>
          </a:prstGeom>
        </p:spPr>
      </p:pic>
      <p:sp>
        <p:nvSpPr>
          <p:cNvPr id="11" name="Rectangle 10">
            <a:extLst>
              <a:ext uri="{FF2B5EF4-FFF2-40B4-BE49-F238E27FC236}">
                <a16:creationId xmlns:a16="http://schemas.microsoft.com/office/drawing/2014/main" id="{2CC2E3AD-8D80-4D06-8C4F-3644F173A6AF}"/>
              </a:ext>
              <a:ext uri="{C183D7F6-B498-43B3-948B-1728B52AA6E4}">
                <adec:decorative xmlns:adec="http://schemas.microsoft.com/office/drawing/2017/decorative" val="1"/>
              </a:ext>
            </a:extLst>
          </p:cNvPr>
          <p:cNvSpPr/>
          <p:nvPr/>
        </p:nvSpPr>
        <p:spPr>
          <a:xfrm>
            <a:off x="1" y="0"/>
            <a:ext cx="12192000" cy="6876810"/>
          </a:xfrm>
          <a:prstGeom prst="rect">
            <a:avLst/>
          </a:prstGeom>
          <a:solidFill>
            <a:schemeClr val="bg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p>
        </p:txBody>
      </p:sp>
      <p:sp>
        <p:nvSpPr>
          <p:cNvPr id="8" name="Title 1">
            <a:extLst>
              <a:ext uri="{FF2B5EF4-FFF2-40B4-BE49-F238E27FC236}">
                <a16:creationId xmlns:a16="http://schemas.microsoft.com/office/drawing/2014/main" id="{2CAE099D-8829-4F75-BC00-DD35E3F8B11B}"/>
              </a:ext>
            </a:extLst>
          </p:cNvPr>
          <p:cNvSpPr>
            <a:spLocks noGrp="1"/>
          </p:cNvSpPr>
          <p:nvPr>
            <p:ph type="ctrTitle"/>
          </p:nvPr>
        </p:nvSpPr>
        <p:spPr>
          <a:xfrm>
            <a:off x="601840" y="265223"/>
            <a:ext cx="11244902" cy="1574286"/>
          </a:xfrm>
          <a:solidFill>
            <a:schemeClr val="bg1">
              <a:alpha val="0"/>
            </a:schemeClr>
          </a:solidFill>
        </p:spPr>
        <p:txBody>
          <a:bodyPr>
            <a:normAutofit/>
          </a:bodyPr>
          <a:lstStyle>
            <a:lvl1pPr>
              <a:defRPr sz="6600" b="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D1C7462C-145C-482A-805E-7B1B6552C434}"/>
              </a:ext>
            </a:extLst>
          </p:cNvPr>
          <p:cNvSpPr>
            <a:spLocks noGrp="1"/>
          </p:cNvSpPr>
          <p:nvPr>
            <p:ph type="subTitle" idx="1"/>
          </p:nvPr>
        </p:nvSpPr>
        <p:spPr>
          <a:xfrm>
            <a:off x="601840" y="1983036"/>
            <a:ext cx="11244902" cy="1373726"/>
          </a:xfrm>
        </p:spPr>
        <p:txBody>
          <a:bodyPr>
            <a:normAutofit/>
          </a:bodyPr>
          <a:lstStyle>
            <a:lvl1pPr marL="45720" indent="0">
              <a:buFontTx/>
              <a:buNone/>
              <a:defRPr sz="4000">
                <a:solidFill>
                  <a:schemeClr val="tx2"/>
                </a:solidFill>
              </a:defRPr>
            </a:lvl1pPr>
          </a:lstStyle>
          <a:p>
            <a:r>
              <a:rPr lang="en-US"/>
              <a:t>Click to edit Master subtitle style</a:t>
            </a:r>
            <a:endParaRPr lang="en-US" dirty="0"/>
          </a:p>
        </p:txBody>
      </p:sp>
    </p:spTree>
    <p:extLst>
      <p:ext uri="{BB962C8B-B14F-4D97-AF65-F5344CB8AC3E}">
        <p14:creationId xmlns:p14="http://schemas.microsoft.com/office/powerpoint/2010/main" val="32863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18320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a:gradFill>
            <a:gsLst>
              <a:gs pos="0">
                <a:srgbClr val="A6B6D6"/>
              </a:gs>
              <a:gs pos="100000">
                <a:srgbClr val="FFFFFF">
                  <a:alpha val="0"/>
                </a:srgbClr>
              </a:gs>
            </a:gsLst>
            <a:lin ang="2700000" scaled="0"/>
          </a:gradFill>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181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lIns="182880" tIns="91440" rIns="182880" bIns="91440"/>
          <a:lstStyle/>
          <a:p>
            <a:r>
              <a:rPr lang="en-US"/>
              <a:t>Click to edit Master title style</a:t>
            </a:r>
            <a:endParaRPr dirty="0"/>
          </a:p>
        </p:txBody>
      </p:sp>
      <p:sp>
        <p:nvSpPr>
          <p:cNvPr id="3" name="Content Placeholder 2"/>
          <p:cNvSpPr>
            <a:spLocks noGrp="1"/>
          </p:cNvSpPr>
          <p:nvPr>
            <p:ph idx="1"/>
          </p:nvPr>
        </p:nvSpPr>
        <p:spPr>
          <a:xfrm>
            <a:off x="1217931" y="1828800"/>
            <a:ext cx="9756141" cy="4610100"/>
          </a:xfrm>
        </p:spPr>
        <p:txBody>
          <a:bodyPr/>
          <a:lstStyle>
            <a:lvl1pPr>
              <a:lnSpc>
                <a:spcPct val="125000"/>
              </a:lnSpc>
              <a:defRPr/>
            </a:lvl1pPr>
            <a:lvl2pPr>
              <a:lnSpc>
                <a:spcPct val="125000"/>
              </a:lnSpc>
              <a:defRPr sz="2800"/>
            </a:lvl2pPr>
            <a:lvl3pPr>
              <a:lnSpc>
                <a:spcPct val="125000"/>
              </a:lnSpc>
              <a:defRPr sz="2400"/>
            </a:lvl3pPr>
            <a:lvl4pPr>
              <a:lnSpc>
                <a:spcPct val="125000"/>
              </a:lnSpc>
              <a:defRPr sz="2000"/>
            </a:lvl4pPr>
            <a:lvl5pPr>
              <a:lnSpc>
                <a:spcPct val="125000"/>
              </a:lnSpc>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9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1" y="2091268"/>
            <a:ext cx="9756141" cy="1354665"/>
          </a:xfrm>
          <a:gradFill>
            <a:gsLst>
              <a:gs pos="0">
                <a:srgbClr val="A6B6D6"/>
              </a:gs>
              <a:gs pos="100000">
                <a:srgbClr val="FFFFFF">
                  <a:alpha val="0"/>
                </a:srgbClr>
              </a:gs>
            </a:gsLst>
            <a:lin ang="2700000" scaled="0"/>
          </a:gradFill>
        </p:spPr>
        <p:txBody>
          <a:bodyPr bIns="137160" anchor="b">
            <a:normAutofit/>
          </a:bodyPr>
          <a:lstStyle>
            <a:lvl1pPr algn="l">
              <a:defRPr sz="4400" b="0" cap="none" baseline="0"/>
            </a:lvl1pPr>
          </a:lstStyle>
          <a:p>
            <a:r>
              <a:rPr lang="en-US"/>
              <a:t>Click to edit Master title style</a:t>
            </a:r>
            <a:endParaRPr dirty="0"/>
          </a:p>
        </p:txBody>
      </p:sp>
      <p:sp>
        <p:nvSpPr>
          <p:cNvPr id="3" name="Text Placeholder 2"/>
          <p:cNvSpPr>
            <a:spLocks noGrp="1"/>
          </p:cNvSpPr>
          <p:nvPr>
            <p:ph type="body" idx="1"/>
          </p:nvPr>
        </p:nvSpPr>
        <p:spPr>
          <a:xfrm>
            <a:off x="1213466" y="3742277"/>
            <a:ext cx="9760605" cy="644985"/>
          </a:xfrm>
        </p:spPr>
        <p:txBody>
          <a:bodyPr anchor="t">
            <a:spAutoFit/>
          </a:bodyPr>
          <a:lstStyle>
            <a:lvl1pPr marL="0" indent="0">
              <a:lnSpc>
                <a:spcPct val="125000"/>
              </a:lnSpc>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633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1" cy="46101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p>
            <a:r>
              <a:rPr lang="en-US"/>
              <a:t>Click to edit Master title style</a:t>
            </a:r>
            <a:endParaRPr/>
          </a:p>
        </p:txBody>
      </p:sp>
      <p:sp>
        <p:nvSpPr>
          <p:cNvPr id="4" name="Content Placeholder 3"/>
          <p:cNvSpPr>
            <a:spLocks noGrp="1"/>
          </p:cNvSpPr>
          <p:nvPr>
            <p:ph sz="half" idx="2"/>
          </p:nvPr>
        </p:nvSpPr>
        <p:spPr>
          <a:xfrm>
            <a:off x="6264110" y="1828800"/>
            <a:ext cx="4709961" cy="4610100"/>
          </a:xfrm>
        </p:spPr>
        <p:txBody>
          <a:bodyPr>
            <a:normAutofit/>
          </a:bodyPr>
          <a:lstStyle>
            <a:lvl1pPr>
              <a:lnSpc>
                <a:spcPct val="114000"/>
              </a:lnSpc>
              <a:defRPr sz="3200"/>
            </a:lvl1pPr>
            <a:lvl2pPr>
              <a:lnSpc>
                <a:spcPct val="114000"/>
              </a:lnSpc>
              <a:defRPr sz="2800"/>
            </a:lvl2pPr>
            <a:lvl3pPr>
              <a:lnSpc>
                <a:spcPct val="114000"/>
              </a:lnSpc>
              <a:defRPr sz="2400"/>
            </a:lvl3pPr>
            <a:lvl4pPr>
              <a:lnSpc>
                <a:spcPct val="114000"/>
              </a:lnSpc>
              <a:defRPr sz="2000"/>
            </a:lvl4pPr>
            <a:lvl5pPr>
              <a:lnSpc>
                <a:spcPct val="114000"/>
              </a:lnSpc>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0" name="Straight Connector 9">
            <a:extLst>
              <a:ext uri="{FF2B5EF4-FFF2-40B4-BE49-F238E27FC236}">
                <a16:creationId xmlns:a16="http://schemas.microsoft.com/office/drawing/2014/main" id="{BFDEB0B9-4B94-4EA6-BDA8-A6E4496250AD}"/>
              </a:ext>
            </a:extLst>
          </p:cNvPr>
          <p:cNvCxnSpPr/>
          <p:nvPr/>
        </p:nvCxnSpPr>
        <p:spPr>
          <a:xfrm rot="5400000">
            <a:off x="3937000" y="3886200"/>
            <a:ext cx="41148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83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A6B6D6"/>
              </a:gs>
              <a:gs pos="100000">
                <a:srgbClr val="FFFFFF">
                  <a:alpha val="0"/>
                </a:srgbClr>
              </a:gs>
            </a:gsLst>
            <a:lin ang="2700000" scaled="0"/>
          </a:gradFill>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931" y="2743200"/>
            <a:ext cx="4710387" cy="3695699"/>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solidFill>
            <a:schemeClr val="bg2">
              <a:alpha val="15000"/>
            </a:schemeClr>
          </a:solidFill>
        </p:spPr>
        <p:txBody>
          <a:bodyPr anchor="ctr"/>
          <a:lstStyle>
            <a:lvl1pPr marL="0" indent="0">
              <a:spcBef>
                <a:spcPts val="0"/>
              </a:spcBef>
              <a:buNone/>
              <a:defRPr sz="24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0"/>
            <a:ext cx="4710387" cy="3695699"/>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082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rgbClr val="A6B6D6">
                  <a:alpha val="50000"/>
                </a:srgbClr>
              </a:gs>
              <a:gs pos="100000">
                <a:srgbClr val="FFFFFF">
                  <a:alpha val="0"/>
                </a:srgbClr>
              </a:gs>
            </a:gsLst>
            <a:lin ang="2700000" scaled="0"/>
          </a:gradFill>
        </p:spPr>
        <p:txBody>
          <a:bodyPr anchor="ctr" anchorCtr="0"/>
          <a:lstStyle>
            <a:lvl1pPr algn="ctr">
              <a:defRPr/>
            </a:lvl1pPr>
          </a:lstStyle>
          <a:p>
            <a:r>
              <a:rPr lang="en-US"/>
              <a:t>Click to edit Master title style</a:t>
            </a:r>
            <a:endParaRPr dirty="0"/>
          </a:p>
        </p:txBody>
      </p:sp>
    </p:spTree>
    <p:extLst>
      <p:ext uri="{BB962C8B-B14F-4D97-AF65-F5344CB8AC3E}">
        <p14:creationId xmlns:p14="http://schemas.microsoft.com/office/powerpoint/2010/main" val="24874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solidFill>
            <a:srgbClr val="A6B6D6"/>
          </a:solidFill>
        </p:spPr>
        <p:txBody>
          <a:bodyPr anchor="b">
            <a:noAutofit/>
          </a:bodyPr>
          <a:lstStyle>
            <a:lvl1pPr algn="l">
              <a:defRPr sz="4000" b="0"/>
            </a:lvl1pPr>
          </a:lstStyle>
          <a:p>
            <a:r>
              <a:rPr lang="en-US"/>
              <a:t>Click to edit Master title style</a:t>
            </a:r>
            <a:endParaRPr dirty="0"/>
          </a:p>
        </p:txBody>
      </p:sp>
      <p:sp>
        <p:nvSpPr>
          <p:cNvPr id="3" name="Content Placeholder 2"/>
          <p:cNvSpPr>
            <a:spLocks noGrp="1"/>
          </p:cNvSpPr>
          <p:nvPr>
            <p:ph idx="1"/>
          </p:nvPr>
        </p:nvSpPr>
        <p:spPr>
          <a:xfrm>
            <a:off x="5867342" y="685800"/>
            <a:ext cx="564026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28339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dirty="0"/>
          </a:p>
        </p:txBody>
      </p:sp>
      <p:sp>
        <p:nvSpPr>
          <p:cNvPr id="2" name="Title 1"/>
          <p:cNvSpPr>
            <a:spLocks noGrp="1"/>
          </p:cNvSpPr>
          <p:nvPr>
            <p:ph type="title"/>
          </p:nvPr>
        </p:nvSpPr>
        <p:spPr>
          <a:xfrm>
            <a:off x="684391" y="685800"/>
            <a:ext cx="3887212" cy="4038600"/>
          </a:xfrm>
          <a:gradFill>
            <a:gsLst>
              <a:gs pos="0">
                <a:srgbClr val="A6B6D6"/>
              </a:gs>
              <a:gs pos="100000">
                <a:srgbClr val="FFFFFF">
                  <a:alpha val="0"/>
                </a:srgbClr>
              </a:gs>
            </a:gsLst>
            <a:lin ang="2700000" scaled="0"/>
          </a:gradFill>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684391" y="4876800"/>
            <a:ext cx="3887212"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8614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A6B6D6"/>
              </a:gs>
              <a:gs pos="100000">
                <a:srgbClr val="FFFFFF">
                  <a:alpha val="0"/>
                </a:srgbClr>
              </a:gs>
            </a:gsLst>
            <a:lin ang="2700000" scaled="0"/>
          </a:gradFill>
        </p:spPr>
        <p:txBody>
          <a:bodyPr vert="horz" lIns="182880" tIns="91440" rIns="182880" bIns="9144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17931" y="1828800"/>
            <a:ext cx="975614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5863765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125000"/>
        </a:lnSpc>
        <a:spcBef>
          <a:spcPts val="1800"/>
        </a:spcBef>
        <a:buClr>
          <a:schemeClr val="tx1"/>
        </a:buClr>
        <a:buSzPct val="80000"/>
        <a:buFont typeface="Arial" pitchFamily="34" charset="0"/>
        <a:buChar char="•"/>
        <a:defRPr sz="3600" kern="1200">
          <a:solidFill>
            <a:schemeClr val="tx1"/>
          </a:solidFill>
          <a:latin typeface="+mn-lt"/>
          <a:ea typeface="+mn-ea"/>
          <a:cs typeface="+mn-cs"/>
        </a:defRPr>
      </a:lvl1pPr>
      <a:lvl2pPr marL="502920" indent="-228600" algn="l" defTabSz="914400" rtl="0" eaLnBrk="1" latinLnBrk="0" hangingPunct="1">
        <a:lnSpc>
          <a:spcPct val="125000"/>
        </a:lnSpc>
        <a:spcBef>
          <a:spcPts val="1200"/>
        </a:spcBef>
        <a:buClr>
          <a:schemeClr val="tx1"/>
        </a:buClr>
        <a:buSzPct val="80000"/>
        <a:buFont typeface="Arial" pitchFamily="34" charset="0"/>
        <a:buChar char="•"/>
        <a:defRPr sz="2800" kern="1200">
          <a:solidFill>
            <a:schemeClr val="tx1"/>
          </a:solidFill>
          <a:latin typeface="+mn-lt"/>
          <a:ea typeface="+mn-ea"/>
          <a:cs typeface="+mn-cs"/>
        </a:defRPr>
      </a:lvl2pPr>
      <a:lvl3pPr marL="731520" indent="-228600" algn="l" defTabSz="914400" rtl="0" eaLnBrk="1" latinLnBrk="0" hangingPunct="1">
        <a:lnSpc>
          <a:spcPct val="125000"/>
        </a:lnSpc>
        <a:spcBef>
          <a:spcPts val="800"/>
        </a:spcBef>
        <a:buClr>
          <a:schemeClr val="tx1"/>
        </a:buClr>
        <a:buSzPct val="80000"/>
        <a:buFont typeface="Arial" pitchFamily="34" charset="0"/>
        <a:buChar char="•"/>
        <a:defRPr sz="2400" kern="1200">
          <a:solidFill>
            <a:schemeClr val="tx1"/>
          </a:solidFill>
          <a:latin typeface="+mn-lt"/>
          <a:ea typeface="+mn-ea"/>
          <a:cs typeface="+mn-cs"/>
        </a:defRPr>
      </a:lvl3pPr>
      <a:lvl4pPr marL="9601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4pPr>
      <a:lvl5pPr marL="1188720" indent="-228600" algn="l" defTabSz="914400" rtl="0" eaLnBrk="1" latinLnBrk="0" hangingPunct="1">
        <a:lnSpc>
          <a:spcPct val="125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guide id="3" orient="horz" pos="37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97C0-7B77-47A6-BF4D-D3F8D90E032E}"/>
              </a:ext>
            </a:extLst>
          </p:cNvPr>
          <p:cNvSpPr>
            <a:spLocks noGrp="1"/>
          </p:cNvSpPr>
          <p:nvPr>
            <p:ph type="ctrTitle"/>
          </p:nvPr>
        </p:nvSpPr>
        <p:spPr/>
        <p:txBody>
          <a:bodyPr/>
          <a:lstStyle/>
          <a:p>
            <a:r>
              <a:rPr lang="en-US" dirty="0"/>
              <a:t>Legitimate Leadership?</a:t>
            </a:r>
          </a:p>
        </p:txBody>
      </p:sp>
      <p:sp>
        <p:nvSpPr>
          <p:cNvPr id="3" name="Subtitle 2">
            <a:extLst>
              <a:ext uri="{FF2B5EF4-FFF2-40B4-BE49-F238E27FC236}">
                <a16:creationId xmlns:a16="http://schemas.microsoft.com/office/drawing/2014/main" id="{70737081-2E7D-46E3-95CC-A72E9FBAD762}"/>
              </a:ext>
            </a:extLst>
          </p:cNvPr>
          <p:cNvSpPr>
            <a:spLocks noGrp="1"/>
          </p:cNvSpPr>
          <p:nvPr>
            <p:ph type="subTitle" idx="1"/>
          </p:nvPr>
        </p:nvSpPr>
        <p:spPr/>
        <p:txBody>
          <a:bodyPr/>
          <a:lstStyle/>
          <a:p>
            <a:r>
              <a:rPr lang="en-US" dirty="0"/>
              <a:t>Classical Athens, Political Rhetoric</a:t>
            </a:r>
          </a:p>
        </p:txBody>
      </p:sp>
    </p:spTree>
    <p:extLst>
      <p:ext uri="{BB962C8B-B14F-4D97-AF65-F5344CB8AC3E}">
        <p14:creationId xmlns:p14="http://schemas.microsoft.com/office/powerpoint/2010/main" val="385896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85000" lnSpcReduction="10000"/>
          </a:bodyPr>
          <a:lstStyle/>
          <a:p>
            <a:r>
              <a:rPr lang="en-US" dirty="0"/>
              <a:t>Genre</a:t>
            </a:r>
          </a:p>
          <a:p>
            <a:pPr lvl="1"/>
            <a:r>
              <a:rPr lang="en-US" dirty="0"/>
              <a:t>Political, judicial, epideictic</a:t>
            </a:r>
          </a:p>
          <a:p>
            <a:r>
              <a:rPr lang="en-US" i="1" dirty="0"/>
              <a:t>Topos</a:t>
            </a:r>
            <a:r>
              <a:rPr lang="en-US" dirty="0"/>
              <a:t> (commonplace)</a:t>
            </a:r>
          </a:p>
          <a:p>
            <a:pPr lvl="1"/>
            <a:r>
              <a:rPr lang="en-US" dirty="0"/>
              <a:t>plural </a:t>
            </a:r>
            <a:r>
              <a:rPr lang="en-US" i="1" dirty="0"/>
              <a:t>topoi</a:t>
            </a:r>
            <a:endParaRPr lang="en-US" dirty="0"/>
          </a:p>
          <a:p>
            <a:r>
              <a:rPr lang="en-US" i="1" dirty="0" err="1"/>
              <a:t>Parrhēsia</a:t>
            </a:r>
            <a:r>
              <a:rPr lang="en-US" dirty="0"/>
              <a:t> (frank speech)</a:t>
            </a:r>
          </a:p>
        </p:txBody>
      </p:sp>
      <p:sp>
        <p:nvSpPr>
          <p:cNvPr id="2" name="Title 1"/>
          <p:cNvSpPr>
            <a:spLocks noGrp="1"/>
          </p:cNvSpPr>
          <p:nvPr>
            <p:ph type="title"/>
          </p:nvPr>
        </p:nvSpPr>
        <p:spPr/>
        <p:txBody>
          <a:bodyPr/>
          <a:lstStyle/>
          <a:p>
            <a:r>
              <a:rPr lang="en-US" dirty="0"/>
              <a:t>Concept Update</a:t>
            </a:r>
          </a:p>
        </p:txBody>
      </p:sp>
      <p:sp>
        <p:nvSpPr>
          <p:cNvPr id="13" name="Content Placeholder 12">
            <a:extLst>
              <a:ext uri="{FF2B5EF4-FFF2-40B4-BE49-F238E27FC236}">
                <a16:creationId xmlns:a16="http://schemas.microsoft.com/office/drawing/2014/main" id="{4914723D-B1B4-465C-9A20-3CD7EBE18BAB}"/>
              </a:ext>
            </a:extLst>
          </p:cNvPr>
          <p:cNvSpPr>
            <a:spLocks noGrp="1"/>
          </p:cNvSpPr>
          <p:nvPr>
            <p:ph sz="half" idx="2"/>
          </p:nvPr>
        </p:nvSpPr>
        <p:spPr/>
        <p:txBody>
          <a:bodyPr>
            <a:normAutofit fontScale="85000" lnSpcReduction="10000"/>
          </a:bodyPr>
          <a:lstStyle/>
          <a:p>
            <a:r>
              <a:rPr lang="en-US" i="1" dirty="0"/>
              <a:t>Pros kharin </a:t>
            </a:r>
            <a:r>
              <a:rPr lang="en-US" i="1" dirty="0" err="1"/>
              <a:t>legein</a:t>
            </a:r>
            <a:r>
              <a:rPr lang="en-US" dirty="0"/>
              <a:t> (gratifying speech)</a:t>
            </a:r>
            <a:endParaRPr lang="en-US" i="1" dirty="0"/>
          </a:p>
          <a:p>
            <a:pPr lvl="1"/>
            <a:r>
              <a:rPr lang="en-US" dirty="0"/>
              <a:t>rhetorical, substantive</a:t>
            </a:r>
            <a:endParaRPr lang="en-US" i="1" dirty="0"/>
          </a:p>
          <a:p>
            <a:r>
              <a:rPr lang="en-US" i="1" dirty="0"/>
              <a:t>A fortiori</a:t>
            </a:r>
            <a:r>
              <a:rPr lang="en-US" dirty="0"/>
              <a:t> argument</a:t>
            </a:r>
          </a:p>
          <a:p>
            <a:pPr lvl="1"/>
            <a:r>
              <a:rPr lang="en-US" dirty="0"/>
              <a:t>“If you can lift an elephant, you can lift a mouse”</a:t>
            </a:r>
          </a:p>
          <a:p>
            <a:r>
              <a:rPr lang="en-US" i="1" dirty="0"/>
              <a:t>Captatio benevolentiae</a:t>
            </a:r>
          </a:p>
          <a:p>
            <a:pPr lvl="1"/>
            <a:r>
              <a:rPr lang="en-US" dirty="0"/>
              <a:t>Currying of favor</a:t>
            </a:r>
          </a:p>
        </p:txBody>
      </p:sp>
    </p:spTree>
    <p:extLst>
      <p:ext uri="{BB962C8B-B14F-4D97-AF65-F5344CB8AC3E}">
        <p14:creationId xmlns:p14="http://schemas.microsoft.com/office/powerpoint/2010/main" val="63912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xEl>
                                              <p:pRg st="2" end="2"/>
                                            </p:txEl>
                                          </p:spTgt>
                                        </p:tgtEl>
                                        <p:attrNameLst>
                                          <p:attrName>style.visibility</p:attrName>
                                        </p:attrNameLst>
                                      </p:cBhvr>
                                      <p:to>
                                        <p:strVal val="visible"/>
                                      </p:to>
                                    </p:set>
                                    <p:animEffect transition="in" filter="fade">
                                      <p:cBhvr>
                                        <p:cTn id="36" dur="500"/>
                                        <p:tgtEl>
                                          <p:spTgt spid="13">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animEffect transition="in" filter="fade">
                                      <p:cBhvr>
                                        <p:cTn id="39" dur="500"/>
                                        <p:tgtEl>
                                          <p:spTgt spid="1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fade">
                                      <p:cBhvr>
                                        <p:cTn id="44" dur="500"/>
                                        <p:tgtEl>
                                          <p:spTgt spid="13">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xEl>
                                              <p:pRg st="5" end="5"/>
                                            </p:txEl>
                                          </p:spTgt>
                                        </p:tgtEl>
                                        <p:attrNameLst>
                                          <p:attrName>style.visibility</p:attrName>
                                        </p:attrNameLst>
                                      </p:cBhvr>
                                      <p:to>
                                        <p:strVal val="visible"/>
                                      </p:to>
                                    </p:set>
                                    <p:animEffect transition="in" filter="fade">
                                      <p:cBhvr>
                                        <p:cTn id="4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10FD3-3395-493C-A612-FADD79BFD99C}"/>
              </a:ext>
            </a:extLst>
          </p:cNvPr>
          <p:cNvSpPr>
            <a:spLocks noGrp="1"/>
          </p:cNvSpPr>
          <p:nvPr>
            <p:ph type="title"/>
          </p:nvPr>
        </p:nvSpPr>
        <p:spPr/>
        <p:txBody>
          <a:bodyPr/>
          <a:lstStyle/>
          <a:p>
            <a:r>
              <a:rPr lang="en-US" dirty="0"/>
              <a:t>Frank Speech </a:t>
            </a:r>
            <a:r>
              <a:rPr lang="en-US" i="1" dirty="0"/>
              <a:t>topos</a:t>
            </a:r>
            <a:endParaRPr lang="en-US" dirty="0"/>
          </a:p>
        </p:txBody>
      </p:sp>
      <p:sp>
        <p:nvSpPr>
          <p:cNvPr id="3" name="Content Placeholder 2">
            <a:extLst>
              <a:ext uri="{FF2B5EF4-FFF2-40B4-BE49-F238E27FC236}">
                <a16:creationId xmlns:a16="http://schemas.microsoft.com/office/drawing/2014/main" id="{C534D465-A3BA-4B74-9D9D-13B1C1AA675E}"/>
              </a:ext>
            </a:extLst>
          </p:cNvPr>
          <p:cNvSpPr>
            <a:spLocks noGrp="1"/>
          </p:cNvSpPr>
          <p:nvPr>
            <p:ph idx="1"/>
          </p:nvPr>
        </p:nvSpPr>
        <p:spPr/>
        <p:txBody>
          <a:bodyPr>
            <a:normAutofit fontScale="92500" lnSpcReduction="20000"/>
          </a:bodyPr>
          <a:lstStyle/>
          <a:p>
            <a:pPr marL="45720" indent="0">
              <a:buNone/>
            </a:pPr>
            <a:r>
              <a:rPr lang="en-US" dirty="0"/>
              <a:t>“I must ask you to bear with me if I speak frankly (</a:t>
            </a:r>
            <a:r>
              <a:rPr lang="en-US" i="1" dirty="0"/>
              <a:t>meta </a:t>
            </a:r>
            <a:r>
              <a:rPr lang="en-US" i="1" dirty="0" err="1"/>
              <a:t>parrhēsias</a:t>
            </a:r>
            <a:r>
              <a:rPr lang="en-US" dirty="0"/>
              <a:t>)</a:t>
            </a:r>
            <a:r>
              <a:rPr lang="en-US" i="1" dirty="0"/>
              <a:t>,</a:t>
            </a:r>
            <a:r>
              <a:rPr lang="en-US" dirty="0"/>
              <a:t> considering only whether I am speaking the truth, and speaking with the object that things may go better in the future; for you see how the popularity-hunting of some of our orators has led us into this desperate predicament.” (Demosthenes </a:t>
            </a:r>
            <a:r>
              <a:rPr lang="en-US" i="1" dirty="0"/>
              <a:t>Third Olynthiac</a:t>
            </a:r>
            <a:r>
              <a:rPr lang="en-US" dirty="0"/>
              <a:t> 3)</a:t>
            </a:r>
          </a:p>
        </p:txBody>
      </p:sp>
    </p:spTree>
    <p:extLst>
      <p:ext uri="{BB962C8B-B14F-4D97-AF65-F5344CB8AC3E}">
        <p14:creationId xmlns:p14="http://schemas.microsoft.com/office/powerpoint/2010/main" val="234684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6698-0A88-40CC-8FC8-F079D3C99513}"/>
              </a:ext>
            </a:extLst>
          </p:cNvPr>
          <p:cNvSpPr>
            <a:spLocks noGrp="1"/>
          </p:cNvSpPr>
          <p:nvPr>
            <p:ph type="title"/>
          </p:nvPr>
        </p:nvSpPr>
        <p:spPr/>
        <p:txBody>
          <a:bodyPr/>
          <a:lstStyle/>
          <a:p>
            <a:r>
              <a:rPr lang="en-US" i="1" dirty="0"/>
              <a:t>A fortiori</a:t>
            </a:r>
            <a:r>
              <a:rPr lang="en-US" dirty="0"/>
              <a:t> Argument</a:t>
            </a:r>
          </a:p>
        </p:txBody>
      </p:sp>
      <p:sp>
        <p:nvSpPr>
          <p:cNvPr id="3" name="Content Placeholder 2">
            <a:extLst>
              <a:ext uri="{FF2B5EF4-FFF2-40B4-BE49-F238E27FC236}">
                <a16:creationId xmlns:a16="http://schemas.microsoft.com/office/drawing/2014/main" id="{F632A084-A03F-41F6-8ECD-81CC5FCF94ED}"/>
              </a:ext>
            </a:extLst>
          </p:cNvPr>
          <p:cNvSpPr>
            <a:spLocks noGrp="1"/>
          </p:cNvSpPr>
          <p:nvPr>
            <p:ph idx="1"/>
          </p:nvPr>
        </p:nvSpPr>
        <p:spPr/>
        <p:txBody>
          <a:bodyPr>
            <a:normAutofit/>
          </a:bodyPr>
          <a:lstStyle/>
          <a:p>
            <a:pPr marL="45720" indent="0">
              <a:buNone/>
            </a:pPr>
            <a:r>
              <a:rPr lang="en-US" dirty="0"/>
              <a:t>“… we actually granted the right of marriage to the Euboeans. Shall we debar today even our existing citizens?” (Lysias 34 </a:t>
            </a:r>
            <a:r>
              <a:rPr lang="en-US" i="1" dirty="0"/>
              <a:t>On the Ancestral Constitution</a:t>
            </a:r>
            <a:r>
              <a:rPr lang="en-US" dirty="0"/>
              <a:t> 2)</a:t>
            </a:r>
          </a:p>
          <a:p>
            <a:pPr marL="457200" indent="-412750">
              <a:buFont typeface="Wingdings" panose="05000000000000000000" pitchFamily="2" charset="2"/>
              <a:buChar char="ð"/>
            </a:pPr>
            <a:r>
              <a:rPr lang="en-US" dirty="0"/>
              <a:t>What is the issue? What is the (rhetorical) logic?</a:t>
            </a:r>
          </a:p>
        </p:txBody>
      </p:sp>
    </p:spTree>
    <p:extLst>
      <p:ext uri="{BB962C8B-B14F-4D97-AF65-F5344CB8AC3E}">
        <p14:creationId xmlns:p14="http://schemas.microsoft.com/office/powerpoint/2010/main" val="291485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AAC1-E725-4F1E-A6F1-D551632C171E}"/>
              </a:ext>
            </a:extLst>
          </p:cNvPr>
          <p:cNvSpPr>
            <a:spLocks noGrp="1"/>
          </p:cNvSpPr>
          <p:nvPr>
            <p:ph type="title"/>
          </p:nvPr>
        </p:nvSpPr>
        <p:spPr/>
        <p:txBody>
          <a:bodyPr/>
          <a:lstStyle/>
          <a:p>
            <a:r>
              <a:rPr lang="en-US" i="1" dirty="0"/>
              <a:t>Captatio benevolentiae</a:t>
            </a:r>
            <a:endParaRPr lang="en-US" dirty="0"/>
          </a:p>
        </p:txBody>
      </p:sp>
      <p:sp>
        <p:nvSpPr>
          <p:cNvPr id="3" name="Content Placeholder 2">
            <a:extLst>
              <a:ext uri="{FF2B5EF4-FFF2-40B4-BE49-F238E27FC236}">
                <a16:creationId xmlns:a16="http://schemas.microsoft.com/office/drawing/2014/main" id="{E63D3D61-E0D4-4C58-BD99-A355A5A6161F}"/>
              </a:ext>
            </a:extLst>
          </p:cNvPr>
          <p:cNvSpPr>
            <a:spLocks noGrp="1"/>
          </p:cNvSpPr>
          <p:nvPr>
            <p:ph idx="1"/>
          </p:nvPr>
        </p:nvSpPr>
        <p:spPr>
          <a:xfrm>
            <a:off x="1217931" y="1828800"/>
            <a:ext cx="9756141" cy="4610100"/>
          </a:xfrm>
        </p:spPr>
        <p:txBody>
          <a:bodyPr>
            <a:normAutofit fontScale="70000" lnSpcReduction="20000"/>
          </a:bodyPr>
          <a:lstStyle/>
          <a:p>
            <a:pPr marL="787400" indent="-742950">
              <a:spcBef>
                <a:spcPts val="600"/>
              </a:spcBef>
              <a:buFont typeface="+mj-lt"/>
              <a:buAutoNum type="arabicPeriod"/>
            </a:pPr>
            <a:r>
              <a:rPr lang="en-US" dirty="0"/>
              <a:t>Currying of favor, why?</a:t>
            </a:r>
          </a:p>
          <a:p>
            <a:pPr marL="787400" indent="-742950">
              <a:spcBef>
                <a:spcPts val="600"/>
              </a:spcBef>
              <a:buFont typeface="+mj-lt"/>
              <a:buAutoNum type="arabicPeriod"/>
            </a:pPr>
            <a:r>
              <a:rPr lang="en-US" dirty="0"/>
              <a:t>BONUS QUESTION: Why deliberate </a:t>
            </a:r>
            <a:r>
              <a:rPr lang="en-US" i="1" dirty="0"/>
              <a:t>at all</a:t>
            </a:r>
            <a:r>
              <a:rPr lang="en-US" dirty="0"/>
              <a:t>?</a:t>
            </a:r>
          </a:p>
          <a:p>
            <a:pPr marL="44450" indent="0">
              <a:spcBef>
                <a:spcPts val="600"/>
              </a:spcBef>
              <a:buNone/>
            </a:pPr>
            <a:r>
              <a:rPr lang="en-US" dirty="0"/>
              <a:t>“If the question before us were a new one, men of Athens, I should have waited until most of the regular speakers had delivered their opinions. Since, however, it is our fortune to be still debating a point on which they have often spoken before, I can safely claim your indulgence if I am the first to rise and address you. … For if in the past their advice had been sound, there would be no need for deliberation today.” (Demosthenes </a:t>
            </a:r>
            <a:r>
              <a:rPr lang="en-US" i="1" dirty="0"/>
              <a:t>First Philippic</a:t>
            </a:r>
            <a:r>
              <a:rPr lang="en-US" dirty="0"/>
              <a:t> 1)</a:t>
            </a:r>
          </a:p>
        </p:txBody>
      </p:sp>
    </p:spTree>
    <p:extLst>
      <p:ext uri="{BB962C8B-B14F-4D97-AF65-F5344CB8AC3E}">
        <p14:creationId xmlns:p14="http://schemas.microsoft.com/office/powerpoint/2010/main" val="42347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C1F2-DAEA-426A-B655-105CA2F390C9}"/>
              </a:ext>
            </a:extLst>
          </p:cNvPr>
          <p:cNvSpPr>
            <a:spLocks noGrp="1"/>
          </p:cNvSpPr>
          <p:nvPr>
            <p:ph type="title"/>
          </p:nvPr>
        </p:nvSpPr>
        <p:spPr/>
        <p:txBody>
          <a:bodyPr>
            <a:normAutofit/>
          </a:bodyPr>
          <a:lstStyle/>
          <a:p>
            <a:r>
              <a:rPr lang="en-US" dirty="0"/>
              <a:t>Demosthenes </a:t>
            </a:r>
            <a:r>
              <a:rPr lang="en-US" i="1" dirty="0"/>
              <a:t>Third Olynthiac</a:t>
            </a:r>
            <a:endParaRPr lang="en-US" dirty="0"/>
          </a:p>
        </p:txBody>
      </p:sp>
      <p:sp>
        <p:nvSpPr>
          <p:cNvPr id="3" name="Content Placeholder 2">
            <a:extLst>
              <a:ext uri="{FF2B5EF4-FFF2-40B4-BE49-F238E27FC236}">
                <a16:creationId xmlns:a16="http://schemas.microsoft.com/office/drawing/2014/main" id="{D87DECD9-0D94-4ADD-B693-33EDD4785DCA}"/>
              </a:ext>
            </a:extLst>
          </p:cNvPr>
          <p:cNvSpPr>
            <a:spLocks noGrp="1"/>
          </p:cNvSpPr>
          <p:nvPr>
            <p:ph idx="1"/>
          </p:nvPr>
        </p:nvSpPr>
        <p:spPr/>
        <p:txBody>
          <a:bodyPr>
            <a:normAutofit fontScale="92500" lnSpcReduction="20000"/>
          </a:bodyPr>
          <a:lstStyle/>
          <a:p>
            <a:pPr marL="45720" indent="0">
              <a:buNone/>
            </a:pPr>
            <a:r>
              <a:rPr lang="en-US" dirty="0"/>
              <a:t>“… I consider it right as a citizen to set the welfare of the state above the popularity of an orator. … But ever since this breed of orators appeared who ply you with such questions as ‘What would you like? What shall I propose? How can I oblige you?’ the interests of the state have been frittered away for a momentary popularity.” (21–22, Loeb)</a:t>
            </a:r>
          </a:p>
        </p:txBody>
      </p:sp>
    </p:spTree>
    <p:extLst>
      <p:ext uri="{BB962C8B-B14F-4D97-AF65-F5344CB8AC3E}">
        <p14:creationId xmlns:p14="http://schemas.microsoft.com/office/powerpoint/2010/main" val="221986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F9C8-7ADF-4F13-ACB9-931539E65F5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4E3EF26-E4BE-433C-8692-1FBD6C92FC32}"/>
              </a:ext>
            </a:extLst>
          </p:cNvPr>
          <p:cNvSpPr>
            <a:spLocks noGrp="1"/>
          </p:cNvSpPr>
          <p:nvPr>
            <p:ph idx="1"/>
          </p:nvPr>
        </p:nvSpPr>
        <p:spPr/>
        <p:txBody>
          <a:bodyPr/>
          <a:lstStyle/>
          <a:p>
            <a:pPr lvl="0"/>
            <a:r>
              <a:rPr lang="en-US" dirty="0"/>
              <a:t>Discussion</a:t>
            </a:r>
          </a:p>
          <a:p>
            <a:pPr lvl="1"/>
            <a:r>
              <a:rPr lang="en-US" dirty="0"/>
              <a:t>Modern theory, ancient evidence</a:t>
            </a:r>
          </a:p>
          <a:p>
            <a:pPr lvl="0"/>
            <a:r>
              <a:rPr lang="en-US" dirty="0"/>
              <a:t>Recap and Update</a:t>
            </a:r>
          </a:p>
          <a:p>
            <a:pPr lvl="1"/>
            <a:r>
              <a:rPr lang="en-US" dirty="0"/>
              <a:t>Concept review, concept update</a:t>
            </a:r>
          </a:p>
        </p:txBody>
      </p:sp>
    </p:spTree>
    <p:extLst>
      <p:ext uri="{BB962C8B-B14F-4D97-AF65-F5344CB8AC3E}">
        <p14:creationId xmlns:p14="http://schemas.microsoft.com/office/powerpoint/2010/main" val="2694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A4AB-3CEA-46B1-B0D5-F465EB5D548C}"/>
              </a:ext>
            </a:extLst>
          </p:cNvPr>
          <p:cNvSpPr>
            <a:spLocks noGrp="1"/>
          </p:cNvSpPr>
          <p:nvPr>
            <p:ph type="title"/>
          </p:nvPr>
        </p:nvSpPr>
        <p:spPr/>
        <p:txBody>
          <a:bodyPr/>
          <a:lstStyle/>
          <a:p>
            <a:r>
              <a:rPr lang="en-US" dirty="0"/>
              <a:t>Discussion</a:t>
            </a:r>
          </a:p>
        </p:txBody>
      </p:sp>
      <p:sp>
        <p:nvSpPr>
          <p:cNvPr id="3" name="Text Placeholder 2">
            <a:extLst>
              <a:ext uri="{FF2B5EF4-FFF2-40B4-BE49-F238E27FC236}">
                <a16:creationId xmlns:a16="http://schemas.microsoft.com/office/drawing/2014/main" id="{7B23C103-C741-442D-8128-CFBBB16978F7}"/>
              </a:ext>
            </a:extLst>
          </p:cNvPr>
          <p:cNvSpPr>
            <a:spLocks noGrp="1"/>
          </p:cNvSpPr>
          <p:nvPr>
            <p:ph type="body" idx="1"/>
          </p:nvPr>
        </p:nvSpPr>
        <p:spPr/>
        <p:txBody>
          <a:bodyPr/>
          <a:lstStyle/>
          <a:p>
            <a:r>
              <a:rPr lang="en-US" dirty="0"/>
              <a:t>Modern theory, ancient evidence</a:t>
            </a:r>
          </a:p>
        </p:txBody>
      </p:sp>
    </p:spTree>
    <p:extLst>
      <p:ext uri="{BB962C8B-B14F-4D97-AF65-F5344CB8AC3E}">
        <p14:creationId xmlns:p14="http://schemas.microsoft.com/office/powerpoint/2010/main" val="298111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AF52-47E1-4CA4-A0D1-F602ACA8F137}"/>
              </a:ext>
            </a:extLst>
          </p:cNvPr>
          <p:cNvSpPr>
            <a:spLocks noGrp="1"/>
          </p:cNvSpPr>
          <p:nvPr>
            <p:ph type="title"/>
          </p:nvPr>
        </p:nvSpPr>
        <p:spPr/>
        <p:txBody>
          <a:bodyPr/>
          <a:lstStyle/>
          <a:p>
            <a:r>
              <a:rPr lang="en-US" dirty="0"/>
              <a:t>SWA Prompt</a:t>
            </a:r>
          </a:p>
        </p:txBody>
      </p:sp>
      <p:sp>
        <p:nvSpPr>
          <p:cNvPr id="3" name="Content Placeholder 2">
            <a:extLst>
              <a:ext uri="{FF2B5EF4-FFF2-40B4-BE49-F238E27FC236}">
                <a16:creationId xmlns:a16="http://schemas.microsoft.com/office/drawing/2014/main" id="{59C0CE7D-9C0B-48FF-9F92-2EE934710A03}"/>
              </a:ext>
            </a:extLst>
          </p:cNvPr>
          <p:cNvSpPr>
            <a:spLocks noGrp="1"/>
          </p:cNvSpPr>
          <p:nvPr>
            <p:ph idx="1"/>
          </p:nvPr>
        </p:nvSpPr>
        <p:spPr/>
        <p:txBody>
          <a:bodyPr/>
          <a:lstStyle/>
          <a:p>
            <a:pPr marL="45720" indent="0">
              <a:buNone/>
            </a:pPr>
            <a:r>
              <a:rPr lang="en-US" dirty="0"/>
              <a:t>“In the assigned readings, do you detect any support for, or rebuttal of, indeed, anything somehow relating to, ideas explored in one or more of our Modern Theory readings (Theory 1, Theory 2)?”</a:t>
            </a:r>
          </a:p>
        </p:txBody>
      </p:sp>
    </p:spTree>
    <p:extLst>
      <p:ext uri="{BB962C8B-B14F-4D97-AF65-F5344CB8AC3E}">
        <p14:creationId xmlns:p14="http://schemas.microsoft.com/office/powerpoint/2010/main" val="33542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Recap and Update</a:t>
            </a:r>
          </a:p>
        </p:txBody>
      </p:sp>
      <p:sp>
        <p:nvSpPr>
          <p:cNvPr id="7" name="Subtitle 6"/>
          <p:cNvSpPr>
            <a:spLocks noGrp="1"/>
          </p:cNvSpPr>
          <p:nvPr>
            <p:ph type="body" idx="1"/>
          </p:nvPr>
        </p:nvSpPr>
        <p:spPr>
          <a:xfrm>
            <a:off x="1213466" y="3742277"/>
            <a:ext cx="9760605" cy="644985"/>
          </a:xfrm>
        </p:spPr>
        <p:txBody>
          <a:bodyPr/>
          <a:lstStyle/>
          <a:p>
            <a:r>
              <a:rPr lang="en-US" dirty="0"/>
              <a:t>Concept review, concept update</a:t>
            </a:r>
          </a:p>
        </p:txBody>
      </p:sp>
    </p:spTree>
    <p:extLst>
      <p:ext uri="{BB962C8B-B14F-4D97-AF65-F5344CB8AC3E}">
        <p14:creationId xmlns:p14="http://schemas.microsoft.com/office/powerpoint/2010/main" val="2673509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r>
              <a:rPr lang="en-US" i="1" dirty="0"/>
              <a:t>kolakeia</a:t>
            </a:r>
          </a:p>
          <a:p>
            <a:r>
              <a:rPr lang="en-US" dirty="0"/>
              <a:t>Spin</a:t>
            </a:r>
          </a:p>
          <a:p>
            <a:pPr lvl="1"/>
            <a:r>
              <a:rPr lang="en-US" i="1" dirty="0"/>
              <a:t>khrōma</a:t>
            </a:r>
            <a:r>
              <a:rPr lang="en-US" dirty="0"/>
              <a:t>, </a:t>
            </a:r>
            <a:r>
              <a:rPr lang="en-US" i="1" dirty="0"/>
              <a:t>color</a:t>
            </a:r>
          </a:p>
          <a:p>
            <a:pPr lvl="1"/>
            <a:r>
              <a:rPr lang="en-US" dirty="0"/>
              <a:t>(re)valuation</a:t>
            </a:r>
          </a:p>
        </p:txBody>
      </p:sp>
      <p:sp>
        <p:nvSpPr>
          <p:cNvPr id="2" name="Title 1"/>
          <p:cNvSpPr>
            <a:spLocks noGrp="1"/>
          </p:cNvSpPr>
          <p:nvPr>
            <p:ph type="title"/>
          </p:nvPr>
        </p:nvSpPr>
        <p:spPr/>
        <p:txBody>
          <a:bodyPr/>
          <a:lstStyle/>
          <a:p>
            <a:r>
              <a:rPr lang="en-US" dirty="0"/>
              <a:t>Concept Review</a:t>
            </a:r>
          </a:p>
        </p:txBody>
      </p:sp>
      <p:sp>
        <p:nvSpPr>
          <p:cNvPr id="3" name="Content Placeholder 2">
            <a:extLst>
              <a:ext uri="{FF2B5EF4-FFF2-40B4-BE49-F238E27FC236}">
                <a16:creationId xmlns:a16="http://schemas.microsoft.com/office/drawing/2014/main" id="{E5D77388-CCEE-4AD7-9F7E-3831CE768CF1}"/>
              </a:ext>
            </a:extLst>
          </p:cNvPr>
          <p:cNvSpPr>
            <a:spLocks noGrp="1"/>
          </p:cNvSpPr>
          <p:nvPr>
            <p:ph sz="half" idx="2"/>
          </p:nvPr>
        </p:nvSpPr>
        <p:spPr/>
        <p:txBody>
          <a:bodyPr/>
          <a:lstStyle/>
          <a:p>
            <a:r>
              <a:rPr lang="en-US" dirty="0"/>
              <a:t>Argument from probability</a:t>
            </a:r>
          </a:p>
          <a:p>
            <a:r>
              <a:rPr lang="en-US" dirty="0"/>
              <a:t>Gorgianic figures</a:t>
            </a:r>
          </a:p>
        </p:txBody>
      </p:sp>
    </p:spTree>
    <p:extLst>
      <p:ext uri="{BB962C8B-B14F-4D97-AF65-F5344CB8AC3E}">
        <p14:creationId xmlns:p14="http://schemas.microsoft.com/office/powerpoint/2010/main" val="377702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F10-6243-4D45-BF2D-768540CB0F11}"/>
              </a:ext>
            </a:extLst>
          </p:cNvPr>
          <p:cNvSpPr>
            <a:spLocks noGrp="1"/>
          </p:cNvSpPr>
          <p:nvPr>
            <p:ph type="title"/>
          </p:nvPr>
        </p:nvSpPr>
        <p:spPr/>
        <p:txBody>
          <a:bodyPr/>
          <a:lstStyle/>
          <a:p>
            <a:r>
              <a:rPr lang="en-US" dirty="0"/>
              <a:t>Argument from Probability</a:t>
            </a:r>
          </a:p>
        </p:txBody>
      </p:sp>
      <p:sp>
        <p:nvSpPr>
          <p:cNvPr id="3" name="Content Placeholder 2">
            <a:extLst>
              <a:ext uri="{FF2B5EF4-FFF2-40B4-BE49-F238E27FC236}">
                <a16:creationId xmlns:a16="http://schemas.microsoft.com/office/drawing/2014/main" id="{0288979D-5EFB-4236-AE19-E98810F4118C}"/>
              </a:ext>
            </a:extLst>
          </p:cNvPr>
          <p:cNvSpPr>
            <a:spLocks noGrp="1"/>
          </p:cNvSpPr>
          <p:nvPr>
            <p:ph idx="1"/>
          </p:nvPr>
        </p:nvSpPr>
        <p:spPr/>
        <p:txBody>
          <a:bodyPr>
            <a:normAutofit/>
          </a:bodyPr>
          <a:lstStyle/>
          <a:p>
            <a:pPr marL="45720" indent="0">
              <a:buNone/>
            </a:pPr>
            <a:r>
              <a:rPr lang="en-US" dirty="0" err="1"/>
              <a:t>Palamdes</a:t>
            </a:r>
            <a:r>
              <a:rPr lang="en-US" dirty="0"/>
              <a:t> can’t have conspired with Trojan Priam (Gorgias </a:t>
            </a:r>
            <a:r>
              <a:rPr lang="en-US" i="1" dirty="0"/>
              <a:t>Palamedes</a:t>
            </a:r>
            <a:r>
              <a:rPr lang="en-US" dirty="0"/>
              <a:t>):</a:t>
            </a:r>
          </a:p>
          <a:p>
            <a:pPr lvl="1"/>
            <a:r>
              <a:rPr lang="en-US" dirty="0"/>
              <a:t>“We won't be able to understand each other's language (</a:t>
            </a:r>
            <a:r>
              <a:rPr lang="en-US" i="1" dirty="0"/>
              <a:t>logos</a:t>
            </a:r>
            <a:r>
              <a:rPr lang="en-US" dirty="0"/>
              <a:t>).”</a:t>
            </a:r>
          </a:p>
          <a:p>
            <a:pPr lvl="1"/>
            <a:r>
              <a:rPr lang="en-US" dirty="0"/>
              <a:t>“… it would have been necessary for pledges to be exchanged, but in what form? What kind of oath? Who would place his trust in me, "Mr. Traitor"?</a:t>
            </a:r>
          </a:p>
        </p:txBody>
      </p:sp>
    </p:spTree>
    <p:extLst>
      <p:ext uri="{BB962C8B-B14F-4D97-AF65-F5344CB8AC3E}">
        <p14:creationId xmlns:p14="http://schemas.microsoft.com/office/powerpoint/2010/main" val="44250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EDEB-C999-4F92-8756-70CA26ED3D8B}"/>
              </a:ext>
            </a:extLst>
          </p:cNvPr>
          <p:cNvSpPr>
            <a:spLocks noGrp="1"/>
          </p:cNvSpPr>
          <p:nvPr>
            <p:ph type="title"/>
          </p:nvPr>
        </p:nvSpPr>
        <p:spPr/>
        <p:txBody>
          <a:bodyPr/>
          <a:lstStyle/>
          <a:p>
            <a:r>
              <a:rPr lang="en-US" dirty="0"/>
              <a:t>Gorgianic Figures of Speech</a:t>
            </a:r>
          </a:p>
        </p:txBody>
      </p:sp>
      <p:sp>
        <p:nvSpPr>
          <p:cNvPr id="3" name="Content Placeholder 2">
            <a:extLst>
              <a:ext uri="{FF2B5EF4-FFF2-40B4-BE49-F238E27FC236}">
                <a16:creationId xmlns:a16="http://schemas.microsoft.com/office/drawing/2014/main" id="{2D9788AF-0492-4E0F-A5CE-89E35768C8B6}"/>
              </a:ext>
            </a:extLst>
          </p:cNvPr>
          <p:cNvSpPr>
            <a:spLocks noGrp="1"/>
          </p:cNvSpPr>
          <p:nvPr>
            <p:ph idx="1"/>
          </p:nvPr>
        </p:nvSpPr>
        <p:spPr/>
        <p:txBody>
          <a:bodyPr/>
          <a:lstStyle/>
          <a:p>
            <a:pPr marL="45720" indent="0">
              <a:buNone/>
            </a:pPr>
            <a:r>
              <a:rPr lang="en-US" dirty="0"/>
              <a:t>“For what did these men lack that men should have? What did they have that men should lack? May I find the power to say what I wish! May I find the wish to say what I must! — no target for the gods' penalty, no victim of human jealousy.”</a:t>
            </a:r>
          </a:p>
        </p:txBody>
      </p:sp>
    </p:spTree>
    <p:extLst>
      <p:ext uri="{BB962C8B-B14F-4D97-AF65-F5344CB8AC3E}">
        <p14:creationId xmlns:p14="http://schemas.microsoft.com/office/powerpoint/2010/main" val="405382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ersuasion_fall_2025">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nchorCtr="0">
        <a:spAutoFit/>
      </a:bodyPr>
      <a:lstStyle>
        <a:defPPr algn="ctr">
          <a:lnSpc>
            <a:spcPct val="125000"/>
          </a:lnSpc>
          <a:defRPr sz="1600" i="1" dirty="0" smtClean="0">
            <a:solidFill>
              <a:schemeClr val="tx1">
                <a:lumMod val="60000"/>
                <a:lumOff val="40000"/>
              </a:schemeClr>
            </a:solidFill>
          </a:defRPr>
        </a:defPPr>
      </a:lstStyle>
    </a:txDef>
  </a:objectDefaults>
  <a:extraClrSchemeLst/>
  <a:extLst>
    <a:ext uri="{05A4C25C-085E-4340-85A3-A5531E510DB2}">
      <thm15:themeFamily xmlns:thm15="http://schemas.microsoft.com/office/thememl/2012/main" name="persuasion_fall_2025" id="{FFFBF163-A28B-46E5-AB97-9096C0FD4402}" vid="{1A27D162-D733-4613-9540-C3FCCC06B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persuasion_fall_2025</Template>
  <TotalTime>187</TotalTime>
  <Words>743</Words>
  <Application>Microsoft Office PowerPoint</Application>
  <PresentationFormat>Widescreen</PresentationFormat>
  <Paragraphs>56</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persuasion_fall_2025</vt:lpstr>
      <vt:lpstr>Legitimate Leadership?</vt:lpstr>
      <vt:lpstr>Demosthenes Third Olynthiac</vt:lpstr>
      <vt:lpstr>Agenda</vt:lpstr>
      <vt:lpstr>Discussion</vt:lpstr>
      <vt:lpstr>SWA Prompt</vt:lpstr>
      <vt:lpstr>Recap and Update</vt:lpstr>
      <vt:lpstr>Concept Review</vt:lpstr>
      <vt:lpstr>Argument from Probability</vt:lpstr>
      <vt:lpstr>Gorgianic Figures of Speech</vt:lpstr>
      <vt:lpstr>Concept Update</vt:lpstr>
      <vt:lpstr>Frank Speech topos</vt:lpstr>
      <vt:lpstr>A fortiori Argument</vt:lpstr>
      <vt:lpstr>Captatio benevolentiae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Scholtz</dc:creator>
  <cp:lastModifiedBy>Andrew Scholtz</cp:lastModifiedBy>
  <cp:revision>17</cp:revision>
  <dcterms:created xsi:type="dcterms:W3CDTF">2025-10-27T20:32:58Z</dcterms:created>
  <dcterms:modified xsi:type="dcterms:W3CDTF">2025-10-27T23:41:32Z</dcterms:modified>
</cp:coreProperties>
</file>