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9"/>
  </p:notesMasterIdLst>
  <p:sldIdLst>
    <p:sldId id="256" r:id="rId2"/>
    <p:sldId id="302" r:id="rId3"/>
    <p:sldId id="257" r:id="rId4"/>
    <p:sldId id="294" r:id="rId5"/>
    <p:sldId id="295" r:id="rId6"/>
    <p:sldId id="296" r:id="rId7"/>
    <p:sldId id="287" r:id="rId8"/>
    <p:sldId id="297" r:id="rId9"/>
    <p:sldId id="298" r:id="rId10"/>
    <p:sldId id="299" r:id="rId11"/>
    <p:sldId id="300" r:id="rId12"/>
    <p:sldId id="281" r:id="rId13"/>
    <p:sldId id="285" r:id="rId14"/>
    <p:sldId id="286" r:id="rId15"/>
    <p:sldId id="288" r:id="rId16"/>
    <p:sldId id="289" r:id="rId17"/>
    <p:sldId id="30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11" autoAdjust="0"/>
    <p:restoredTop sz="97457" autoAdjust="0"/>
  </p:normalViewPr>
  <p:slideViewPr>
    <p:cSldViewPr snapToGrid="0" showGuides="1">
      <p:cViewPr varScale="1">
        <p:scale>
          <a:sx n="160" d="100"/>
          <a:sy n="160" d="100"/>
        </p:scale>
        <p:origin x="1300" y="100"/>
      </p:cViewPr>
      <p:guideLst>
        <p:guide orient="horz" pos="4056"/>
        <p:guide pos="6912"/>
        <p:guide orient="horz" pos="2160"/>
        <p:guide pos="4512"/>
        <p:guide pos="912"/>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9" d="100"/>
          <a:sy n="119" d="100"/>
        </p:scale>
        <p:origin x="493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9FB84FB-1BE1-429F-8394-8A810E525A29}" type="datetimeFigureOut">
              <a:rPr lang="en-US" smtClean="0"/>
              <a:t>10/22/2025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090AFE-AB4E-4A57-8E14-871F1C8A88C3}" type="slidenum">
              <a:rPr lang="en-US" smtClean="0"/>
              <a:t>‹#›</a:t>
            </a:fld>
            <a:endParaRPr lang="en-US" dirty="0"/>
          </a:p>
        </p:txBody>
      </p:sp>
    </p:spTree>
    <p:extLst>
      <p:ext uri="{BB962C8B-B14F-4D97-AF65-F5344CB8AC3E}">
        <p14:creationId xmlns:p14="http://schemas.microsoft.com/office/powerpoint/2010/main" val="257771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90AFE-AB4E-4A57-8E14-871F1C8A88C3}" type="slidenum">
              <a:rPr lang="en-US" smtClean="0"/>
              <a:t>1</a:t>
            </a:fld>
            <a:endParaRPr lang="en-US" dirty="0"/>
          </a:p>
        </p:txBody>
      </p:sp>
    </p:spTree>
    <p:extLst>
      <p:ext uri="{BB962C8B-B14F-4D97-AF65-F5344CB8AC3E}">
        <p14:creationId xmlns:p14="http://schemas.microsoft.com/office/powerpoint/2010/main" val="101617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02F19EA-8571-47DD-B1E7-26F3443FC5B7}" type="datetime1">
              <a:rPr lang="en-US"/>
              <a:pPr/>
              <a:t>10/22/2025</a:t>
            </a:fld>
            <a:endParaRPr lang="en-US"/>
          </a:p>
        </p:txBody>
      </p:sp>
      <p:sp>
        <p:nvSpPr>
          <p:cNvPr id="7" name="Rectangle 7"/>
          <p:cNvSpPr>
            <a:spLocks noGrp="1" noChangeArrowheads="1"/>
          </p:cNvSpPr>
          <p:nvPr>
            <p:ph type="sldNum" sz="quarter" idx="5"/>
          </p:nvPr>
        </p:nvSpPr>
        <p:spPr>
          <a:ln/>
        </p:spPr>
        <p:txBody>
          <a:bodyPr/>
          <a:lstStyle/>
          <a:p>
            <a:fld id="{3A3AD2B0-74E9-4F0D-8962-91BA87314980}" type="slidenum">
              <a:rPr lang="en-US"/>
              <a:pPr/>
              <a:t>13</a:t>
            </a:fld>
            <a:endParaRPr lang="en-US"/>
          </a:p>
        </p:txBody>
      </p:sp>
      <p:sp>
        <p:nvSpPr>
          <p:cNvPr id="257026" name="Rectangle 2"/>
          <p:cNvSpPr>
            <a:spLocks noGrp="1" noRot="1" noChangeAspect="1" noChangeArrowheads="1" noTextEdit="1"/>
          </p:cNvSpPr>
          <p:nvPr>
            <p:ph type="sldImg"/>
          </p:nvPr>
        </p:nvSpPr>
        <p:spPr>
          <a:xfrm>
            <a:off x="2549525" y="481013"/>
            <a:ext cx="1911350" cy="1433512"/>
          </a:xfrm>
          <a:ln/>
        </p:spPr>
      </p:sp>
      <p:sp>
        <p:nvSpPr>
          <p:cNvPr id="257027" name="Rectangle 3"/>
          <p:cNvSpPr>
            <a:spLocks noGrp="1" noChangeArrowheads="1"/>
          </p:cNvSpPr>
          <p:nvPr>
            <p:ph type="body" idx="1"/>
          </p:nvPr>
        </p:nvSpPr>
        <p:spPr/>
        <p:txBody>
          <a:bodyPr/>
          <a:lstStyle/>
          <a:p>
            <a:pPr>
              <a:spcBef>
                <a:spcPct val="0"/>
              </a:spcBef>
            </a:pPr>
            <a:r>
              <a:rPr lang="en-US" dirty="0" err="1"/>
              <a:t>protagoras</a:t>
            </a:r>
            <a:r>
              <a:rPr lang="en-US" dirty="0"/>
              <a:t>’ teachings center around a relativism that itself centers</a:t>
            </a:r>
            <a:r>
              <a:rPr lang="en-US" baseline="0" dirty="0"/>
              <a:t> around the human subject, us as perceivers and actors in our world. that relativism can be said to have an ontological and epistemological basis….</a:t>
            </a:r>
            <a:endParaRPr lang="en-US" dirty="0"/>
          </a:p>
        </p:txBody>
      </p:sp>
    </p:spTree>
    <p:extLst>
      <p:ext uri="{BB962C8B-B14F-4D97-AF65-F5344CB8AC3E}">
        <p14:creationId xmlns:p14="http://schemas.microsoft.com/office/powerpoint/2010/main" val="6252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5E5C948-7BA0-4961-A5E7-028AA18FE6AA}" type="datetime1">
              <a:rPr lang="en-US"/>
              <a:pPr/>
              <a:t>10/22/2025</a:t>
            </a:fld>
            <a:endParaRPr lang="en-US"/>
          </a:p>
        </p:txBody>
      </p:sp>
      <p:sp>
        <p:nvSpPr>
          <p:cNvPr id="7" name="Rectangle 7"/>
          <p:cNvSpPr>
            <a:spLocks noGrp="1" noChangeArrowheads="1"/>
          </p:cNvSpPr>
          <p:nvPr>
            <p:ph type="sldNum" sz="quarter" idx="5"/>
          </p:nvPr>
        </p:nvSpPr>
        <p:spPr>
          <a:ln/>
        </p:spPr>
        <p:txBody>
          <a:bodyPr/>
          <a:lstStyle/>
          <a:p>
            <a:fld id="{9F079423-4632-4768-8FD7-F332C50AF2FF}" type="slidenum">
              <a:rPr lang="en-US"/>
              <a:pPr/>
              <a:t>14</a:t>
            </a:fld>
            <a:endParaRPr lang="en-US"/>
          </a:p>
        </p:txBody>
      </p:sp>
      <p:sp>
        <p:nvSpPr>
          <p:cNvPr id="224258" name="Rectangle 1026"/>
          <p:cNvSpPr>
            <a:spLocks noGrp="1" noRot="1" noChangeAspect="1" noChangeArrowheads="1" noTextEdit="1"/>
          </p:cNvSpPr>
          <p:nvPr>
            <p:ph type="sldImg"/>
          </p:nvPr>
        </p:nvSpPr>
        <p:spPr>
          <a:xfrm>
            <a:off x="2232025" y="481013"/>
            <a:ext cx="2546350" cy="1433512"/>
          </a:xfrm>
          <a:ln/>
        </p:spPr>
      </p:sp>
      <p:sp>
        <p:nvSpPr>
          <p:cNvPr id="224259" name="Rectangle 1027"/>
          <p:cNvSpPr>
            <a:spLocks noGrp="1" noChangeArrowheads="1"/>
          </p:cNvSpPr>
          <p:nvPr>
            <p:ph type="body" idx="1"/>
          </p:nvPr>
        </p:nvSpPr>
        <p:spPr/>
        <p:txBody>
          <a:bodyPr/>
          <a:lstStyle/>
          <a:p>
            <a:r>
              <a:rPr lang="en-US" sz="1200" dirty="0"/>
              <a:t>but ultimately, with a </a:t>
            </a:r>
            <a:r>
              <a:rPr lang="en-US" sz="1200" i="1" dirty="0"/>
              <a:t>practical, rhetorical</a:t>
            </a:r>
            <a:r>
              <a:rPr lang="en-US" sz="1200" dirty="0"/>
              <a:t> focus</a:t>
            </a:r>
          </a:p>
          <a:p>
            <a:r>
              <a:rPr lang="en-US" sz="1200" dirty="0"/>
              <a:t>“For every topic of debate there are two, mutually contradictory positions (logoi)”</a:t>
            </a:r>
            <a:br>
              <a:rPr lang="en-US" sz="1200" dirty="0"/>
            </a:br>
            <a:r>
              <a:rPr lang="en-US" sz="1000" dirty="0"/>
              <a:t>(fr. 6a)</a:t>
            </a:r>
            <a:endParaRPr lang="en-US" sz="1200" dirty="0"/>
          </a:p>
          <a:p>
            <a:r>
              <a:rPr lang="en-US" sz="1200" dirty="0"/>
              <a:t>“. . . [the ability to] make the weaker argument (logos) the stronger . . .”</a:t>
            </a:r>
            <a:br>
              <a:rPr lang="en-US" sz="1200" dirty="0"/>
            </a:br>
            <a:r>
              <a:rPr lang="en-US" sz="1000" dirty="0"/>
              <a:t>(fr. 6b)</a:t>
            </a:r>
          </a:p>
          <a:p>
            <a:r>
              <a:rPr lang="en-US" sz="1200" dirty="0"/>
              <a:t>“Good public speakers (</a:t>
            </a:r>
            <a:r>
              <a:rPr lang="en-US" sz="1200" i="1" dirty="0" err="1"/>
              <a:t>rhētores</a:t>
            </a:r>
            <a:r>
              <a:rPr lang="en-US" sz="1200" dirty="0"/>
              <a:t>) make the good instead of the evil to seem just to cities”</a:t>
            </a:r>
            <a:br>
              <a:rPr lang="en-US" sz="1200" dirty="0"/>
            </a:br>
            <a:r>
              <a:rPr lang="en-US" sz="1000" dirty="0"/>
              <a:t>(Plato </a:t>
            </a:r>
            <a:r>
              <a:rPr lang="en-US" sz="1000" i="1" dirty="0"/>
              <a:t>Theaetetus</a:t>
            </a:r>
            <a:r>
              <a:rPr lang="en-US" sz="1000" dirty="0"/>
              <a:t> 167b)</a:t>
            </a:r>
            <a:endParaRPr lang="en-US" sz="1200" dirty="0"/>
          </a:p>
          <a:p>
            <a:r>
              <a:rPr lang="en-US" sz="1200" dirty="0"/>
              <a:t>“A</a:t>
            </a:r>
            <a:r>
              <a:rPr lang="en-US" dirty="0"/>
              <a:t>nd I am far from saying that wisdom and the wise man have no existence; but I say that the wise man is he who makes the evils which appear and are to a man, into goods which are and appear to him” </a:t>
            </a:r>
            <a:r>
              <a:rPr lang="en-US" sz="800" dirty="0"/>
              <a:t>(Plato's </a:t>
            </a:r>
            <a:r>
              <a:rPr lang="en-US" sz="800" i="1" dirty="0"/>
              <a:t>Theaetetus</a:t>
            </a:r>
            <a:r>
              <a:rPr lang="en-US" sz="800" dirty="0"/>
              <a:t> 166d)</a:t>
            </a:r>
          </a:p>
          <a:p>
            <a:r>
              <a:rPr lang="en-US" dirty="0"/>
              <a:t>POLITICAL AND EDUCATIONAL IMPLICATIONS</a:t>
            </a:r>
          </a:p>
          <a:p>
            <a:r>
              <a:rPr lang="en-US" dirty="0"/>
              <a:t>all is opinion, but not all opinions are equal.</a:t>
            </a:r>
          </a:p>
          <a:p>
            <a:pPr lvl="1"/>
            <a:r>
              <a:rPr lang="en-US" dirty="0"/>
              <a:t>superior opinion comes from education, where inferior opinion is replaced with superior.</a:t>
            </a:r>
          </a:p>
          <a:p>
            <a:pPr lvl="1"/>
            <a:r>
              <a:rPr lang="en-US" dirty="0"/>
              <a:t>training in “political virtue,” the responsibility of the sophist, takes that process to the political sphere: becomes training in how to be a good citizen (how to evaluate policy) and leader (how to formulate and present policy).</a:t>
            </a:r>
          </a:p>
          <a:p>
            <a:pPr lvl="1"/>
            <a:r>
              <a:rPr lang="en-US" dirty="0"/>
              <a:t>the political leaders task will be, like a physician’s, but maybe more like a psychiatric therapist’s, to adjust the subject’s (the citizen’s) orientation to appearances - to replace inferior opinions with superior ones.</a:t>
            </a:r>
          </a:p>
          <a:p>
            <a:r>
              <a:rPr lang="en-US" dirty="0"/>
              <a:t>this is where </a:t>
            </a:r>
            <a:r>
              <a:rPr lang="en-US" dirty="0" err="1"/>
              <a:t>ober</a:t>
            </a:r>
            <a:r>
              <a:rPr lang="en-US" dirty="0"/>
              <a:t> and </a:t>
            </a:r>
            <a:r>
              <a:rPr lang="en-US" dirty="0" err="1"/>
              <a:t>michels</a:t>
            </a:r>
            <a:r>
              <a:rPr lang="en-US" dirty="0"/>
              <a:t> come in: this sophistically trained elite clearly corresponds to the advisory-leadership class outlined by </a:t>
            </a:r>
            <a:r>
              <a:rPr lang="en-US" dirty="0" err="1"/>
              <a:t>ober</a:t>
            </a:r>
            <a:r>
              <a:rPr lang="en-US" dirty="0"/>
              <a:t>.</a:t>
            </a:r>
          </a:p>
          <a:p>
            <a:r>
              <a:rPr lang="en-US" dirty="0"/>
              <a:t>but if logos, the medium for adjusting the perceptions and opinions of the demos, really is a mighty potentate as per </a:t>
            </a:r>
            <a:r>
              <a:rPr lang="en-US" dirty="0" err="1"/>
              <a:t>gorgias</a:t>
            </a:r>
            <a:r>
              <a:rPr lang="en-US" dirty="0"/>
              <a:t>, then the “ideological hegemony of the masses turns out to be a carnival trick: </a:t>
            </a:r>
            <a:r>
              <a:rPr lang="en-US" dirty="0" err="1"/>
              <a:t>michels</a:t>
            </a:r>
            <a:r>
              <a:rPr lang="en-US" dirty="0"/>
              <a:t>’ iron law is validated.</a:t>
            </a:r>
          </a:p>
          <a:p>
            <a:r>
              <a:rPr lang="en-US" dirty="0"/>
              <a:t>note</a:t>
            </a:r>
            <a:r>
              <a:rPr lang="en-US" baseline="0" dirty="0"/>
              <a:t> that </a:t>
            </a:r>
            <a:r>
              <a:rPr lang="en-US" baseline="0" dirty="0" err="1"/>
              <a:t>aristotle</a:t>
            </a:r>
            <a:r>
              <a:rPr lang="en-US" baseline="0" dirty="0"/>
              <a:t> also argues that it is necessary to be able to argue both sides, not because neither can claim superiority to other, but because a necessary skill. (note that not even </a:t>
            </a:r>
            <a:r>
              <a:rPr lang="en-US" baseline="0" dirty="0" err="1"/>
              <a:t>prot</a:t>
            </a:r>
            <a:r>
              <a:rPr lang="en-US" baseline="0" dirty="0"/>
              <a:t> thinks all wisdom equivalent – just that in practical terms, objective and subjective knowledge can’t be dealt with in separate compartments. the really real of little use unless it can be made to </a:t>
            </a:r>
            <a:r>
              <a:rPr lang="en-US" i="1" baseline="0" dirty="0"/>
              <a:t>seem</a:t>
            </a:r>
            <a:r>
              <a:rPr lang="en-US" baseline="0" dirty="0"/>
              <a:t> real.</a:t>
            </a:r>
          </a:p>
          <a:p>
            <a:r>
              <a:rPr lang="en-US" baseline="0" dirty="0"/>
              <a:t>note that </a:t>
            </a:r>
            <a:r>
              <a:rPr lang="en-US" baseline="0" dirty="0" err="1"/>
              <a:t>aristotle</a:t>
            </a:r>
            <a:r>
              <a:rPr lang="en-US" baseline="0" dirty="0"/>
              <a:t> understands rhetoric as useful for the politician (read democratic politician), not because politics has nothing to do with wisdom, but because the practicalities of deliberation and debate militate against a more philosophical consideration of policy.</a:t>
            </a:r>
            <a:endParaRPr lang="en-US" dirty="0"/>
          </a:p>
        </p:txBody>
      </p:sp>
    </p:spTree>
    <p:extLst>
      <p:ext uri="{BB962C8B-B14F-4D97-AF65-F5344CB8AC3E}">
        <p14:creationId xmlns:p14="http://schemas.microsoft.com/office/powerpoint/2010/main" val="123674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5D02F1A-7B92-4D57-8758-79CC5308DED1}" type="datetime1">
              <a:rPr lang="en-US"/>
              <a:pPr/>
              <a:t>10/22/2025</a:t>
            </a:fld>
            <a:endParaRPr lang="en-US"/>
          </a:p>
        </p:txBody>
      </p:sp>
      <p:sp>
        <p:nvSpPr>
          <p:cNvPr id="7" name="Rectangle 7"/>
          <p:cNvSpPr>
            <a:spLocks noGrp="1" noChangeArrowheads="1"/>
          </p:cNvSpPr>
          <p:nvPr>
            <p:ph type="sldNum" sz="quarter" idx="5"/>
          </p:nvPr>
        </p:nvSpPr>
        <p:spPr>
          <a:ln/>
        </p:spPr>
        <p:txBody>
          <a:bodyPr/>
          <a:lstStyle/>
          <a:p>
            <a:fld id="{018E5845-F340-43D2-BE2B-EE7732425A4F}" type="slidenum">
              <a:rPr lang="en-US"/>
              <a:pPr/>
              <a:t>15</a:t>
            </a:fld>
            <a:endParaRPr lang="en-US"/>
          </a:p>
        </p:txBody>
      </p:sp>
      <p:sp>
        <p:nvSpPr>
          <p:cNvPr id="240642" name="Rectangle 2"/>
          <p:cNvSpPr>
            <a:spLocks noGrp="1" noRot="1" noChangeAspect="1" noChangeArrowheads="1" noTextEdit="1"/>
          </p:cNvSpPr>
          <p:nvPr>
            <p:ph type="sldImg"/>
          </p:nvPr>
        </p:nvSpPr>
        <p:spPr>
          <a:xfrm>
            <a:off x="2232025" y="481013"/>
            <a:ext cx="2546350" cy="1433512"/>
          </a:xfrm>
          <a:ln/>
        </p:spPr>
      </p:sp>
      <p:sp>
        <p:nvSpPr>
          <p:cNvPr id="240643" name="Rectangle 3"/>
          <p:cNvSpPr>
            <a:spLocks noGrp="1" noChangeArrowheads="1"/>
          </p:cNvSpPr>
          <p:nvPr>
            <p:ph type="body" idx="1"/>
          </p:nvPr>
        </p:nvSpPr>
        <p:spPr/>
        <p:txBody>
          <a:bodyPr/>
          <a:lstStyle/>
          <a:p>
            <a:r>
              <a:rPr lang="en-US" dirty="0"/>
              <a:t>relativism, argument from probability</a:t>
            </a:r>
          </a:p>
          <a:p>
            <a:r>
              <a:rPr lang="en-US" dirty="0"/>
              <a:t>rhetorical stylist</a:t>
            </a:r>
          </a:p>
          <a:p>
            <a:r>
              <a:rPr lang="en-US" i="1" dirty="0"/>
              <a:t>logos</a:t>
            </a:r>
            <a:endParaRPr lang="en-US" dirty="0"/>
          </a:p>
          <a:p>
            <a:pPr lvl="1"/>
            <a:r>
              <a:rPr lang="en-US" dirty="0"/>
              <a:t>its weaknesses, strengths</a:t>
            </a:r>
          </a:p>
          <a:p>
            <a:pPr marL="194550" indent="-194550"/>
            <a:r>
              <a:rPr lang="en-US" dirty="0"/>
              <a:t>One question I have concerning something being eternal though, if something is eternal, therefore limitless, why does it have to exist nowhere? Can it not exist everywhere?</a:t>
            </a:r>
          </a:p>
        </p:txBody>
      </p:sp>
    </p:spTree>
    <p:extLst>
      <p:ext uri="{BB962C8B-B14F-4D97-AF65-F5344CB8AC3E}">
        <p14:creationId xmlns:p14="http://schemas.microsoft.com/office/powerpoint/2010/main" val="119708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B3C21E6-159A-4589-AC70-038D7CBC330A}" type="datetime1">
              <a:rPr lang="en-US"/>
              <a:pPr/>
              <a:t>10/22/2025</a:t>
            </a:fld>
            <a:endParaRPr lang="en-US"/>
          </a:p>
        </p:txBody>
      </p:sp>
      <p:sp>
        <p:nvSpPr>
          <p:cNvPr id="7" name="Rectangle 7"/>
          <p:cNvSpPr>
            <a:spLocks noGrp="1" noChangeArrowheads="1"/>
          </p:cNvSpPr>
          <p:nvPr>
            <p:ph type="sldNum" sz="quarter" idx="5"/>
          </p:nvPr>
        </p:nvSpPr>
        <p:spPr>
          <a:ln/>
        </p:spPr>
        <p:txBody>
          <a:bodyPr/>
          <a:lstStyle/>
          <a:p>
            <a:fld id="{BFB8B6AD-7B6E-4C09-8BDA-228C01A36F7A}" type="slidenum">
              <a:rPr lang="en-US"/>
              <a:pPr/>
              <a:t>16</a:t>
            </a:fld>
            <a:endParaRPr lang="en-US"/>
          </a:p>
        </p:txBody>
      </p:sp>
      <p:sp>
        <p:nvSpPr>
          <p:cNvPr id="244738" name="Rectangle 2"/>
          <p:cNvSpPr>
            <a:spLocks noGrp="1" noRot="1" noChangeAspect="1" noChangeArrowheads="1" noTextEdit="1"/>
          </p:cNvSpPr>
          <p:nvPr>
            <p:ph type="sldImg"/>
          </p:nvPr>
        </p:nvSpPr>
        <p:spPr>
          <a:xfrm>
            <a:off x="2232025" y="481013"/>
            <a:ext cx="2546350" cy="1433512"/>
          </a:xfrm>
          <a:ln/>
        </p:spPr>
      </p:sp>
      <p:sp>
        <p:nvSpPr>
          <p:cNvPr id="244739" name="Rectangle 3"/>
          <p:cNvSpPr>
            <a:spLocks noGrp="1" noChangeArrowheads="1"/>
          </p:cNvSpPr>
          <p:nvPr>
            <p:ph type="body" idx="1"/>
          </p:nvPr>
        </p:nvSpPr>
        <p:spPr/>
        <p:txBody>
          <a:bodyPr/>
          <a:lstStyle/>
          <a:p>
            <a:pPr marL="194550" indent="-194550"/>
            <a:r>
              <a:rPr lang="en-US" sz="900" dirty="0"/>
              <a:t>FOR GORGIAS, WHAT MATTERS ABOUT SPEECH IS WHAT IT DOES: </a:t>
            </a:r>
            <a:r>
              <a:rPr lang="en-US" sz="900" i="1" dirty="0"/>
              <a:t>PERSUASION. </a:t>
            </a:r>
            <a:r>
              <a:rPr lang="en-US" sz="900" dirty="0"/>
              <a:t>AND PERSUASION, THE SHAPING OF ANOTHER’S THOUGHT OR ACTION, ALWAYS HAPPENS AT THE LEVEL NOT OF KNOWLEDGE BUT OF OPINION AND BELIEF. social reality, the world we share between us, is a world conditioned by our communication. if we ignore that, we ignore one of the principal factors shaping our world.</a:t>
            </a:r>
          </a:p>
          <a:p>
            <a:pPr marL="194550" indent="-194550"/>
            <a:r>
              <a:rPr lang="en-US" sz="900" dirty="0"/>
              <a:t>GORGIAS’ </a:t>
            </a:r>
            <a:r>
              <a:rPr lang="en-US" sz="900" i="1" dirty="0"/>
              <a:t>HELEN</a:t>
            </a:r>
            <a:r>
              <a:rPr lang="en-US" sz="900" dirty="0"/>
              <a:t>, intro.</a:t>
            </a:r>
            <a:endParaRPr lang="en-US" sz="900" i="1" dirty="0"/>
          </a:p>
          <a:p>
            <a:pPr marL="194550" indent="-194550"/>
            <a:r>
              <a:rPr lang="en-US" sz="900" dirty="0"/>
              <a:t>Helen traditionally blamed for Trojan War - called a dog, a bane, and so on. Gorgias' </a:t>
            </a:r>
            <a:r>
              <a:rPr lang="en-US" sz="900" i="1" dirty="0"/>
              <a:t>praise</a:t>
            </a:r>
            <a:r>
              <a:rPr lang="en-US" sz="900" dirty="0"/>
              <a:t> of Helen is therefore paradoxical, a challenge in peithō, AN EXERCISE IN SPIN!!</a:t>
            </a:r>
          </a:p>
          <a:p>
            <a:pPr marL="194550" indent="-194550"/>
            <a:r>
              <a:rPr lang="en-US" sz="900" dirty="0"/>
              <a:t>But praise here very quickly becomes a speech </a:t>
            </a:r>
            <a:r>
              <a:rPr lang="en-US" sz="900" i="1" dirty="0"/>
              <a:t>defending</a:t>
            </a:r>
            <a:r>
              <a:rPr lang="en-US" sz="900" dirty="0"/>
              <a:t> of Helen – mixed genre.</a:t>
            </a:r>
          </a:p>
          <a:p>
            <a:pPr marL="194550" indent="-194550"/>
            <a:r>
              <a:rPr lang="en-US" sz="900" dirty="0"/>
              <a:t>defending rather than praising </a:t>
            </a:r>
            <a:r>
              <a:rPr lang="en-US" sz="900" dirty="0" err="1"/>
              <a:t>helen</a:t>
            </a:r>
            <a:r>
              <a:rPr lang="en-US" sz="900" dirty="0"/>
              <a:t>, Gorgias enumerates four possible extenuating circumstances:</a:t>
            </a:r>
          </a:p>
          <a:p>
            <a:pPr marL="194550" indent="-194550">
              <a:buFontTx/>
              <a:buAutoNum type="arabicPeriod"/>
            </a:pPr>
            <a:r>
              <a:rPr lang="en-US" sz="900" i="1" dirty="0"/>
              <a:t>Tukhe</a:t>
            </a:r>
            <a:r>
              <a:rPr lang="en-US" sz="900" dirty="0"/>
              <a:t>, i.e., "fate" or "fortune" (a god made her do it)</a:t>
            </a:r>
          </a:p>
          <a:p>
            <a:pPr marL="194550" indent="-194550">
              <a:buFontTx/>
              <a:buAutoNum type="arabicPeriod"/>
            </a:pPr>
            <a:r>
              <a:rPr lang="en-US" sz="900" i="1" dirty="0"/>
              <a:t>Bia</a:t>
            </a:r>
            <a:r>
              <a:rPr lang="en-US" sz="900" dirty="0"/>
              <a:t>, i.e., forceful or violent abduction (she was kidnapped and raped)</a:t>
            </a:r>
          </a:p>
          <a:p>
            <a:pPr marL="194550" indent="-194550">
              <a:buFontTx/>
              <a:buAutoNum type="arabicPeriod"/>
            </a:pPr>
            <a:r>
              <a:rPr lang="en-US" sz="900" i="1" dirty="0"/>
              <a:t>Logos</a:t>
            </a:r>
            <a:r>
              <a:rPr lang="en-US" sz="900" dirty="0"/>
              <a:t> (she was seduced by the powers of speech)</a:t>
            </a:r>
          </a:p>
          <a:p>
            <a:pPr marL="194550" indent="-194550">
              <a:buFontTx/>
              <a:buAutoNum type="arabicPeriod"/>
            </a:pPr>
            <a:r>
              <a:rPr lang="en-US" sz="900" i="1" dirty="0"/>
              <a:t>Eros</a:t>
            </a:r>
            <a:r>
              <a:rPr lang="en-US" sz="900" dirty="0"/>
              <a:t>, i.e., "lust" (Paris' beauty was irresistible)</a:t>
            </a:r>
          </a:p>
          <a:p>
            <a:pPr marL="194550" indent="-194550"/>
            <a:r>
              <a:rPr lang="en-US" sz="900" dirty="0"/>
              <a:t>principally interested in exploring extenuating circumstance number three: the powers of </a:t>
            </a:r>
            <a:r>
              <a:rPr lang="en-US" sz="900" b="1" i="1" dirty="0"/>
              <a:t>logos</a:t>
            </a:r>
            <a:r>
              <a:rPr lang="en-US" sz="900" dirty="0"/>
              <a:t> (sections 8-14). As to </a:t>
            </a:r>
            <a:r>
              <a:rPr lang="en-US" sz="900" b="1" dirty="0"/>
              <a:t>genre</a:t>
            </a:r>
            <a:r>
              <a:rPr lang="en-US" sz="900" dirty="0"/>
              <a:t>, this discourse, whether or not we justly can call it an </a:t>
            </a:r>
            <a:r>
              <a:rPr lang="en-US" sz="900" b="1" dirty="0"/>
              <a:t>encomium</a:t>
            </a:r>
            <a:r>
              <a:rPr lang="en-US" sz="900" dirty="0"/>
              <a:t> (praise speech), is an excellent example of </a:t>
            </a:r>
            <a:r>
              <a:rPr lang="en-US" sz="900" b="1" i="1" dirty="0"/>
              <a:t>epideixis</a:t>
            </a:r>
            <a:r>
              <a:rPr lang="en-US" sz="900" dirty="0"/>
              <a:t>, a "demonstration" piece - whether demonstration (</a:t>
            </a:r>
            <a:r>
              <a:rPr lang="en-US" sz="900" i="1" dirty="0"/>
              <a:t>epideixis</a:t>
            </a:r>
            <a:r>
              <a:rPr lang="en-US" sz="900" dirty="0"/>
              <a:t>) of a given argument, of a mode of argumentation, of a rhetorical style, or even simply of a given writer-speaker's oratorical skill. </a:t>
            </a:r>
            <a:r>
              <a:rPr lang="en-US" sz="900" b="1" i="1" dirty="0"/>
              <a:t>Epideixis</a:t>
            </a:r>
            <a:r>
              <a:rPr lang="en-US" sz="900" dirty="0"/>
              <a:t> was closely associated with the activity of the sophists.</a:t>
            </a:r>
          </a:p>
          <a:p>
            <a:pPr marL="194550" indent="-194550"/>
            <a:r>
              <a:rPr lang="en-US" sz="900" dirty="0" err="1"/>
              <a:t>gorgias</a:t>
            </a:r>
            <a:r>
              <a:rPr lang="en-US" sz="900" dirty="0"/>
              <a:t> conveys his point through comparisons and examples.</a:t>
            </a:r>
          </a:p>
          <a:p>
            <a:pPr marL="426390" lvl="1" indent="-194550"/>
            <a:r>
              <a:rPr lang="en-US" sz="900" dirty="0"/>
              <a:t>if poetry, metrical speech, can produce sadness, gladness, etc. then so can the quasi-poetic speech of a </a:t>
            </a:r>
            <a:r>
              <a:rPr lang="en-US" sz="900" dirty="0" err="1"/>
              <a:t>gorgias</a:t>
            </a:r>
            <a:r>
              <a:rPr lang="en-US" sz="900" dirty="0"/>
              <a:t>.</a:t>
            </a:r>
          </a:p>
          <a:p>
            <a:pPr marL="426390" lvl="1" indent="-194550"/>
            <a:r>
              <a:rPr lang="en-US" sz="900" dirty="0"/>
              <a:t>if incantation can staunch wounds, then so can logos in court or assembly affect the mind or heart in similar ways.</a:t>
            </a:r>
          </a:p>
          <a:p>
            <a:pPr marL="194550" indent="-194550"/>
            <a:r>
              <a:rPr lang="en-US" sz="900" dirty="0"/>
              <a:t>further, the 4 modalities - divine necessity, physical force, logos, visually induced eros - are discussed in ways that clearly imply equivalence focused on </a:t>
            </a:r>
            <a:r>
              <a:rPr lang="en-US" sz="900" i="1" dirty="0"/>
              <a:t>logos</a:t>
            </a:r>
            <a:r>
              <a:rPr lang="en-US" sz="900" dirty="0"/>
              <a:t>: logos </a:t>
            </a:r>
            <a:r>
              <a:rPr lang="en-US" sz="900" i="1" dirty="0"/>
              <a:t>is</a:t>
            </a:r>
            <a:r>
              <a:rPr lang="en-US" sz="900" dirty="0"/>
              <a:t> divine necessity, </a:t>
            </a:r>
            <a:r>
              <a:rPr lang="en-US" sz="900" i="1" dirty="0"/>
              <a:t>is</a:t>
            </a:r>
            <a:r>
              <a:rPr lang="en-US" sz="900" dirty="0"/>
              <a:t> physical force, </a:t>
            </a:r>
            <a:r>
              <a:rPr lang="en-US" sz="900" i="1" dirty="0"/>
              <a:t>is</a:t>
            </a:r>
            <a:r>
              <a:rPr lang="en-US" sz="900" dirty="0"/>
              <a:t> physical allure.</a:t>
            </a:r>
          </a:p>
          <a:p>
            <a:pPr marL="194550" indent="-194550"/>
            <a:r>
              <a:rPr lang="en-US" sz="900" dirty="0"/>
              <a:t>THUS </a:t>
            </a:r>
            <a:r>
              <a:rPr lang="en-US" sz="900" i="1" dirty="0"/>
              <a:t>LOGOS</a:t>
            </a:r>
            <a:r>
              <a:rPr lang="en-US" sz="900" dirty="0"/>
              <a:t> BECOMES FOR GORGIAS a manipulation of doxa, which from a rhetorical standpoint we can call social reality – </a:t>
            </a:r>
            <a:r>
              <a:rPr lang="en-US" sz="900" i="1" dirty="0"/>
              <a:t>logos</a:t>
            </a:r>
            <a:r>
              <a:rPr lang="en-US" sz="900" dirty="0"/>
              <a:t> as SPEECH ACT.</a:t>
            </a:r>
          </a:p>
          <a:p>
            <a:pPr marL="194550" indent="-194550"/>
            <a:r>
              <a:rPr lang="en-US" sz="900" dirty="0"/>
              <a:t>thus </a:t>
            </a:r>
            <a:r>
              <a:rPr lang="en-US" sz="900" dirty="0" err="1"/>
              <a:t>gorgias</a:t>
            </a:r>
            <a:r>
              <a:rPr lang="en-US" sz="900" dirty="0"/>
              <a:t> in the </a:t>
            </a:r>
            <a:r>
              <a:rPr lang="en-US" sz="900" dirty="0" err="1"/>
              <a:t>helen</a:t>
            </a:r>
            <a:r>
              <a:rPr lang="en-US" sz="900" dirty="0"/>
              <a:t> begins to chart out a technology - rhetoric - for </a:t>
            </a:r>
            <a:r>
              <a:rPr lang="en-US" sz="900" i="1" dirty="0"/>
              <a:t>how</a:t>
            </a:r>
            <a:r>
              <a:rPr lang="en-US" sz="900" dirty="0"/>
              <a:t> that is done, </a:t>
            </a:r>
            <a:r>
              <a:rPr lang="en-US" sz="900" i="1" dirty="0"/>
              <a:t>how</a:t>
            </a:r>
            <a:r>
              <a:rPr lang="en-US" sz="900" dirty="0"/>
              <a:t> one can go about it successfully. yet we cannot ignore this speech as counter-rhetorical antidote: A CELEBRATION OF THE POWERS OF LOGOS AND A CRITIQUE THEREOF ALL AT ONCE.</a:t>
            </a:r>
          </a:p>
          <a:p>
            <a:pPr marL="194550" indent="-194550"/>
            <a:endParaRPr lang="en-US" sz="900" dirty="0"/>
          </a:p>
          <a:p>
            <a:pPr marL="194550" indent="-194550"/>
            <a:r>
              <a:rPr lang="en-US" sz="900" dirty="0"/>
              <a:t>CF. EPIDEICTIC SPIN IN ARISTOTLE’S </a:t>
            </a:r>
            <a:r>
              <a:rPr lang="en-US" sz="900" i="1" dirty="0"/>
              <a:t>RHETORIC</a:t>
            </a:r>
            <a:r>
              <a:rPr lang="en-US" sz="900" dirty="0"/>
              <a:t>. </a:t>
            </a:r>
            <a:r>
              <a:rPr lang="en-US" sz="900" dirty="0" err="1"/>
              <a:t>aristotle</a:t>
            </a:r>
            <a:r>
              <a:rPr lang="en-US" sz="900" dirty="0"/>
              <a:t>, if anything, adds to </a:t>
            </a:r>
            <a:r>
              <a:rPr lang="en-US" sz="900" dirty="0" err="1"/>
              <a:t>gorg’s</a:t>
            </a:r>
            <a:r>
              <a:rPr lang="en-US" sz="900" dirty="0"/>
              <a:t> technology of spin with his own examples:</a:t>
            </a:r>
          </a:p>
          <a:p>
            <a:pPr marL="194550" indent="-194550"/>
            <a:r>
              <a:rPr lang="en-US" dirty="0">
                <a:latin typeface="Tahoma" pitchFamily="34" charset="0"/>
              </a:rPr>
              <a:t>not jarring but close and plausible evaluative </a:t>
            </a:r>
            <a:r>
              <a:rPr lang="en-US" dirty="0" err="1">
                <a:latin typeface="Tahoma" pitchFamily="34" charset="0"/>
              </a:rPr>
              <a:t>coonstructions</a:t>
            </a:r>
            <a:r>
              <a:rPr lang="en-US" dirty="0">
                <a:latin typeface="Tahoma" pitchFamily="34" charset="0"/>
              </a:rPr>
              <a:t>. cautious as cool, etc. hot-headed as "forthright" (</a:t>
            </a:r>
            <a:r>
              <a:rPr lang="en-US" dirty="0" err="1">
                <a:latin typeface="Tahoma" pitchFamily="34" charset="0"/>
              </a:rPr>
              <a:t>haplous</a:t>
            </a:r>
            <a:r>
              <a:rPr lang="en-US" dirty="0">
                <a:latin typeface="Tahoma" pitchFamily="34" charset="0"/>
              </a:rPr>
              <a:t>). a nice enthymeme of the less and greater - a fortiori. if rash ordinarily, then all the more daring in cases of need. but these are "false inferences about the cause."</a:t>
            </a:r>
            <a:endParaRPr lang="en-US" sz="900" dirty="0"/>
          </a:p>
        </p:txBody>
      </p:sp>
    </p:spTree>
    <p:extLst>
      <p:ext uri="{BB962C8B-B14F-4D97-AF65-F5344CB8AC3E}">
        <p14:creationId xmlns:p14="http://schemas.microsoft.com/office/powerpoint/2010/main" val="394697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90AFE-AB4E-4A57-8E14-871F1C8A88C3}" type="slidenum">
              <a:rPr lang="en-US" smtClean="0"/>
              <a:t>2</a:t>
            </a:fld>
            <a:endParaRPr lang="en-US" dirty="0"/>
          </a:p>
        </p:txBody>
      </p:sp>
    </p:spTree>
    <p:extLst>
      <p:ext uri="{BB962C8B-B14F-4D97-AF65-F5344CB8AC3E}">
        <p14:creationId xmlns:p14="http://schemas.microsoft.com/office/powerpoint/2010/main" val="165617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virtually nothing of Corax of Syracuse, in Sicily. But the tradition seems to associate him with the fall of tyranny at Syracuse and the establishment of democracy there in 466/5 BCE. If he was the first to teach rhetoric for a fee, that would tend to suggest an association of the birth and growth of the “art” with the birth and growth of democracy, both at Syracuse and at Athens, famously visited by the Sicilian Gorgias in 427 BCE. We can’t be sure who his students were, but the tradition lists Tisias, Gorgias, Lysias, and Isocrates, the last three being active at Athens.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Zenobius 4.82. (82)   Κα</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κοῦ</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κόρ</a:t>
            </a:r>
            <a:r>
              <a:rPr lang="en-US" sz="1800" dirty="0">
                <a:effectLst/>
                <a:latin typeface="Calibri" panose="020F0502020204030204" pitchFamily="34" charset="0"/>
                <a:ea typeface="Calibri" panose="020F0502020204030204" pitchFamily="34" charset="0"/>
                <a:cs typeface="Times New Roman" panose="02020603050405020304" pitchFamily="18" charset="0"/>
              </a:rPr>
              <a:t>ακος κακὸν ὠόν: τὴν παροιμίαν ταύτην οἱ μὲν ἀπὸ τοῦ πτηνοῦ ζώου φασὶν εἰρῆσθαι, ὅτι οὔτε αὐτὸς βρωτός ἐστιν, οὔτε τὸ ὠὸν ὃ ἔχει.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Οἱ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δὲ</a:t>
            </a:r>
            <a:r>
              <a:rPr lang="en-US" sz="1800" dirty="0">
                <a:effectLst/>
                <a:latin typeface="Calibri" panose="020F0502020204030204" pitchFamily="34" charset="0"/>
                <a:ea typeface="Calibri" panose="020F0502020204030204" pitchFamily="34" charset="0"/>
                <a:cs typeface="Times New Roman" panose="02020603050405020304" pitchFamily="18" charset="0"/>
              </a:rPr>
              <a:t>, ἀπὸ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Κόρ</a:t>
            </a:r>
            <a:r>
              <a:rPr lang="en-US" sz="1800" dirty="0">
                <a:effectLst/>
                <a:latin typeface="Calibri" panose="020F0502020204030204" pitchFamily="34" charset="0"/>
                <a:ea typeface="Calibri" panose="020F0502020204030204" pitchFamily="34" charset="0"/>
                <a:cs typeface="Times New Roman" panose="02020603050405020304" pitchFamily="18" charset="0"/>
              </a:rPr>
              <a:t>ακος τοῦ Συρακουσίου ῥήτορος, πρώτου διδάξαντος τέχνην ῥητορικήν. Ὑπὸ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γὰρ</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τούτου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ὡς</a:t>
            </a:r>
            <a:r>
              <a:rPr lang="en-US" sz="1800" dirty="0">
                <a:effectLst/>
                <a:latin typeface="Calibri" panose="020F0502020204030204" pitchFamily="34" charset="0"/>
                <a:ea typeface="Calibri" panose="020F0502020204030204" pitchFamily="34" charset="0"/>
                <a:cs typeface="Times New Roman" panose="02020603050405020304" pitchFamily="18" charset="0"/>
              </a:rPr>
              <a:t> φα</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σί</a:t>
            </a:r>
            <a:r>
              <a:rPr lang="en-US" sz="1800" dirty="0">
                <a:effectLst/>
                <a:latin typeface="Calibri" panose="020F0502020204030204" pitchFamily="34" charset="0"/>
                <a:ea typeface="Calibri" panose="020F0502020204030204" pitchFamily="34" charset="0"/>
                <a:cs typeface="Times New Roman" panose="02020603050405020304" pitchFamily="18" charset="0"/>
              </a:rPr>
              <a:t>, μα</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θητὴς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Τισί</a:t>
            </a:r>
            <a:r>
              <a:rPr lang="en-US" sz="1800" dirty="0">
                <a:effectLst/>
                <a:latin typeface="Calibri" panose="020F0502020204030204" pitchFamily="34" charset="0"/>
                <a:ea typeface="Calibri" panose="020F0502020204030204" pitchFamily="34" charset="0"/>
                <a:cs typeface="Times New Roman" panose="02020603050405020304" pitchFamily="18" charset="0"/>
              </a:rPr>
              <a:t>ας ὀνόματι μισθὸν ἀπαιτούμενος καὶ εἰσ- αγόμενος εἰς τὸ δικαστήριον, εἶπε πρὸς τὸν Κόρακα· Εἰ μέν με νικήσεις, ὦ Κόραξ, οὐδὲν μεμάθηκα, καὶ οὐ λήψῃ τί· εἰ δ’ ἡττηθήσῃ, οὐ κομιῇ τὸν μισθὸν ὡσαύτως. Θα</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υμάσ</a:t>
            </a:r>
            <a:r>
              <a:rPr lang="en-US" sz="1800" dirty="0">
                <a:effectLst/>
                <a:latin typeface="Calibri" panose="020F0502020204030204" pitchFamily="34" charset="0"/>
                <a:ea typeface="Calibri" panose="020F0502020204030204" pitchFamily="34" charset="0"/>
                <a:cs typeface="Times New Roman" panose="02020603050405020304" pitchFamily="18" charset="0"/>
              </a:rPr>
              <a:t>αντες οὖν οἱ δικασταὶ τὸ σόφισμα τοῦ νεανίσκου ἐπεφώνησαν, Κακοῦ κόρακος κακὸν ὠόν.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Εἴρητ</a:t>
            </a:r>
            <a:r>
              <a:rPr lang="en-US" sz="1800" dirty="0">
                <a:effectLst/>
                <a:latin typeface="Calibri" panose="020F0502020204030204" pitchFamily="34" charset="0"/>
                <a:ea typeface="Calibri" panose="020F0502020204030204" pitchFamily="34" charset="0"/>
                <a:cs typeface="Times New Roman" panose="02020603050405020304" pitchFamily="18" charset="0"/>
              </a:rPr>
              <a:t>αι δὲ ἡ παροιμία ἐπὶ τῶν πονηρῶν πονηρὰ ποιούντων.</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RHETORICA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ANONYMA</a:t>
            </a:r>
            <a:r>
              <a:rPr lang="en-US" sz="1200" dirty="0">
                <a:effectLst/>
                <a:latin typeface="Calibri" panose="020F0502020204030204" pitchFamily="34" charset="0"/>
                <a:ea typeface="Calibri" panose="020F0502020204030204" pitchFamily="34" charset="0"/>
                <a:cs typeface="Times New Roman" panose="02020603050405020304" pitchFamily="18" charset="0"/>
              </a:rPr>
              <a:t> Rhet. Prolegomena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artem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rhetoricam</a:t>
            </a:r>
            <a:r>
              <a:rPr lang="en-US" sz="1200" dirty="0">
                <a:effectLst/>
                <a:latin typeface="Calibri" panose="020F0502020204030204" pitchFamily="34" charset="0"/>
                <a:ea typeface="Calibri" panose="020F0502020204030204" pitchFamily="34" charset="0"/>
                <a:cs typeface="Times New Roman" panose="02020603050405020304" pitchFamily="18" charset="0"/>
              </a:rPr>
              <a:t> (olim sub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auctore</a:t>
            </a:r>
            <a:r>
              <a:rPr lang="en-US" sz="1200" dirty="0">
                <a:effectLst/>
                <a:latin typeface="Calibri" panose="020F0502020204030204" pitchFamily="34" charset="0"/>
                <a:ea typeface="Calibri" panose="020F0502020204030204" pitchFamily="34" charset="0"/>
                <a:cs typeface="Times New Roman" panose="02020603050405020304" pitchFamily="18" charset="0"/>
              </a:rPr>
              <a:t> Joanne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Doxapatre</a:t>
            </a:r>
            <a:r>
              <a:rPr lang="en-US" sz="1200" dirty="0">
                <a:effectLst/>
                <a:latin typeface="Calibri" panose="020F0502020204030204" pitchFamily="34" charset="0"/>
                <a:ea typeface="Calibri" panose="020F0502020204030204" pitchFamily="34" charset="0"/>
                <a:cs typeface="Times New Roman" panose="02020603050405020304" pitchFamily="18" charset="0"/>
              </a:rPr>
              <a:t>) {0598.005} (Varia) Volume 14 page 26.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οὗτος</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τοίνυν</a:t>
            </a:r>
            <a:r>
              <a:rPr lang="en-US" sz="1200" dirty="0">
                <a:effectLst/>
                <a:latin typeface="Calibri" panose="020F0502020204030204" pitchFamily="34" charset="0"/>
                <a:ea typeface="Calibri" panose="020F0502020204030204" pitchFamily="34" charset="0"/>
                <a:cs typeface="Times New Roman" panose="02020603050405020304" pitchFamily="18" charset="0"/>
              </a:rPr>
              <a:t> ὁ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Συρ</a:t>
            </a:r>
            <a:r>
              <a:rPr lang="en-US" sz="1200" dirty="0">
                <a:effectLst/>
                <a:latin typeface="Calibri" panose="020F0502020204030204" pitchFamily="34" charset="0"/>
                <a:ea typeface="Calibri" panose="020F0502020204030204" pitchFamily="34" charset="0"/>
                <a:cs typeface="Times New Roman" panose="02020603050405020304" pitchFamily="18" charset="0"/>
              </a:rPr>
              <a:t>ακούσσιος Κόραξ ἔργα ῥητορικῆς ἐπιδειξάμενος ἔπειθε τὸν τῶν Συρακουσσίων δῆμον, ὅπερ ἐστὶ τέλος τῆς ἡμετέρας τέχνης.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τούτου</a:t>
            </a:r>
            <a:r>
              <a:rPr lang="en-US" sz="1200" dirty="0">
                <a:effectLst/>
                <a:latin typeface="Calibri" panose="020F0502020204030204" pitchFamily="34" charset="0"/>
                <a:ea typeface="Calibri" panose="020F0502020204030204" pitchFamily="34" charset="0"/>
                <a:cs typeface="Times New Roman" panose="02020603050405020304" pitchFamily="18" charset="0"/>
              </a:rPr>
              <a:t> δ’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εὐδοκιμοῦντος</a:t>
            </a:r>
            <a:r>
              <a:rPr lang="en-US" sz="1200" dirty="0">
                <a:effectLst/>
                <a:latin typeface="Calibri" panose="020F0502020204030204" pitchFamily="34" charset="0"/>
                <a:ea typeface="Calibri" panose="020F0502020204030204" pitchFamily="34" charset="0"/>
                <a:cs typeface="Times New Roman" panose="02020603050405020304" pitchFamily="18" charset="0"/>
              </a:rPr>
              <a:t> ἐπὶ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τῇ</a:t>
            </a:r>
            <a:r>
              <a:rPr lang="en-US" sz="1200" dirty="0">
                <a:effectLst/>
                <a:latin typeface="Calibri" panose="020F0502020204030204" pitchFamily="34" charset="0"/>
                <a:ea typeface="Calibri" panose="020F0502020204030204" pitchFamily="34" charset="0"/>
                <a:cs typeface="Times New Roman" panose="02020603050405020304" pitchFamily="18" charset="0"/>
              </a:rPr>
              <a:t> π</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ειθοῖ</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τῆς</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ῥητορικῆς</a:t>
            </a:r>
            <a:r>
              <a:rPr lang="en-US" sz="1200" dirty="0">
                <a:effectLst/>
                <a:latin typeface="Calibri" panose="020F0502020204030204" pitchFamily="34" charset="0"/>
                <a:ea typeface="Calibri" panose="020F0502020204030204" pitchFamily="34" charset="0"/>
                <a:cs typeface="Times New Roman" panose="02020603050405020304" pitchFamily="18" charset="0"/>
              </a:rPr>
              <a:t>, π</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ολλοὶ</a:t>
            </a:r>
            <a:r>
              <a:rPr lang="en-US" sz="1200" dirty="0">
                <a:effectLst/>
                <a:latin typeface="Calibri" panose="020F0502020204030204" pitchFamily="34" charset="0"/>
                <a:ea typeface="Calibri" panose="020F0502020204030204" pitchFamily="34" charset="0"/>
                <a:cs typeface="Times New Roman" panose="02020603050405020304" pitchFamily="18" charset="0"/>
              </a:rPr>
              <a:t> π</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ροετρέ</a:t>
            </a:r>
            <a:r>
              <a:rPr lang="en-US" sz="1200" dirty="0">
                <a:effectLst/>
                <a:latin typeface="Calibri" panose="020F0502020204030204" pitchFamily="34" charset="0"/>
                <a:ea typeface="Calibri" panose="020F0502020204030204" pitchFamily="34" charset="0"/>
                <a:cs typeface="Times New Roman" panose="02020603050405020304" pitchFamily="18" charset="0"/>
              </a:rPr>
              <a:t>ποντο δοῦναι αὐτῷ τοὺς ἑαυτῶν παῖδας μαθησομένους τὴν ῥητορικήν.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Τισί</a:t>
            </a:r>
            <a:r>
              <a:rPr lang="en-US" sz="1200" dirty="0">
                <a:effectLst/>
                <a:latin typeface="Calibri" panose="020F0502020204030204" pitchFamily="34" charset="0"/>
                <a:ea typeface="Calibri" panose="020F0502020204030204" pitchFamily="34" charset="0"/>
                <a:cs typeface="Times New Roman" panose="02020603050405020304" pitchFamily="18" charset="0"/>
              </a:rPr>
              <a:t>ας δέ τις μαθεῖν καὶ αὐτὸς ἐθέλων τὴν ῥητορικὴν καὶ ἰδών, ὡς πολλοὺς εἰσπράττεται μισθοὺς ὁ Κόραξ τῆς διδασκαλίας, προσῆλθε πρῶτον τῷ Κόρακι προσδιαλεγόμενος αὐτῷ ταῦτα ὡς ‘μαθεῖν ἐθέλω τὴν ῥητορικήν, καὶ νῦν μὲν μισθοὺς οὐκ ἔχω, μαθὼν δὲ ἀποτίσω διπλοῦς τοὺς μισθούς’.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Κόρ</a:t>
            </a:r>
            <a:r>
              <a:rPr lang="en-US" sz="1200" dirty="0">
                <a:effectLst/>
                <a:latin typeface="Calibri" panose="020F0502020204030204" pitchFamily="34" charset="0"/>
                <a:ea typeface="Calibri" panose="020F0502020204030204" pitchFamily="34" charset="0"/>
                <a:cs typeface="Times New Roman" panose="02020603050405020304" pitchFamily="18" charset="0"/>
              </a:rPr>
              <a:t>αξ δὲ φιλανθρώπως φερόμενος ὑπέσχετο καὶ ἐδίδαξε τὸν Τισίαν τὴν ῥητορι- κήν. μα</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θὼν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τοίνυν</a:t>
            </a:r>
            <a:r>
              <a:rPr lang="en-US" sz="1200" dirty="0">
                <a:effectLst/>
                <a:latin typeface="Calibri" panose="020F0502020204030204" pitchFamily="34" charset="0"/>
                <a:ea typeface="Calibri" panose="020F0502020204030204" pitchFamily="34" charset="0"/>
                <a:cs typeface="Times New Roman" panose="02020603050405020304" pitchFamily="18" charset="0"/>
              </a:rPr>
              <a:t> ὁ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Τισί</a:t>
            </a:r>
            <a:r>
              <a:rPr lang="en-US" sz="1200" dirty="0">
                <a:effectLst/>
                <a:latin typeface="Calibri" panose="020F0502020204030204" pitchFamily="34" charset="0"/>
                <a:ea typeface="Calibri" panose="020F0502020204030204" pitchFamily="34" charset="0"/>
                <a:cs typeface="Times New Roman" panose="02020603050405020304" pitchFamily="18" charset="0"/>
              </a:rPr>
              <a:t>ας τὰ τῆς τέχνης ἀγνωμονεῖν ἐπειρᾶτο τὸν διδάσκαλον καί φησι πρὸς αὐτὸν ‘ὦ Κόραξ, λέξον ἡμῖν τὸν ὅρον τῆς ῥητορικῆς’· ὃ δέ φησι ‘ῥητορική ἐστι πειθοῦς δημιουργός’. λαβ</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ὼν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τοίνυν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τὸν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ὅρον</a:t>
            </a:r>
            <a:r>
              <a:rPr lang="en-US" sz="1200" dirty="0">
                <a:effectLst/>
                <a:latin typeface="Calibri" panose="020F0502020204030204" pitchFamily="34" charset="0"/>
                <a:ea typeface="Calibri" panose="020F0502020204030204" pitchFamily="34" charset="0"/>
                <a:cs typeface="Times New Roman" panose="02020603050405020304" pitchFamily="18" charset="0"/>
              </a:rPr>
              <a:t> ὁ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Τισί</a:t>
            </a:r>
            <a:r>
              <a:rPr lang="en-US" sz="1200" dirty="0">
                <a:effectLst/>
                <a:latin typeface="Calibri" panose="020F0502020204030204" pitchFamily="34" charset="0"/>
                <a:ea typeface="Calibri" panose="020F0502020204030204" pitchFamily="34" charset="0"/>
                <a:cs typeface="Times New Roman" panose="02020603050405020304" pitchFamily="18" charset="0"/>
              </a:rPr>
              <a:t>ας πειρᾶται συλλογίζεσθαι τὸν διδάσκαλον καί φησιν ὅτι ‘δικάζομαί σοι περὶ τῶν μισθῶν, καὶ εἰ μὲν πείσω μὴ δοῦναί με μισθούς, ὡς πείσας οὐκ ἔδωκα, (27) εἰ δὲ μὴ ἰσχύσω πεῖσαι, πάλιν οὐκ ἔδωκα, οὐ γὰρ ἐδιδάχθην παρὰ σοῦ τὸ πείθειν’. ὁ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δὲ</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Κόρ</a:t>
            </a:r>
            <a:r>
              <a:rPr lang="en-US" sz="1200" dirty="0">
                <a:effectLst/>
                <a:latin typeface="Calibri" panose="020F0502020204030204" pitchFamily="34" charset="0"/>
                <a:ea typeface="Calibri" panose="020F0502020204030204" pitchFamily="34" charset="0"/>
                <a:cs typeface="Times New Roman" panose="02020603050405020304" pitchFamily="18" charset="0"/>
              </a:rPr>
              <a:t>αξ ἀντέστρεψεν αὐτὸν ὅτι ‘δικάζομαι κἀγώ, καὶ εἰ μὲν πείσω λαβεῖν με μισθούς, ὡς πείσας ἔλαβον, εἰ δὲ μὴ πείσω λαβεῖν με, καὶ πάλιν ὀφείλω λαβεῖν μισθούς, ἐπειδὴ τηλικούτους ἐξέθρεψα μαθητάς, ὥστε τῶν διδασκάλων ἐπικρατεῖν’.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τότε</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οἱ</a:t>
            </a:r>
            <a:r>
              <a:rPr lang="en-US" sz="1200" dirty="0">
                <a:effectLst/>
                <a:latin typeface="Calibri" panose="020F0502020204030204" pitchFamily="34" charset="0"/>
                <a:ea typeface="Calibri" panose="020F0502020204030204" pitchFamily="34" charset="0"/>
                <a:cs typeface="Times New Roman" panose="02020603050405020304" pitchFamily="18" charset="0"/>
              </a:rPr>
              <a:t> πα</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ρεστηκότες</a:t>
            </a:r>
            <a:r>
              <a:rPr lang="en-US" sz="1200" dirty="0">
                <a:effectLst/>
                <a:latin typeface="Calibri" panose="020F0502020204030204" pitchFamily="34" charset="0"/>
                <a:ea typeface="Calibri" panose="020F0502020204030204" pitchFamily="34" charset="0"/>
                <a:cs typeface="Times New Roman" panose="02020603050405020304" pitchFamily="18" charset="0"/>
              </a:rPr>
              <a:t> ἐπεβ</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όησ</a:t>
            </a:r>
            <a:r>
              <a:rPr lang="en-US" sz="1200" dirty="0">
                <a:effectLst/>
                <a:latin typeface="Calibri" panose="020F0502020204030204" pitchFamily="34" charset="0"/>
                <a:ea typeface="Calibri" panose="020F0502020204030204" pitchFamily="34" charset="0"/>
                <a:cs typeface="Times New Roman" panose="02020603050405020304" pitchFamily="18" charset="0"/>
              </a:rPr>
              <a:t>αν λέγοντες ‘κακοῦ κόρακος κακὸν ᾠόν’, ἀντὶ τοῦ ‘δεινοῦ διδασκάλου δεινότερος ὁ μαθητής’.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Οὕτως</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οὖν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ἡμῖν</a:t>
            </a:r>
            <a:r>
              <a:rPr lang="en-US" sz="1200" dirty="0">
                <a:effectLst/>
                <a:latin typeface="Calibri" panose="020F0502020204030204" pitchFamily="34" charset="0"/>
                <a:ea typeface="Calibri" panose="020F0502020204030204" pitchFamily="34" charset="0"/>
                <a:cs typeface="Times New Roman" panose="02020603050405020304" pitchFamily="18" charset="0"/>
              </a:rPr>
              <a:t> καὶ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τὸ</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τρίτον</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διήνυστ</a:t>
            </a:r>
            <a:r>
              <a:rPr lang="en-US" sz="1200" dirty="0">
                <a:effectLst/>
                <a:latin typeface="Calibri" panose="020F0502020204030204" pitchFamily="34" charset="0"/>
                <a:ea typeface="Calibri" panose="020F0502020204030204" pitchFamily="34" charset="0"/>
                <a:cs typeface="Times New Roman" panose="02020603050405020304" pitchFamily="18" charset="0"/>
              </a:rPr>
              <a:t>αι κεφάλαιον.</a:t>
            </a:r>
            <a:endParaRPr lang="en-US" dirty="0"/>
          </a:p>
        </p:txBody>
      </p:sp>
      <p:sp>
        <p:nvSpPr>
          <p:cNvPr id="4" name="Slide Number Placeholder 3"/>
          <p:cNvSpPr>
            <a:spLocks noGrp="1"/>
          </p:cNvSpPr>
          <p:nvPr>
            <p:ph type="sldNum" sz="quarter" idx="5"/>
          </p:nvPr>
        </p:nvSpPr>
        <p:spPr/>
        <p:txBody>
          <a:bodyPr/>
          <a:lstStyle/>
          <a:p>
            <a:fld id="{E6090AFE-AB4E-4A57-8E14-871F1C8A88C3}" type="slidenum">
              <a:rPr lang="en-US" smtClean="0"/>
              <a:t>3</a:t>
            </a:fld>
            <a:endParaRPr lang="en-US" dirty="0"/>
          </a:p>
        </p:txBody>
      </p:sp>
    </p:spTree>
    <p:extLst>
      <p:ext uri="{BB962C8B-B14F-4D97-AF65-F5344CB8AC3E}">
        <p14:creationId xmlns:p14="http://schemas.microsoft.com/office/powerpoint/2010/main" val="31155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90AFE-AB4E-4A57-8E14-871F1C8A88C3}" type="slidenum">
              <a:rPr lang="en-US" smtClean="0"/>
              <a:t>4</a:t>
            </a:fld>
            <a:endParaRPr lang="en-US" dirty="0"/>
          </a:p>
        </p:txBody>
      </p:sp>
    </p:spTree>
    <p:extLst>
      <p:ext uri="{BB962C8B-B14F-4D97-AF65-F5344CB8AC3E}">
        <p14:creationId xmlns:p14="http://schemas.microsoft.com/office/powerpoint/2010/main" val="112372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90AFE-AB4E-4A57-8E14-871F1C8A88C3}" type="slidenum">
              <a:rPr lang="en-US" smtClean="0"/>
              <a:t>5</a:t>
            </a:fld>
            <a:endParaRPr lang="en-US" dirty="0"/>
          </a:p>
        </p:txBody>
      </p:sp>
    </p:spTree>
    <p:extLst>
      <p:ext uri="{BB962C8B-B14F-4D97-AF65-F5344CB8AC3E}">
        <p14:creationId xmlns:p14="http://schemas.microsoft.com/office/powerpoint/2010/main" val="248864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90AFE-AB4E-4A57-8E14-871F1C8A88C3}" type="slidenum">
              <a:rPr lang="en-US" smtClean="0"/>
              <a:t>6</a:t>
            </a:fld>
            <a:endParaRPr lang="en-US" dirty="0"/>
          </a:p>
        </p:txBody>
      </p:sp>
    </p:spTree>
    <p:extLst>
      <p:ext uri="{BB962C8B-B14F-4D97-AF65-F5344CB8AC3E}">
        <p14:creationId xmlns:p14="http://schemas.microsoft.com/office/powerpoint/2010/main" val="192187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class we discussed a few possibilities for whatever it was that delegitimized Athenian democracy, but Thucydides supplies yet another candidate: spin spinning out of control. For this altering of the meaning of language to favor factional interests, and for the purpose of rationalizing all manner of action in favor of those interests (what Thuc describes in the quotation) — whatever else it is, it’s spin.</a:t>
            </a:r>
          </a:p>
        </p:txBody>
      </p:sp>
      <p:sp>
        <p:nvSpPr>
          <p:cNvPr id="4" name="Slide Number Placeholder 3"/>
          <p:cNvSpPr>
            <a:spLocks noGrp="1"/>
          </p:cNvSpPr>
          <p:nvPr>
            <p:ph type="sldNum" sz="quarter" idx="5"/>
          </p:nvPr>
        </p:nvSpPr>
        <p:spPr/>
        <p:txBody>
          <a:bodyPr/>
          <a:lstStyle/>
          <a:p>
            <a:fld id="{E6090AFE-AB4E-4A57-8E14-871F1C8A88C3}" type="slidenum">
              <a:rPr lang="en-US" smtClean="0"/>
              <a:t>7</a:t>
            </a:fld>
            <a:endParaRPr lang="en-US" dirty="0"/>
          </a:p>
        </p:txBody>
      </p:sp>
    </p:spTree>
    <p:extLst>
      <p:ext uri="{BB962C8B-B14F-4D97-AF65-F5344CB8AC3E}">
        <p14:creationId xmlns:p14="http://schemas.microsoft.com/office/powerpoint/2010/main" val="97188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yet, spin in many ways summarizes what sophistic — what the sophists did and taught — was. The sophists, however, pretty consistently presented the skills they purveyed as a force for good — Protagoras, for instance, claimed to teach civic virtue. So today’s class on sophistic in a way continues prior reflections on spin: a knack? a skill? a force for good? for bad? what?</a:t>
            </a:r>
          </a:p>
        </p:txBody>
      </p:sp>
      <p:sp>
        <p:nvSpPr>
          <p:cNvPr id="4" name="Slide Number Placeholder 3"/>
          <p:cNvSpPr>
            <a:spLocks noGrp="1"/>
          </p:cNvSpPr>
          <p:nvPr>
            <p:ph type="sldNum" sz="quarter" idx="5"/>
          </p:nvPr>
        </p:nvSpPr>
        <p:spPr/>
        <p:txBody>
          <a:bodyPr/>
          <a:lstStyle/>
          <a:p>
            <a:fld id="{E6090AFE-AB4E-4A57-8E14-871F1C8A88C3}" type="slidenum">
              <a:rPr lang="en-US" smtClean="0"/>
              <a:t>8</a:t>
            </a:fld>
            <a:endParaRPr lang="en-US" dirty="0"/>
          </a:p>
        </p:txBody>
      </p:sp>
    </p:spTree>
    <p:extLst>
      <p:ext uri="{BB962C8B-B14F-4D97-AF65-F5344CB8AC3E}">
        <p14:creationId xmlns:p14="http://schemas.microsoft.com/office/powerpoint/2010/main" val="418439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053C90F-0566-4179-BF6C-FC7FAB3CD571}" type="datetime1">
              <a:rPr lang="en-US"/>
              <a:pPr/>
              <a:t>10/22/2025</a:t>
            </a:fld>
            <a:endParaRPr lang="en-US"/>
          </a:p>
        </p:txBody>
      </p:sp>
      <p:sp>
        <p:nvSpPr>
          <p:cNvPr id="7" name="Rectangle 7"/>
          <p:cNvSpPr>
            <a:spLocks noGrp="1" noChangeArrowheads="1"/>
          </p:cNvSpPr>
          <p:nvPr>
            <p:ph type="sldNum" sz="quarter" idx="5"/>
          </p:nvPr>
        </p:nvSpPr>
        <p:spPr>
          <a:ln/>
        </p:spPr>
        <p:txBody>
          <a:bodyPr/>
          <a:lstStyle/>
          <a:p>
            <a:fld id="{0B7C3424-4624-4777-8CEC-9C11E3C5DEA0}" type="slidenum">
              <a:rPr lang="en-US"/>
              <a:pPr/>
              <a:t>12</a:t>
            </a:fld>
            <a:endParaRPr lang="en-US"/>
          </a:p>
        </p:txBody>
      </p:sp>
      <p:sp>
        <p:nvSpPr>
          <p:cNvPr id="261122" name="Rectangle 2"/>
          <p:cNvSpPr>
            <a:spLocks noGrp="1" noRot="1" noChangeAspect="1" noChangeArrowheads="1" noTextEdit="1"/>
          </p:cNvSpPr>
          <p:nvPr>
            <p:ph type="sldImg"/>
          </p:nvPr>
        </p:nvSpPr>
        <p:spPr>
          <a:xfrm>
            <a:off x="2232025" y="481013"/>
            <a:ext cx="2546350" cy="1433512"/>
          </a:xfrm>
          <a:ln/>
        </p:spPr>
      </p:sp>
      <p:sp>
        <p:nvSpPr>
          <p:cNvPr id="261123" name="Rectangle 3"/>
          <p:cNvSpPr>
            <a:spLocks noGrp="1" noChangeArrowheads="1"/>
          </p:cNvSpPr>
          <p:nvPr>
            <p:ph type="body" idx="1"/>
          </p:nvPr>
        </p:nvSpPr>
        <p:spPr/>
        <p:txBody>
          <a:bodyPr/>
          <a:lstStyle/>
          <a:p>
            <a:r>
              <a:rPr lang="en-US" dirty="0"/>
              <a:t>sophist</a:t>
            </a:r>
          </a:p>
          <a:p>
            <a:pPr lvl="1"/>
            <a:r>
              <a:rPr lang="en-US" dirty="0"/>
              <a:t>wise man (sophia - wisdom-skill), earlier def.</a:t>
            </a:r>
          </a:p>
          <a:p>
            <a:pPr lvl="1"/>
            <a:r>
              <a:rPr lang="en-US" dirty="0"/>
              <a:t>skillfulness at argument</a:t>
            </a:r>
          </a:p>
          <a:p>
            <a:pPr lvl="1"/>
            <a:r>
              <a:rPr lang="en-US" dirty="0"/>
              <a:t>teach for money, later </a:t>
            </a:r>
            <a:r>
              <a:rPr lang="en-US" dirty="0" err="1"/>
              <a:t>400s</a:t>
            </a:r>
            <a:endParaRPr lang="en-US" dirty="0"/>
          </a:p>
          <a:p>
            <a:r>
              <a:rPr lang="en-US" b="1" dirty="0"/>
              <a:t>sophistic</a:t>
            </a:r>
            <a:r>
              <a:rPr lang="en-US" dirty="0"/>
              <a:t> what a sophist teaches</a:t>
            </a:r>
          </a:p>
          <a:p>
            <a:pPr lvl="1"/>
            <a:r>
              <a:rPr lang="en-US" dirty="0"/>
              <a:t>art of speaking-arguing-persuading</a:t>
            </a:r>
          </a:p>
          <a:p>
            <a:pPr lvl="1"/>
            <a:r>
              <a:rPr lang="en-US" dirty="0"/>
              <a:t>critical thinking and liberal arts</a:t>
            </a:r>
          </a:p>
          <a:p>
            <a:r>
              <a:rPr lang="en-US" b="1" dirty="0"/>
              <a:t>sophistry</a:t>
            </a:r>
            <a:r>
              <a:rPr lang="en-US" dirty="0"/>
              <a:t> (</a:t>
            </a:r>
            <a:r>
              <a:rPr lang="en-US" i="1" dirty="0" err="1"/>
              <a:t>sophisma</a:t>
            </a:r>
            <a:r>
              <a:rPr lang="en-US" dirty="0"/>
              <a:t>)</a:t>
            </a:r>
          </a:p>
          <a:p>
            <a:pPr lvl="1"/>
            <a:r>
              <a:rPr lang="en-US" dirty="0"/>
              <a:t>“clever argument” (deceptive argument), specious (attractively insincere)</a:t>
            </a:r>
          </a:p>
        </p:txBody>
      </p:sp>
    </p:spTree>
    <p:extLst>
      <p:ext uri="{BB962C8B-B14F-4D97-AF65-F5344CB8AC3E}">
        <p14:creationId xmlns:p14="http://schemas.microsoft.com/office/powerpoint/2010/main" val="3728272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10/22/2025</a:t>
            </a:fld>
            <a:endParaRPr lang="en-US" dirty="0"/>
          </a:p>
        </p:txBody>
      </p:sp>
      <p:sp>
        <p:nvSpPr>
          <p:cNvPr id="5" name="Footer Placeholder 4"/>
          <p:cNvSpPr>
            <a:spLocks noGrp="1"/>
          </p:cNvSpPr>
          <p:nvPr>
            <p:ph type="ftr" sz="quarter" idx="11"/>
          </p:nvPr>
        </p:nvSpPr>
        <p:spPr/>
        <p:txBody>
          <a:bodyPr/>
          <a:lstStyle/>
          <a:p>
            <a:r>
              <a:rPr lang="en-US" dirty="0"/>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10/22/2025</a:t>
            </a:fld>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dirty="0"/>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10/22/2025</a:t>
            </a:fld>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dirty="0"/>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dirty="0"/>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10/22/2025</a:t>
            </a:fld>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dirty="0"/>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10/22/2025</a:t>
            </a:fld>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dirty="0"/>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bingdev.binghamton.edu/ascholtz/ams355/sophists-readings.html#gorgias_palamed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ngdev.binghamton.edu/ascholtz/ams355/assignmen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977F-F3C2-4891-B528-657D1AC9846E}"/>
              </a:ext>
            </a:extLst>
          </p:cNvPr>
          <p:cNvSpPr>
            <a:spLocks noGrp="1"/>
          </p:cNvSpPr>
          <p:nvPr>
            <p:ph type="ctrTitle"/>
          </p:nvPr>
        </p:nvSpPr>
        <p:spPr/>
        <p:txBody>
          <a:bodyPr>
            <a:normAutofit/>
          </a:bodyPr>
          <a:lstStyle/>
          <a:p>
            <a:r>
              <a:rPr lang="en-US" sz="8000" dirty="0"/>
              <a:t>Sophistic, or</a:t>
            </a:r>
          </a:p>
        </p:txBody>
      </p:sp>
      <p:sp>
        <p:nvSpPr>
          <p:cNvPr id="3" name="Subtitle 2">
            <a:extLst>
              <a:ext uri="{FF2B5EF4-FFF2-40B4-BE49-F238E27FC236}">
                <a16:creationId xmlns:a16="http://schemas.microsoft.com/office/drawing/2014/main" id="{7723EAF1-F969-4D63-9814-D07868A59B59}"/>
              </a:ext>
            </a:extLst>
          </p:cNvPr>
          <p:cNvSpPr>
            <a:spLocks noGrp="1"/>
          </p:cNvSpPr>
          <p:nvPr>
            <p:ph type="subTitle" idx="1"/>
          </p:nvPr>
        </p:nvSpPr>
        <p:spPr/>
        <p:txBody>
          <a:bodyPr>
            <a:normAutofit/>
          </a:bodyPr>
          <a:lstStyle/>
          <a:p>
            <a:r>
              <a:rPr lang="en-US" sz="4800" i="1" dirty="0"/>
              <a:t>Logos, </a:t>
            </a:r>
            <a:r>
              <a:rPr lang="en-US" sz="4800" dirty="0"/>
              <a:t>the Mighty Potentate</a:t>
            </a:r>
          </a:p>
        </p:txBody>
      </p:sp>
    </p:spTree>
    <p:extLst>
      <p:ext uri="{BB962C8B-B14F-4D97-AF65-F5344CB8AC3E}">
        <p14:creationId xmlns:p14="http://schemas.microsoft.com/office/powerpoint/2010/main" val="79631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3F37-7A08-41F2-8ECB-1B1E436BEF9F}"/>
              </a:ext>
            </a:extLst>
          </p:cNvPr>
          <p:cNvSpPr>
            <a:spLocks noGrp="1"/>
          </p:cNvSpPr>
          <p:nvPr>
            <p:ph type="title"/>
          </p:nvPr>
        </p:nvSpPr>
        <p:spPr/>
        <p:txBody>
          <a:bodyPr/>
          <a:lstStyle/>
          <a:p>
            <a:r>
              <a:rPr lang="en-US" dirty="0"/>
              <a:t>SWA Prompt</a:t>
            </a:r>
          </a:p>
        </p:txBody>
      </p:sp>
      <p:sp>
        <p:nvSpPr>
          <p:cNvPr id="3" name="Content Placeholder 2">
            <a:extLst>
              <a:ext uri="{FF2B5EF4-FFF2-40B4-BE49-F238E27FC236}">
                <a16:creationId xmlns:a16="http://schemas.microsoft.com/office/drawing/2014/main" id="{2048E77F-8388-43F3-8228-4162F5D9526E}"/>
              </a:ext>
            </a:extLst>
          </p:cNvPr>
          <p:cNvSpPr>
            <a:spLocks noGrp="1"/>
          </p:cNvSpPr>
          <p:nvPr>
            <p:ph idx="1"/>
          </p:nvPr>
        </p:nvSpPr>
        <p:spPr/>
        <p:txBody>
          <a:bodyPr/>
          <a:lstStyle/>
          <a:p>
            <a:pPr marL="45720" indent="0">
              <a:buNone/>
            </a:pPr>
            <a:r>
              <a:rPr lang="en-US" dirty="0"/>
              <a:t>Record your personal reactions/responses to a sophist or sophists of your choice. What do you think about his/their ideas? What do you want to say to him/them? What do you think they’d say back to you?</a:t>
            </a:r>
          </a:p>
        </p:txBody>
      </p:sp>
    </p:spTree>
    <p:extLst>
      <p:ext uri="{BB962C8B-B14F-4D97-AF65-F5344CB8AC3E}">
        <p14:creationId xmlns:p14="http://schemas.microsoft.com/office/powerpoint/2010/main" val="67916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3298-4A44-445B-AE24-D5628C268EFB}"/>
              </a:ext>
            </a:extLst>
          </p:cNvPr>
          <p:cNvSpPr>
            <a:spLocks noGrp="1"/>
          </p:cNvSpPr>
          <p:nvPr>
            <p:ph type="title"/>
          </p:nvPr>
        </p:nvSpPr>
        <p:spPr/>
        <p:txBody>
          <a:bodyPr/>
          <a:lstStyle/>
          <a:p>
            <a:r>
              <a:rPr lang="en-US" dirty="0"/>
              <a:t>A Sophistic Sampler</a:t>
            </a:r>
          </a:p>
        </p:txBody>
      </p:sp>
      <p:sp>
        <p:nvSpPr>
          <p:cNvPr id="3" name="Text Placeholder 2">
            <a:extLst>
              <a:ext uri="{FF2B5EF4-FFF2-40B4-BE49-F238E27FC236}">
                <a16:creationId xmlns:a16="http://schemas.microsoft.com/office/drawing/2014/main" id="{4ACF9314-A905-411C-B7BB-5D1CEE90A9DB}"/>
              </a:ext>
            </a:extLst>
          </p:cNvPr>
          <p:cNvSpPr>
            <a:spLocks noGrp="1"/>
          </p:cNvSpPr>
          <p:nvPr>
            <p:ph type="body" idx="1"/>
          </p:nvPr>
        </p:nvSpPr>
        <p:spPr/>
        <p:txBody>
          <a:bodyPr/>
          <a:lstStyle/>
          <a:p>
            <a:r>
              <a:rPr lang="en-US" dirty="0"/>
              <a:t>Relativism, opinion, probability, figures</a:t>
            </a:r>
          </a:p>
        </p:txBody>
      </p:sp>
    </p:spTree>
    <p:extLst>
      <p:ext uri="{BB962C8B-B14F-4D97-AF65-F5344CB8AC3E}">
        <p14:creationId xmlns:p14="http://schemas.microsoft.com/office/powerpoint/2010/main" val="181889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7" name="Rectangle 7"/>
          <p:cNvSpPr>
            <a:spLocks noGrp="1" noChangeArrowheads="1"/>
          </p:cNvSpPr>
          <p:nvPr>
            <p:ph type="title"/>
          </p:nvPr>
        </p:nvSpPr>
        <p:spPr/>
        <p:txBody>
          <a:bodyPr/>
          <a:lstStyle/>
          <a:p>
            <a:r>
              <a:rPr lang="en-US" dirty="0"/>
              <a:t>“Sophist”: Semantics, Concept</a:t>
            </a:r>
          </a:p>
        </p:txBody>
      </p:sp>
      <p:sp>
        <p:nvSpPr>
          <p:cNvPr id="9" name="Text Placeholder 8"/>
          <p:cNvSpPr>
            <a:spLocks noGrp="1"/>
          </p:cNvSpPr>
          <p:nvPr>
            <p:ph type="body" idx="1"/>
          </p:nvPr>
        </p:nvSpPr>
        <p:spPr/>
        <p:txBody>
          <a:bodyPr/>
          <a:lstStyle/>
          <a:p>
            <a:r>
              <a:rPr lang="en-US" dirty="0"/>
              <a:t>Word Notes</a:t>
            </a:r>
          </a:p>
        </p:txBody>
      </p:sp>
      <p:sp>
        <p:nvSpPr>
          <p:cNvPr id="235528" name="Rectangle 8"/>
          <p:cNvSpPr>
            <a:spLocks noGrp="1" noChangeArrowheads="1"/>
          </p:cNvSpPr>
          <p:nvPr>
            <p:ph sz="half" idx="2"/>
          </p:nvPr>
        </p:nvSpPr>
        <p:spPr/>
        <p:txBody>
          <a:bodyPr>
            <a:normAutofit fontScale="92500" lnSpcReduction="10000"/>
          </a:bodyPr>
          <a:lstStyle/>
          <a:p>
            <a:r>
              <a:rPr lang="en-US" i="1" dirty="0"/>
              <a:t>sophia</a:t>
            </a:r>
          </a:p>
          <a:p>
            <a:r>
              <a:rPr lang="en-US" dirty="0"/>
              <a:t>sophist (</a:t>
            </a:r>
            <a:r>
              <a:rPr lang="en-US" i="1" dirty="0"/>
              <a:t>sophistēs</a:t>
            </a:r>
            <a:r>
              <a:rPr lang="en-US" dirty="0"/>
              <a:t>)</a:t>
            </a:r>
          </a:p>
          <a:p>
            <a:r>
              <a:rPr lang="en-US" dirty="0"/>
              <a:t>sophistic (</a:t>
            </a:r>
            <a:r>
              <a:rPr lang="en-US" i="1" dirty="0"/>
              <a:t>sophistikē</a:t>
            </a:r>
            <a:r>
              <a:rPr lang="en-US" dirty="0"/>
              <a:t> </a:t>
            </a:r>
            <a:r>
              <a:rPr lang="en-US" i="1" dirty="0"/>
              <a:t>tekhnē</a:t>
            </a:r>
            <a:r>
              <a:rPr lang="en-US" dirty="0"/>
              <a:t>)</a:t>
            </a:r>
          </a:p>
          <a:p>
            <a:r>
              <a:rPr lang="en-US" dirty="0"/>
              <a:t>sophistry (</a:t>
            </a:r>
            <a:r>
              <a:rPr lang="en-US" i="1" dirty="0"/>
              <a:t>sophisma</a:t>
            </a:r>
            <a:r>
              <a:rPr lang="en-US" dirty="0"/>
              <a:t>)</a:t>
            </a:r>
          </a:p>
        </p:txBody>
      </p:sp>
      <p:sp>
        <p:nvSpPr>
          <p:cNvPr id="10" name="Text Placeholder 9"/>
          <p:cNvSpPr>
            <a:spLocks noGrp="1"/>
          </p:cNvSpPr>
          <p:nvPr>
            <p:ph type="body" sz="quarter" idx="3"/>
          </p:nvPr>
        </p:nvSpPr>
        <p:spPr/>
        <p:txBody>
          <a:bodyPr/>
          <a:lstStyle/>
          <a:p>
            <a:r>
              <a:rPr lang="en-US" dirty="0"/>
              <a:t>Characteristics</a:t>
            </a:r>
          </a:p>
        </p:txBody>
      </p:sp>
      <p:sp>
        <p:nvSpPr>
          <p:cNvPr id="11" name="Content Placeholder 10"/>
          <p:cNvSpPr>
            <a:spLocks noGrp="1"/>
          </p:cNvSpPr>
          <p:nvPr>
            <p:ph sz="quarter" idx="4"/>
          </p:nvPr>
        </p:nvSpPr>
        <p:spPr/>
        <p:txBody>
          <a:bodyPr>
            <a:normAutofit fontScale="92500" lnSpcReduction="10000"/>
          </a:bodyPr>
          <a:lstStyle/>
          <a:p>
            <a:r>
              <a:rPr lang="en-US" dirty="0"/>
              <a:t>Professional teacher</a:t>
            </a:r>
          </a:p>
          <a:p>
            <a:r>
              <a:rPr lang="en-US" dirty="0"/>
              <a:t>Curriculum. . .</a:t>
            </a:r>
          </a:p>
          <a:p>
            <a:pPr lvl="1"/>
            <a:r>
              <a:rPr lang="en-US" dirty="0"/>
              <a:t>household management</a:t>
            </a:r>
          </a:p>
          <a:p>
            <a:pPr lvl="1"/>
            <a:r>
              <a:rPr lang="en-US" dirty="0"/>
              <a:t>political virtue</a:t>
            </a:r>
          </a:p>
          <a:p>
            <a:pPr lvl="1"/>
            <a:r>
              <a:rPr lang="en-US" dirty="0"/>
              <a:t>critical thinking</a:t>
            </a:r>
          </a:p>
          <a:p>
            <a:pPr lvl="1"/>
            <a:r>
              <a:rPr lang="en-US" dirty="0"/>
              <a:t>effective speaking</a:t>
            </a:r>
          </a:p>
        </p:txBody>
      </p:sp>
    </p:spTree>
    <p:extLst>
      <p:ext uri="{BB962C8B-B14F-4D97-AF65-F5344CB8AC3E}">
        <p14:creationId xmlns:p14="http://schemas.microsoft.com/office/powerpoint/2010/main" val="29965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528">
                                            <p:txEl>
                                              <p:pRg st="0" end="0"/>
                                            </p:txEl>
                                          </p:spTgt>
                                        </p:tgtEl>
                                        <p:attrNameLst>
                                          <p:attrName>style.visibility</p:attrName>
                                        </p:attrNameLst>
                                      </p:cBhvr>
                                      <p:to>
                                        <p:strVal val="visible"/>
                                      </p:to>
                                    </p:set>
                                    <p:animEffect transition="in" filter="fade">
                                      <p:cBhvr>
                                        <p:cTn id="15" dur="500"/>
                                        <p:tgtEl>
                                          <p:spTgt spid="2355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528">
                                            <p:txEl>
                                              <p:pRg st="1" end="1"/>
                                            </p:txEl>
                                          </p:spTgt>
                                        </p:tgtEl>
                                        <p:attrNameLst>
                                          <p:attrName>style.visibility</p:attrName>
                                        </p:attrNameLst>
                                      </p:cBhvr>
                                      <p:to>
                                        <p:strVal val="visible"/>
                                      </p:to>
                                    </p:set>
                                    <p:animEffect transition="in" filter="fade">
                                      <p:cBhvr>
                                        <p:cTn id="20" dur="500"/>
                                        <p:tgtEl>
                                          <p:spTgt spid="23552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5528">
                                            <p:txEl>
                                              <p:pRg st="2" end="2"/>
                                            </p:txEl>
                                          </p:spTgt>
                                        </p:tgtEl>
                                        <p:attrNameLst>
                                          <p:attrName>style.visibility</p:attrName>
                                        </p:attrNameLst>
                                      </p:cBhvr>
                                      <p:to>
                                        <p:strVal val="visible"/>
                                      </p:to>
                                    </p:set>
                                    <p:animEffect transition="in" filter="fade">
                                      <p:cBhvr>
                                        <p:cTn id="25" dur="500"/>
                                        <p:tgtEl>
                                          <p:spTgt spid="23552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5528">
                                            <p:txEl>
                                              <p:pRg st="3" end="3"/>
                                            </p:txEl>
                                          </p:spTgt>
                                        </p:tgtEl>
                                        <p:attrNameLst>
                                          <p:attrName>style.visibility</p:attrName>
                                        </p:attrNameLst>
                                      </p:cBhvr>
                                      <p:to>
                                        <p:strVal val="visible"/>
                                      </p:to>
                                    </p:set>
                                    <p:animEffect transition="in" filter="fade">
                                      <p:cBhvr>
                                        <p:cTn id="30" dur="500"/>
                                        <p:tgtEl>
                                          <p:spTgt spid="23552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animEffect transition="in" filter="fade">
                                      <p:cBhvr>
                                        <p:cTn id="35" dur="500"/>
                                        <p:tgtEl>
                                          <p:spTgt spid="10">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fade">
                                      <p:cBhvr>
                                        <p:cTn id="48" dur="500"/>
                                        <p:tgtEl>
                                          <p:spTgt spid="11">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Effect transition="in" filter="fade">
                                      <p:cBhvr>
                                        <p:cTn id="51" dur="500"/>
                                        <p:tgtEl>
                                          <p:spTgt spid="11">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Effect transition="in" filter="fade">
                                      <p:cBhvr>
                                        <p:cTn id="54" dur="500"/>
                                        <p:tgtEl>
                                          <p:spTgt spid="11">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fade">
                                      <p:cBhvr>
                                        <p:cTn id="57" dur="500"/>
                                        <p:tgtEl>
                                          <p:spTgt spid="11">
                                            <p:txEl>
                                              <p:pRg st="4" end="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xEl>
                                              <p:pRg st="5" end="5"/>
                                            </p:txEl>
                                          </p:spTgt>
                                        </p:tgtEl>
                                        <p:attrNameLst>
                                          <p:attrName>style.visibility</p:attrName>
                                        </p:attrNameLst>
                                      </p:cBhvr>
                                      <p:to>
                                        <p:strVal val="visible"/>
                                      </p:to>
                                    </p:set>
                                    <p:animEffect transition="in" filter="fade">
                                      <p:cBhvr>
                                        <p:cTn id="6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235528" grpId="0" uiExpand="1" build="p"/>
      <p:bldP spid="10" grpId="0" uiExpand="1" build="p" animBg="1"/>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77" name="Rectangle 13"/>
          <p:cNvSpPr>
            <a:spLocks noGrp="1" noChangeArrowheads="1"/>
          </p:cNvSpPr>
          <p:nvPr>
            <p:ph type="title"/>
          </p:nvPr>
        </p:nvSpPr>
        <p:spPr/>
        <p:txBody>
          <a:bodyPr/>
          <a:lstStyle/>
          <a:p>
            <a:r>
              <a:rPr lang="en-US" dirty="0" err="1"/>
              <a:t>Protagorean</a:t>
            </a:r>
            <a:r>
              <a:rPr lang="en-US" dirty="0"/>
              <a:t> Relativism 1</a:t>
            </a:r>
          </a:p>
        </p:txBody>
      </p:sp>
      <p:sp>
        <p:nvSpPr>
          <p:cNvPr id="14" name="Text Placeholder 13"/>
          <p:cNvSpPr>
            <a:spLocks noGrp="1"/>
          </p:cNvSpPr>
          <p:nvPr>
            <p:ph type="body" idx="1"/>
          </p:nvPr>
        </p:nvSpPr>
        <p:spPr/>
        <p:txBody>
          <a:bodyPr/>
          <a:lstStyle/>
          <a:p>
            <a:r>
              <a:rPr lang="en-US" dirty="0"/>
              <a:t>(ontology) REALITY =</a:t>
            </a:r>
          </a:p>
        </p:txBody>
      </p:sp>
      <p:sp>
        <p:nvSpPr>
          <p:cNvPr id="216078" name="Rectangle 14"/>
          <p:cNvSpPr>
            <a:spLocks noGrp="1" noChangeArrowheads="1"/>
          </p:cNvSpPr>
          <p:nvPr>
            <p:ph sz="half" idx="2"/>
          </p:nvPr>
        </p:nvSpPr>
        <p:spPr/>
        <p:txBody>
          <a:bodyPr/>
          <a:lstStyle/>
          <a:p>
            <a:r>
              <a:rPr lang="en-US" i="1" dirty="0"/>
              <a:t>doxa</a:t>
            </a:r>
            <a:r>
              <a:rPr lang="en-US" dirty="0"/>
              <a:t> “appearances”</a:t>
            </a:r>
          </a:p>
        </p:txBody>
      </p:sp>
      <p:sp>
        <p:nvSpPr>
          <p:cNvPr id="15" name="Text Placeholder 14"/>
          <p:cNvSpPr>
            <a:spLocks noGrp="1"/>
          </p:cNvSpPr>
          <p:nvPr>
            <p:ph type="body" sz="quarter" idx="3"/>
          </p:nvPr>
        </p:nvSpPr>
        <p:spPr/>
        <p:txBody>
          <a:bodyPr>
            <a:normAutofit/>
          </a:bodyPr>
          <a:lstStyle/>
          <a:p>
            <a:r>
              <a:rPr lang="en-US" dirty="0"/>
              <a:t>(epistemology) KNOWLEDGE =</a:t>
            </a:r>
          </a:p>
        </p:txBody>
      </p:sp>
      <p:sp>
        <p:nvSpPr>
          <p:cNvPr id="216080" name="Rectangle 16"/>
          <p:cNvSpPr>
            <a:spLocks noGrp="1" noChangeArrowheads="1"/>
          </p:cNvSpPr>
          <p:nvPr>
            <p:ph sz="quarter" idx="4"/>
          </p:nvPr>
        </p:nvSpPr>
        <p:spPr/>
        <p:txBody>
          <a:bodyPr/>
          <a:lstStyle/>
          <a:p>
            <a:r>
              <a:rPr lang="en-US" i="1" dirty="0"/>
              <a:t>doxa</a:t>
            </a:r>
            <a:r>
              <a:rPr lang="en-US" dirty="0"/>
              <a:t> “opinion”</a:t>
            </a:r>
          </a:p>
        </p:txBody>
      </p:sp>
      <p:sp>
        <p:nvSpPr>
          <p:cNvPr id="216083" name="Text Box 19"/>
          <p:cNvSpPr txBox="1">
            <a:spLocks noChangeArrowheads="1"/>
          </p:cNvSpPr>
          <p:nvPr/>
        </p:nvSpPr>
        <p:spPr bwMode="ltGray">
          <a:xfrm>
            <a:off x="2387252" y="4688176"/>
            <a:ext cx="7399338" cy="715089"/>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nchor="ctr" anchorCtr="0">
            <a:spAutoFit/>
          </a:bodyPr>
          <a:lstStyle/>
          <a:p>
            <a:pPr>
              <a:spcBef>
                <a:spcPct val="50000"/>
              </a:spcBef>
            </a:pPr>
            <a:r>
              <a:rPr lang="en-US" dirty="0"/>
              <a:t>“Human beings are the measure of all things: of the things that are, that they are, of the things that are not, that they are not.”</a:t>
            </a:r>
          </a:p>
        </p:txBody>
      </p:sp>
    </p:spTree>
    <p:extLst>
      <p:ext uri="{BB962C8B-B14F-4D97-AF65-F5344CB8AC3E}">
        <p14:creationId xmlns:p14="http://schemas.microsoft.com/office/powerpoint/2010/main" val="11053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8">
                                            <p:txEl>
                                              <p:pRg st="0" end="0"/>
                                            </p:txEl>
                                          </p:spTgt>
                                        </p:tgtEl>
                                        <p:attrNameLst>
                                          <p:attrName>style.visibility</p:attrName>
                                        </p:attrNameLst>
                                      </p:cBhvr>
                                      <p:to>
                                        <p:strVal val="visible"/>
                                      </p:to>
                                    </p:set>
                                    <p:animEffect transition="in" filter="fade">
                                      <p:cBhvr>
                                        <p:cTn id="7" dur="500"/>
                                        <p:tgtEl>
                                          <p:spTgt spid="216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fade">
                                      <p:cBhvr>
                                        <p:cTn id="12" dur="500"/>
                                        <p:tgtEl>
                                          <p:spTgt spid="1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6080">
                                            <p:txEl>
                                              <p:pRg st="0" end="0"/>
                                            </p:txEl>
                                          </p:spTgt>
                                        </p:tgtEl>
                                        <p:attrNameLst>
                                          <p:attrName>style.visibility</p:attrName>
                                        </p:attrNameLst>
                                      </p:cBhvr>
                                      <p:to>
                                        <p:strVal val="visible"/>
                                      </p:to>
                                    </p:set>
                                    <p:animEffect transition="in" filter="fade">
                                      <p:cBhvr>
                                        <p:cTn id="20" dur="500"/>
                                        <p:tgtEl>
                                          <p:spTgt spid="2160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8" grpId="0" build="p"/>
      <p:bldP spid="15" grpId="0" uiExpand="1" build="p" animBg="1"/>
      <p:bldP spid="21608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3" name="Rectangle 5"/>
          <p:cNvSpPr>
            <a:spLocks noGrp="1" noChangeArrowheads="1"/>
          </p:cNvSpPr>
          <p:nvPr>
            <p:ph type="title"/>
          </p:nvPr>
        </p:nvSpPr>
        <p:spPr/>
        <p:txBody>
          <a:bodyPr/>
          <a:lstStyle/>
          <a:p>
            <a:r>
              <a:rPr lang="en-US" dirty="0" err="1"/>
              <a:t>Protagorean</a:t>
            </a:r>
            <a:r>
              <a:rPr lang="en-US" dirty="0"/>
              <a:t> Relativism 2</a:t>
            </a:r>
          </a:p>
        </p:txBody>
      </p:sp>
      <p:sp>
        <p:nvSpPr>
          <p:cNvPr id="222214" name="Rectangle 6"/>
          <p:cNvSpPr>
            <a:spLocks noGrp="1" noChangeArrowheads="1"/>
          </p:cNvSpPr>
          <p:nvPr>
            <p:ph idx="1"/>
          </p:nvPr>
        </p:nvSpPr>
        <p:spPr/>
        <p:txBody>
          <a:bodyPr>
            <a:normAutofit fontScale="92500"/>
          </a:bodyPr>
          <a:lstStyle/>
          <a:p>
            <a:r>
              <a:rPr lang="en-US" dirty="0"/>
              <a:t>“For every ... debate there are two, mutually contradictory … positions (</a:t>
            </a:r>
            <a:r>
              <a:rPr lang="en-US" i="1" dirty="0"/>
              <a:t>logoi</a:t>
            </a:r>
            <a:r>
              <a:rPr lang="en-US" dirty="0"/>
              <a:t>)”</a:t>
            </a:r>
            <a:r>
              <a:rPr lang="en-US" sz="2400" dirty="0"/>
              <a:t> </a:t>
            </a:r>
            <a:r>
              <a:rPr lang="en-US" sz="3000" dirty="0"/>
              <a:t>(fr. 6a)</a:t>
            </a:r>
            <a:endParaRPr lang="en-US" dirty="0"/>
          </a:p>
          <a:p>
            <a:r>
              <a:rPr lang="en-US" dirty="0"/>
              <a:t>“. . . to make the weaker argument (</a:t>
            </a:r>
            <a:r>
              <a:rPr lang="en-US" i="1" dirty="0"/>
              <a:t>logos</a:t>
            </a:r>
            <a:r>
              <a:rPr lang="en-US" dirty="0"/>
              <a:t>) the stronger . . .”</a:t>
            </a:r>
            <a:r>
              <a:rPr lang="en-US" sz="2400" dirty="0"/>
              <a:t> </a:t>
            </a:r>
            <a:r>
              <a:rPr lang="en-US" sz="3000" dirty="0"/>
              <a:t>(fr. 6b)</a:t>
            </a:r>
          </a:p>
          <a:p>
            <a:r>
              <a:rPr lang="en-US" dirty="0"/>
              <a:t>“Good speakers make the good instead of the evil seem just”</a:t>
            </a:r>
            <a:r>
              <a:rPr lang="en-US" sz="2400" dirty="0"/>
              <a:t> </a:t>
            </a:r>
            <a:r>
              <a:rPr lang="en-US" sz="3000" dirty="0"/>
              <a:t>(Plato Theaetetus 167b)</a:t>
            </a:r>
          </a:p>
        </p:txBody>
      </p:sp>
    </p:spTree>
    <p:extLst>
      <p:ext uri="{BB962C8B-B14F-4D97-AF65-F5344CB8AC3E}">
        <p14:creationId xmlns:p14="http://schemas.microsoft.com/office/powerpoint/2010/main" val="14230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214">
                                            <p:txEl>
                                              <p:pRg st="0" end="0"/>
                                            </p:txEl>
                                          </p:spTgt>
                                        </p:tgtEl>
                                        <p:attrNameLst>
                                          <p:attrName>style.visibility</p:attrName>
                                        </p:attrNameLst>
                                      </p:cBhvr>
                                      <p:to>
                                        <p:strVal val="visible"/>
                                      </p:to>
                                    </p:set>
                                    <p:animEffect transition="in" filter="fade">
                                      <p:cBhvr>
                                        <p:cTn id="7" dur="500"/>
                                        <p:tgtEl>
                                          <p:spTgt spid="222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14">
                                            <p:txEl>
                                              <p:pRg st="1" end="1"/>
                                            </p:txEl>
                                          </p:spTgt>
                                        </p:tgtEl>
                                        <p:attrNameLst>
                                          <p:attrName>style.visibility</p:attrName>
                                        </p:attrNameLst>
                                      </p:cBhvr>
                                      <p:to>
                                        <p:strVal val="visible"/>
                                      </p:to>
                                    </p:set>
                                    <p:animEffect transition="in" filter="fade">
                                      <p:cBhvr>
                                        <p:cTn id="12" dur="500"/>
                                        <p:tgtEl>
                                          <p:spTgt spid="2222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214">
                                            <p:txEl>
                                              <p:pRg st="2" end="2"/>
                                            </p:txEl>
                                          </p:spTgt>
                                        </p:tgtEl>
                                        <p:attrNameLst>
                                          <p:attrName>style.visibility</p:attrName>
                                        </p:attrNameLst>
                                      </p:cBhvr>
                                      <p:to>
                                        <p:strVal val="visible"/>
                                      </p:to>
                                    </p:set>
                                    <p:animEffect transition="in" filter="fade">
                                      <p:cBhvr>
                                        <p:cTn id="17" dur="500"/>
                                        <p:tgtEl>
                                          <p:spTgt spid="222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81" name="Rectangle 5"/>
          <p:cNvSpPr>
            <a:spLocks noGrp="1" noChangeArrowheads="1"/>
          </p:cNvSpPr>
          <p:nvPr>
            <p:ph type="title"/>
          </p:nvPr>
        </p:nvSpPr>
        <p:spPr/>
        <p:txBody>
          <a:bodyPr/>
          <a:lstStyle/>
          <a:p>
            <a:r>
              <a:rPr lang="en-US" dirty="0"/>
              <a:t>Gorgias: </a:t>
            </a:r>
            <a:r>
              <a:rPr lang="en-US" i="1" dirty="0"/>
              <a:t>On Being</a:t>
            </a:r>
          </a:p>
        </p:txBody>
      </p:sp>
      <p:sp>
        <p:nvSpPr>
          <p:cNvPr id="203782" name="Rectangle 6"/>
          <p:cNvSpPr>
            <a:spLocks noGrp="1" noChangeArrowheads="1"/>
          </p:cNvSpPr>
          <p:nvPr>
            <p:ph type="body" idx="1"/>
          </p:nvPr>
        </p:nvSpPr>
        <p:spPr/>
        <p:txBody>
          <a:bodyPr/>
          <a:lstStyle/>
          <a:p>
            <a:pPr marL="45720" indent="0">
              <a:buNone/>
            </a:pPr>
            <a:r>
              <a:rPr lang="en-US" dirty="0"/>
              <a:t>Or, “The Limits of </a:t>
            </a:r>
            <a:r>
              <a:rPr lang="en-US" i="1" dirty="0"/>
              <a:t>logos</a:t>
            </a:r>
            <a:r>
              <a:rPr lang="en-US" dirty="0"/>
              <a:t>”</a:t>
            </a:r>
          </a:p>
          <a:p>
            <a:pPr marL="788670" indent="-742950">
              <a:buFont typeface="+mj-lt"/>
              <a:buAutoNum type="arabicPeriod"/>
            </a:pPr>
            <a:r>
              <a:rPr lang="en-US" dirty="0"/>
              <a:t>Nothing exists, but</a:t>
            </a:r>
          </a:p>
          <a:p>
            <a:pPr marL="788670" indent="-742950">
              <a:buFont typeface="+mj-lt"/>
              <a:buAutoNum type="arabicPeriod"/>
            </a:pPr>
            <a:r>
              <a:rPr lang="en-US" dirty="0"/>
              <a:t>If existent, unknowable, but</a:t>
            </a:r>
          </a:p>
          <a:p>
            <a:pPr marL="788670" indent="-742950">
              <a:buFont typeface="+mj-lt"/>
              <a:buAutoNum type="arabicPeriod"/>
            </a:pPr>
            <a:r>
              <a:rPr lang="en-US" dirty="0"/>
              <a:t>If knowable, incommunicable.</a:t>
            </a:r>
          </a:p>
        </p:txBody>
      </p:sp>
    </p:spTree>
    <p:extLst>
      <p:ext uri="{BB962C8B-B14F-4D97-AF65-F5344CB8AC3E}">
        <p14:creationId xmlns:p14="http://schemas.microsoft.com/office/powerpoint/2010/main" val="34841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782">
                                            <p:txEl>
                                              <p:pRg st="1" end="1"/>
                                            </p:txEl>
                                          </p:spTgt>
                                        </p:tgtEl>
                                        <p:attrNameLst>
                                          <p:attrName>style.visibility</p:attrName>
                                        </p:attrNameLst>
                                      </p:cBhvr>
                                      <p:to>
                                        <p:strVal val="visible"/>
                                      </p:to>
                                    </p:set>
                                    <p:animEffect transition="in" filter="dissolve">
                                      <p:cBhvr>
                                        <p:cTn id="7" dur="500"/>
                                        <p:tgtEl>
                                          <p:spTgt spid="2037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3782">
                                            <p:txEl>
                                              <p:pRg st="2" end="2"/>
                                            </p:txEl>
                                          </p:spTgt>
                                        </p:tgtEl>
                                        <p:attrNameLst>
                                          <p:attrName>style.visibility</p:attrName>
                                        </p:attrNameLst>
                                      </p:cBhvr>
                                      <p:to>
                                        <p:strVal val="visible"/>
                                      </p:to>
                                    </p:set>
                                    <p:animEffect transition="in" filter="dissolve">
                                      <p:cBhvr>
                                        <p:cTn id="12" dur="500"/>
                                        <p:tgtEl>
                                          <p:spTgt spid="2037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3782">
                                            <p:txEl>
                                              <p:pRg st="3" end="3"/>
                                            </p:txEl>
                                          </p:spTgt>
                                        </p:tgtEl>
                                        <p:attrNameLst>
                                          <p:attrName>style.visibility</p:attrName>
                                        </p:attrNameLst>
                                      </p:cBhvr>
                                      <p:to>
                                        <p:strVal val="visible"/>
                                      </p:to>
                                    </p:set>
                                    <p:animEffect transition="in" filter="dissolve">
                                      <p:cBhvr>
                                        <p:cTn id="17" dur="500"/>
                                        <p:tgtEl>
                                          <p:spTgt spid="2037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i="1" dirty="0"/>
              <a:t>Logos</a:t>
            </a:r>
            <a:r>
              <a:rPr lang="en-US" dirty="0"/>
              <a:t> in the Helen</a:t>
            </a:r>
          </a:p>
        </p:txBody>
      </p:sp>
      <p:sp>
        <p:nvSpPr>
          <p:cNvPr id="7" name="Text Placeholder 6"/>
          <p:cNvSpPr>
            <a:spLocks noGrp="1"/>
          </p:cNvSpPr>
          <p:nvPr>
            <p:ph type="body" idx="1"/>
          </p:nvPr>
        </p:nvSpPr>
        <p:spPr/>
        <p:txBody>
          <a:bodyPr/>
          <a:lstStyle/>
          <a:p>
            <a:r>
              <a:rPr lang="en-US"/>
              <a:t>Manipulating. . .</a:t>
            </a:r>
            <a:endParaRPr lang="en-US" dirty="0"/>
          </a:p>
        </p:txBody>
      </p:sp>
      <p:sp>
        <p:nvSpPr>
          <p:cNvPr id="243715" name="Rectangle 3"/>
          <p:cNvSpPr>
            <a:spLocks noGrp="1" noChangeArrowheads="1"/>
          </p:cNvSpPr>
          <p:nvPr>
            <p:ph sz="half" idx="2"/>
          </p:nvPr>
        </p:nvSpPr>
        <p:spPr/>
        <p:txBody>
          <a:bodyPr/>
          <a:lstStyle/>
          <a:p>
            <a:r>
              <a:rPr lang="en-US" dirty="0"/>
              <a:t>Appearances (</a:t>
            </a:r>
            <a:r>
              <a:rPr lang="en-US" i="1" dirty="0"/>
              <a:t>doxa</a:t>
            </a:r>
            <a:r>
              <a:rPr lang="en-US" dirty="0"/>
              <a:t>)</a:t>
            </a:r>
          </a:p>
          <a:p>
            <a:r>
              <a:rPr lang="en-US" dirty="0"/>
              <a:t>Opinions (</a:t>
            </a:r>
            <a:r>
              <a:rPr lang="en-US" i="1" dirty="0"/>
              <a:t>doxa</a:t>
            </a:r>
            <a:r>
              <a:rPr lang="en-US" dirty="0"/>
              <a:t>)</a:t>
            </a:r>
          </a:p>
          <a:p>
            <a:r>
              <a:rPr lang="en-US" dirty="0"/>
              <a:t>Emotions (</a:t>
            </a:r>
            <a:r>
              <a:rPr lang="en-US" i="1" dirty="0"/>
              <a:t>pathē</a:t>
            </a:r>
            <a:r>
              <a:rPr lang="en-US" dirty="0"/>
              <a:t>)</a:t>
            </a:r>
          </a:p>
          <a:p>
            <a:r>
              <a:rPr lang="en-US" dirty="0"/>
              <a:t>Actions (</a:t>
            </a:r>
            <a:r>
              <a:rPr lang="en-US" i="1" dirty="0" err="1"/>
              <a:t>praxeis</a:t>
            </a:r>
            <a:r>
              <a:rPr lang="en-US" dirty="0"/>
              <a:t>)</a:t>
            </a:r>
          </a:p>
        </p:txBody>
      </p:sp>
      <p:sp>
        <p:nvSpPr>
          <p:cNvPr id="8" name="Text Placeholder 7"/>
          <p:cNvSpPr>
            <a:spLocks noGrp="1"/>
          </p:cNvSpPr>
          <p:nvPr>
            <p:ph type="body" sz="quarter" idx="3"/>
          </p:nvPr>
        </p:nvSpPr>
        <p:spPr/>
        <p:txBody>
          <a:bodyPr/>
          <a:lstStyle/>
          <a:p>
            <a:r>
              <a:rPr lang="en-US"/>
              <a:t>Through. . .</a:t>
            </a:r>
            <a:endParaRPr lang="en-US" dirty="0"/>
          </a:p>
        </p:txBody>
      </p:sp>
      <p:sp>
        <p:nvSpPr>
          <p:cNvPr id="9" name="Content Placeholder 8"/>
          <p:cNvSpPr>
            <a:spLocks noGrp="1"/>
          </p:cNvSpPr>
          <p:nvPr>
            <p:ph sz="quarter" idx="4"/>
          </p:nvPr>
        </p:nvSpPr>
        <p:spPr/>
        <p:txBody>
          <a:bodyPr/>
          <a:lstStyle/>
          <a:p>
            <a:r>
              <a:rPr lang="en-US" dirty="0"/>
              <a:t>Word pictures (</a:t>
            </a:r>
            <a:r>
              <a:rPr lang="en-US" i="1" dirty="0"/>
              <a:t>eidōla</a:t>
            </a:r>
            <a:r>
              <a:rPr lang="en-US" dirty="0"/>
              <a:t>)</a:t>
            </a:r>
          </a:p>
          <a:p>
            <a:r>
              <a:rPr lang="en-US" dirty="0"/>
              <a:t>Word magic (</a:t>
            </a:r>
            <a:r>
              <a:rPr lang="en-US" i="1" dirty="0" err="1"/>
              <a:t>mageia</a:t>
            </a:r>
            <a:r>
              <a:rPr lang="en-US" dirty="0"/>
              <a:t>)</a:t>
            </a:r>
          </a:p>
        </p:txBody>
      </p:sp>
      <p:sp>
        <p:nvSpPr>
          <p:cNvPr id="10" name="Text Box 19"/>
          <p:cNvSpPr txBox="1">
            <a:spLocks noChangeArrowheads="1"/>
          </p:cNvSpPr>
          <p:nvPr/>
        </p:nvSpPr>
        <p:spPr bwMode="ltGray">
          <a:xfrm>
            <a:off x="6263684" y="4605139"/>
            <a:ext cx="4709116" cy="783193"/>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a:spcBef>
                <a:spcPct val="50000"/>
              </a:spcBef>
            </a:pPr>
            <a:r>
              <a:rPr lang="en-US" sz="2000" dirty="0"/>
              <a:t>Sophistic as </a:t>
            </a:r>
            <a:r>
              <a:rPr lang="en-US" sz="2000" i="1" dirty="0"/>
              <a:t>pharmakon</a:t>
            </a:r>
            <a:r>
              <a:rPr lang="en-US" sz="2000" dirty="0"/>
              <a:t> (drug / poison), sophistic as antidote</a:t>
            </a:r>
          </a:p>
        </p:txBody>
      </p:sp>
    </p:spTree>
    <p:extLst>
      <p:ext uri="{BB962C8B-B14F-4D97-AF65-F5344CB8AC3E}">
        <p14:creationId xmlns:p14="http://schemas.microsoft.com/office/powerpoint/2010/main" val="15569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C2F8-DB9C-455B-9181-D224A86CF29E}"/>
              </a:ext>
            </a:extLst>
          </p:cNvPr>
          <p:cNvSpPr>
            <a:spLocks noGrp="1"/>
          </p:cNvSpPr>
          <p:nvPr>
            <p:ph type="title"/>
          </p:nvPr>
        </p:nvSpPr>
        <p:spPr/>
        <p:txBody>
          <a:bodyPr>
            <a:normAutofit/>
          </a:bodyPr>
          <a:lstStyle/>
          <a:p>
            <a:r>
              <a:rPr lang="en-US" dirty="0"/>
              <a:t>Gorgianic Rhetoric </a:t>
            </a:r>
            <a:r>
              <a:rPr lang="en-US" sz="3600" dirty="0"/>
              <a:t>(</a:t>
            </a:r>
            <a:r>
              <a:rPr lang="en-US" sz="3600" dirty="0" err="1">
                <a:hlinkClick r:id="rId2"/>
              </a:rPr>
              <a:t>bingdev</a:t>
            </a:r>
            <a:r>
              <a:rPr lang="en-US" sz="3600" dirty="0">
                <a:hlinkClick r:id="rId2"/>
              </a:rPr>
              <a:t> page</a:t>
            </a:r>
            <a:r>
              <a:rPr lang="en-US" sz="3600" dirty="0"/>
              <a:t>)</a:t>
            </a:r>
            <a:endParaRPr lang="en-US" dirty="0"/>
          </a:p>
        </p:txBody>
      </p:sp>
      <p:sp>
        <p:nvSpPr>
          <p:cNvPr id="3" name="Content Placeholder 2">
            <a:extLst>
              <a:ext uri="{FF2B5EF4-FFF2-40B4-BE49-F238E27FC236}">
                <a16:creationId xmlns:a16="http://schemas.microsoft.com/office/drawing/2014/main" id="{359A8CF5-2B6A-4570-876A-2455F71EF3A8}"/>
              </a:ext>
            </a:extLst>
          </p:cNvPr>
          <p:cNvSpPr>
            <a:spLocks noGrp="1"/>
          </p:cNvSpPr>
          <p:nvPr>
            <p:ph idx="1"/>
          </p:nvPr>
        </p:nvSpPr>
        <p:spPr/>
        <p:txBody>
          <a:bodyPr/>
          <a:lstStyle/>
          <a:p>
            <a:r>
              <a:rPr lang="en-US" dirty="0"/>
              <a:t>Gorgianic figures</a:t>
            </a:r>
          </a:p>
          <a:p>
            <a:pPr lvl="1"/>
            <a:r>
              <a:rPr lang="en-US" i="1" dirty="0"/>
              <a:t>Helen</a:t>
            </a:r>
            <a:r>
              <a:rPr lang="en-US" dirty="0"/>
              <a:t>, </a:t>
            </a:r>
            <a:r>
              <a:rPr lang="en-US" i="1" dirty="0"/>
              <a:t>Funeral Oration</a:t>
            </a:r>
            <a:endParaRPr lang="en-US" dirty="0"/>
          </a:p>
          <a:p>
            <a:r>
              <a:rPr lang="en-US" dirty="0"/>
              <a:t>Argument from probability</a:t>
            </a:r>
          </a:p>
          <a:p>
            <a:pPr lvl="1"/>
            <a:r>
              <a:rPr lang="en-US" i="1" dirty="0"/>
              <a:t>Palamedes</a:t>
            </a:r>
          </a:p>
        </p:txBody>
      </p:sp>
    </p:spTree>
    <p:extLst>
      <p:ext uri="{BB962C8B-B14F-4D97-AF65-F5344CB8AC3E}">
        <p14:creationId xmlns:p14="http://schemas.microsoft.com/office/powerpoint/2010/main" val="158856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37CB-56FF-4AB0-9A41-A9FBC272EA87}"/>
              </a:ext>
            </a:extLst>
          </p:cNvPr>
          <p:cNvSpPr>
            <a:spLocks noGrp="1"/>
          </p:cNvSpPr>
          <p:nvPr>
            <p:ph type="title"/>
          </p:nvPr>
        </p:nvSpPr>
        <p:spPr/>
        <p:txBody>
          <a:bodyPr>
            <a:normAutofit/>
          </a:bodyPr>
          <a:lstStyle/>
          <a:p>
            <a:r>
              <a:rPr lang="en-US" dirty="0"/>
              <a:t>Updates </a:t>
            </a:r>
            <a:r>
              <a:rPr lang="en-US" sz="3600" dirty="0"/>
              <a:t>(details, </a:t>
            </a:r>
            <a:r>
              <a:rPr lang="en-US" sz="3600" dirty="0" err="1">
                <a:hlinkClick r:id="rId3"/>
              </a:rPr>
              <a:t>bingdev</a:t>
            </a:r>
            <a:r>
              <a:rPr lang="en-US" sz="3600" dirty="0">
                <a:hlinkClick r:id="rId3"/>
              </a:rPr>
              <a:t> </a:t>
            </a:r>
            <a:r>
              <a:rPr lang="en-US" sz="3600" dirty="0" err="1">
                <a:hlinkClick r:id="rId3"/>
              </a:rPr>
              <a:t>Assigments</a:t>
            </a:r>
            <a:r>
              <a:rPr lang="en-US" sz="3600" dirty="0"/>
              <a:t>)</a:t>
            </a:r>
            <a:endParaRPr lang="en-US" dirty="0"/>
          </a:p>
        </p:txBody>
      </p:sp>
      <p:sp>
        <p:nvSpPr>
          <p:cNvPr id="3" name="Content Placeholder 2">
            <a:extLst>
              <a:ext uri="{FF2B5EF4-FFF2-40B4-BE49-F238E27FC236}">
                <a16:creationId xmlns:a16="http://schemas.microsoft.com/office/drawing/2014/main" id="{D4DEF9EF-FE3F-40B0-8693-2720C47AAEEC}"/>
              </a:ext>
            </a:extLst>
          </p:cNvPr>
          <p:cNvSpPr>
            <a:spLocks noGrp="1"/>
          </p:cNvSpPr>
          <p:nvPr>
            <p:ph idx="1"/>
          </p:nvPr>
        </p:nvSpPr>
        <p:spPr>
          <a:xfrm>
            <a:off x="1217931" y="1828800"/>
            <a:ext cx="9756141" cy="4610100"/>
          </a:xfrm>
        </p:spPr>
        <p:txBody>
          <a:bodyPr>
            <a:normAutofit fontScale="85000" lnSpcReduction="20000"/>
          </a:bodyPr>
          <a:lstStyle/>
          <a:p>
            <a:pPr marL="457200" indent="-412750">
              <a:buFont typeface="+mj-lt"/>
              <a:buAutoNum type="arabicPeriod"/>
            </a:pPr>
            <a:r>
              <a:rPr lang="en-US" dirty="0"/>
              <a:t>30-Oct, EVENING. Epideixis (oral presentation 2) topic proposals due via email.</a:t>
            </a:r>
          </a:p>
          <a:p>
            <a:pPr marL="457200" indent="-412750">
              <a:buFont typeface="+mj-lt"/>
              <a:buAutoNum type="arabicPeriod"/>
            </a:pPr>
            <a:r>
              <a:rPr lang="en-US" dirty="0"/>
              <a:t>Week of 3-7 Nov or earlier. Schedule ½-hour meeting, discuss/brainstorm Paper 2 topic.</a:t>
            </a:r>
          </a:p>
          <a:p>
            <a:pPr marL="457200" indent="-412750">
              <a:buFont typeface="+mj-lt"/>
              <a:buAutoNum type="arabicPeriod"/>
            </a:pPr>
            <a:r>
              <a:rPr lang="en-US" dirty="0"/>
              <a:t>12-Nov, EVENING. Paper 2 topic proposals due via email.</a:t>
            </a:r>
          </a:p>
          <a:p>
            <a:pPr marL="457200" indent="-412750">
              <a:buFont typeface="+mj-lt"/>
              <a:buAutoNum type="arabicPeriod"/>
            </a:pPr>
            <a:r>
              <a:rPr lang="en-US" dirty="0"/>
              <a:t>2-Dec class on Plato’s </a:t>
            </a:r>
            <a:r>
              <a:rPr lang="en-US" i="1" dirty="0"/>
              <a:t>Phaedrus</a:t>
            </a:r>
            <a:r>
              <a:rPr lang="en-US" dirty="0"/>
              <a:t>.</a:t>
            </a:r>
          </a:p>
          <a:p>
            <a:pPr marL="457200" indent="-412750">
              <a:buFont typeface="+mj-lt"/>
              <a:buAutoNum type="arabicPeriod"/>
            </a:pPr>
            <a:r>
              <a:rPr lang="en-US" dirty="0"/>
              <a:t>Paper 2 due during exam week.</a:t>
            </a:r>
          </a:p>
        </p:txBody>
      </p:sp>
    </p:spTree>
    <p:extLst>
      <p:ext uri="{BB962C8B-B14F-4D97-AF65-F5344CB8AC3E}">
        <p14:creationId xmlns:p14="http://schemas.microsoft.com/office/powerpoint/2010/main" val="32807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FA4-C71D-460D-8A19-73873B53532B}"/>
              </a:ext>
            </a:extLst>
          </p:cNvPr>
          <p:cNvSpPr>
            <a:spLocks noGrp="1"/>
          </p:cNvSpPr>
          <p:nvPr>
            <p:ph type="title"/>
          </p:nvPr>
        </p:nvSpPr>
        <p:spPr/>
        <p:txBody>
          <a:bodyPr/>
          <a:lstStyle/>
          <a:p>
            <a:r>
              <a:rPr lang="en-US" i="1" dirty="0"/>
              <a:t>Corax v. Tisias</a:t>
            </a:r>
            <a:r>
              <a:rPr lang="en-US" dirty="0"/>
              <a:t>, 1 PIAG 1 (2025)</a:t>
            </a:r>
          </a:p>
        </p:txBody>
      </p:sp>
      <p:sp>
        <p:nvSpPr>
          <p:cNvPr id="3" name="Content Placeholder 2">
            <a:extLst>
              <a:ext uri="{FF2B5EF4-FFF2-40B4-BE49-F238E27FC236}">
                <a16:creationId xmlns:a16="http://schemas.microsoft.com/office/drawing/2014/main" id="{E3FCAAD4-679F-43B7-9EB7-8CE9068835C4}"/>
              </a:ext>
            </a:extLst>
          </p:cNvPr>
          <p:cNvSpPr>
            <a:spLocks noGrp="1"/>
          </p:cNvSpPr>
          <p:nvPr>
            <p:ph idx="1"/>
          </p:nvPr>
        </p:nvSpPr>
        <p:spPr>
          <a:xfrm>
            <a:off x="1217931" y="1828800"/>
            <a:ext cx="9756141" cy="4610100"/>
          </a:xfrm>
        </p:spPr>
        <p:txBody>
          <a:bodyPr>
            <a:normAutofit fontScale="85000" lnSpcReduction="10000"/>
          </a:bodyPr>
          <a:lstStyle/>
          <a:p>
            <a:pPr marL="45720" indent="0">
              <a:buNone/>
            </a:pPr>
            <a:r>
              <a:rPr lang="en-US" sz="3200" dirty="0"/>
              <a:t>“‘From a bad crow (</a:t>
            </a:r>
            <a:r>
              <a:rPr lang="en-US" sz="3200" i="1" dirty="0"/>
              <a:t>korax</a:t>
            </a:r>
            <a:r>
              <a:rPr lang="en-US" sz="3200" dirty="0"/>
              <a:t>) comes a bad egg.’ … Others derive [the proverb] from Corax, the rhetorician from Syracuse, the first ever to teach the art of rhetoric. For they say that Tisias [tye-SEE-ahs], a student of his, on being billed by Corax, took his teacher to court. There, he told Corax, ‘If you beat me, I’ve learned nothing, and you get nothing. But if you lose, you still don’t get anything from me.’ And so the judges, amazed at the lad’s ingenious argument (</a:t>
            </a:r>
            <a:r>
              <a:rPr lang="en-US" sz="3200" i="1" dirty="0"/>
              <a:t>sophisma</a:t>
            </a:r>
            <a:r>
              <a:rPr lang="en-US" sz="3200" dirty="0"/>
              <a:t>), cried out, ‘From a bad crow comes a bad egg.’” (Zenobius Soph. 4.82)</a:t>
            </a:r>
          </a:p>
        </p:txBody>
      </p:sp>
    </p:spTree>
    <p:extLst>
      <p:ext uri="{BB962C8B-B14F-4D97-AF65-F5344CB8AC3E}">
        <p14:creationId xmlns:p14="http://schemas.microsoft.com/office/powerpoint/2010/main" val="13100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B53B-0010-4AF9-BECA-DD9300A1322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45BA529-CAD6-441C-90AB-6D533165E192}"/>
              </a:ext>
            </a:extLst>
          </p:cNvPr>
          <p:cNvSpPr>
            <a:spLocks noGrp="1"/>
          </p:cNvSpPr>
          <p:nvPr>
            <p:ph idx="1"/>
          </p:nvPr>
        </p:nvSpPr>
        <p:spPr/>
        <p:txBody>
          <a:bodyPr>
            <a:normAutofit lnSpcReduction="10000"/>
          </a:bodyPr>
          <a:lstStyle/>
          <a:p>
            <a:pPr lvl="0"/>
            <a:r>
              <a:rPr lang="en-US" dirty="0"/>
              <a:t>Recap and Update</a:t>
            </a:r>
          </a:p>
          <a:p>
            <a:pPr lvl="1"/>
            <a:r>
              <a:rPr lang="en-US" dirty="0"/>
              <a:t>Legitimacy and </a:t>
            </a:r>
            <a:r>
              <a:rPr lang="en-US" i="1" dirty="0"/>
              <a:t>logos</a:t>
            </a:r>
          </a:p>
          <a:p>
            <a:pPr lvl="0"/>
            <a:r>
              <a:rPr lang="en-US" dirty="0"/>
              <a:t>Discussion</a:t>
            </a:r>
          </a:p>
          <a:p>
            <a:pPr lvl="1"/>
            <a:r>
              <a:rPr lang="en-US" dirty="0"/>
              <a:t>Something a bit more creative…</a:t>
            </a:r>
          </a:p>
          <a:p>
            <a:pPr lvl="0"/>
            <a:r>
              <a:rPr lang="en-US" dirty="0"/>
              <a:t>A Sophistic Sampler</a:t>
            </a:r>
          </a:p>
          <a:p>
            <a:pPr lvl="1"/>
            <a:r>
              <a:rPr lang="en-US" dirty="0"/>
              <a:t>Relativism, opinion, probability, figures</a:t>
            </a:r>
          </a:p>
        </p:txBody>
      </p:sp>
    </p:spTree>
    <p:extLst>
      <p:ext uri="{BB962C8B-B14F-4D97-AF65-F5344CB8AC3E}">
        <p14:creationId xmlns:p14="http://schemas.microsoft.com/office/powerpoint/2010/main" val="27001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1D3A-49E3-41AB-98D3-9F1DBE411F5D}"/>
              </a:ext>
            </a:extLst>
          </p:cNvPr>
          <p:cNvSpPr>
            <a:spLocks noGrp="1"/>
          </p:cNvSpPr>
          <p:nvPr>
            <p:ph type="title"/>
          </p:nvPr>
        </p:nvSpPr>
        <p:spPr/>
        <p:txBody>
          <a:bodyPr/>
          <a:lstStyle/>
          <a:p>
            <a:r>
              <a:rPr lang="en-US" dirty="0"/>
              <a:t>Recap and Update</a:t>
            </a:r>
          </a:p>
        </p:txBody>
      </p:sp>
      <p:sp>
        <p:nvSpPr>
          <p:cNvPr id="3" name="Text Placeholder 2">
            <a:extLst>
              <a:ext uri="{FF2B5EF4-FFF2-40B4-BE49-F238E27FC236}">
                <a16:creationId xmlns:a16="http://schemas.microsoft.com/office/drawing/2014/main" id="{E9DD6BBF-A9F2-49EF-9B34-C506BE16E4FB}"/>
              </a:ext>
            </a:extLst>
          </p:cNvPr>
          <p:cNvSpPr>
            <a:spLocks noGrp="1"/>
          </p:cNvSpPr>
          <p:nvPr>
            <p:ph type="body" idx="1"/>
          </p:nvPr>
        </p:nvSpPr>
        <p:spPr/>
        <p:txBody>
          <a:bodyPr/>
          <a:lstStyle/>
          <a:p>
            <a:r>
              <a:rPr lang="en-US" dirty="0"/>
              <a:t>Legitimacy and </a:t>
            </a:r>
            <a:r>
              <a:rPr lang="en-US" i="1" dirty="0"/>
              <a:t>logos</a:t>
            </a:r>
            <a:endParaRPr lang="en-US" dirty="0"/>
          </a:p>
        </p:txBody>
      </p:sp>
    </p:spTree>
    <p:extLst>
      <p:ext uri="{BB962C8B-B14F-4D97-AF65-F5344CB8AC3E}">
        <p14:creationId xmlns:p14="http://schemas.microsoft.com/office/powerpoint/2010/main" val="302994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2E8A-3E05-4631-83ED-EC91409D47A3}"/>
              </a:ext>
            </a:extLst>
          </p:cNvPr>
          <p:cNvSpPr>
            <a:spLocks noGrp="1"/>
          </p:cNvSpPr>
          <p:nvPr>
            <p:ph type="title"/>
          </p:nvPr>
        </p:nvSpPr>
        <p:spPr/>
        <p:txBody>
          <a:bodyPr>
            <a:normAutofit/>
          </a:bodyPr>
          <a:lstStyle/>
          <a:p>
            <a:r>
              <a:rPr lang="en-US" dirty="0"/>
              <a:t>“</a:t>
            </a:r>
            <a:r>
              <a:rPr lang="en-US" sz="4400" dirty="0"/>
              <a:t>Collapse and Recovery”</a:t>
            </a:r>
            <a:endParaRPr lang="en-US" dirty="0"/>
          </a:p>
        </p:txBody>
      </p:sp>
      <p:sp>
        <p:nvSpPr>
          <p:cNvPr id="3" name="Content Placeholder 2">
            <a:extLst>
              <a:ext uri="{FF2B5EF4-FFF2-40B4-BE49-F238E27FC236}">
                <a16:creationId xmlns:a16="http://schemas.microsoft.com/office/drawing/2014/main" id="{EE87AE81-7EAD-4FCD-9E11-6BDDE9BE6635}"/>
              </a:ext>
            </a:extLst>
          </p:cNvPr>
          <p:cNvSpPr>
            <a:spLocks noGrp="1"/>
          </p:cNvSpPr>
          <p:nvPr>
            <p:ph idx="1"/>
          </p:nvPr>
        </p:nvSpPr>
        <p:spPr/>
        <p:txBody>
          <a:bodyPr/>
          <a:lstStyle/>
          <a:p>
            <a:r>
              <a:rPr lang="en-US" dirty="0"/>
              <a:t>Vague on legitimacy</a:t>
            </a:r>
          </a:p>
          <a:p>
            <a:r>
              <a:rPr lang="en-US" dirty="0"/>
              <a:t>Mute on political discourse</a:t>
            </a:r>
          </a:p>
        </p:txBody>
      </p:sp>
      <p:sp>
        <p:nvSpPr>
          <p:cNvPr id="4" name="TextBox 3">
            <a:extLst>
              <a:ext uri="{FF2B5EF4-FFF2-40B4-BE49-F238E27FC236}">
                <a16:creationId xmlns:a16="http://schemas.microsoft.com/office/drawing/2014/main" id="{776755EE-E056-4B49-BF5B-3F60C7700171}"/>
              </a:ext>
            </a:extLst>
          </p:cNvPr>
          <p:cNvSpPr txBox="1"/>
          <p:nvPr/>
        </p:nvSpPr>
        <p:spPr>
          <a:xfrm>
            <a:off x="1217931" y="3716069"/>
            <a:ext cx="9756138" cy="1071571"/>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nchor="b" anchorCtr="0">
            <a:spAutoFit/>
          </a:bodyPr>
          <a:lstStyle/>
          <a:p>
            <a:pPr marL="457200" indent="-457200">
              <a:lnSpc>
                <a:spcPct val="125000"/>
              </a:lnSpc>
            </a:pPr>
            <a:r>
              <a:rPr lang="en-US" sz="2400" dirty="0" err="1">
                <a:solidFill>
                  <a:schemeClr val="tx1"/>
                </a:solidFill>
              </a:rPr>
              <a:t>Carugati</a:t>
            </a:r>
            <a:r>
              <a:rPr lang="en-US" sz="2400" dirty="0">
                <a:solidFill>
                  <a:schemeClr val="tx1"/>
                </a:solidFill>
              </a:rPr>
              <a:t>, Ober. “Democratic Collapse and Recovery.” </a:t>
            </a:r>
            <a:r>
              <a:rPr lang="en-US" sz="2400" i="1" dirty="0">
                <a:solidFill>
                  <a:schemeClr val="tx1"/>
                </a:solidFill>
              </a:rPr>
              <a:t>When Democracy Breaks</a:t>
            </a:r>
            <a:r>
              <a:rPr lang="en-US" sz="2400" dirty="0">
                <a:solidFill>
                  <a:schemeClr val="tx1"/>
                </a:solidFill>
              </a:rPr>
              <a:t>. OUP, 2024.</a:t>
            </a:r>
          </a:p>
        </p:txBody>
      </p:sp>
    </p:spTree>
    <p:extLst>
      <p:ext uri="{BB962C8B-B14F-4D97-AF65-F5344CB8AC3E}">
        <p14:creationId xmlns:p14="http://schemas.microsoft.com/office/powerpoint/2010/main" val="280658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DB70-0010-4806-AFB0-8B6855193820}"/>
              </a:ext>
            </a:extLst>
          </p:cNvPr>
          <p:cNvSpPr>
            <a:spLocks noGrp="1"/>
          </p:cNvSpPr>
          <p:nvPr>
            <p:ph type="title"/>
          </p:nvPr>
        </p:nvSpPr>
        <p:spPr/>
        <p:txBody>
          <a:bodyPr/>
          <a:lstStyle/>
          <a:p>
            <a:r>
              <a:rPr lang="en-US" dirty="0"/>
              <a:t>Spin spins out of control?</a:t>
            </a:r>
          </a:p>
        </p:txBody>
      </p:sp>
      <p:sp>
        <p:nvSpPr>
          <p:cNvPr id="3" name="Content Placeholder 2">
            <a:extLst>
              <a:ext uri="{FF2B5EF4-FFF2-40B4-BE49-F238E27FC236}">
                <a16:creationId xmlns:a16="http://schemas.microsoft.com/office/drawing/2014/main" id="{301C8F13-6C9B-403C-9919-B945394770C5}"/>
              </a:ext>
            </a:extLst>
          </p:cNvPr>
          <p:cNvSpPr>
            <a:spLocks noGrp="1"/>
          </p:cNvSpPr>
          <p:nvPr>
            <p:ph idx="1"/>
          </p:nvPr>
        </p:nvSpPr>
        <p:spPr/>
        <p:txBody>
          <a:bodyPr>
            <a:normAutofit lnSpcReduction="10000"/>
          </a:bodyPr>
          <a:lstStyle/>
          <a:p>
            <a:pPr marL="45720" indent="0">
              <a:buNone/>
            </a:pPr>
            <a:r>
              <a:rPr lang="en-US" sz="3200" dirty="0"/>
              <a:t>“The ordinary acceptation of words in their relation to things was changed as men thought fit. … So it was that every form of depravity showed itself in Hellas [Greece] in consequence of its revolutions, and that simplicity, which is the chief element of a noble nature, was laughed to scorn and disappeared.” (Thucydides 3.82, Loeb)</a:t>
            </a:r>
          </a:p>
        </p:txBody>
      </p:sp>
    </p:spTree>
    <p:extLst>
      <p:ext uri="{BB962C8B-B14F-4D97-AF65-F5344CB8AC3E}">
        <p14:creationId xmlns:p14="http://schemas.microsoft.com/office/powerpoint/2010/main" val="36898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4BD-E8A9-4BF1-A6A0-CAB9F04DD31C}"/>
              </a:ext>
            </a:extLst>
          </p:cNvPr>
          <p:cNvSpPr>
            <a:spLocks noGrp="1"/>
          </p:cNvSpPr>
          <p:nvPr>
            <p:ph type="title"/>
          </p:nvPr>
        </p:nvSpPr>
        <p:spPr/>
        <p:txBody>
          <a:bodyPr/>
          <a:lstStyle/>
          <a:p>
            <a:r>
              <a:rPr lang="en-US" dirty="0"/>
              <a:t>Sophistic</a:t>
            </a:r>
          </a:p>
        </p:txBody>
      </p:sp>
      <p:sp>
        <p:nvSpPr>
          <p:cNvPr id="3" name="Content Placeholder 2">
            <a:extLst>
              <a:ext uri="{FF2B5EF4-FFF2-40B4-BE49-F238E27FC236}">
                <a16:creationId xmlns:a16="http://schemas.microsoft.com/office/drawing/2014/main" id="{1C3E3397-9335-4439-A476-666D437AD763}"/>
              </a:ext>
            </a:extLst>
          </p:cNvPr>
          <p:cNvSpPr>
            <a:spLocks noGrp="1"/>
          </p:cNvSpPr>
          <p:nvPr>
            <p:ph idx="1"/>
          </p:nvPr>
        </p:nvSpPr>
        <p:spPr/>
        <p:txBody>
          <a:bodyPr>
            <a:normAutofit fontScale="92500" lnSpcReduction="20000"/>
          </a:bodyPr>
          <a:lstStyle/>
          <a:p>
            <a:r>
              <a:rPr lang="en-US" dirty="0"/>
              <a:t>“Speech (</a:t>
            </a:r>
            <a:r>
              <a:rPr lang="en-US" i="1" dirty="0"/>
              <a:t>logos</a:t>
            </a:r>
            <a:r>
              <a:rPr lang="en-US" dirty="0"/>
              <a:t>) is a mighty potentate (“dynast,” </a:t>
            </a:r>
            <a:r>
              <a:rPr lang="en-US" i="1" dirty="0" err="1"/>
              <a:t>dunastēs</a:t>
            </a:r>
            <a:r>
              <a:rPr lang="en-US" dirty="0"/>
              <a:t>).” (Gorgias </a:t>
            </a:r>
            <a:r>
              <a:rPr lang="en-US" i="1" dirty="0"/>
              <a:t>Helen</a:t>
            </a:r>
            <a:r>
              <a:rPr lang="en-US" dirty="0"/>
              <a:t> 8)</a:t>
            </a:r>
          </a:p>
          <a:p>
            <a:r>
              <a:rPr lang="en-US" dirty="0"/>
              <a:t>Socrates to Protagoras: “… you are both good yourself and have the gift of making others good. And … you have had yourself publicly proclaimed to all the Greeks with the title of ‘sophist’ (</a:t>
            </a:r>
            <a:r>
              <a:rPr lang="en-US" i="1" dirty="0"/>
              <a:t>sophistēs</a:t>
            </a:r>
            <a:r>
              <a:rPr lang="en-US" dirty="0"/>
              <a:t>)” (Plato </a:t>
            </a:r>
            <a:r>
              <a:rPr lang="en-US" i="1" dirty="0"/>
              <a:t>Protagoras</a:t>
            </a:r>
            <a:r>
              <a:rPr lang="en-US" dirty="0"/>
              <a:t> </a:t>
            </a:r>
            <a:r>
              <a:rPr lang="en-US" dirty="0" err="1"/>
              <a:t>349a</a:t>
            </a:r>
            <a:r>
              <a:rPr lang="en-US" dirty="0"/>
              <a:t>, Loeb)</a:t>
            </a:r>
          </a:p>
        </p:txBody>
      </p:sp>
    </p:spTree>
    <p:extLst>
      <p:ext uri="{BB962C8B-B14F-4D97-AF65-F5344CB8AC3E}">
        <p14:creationId xmlns:p14="http://schemas.microsoft.com/office/powerpoint/2010/main" val="20228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BD58-B388-4E48-8252-8BF93678310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1FA7560C-38E9-4409-A100-733105691EF6}"/>
              </a:ext>
            </a:extLst>
          </p:cNvPr>
          <p:cNvSpPr>
            <a:spLocks noGrp="1"/>
          </p:cNvSpPr>
          <p:nvPr>
            <p:ph type="body" idx="1"/>
          </p:nvPr>
        </p:nvSpPr>
        <p:spPr/>
        <p:txBody>
          <a:bodyPr/>
          <a:lstStyle/>
          <a:p>
            <a:r>
              <a:rPr lang="en-US" dirty="0"/>
              <a:t>Something a bit more creative…</a:t>
            </a:r>
          </a:p>
        </p:txBody>
      </p:sp>
    </p:spTree>
    <p:extLst>
      <p:ext uri="{BB962C8B-B14F-4D97-AF65-F5344CB8AC3E}">
        <p14:creationId xmlns:p14="http://schemas.microsoft.com/office/powerpoint/2010/main" val="13710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281F4362-1F15-4DB0-B7FA-D9C966095359}" vid="{1BCAAFD9-D0D0-4CC3-8C73-AB594C35BD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191</TotalTime>
  <Words>2568</Words>
  <Application>Microsoft Office PowerPoint</Application>
  <PresentationFormat>Widescreen</PresentationFormat>
  <Paragraphs>148</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Tahoma</vt:lpstr>
      <vt:lpstr>persuasion_fall_2025</vt:lpstr>
      <vt:lpstr>Sophistic, or</vt:lpstr>
      <vt:lpstr>Updates (details, bingdev Assigments)</vt:lpstr>
      <vt:lpstr>Corax v. Tisias, 1 PIAG 1 (2025)</vt:lpstr>
      <vt:lpstr>Agenda</vt:lpstr>
      <vt:lpstr>Recap and Update</vt:lpstr>
      <vt:lpstr>“Collapse and Recovery”</vt:lpstr>
      <vt:lpstr>Spin spins out of control?</vt:lpstr>
      <vt:lpstr>Sophistic</vt:lpstr>
      <vt:lpstr>Discussion</vt:lpstr>
      <vt:lpstr>SWA Prompt</vt:lpstr>
      <vt:lpstr>A Sophistic Sampler</vt:lpstr>
      <vt:lpstr>“Sophist”: Semantics, Concept</vt:lpstr>
      <vt:lpstr>Protagorean Relativism 1</vt:lpstr>
      <vt:lpstr>Protagorean Relativism 2</vt:lpstr>
      <vt:lpstr>Gorgias: On Being</vt:lpstr>
      <vt:lpstr>Logos in the Helen</vt:lpstr>
      <vt:lpstr>Gorgianic Rhetoric (bingdev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24</cp:revision>
  <dcterms:created xsi:type="dcterms:W3CDTF">2025-10-22T13:47:08Z</dcterms:created>
  <dcterms:modified xsi:type="dcterms:W3CDTF">2025-10-22T18:06:49Z</dcterms:modified>
</cp:coreProperties>
</file>