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5"/>
  </p:notesMasterIdLst>
  <p:sldIdLst>
    <p:sldId id="256" r:id="rId2"/>
    <p:sldId id="257" r:id="rId3"/>
    <p:sldId id="258" r:id="rId4"/>
    <p:sldId id="259" r:id="rId5"/>
    <p:sldId id="260" r:id="rId6"/>
    <p:sldId id="265" r:id="rId7"/>
    <p:sldId id="266" r:id="rId8"/>
    <p:sldId id="267" r:id="rId9"/>
    <p:sldId id="268" r:id="rId10"/>
    <p:sldId id="261" r:id="rId11"/>
    <p:sldId id="262" r:id="rId12"/>
    <p:sldId id="264" r:id="rId13"/>
    <p:sldId id="263"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6912">
          <p15:clr>
            <a:srgbClr val="A4A3A4"/>
          </p15:clr>
        </p15:guide>
        <p15:guide id="4" orient="horz" pos="2160">
          <p15:clr>
            <a:srgbClr val="A4A3A4"/>
          </p15:clr>
        </p15:guide>
        <p15:guide id="5" pos="4512">
          <p15:clr>
            <a:srgbClr val="A4A3A4"/>
          </p15:clr>
        </p15:guide>
        <p15:guide id="7" pos="912">
          <p15:clr>
            <a:srgbClr val="A4A3A4"/>
          </p15:clr>
        </p15:guide>
        <p15:guide id="8" pos="39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5165" autoAdjust="0"/>
  </p:normalViewPr>
  <p:slideViewPr>
    <p:cSldViewPr snapToGrid="0" showGuides="1">
      <p:cViewPr varScale="1">
        <p:scale>
          <a:sx n="81" d="100"/>
          <a:sy n="81" d="100"/>
        </p:scale>
        <p:origin x="586" y="67"/>
      </p:cViewPr>
      <p:guideLst>
        <p:guide orient="horz" pos="4056"/>
        <p:guide pos="6912"/>
        <p:guide orient="horz" pos="2160"/>
        <p:guide pos="4512"/>
        <p:guide pos="912"/>
        <p:guide pos="39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2176240-8EDF-4FF2-A403-E3B2208E588F}" type="datetimeFigureOut">
              <a:rPr lang="en-US" smtClean="0"/>
              <a:t>10/21/2025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DA42BD-9B71-4BFD-85CC-820A8A17F27E}" type="slidenum">
              <a:rPr lang="en-US" smtClean="0"/>
              <a:t>‹#›</a:t>
            </a:fld>
            <a:endParaRPr lang="en-US"/>
          </a:p>
        </p:txBody>
      </p:sp>
    </p:spTree>
    <p:extLst>
      <p:ext uri="{BB962C8B-B14F-4D97-AF65-F5344CB8AC3E}">
        <p14:creationId xmlns:p14="http://schemas.microsoft.com/office/powerpoint/2010/main" val="321276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1</a:t>
            </a:fld>
            <a:endParaRPr lang="en-US"/>
          </a:p>
        </p:txBody>
      </p:sp>
    </p:spTree>
    <p:extLst>
      <p:ext uri="{BB962C8B-B14F-4D97-AF65-F5344CB8AC3E}">
        <p14:creationId xmlns:p14="http://schemas.microsoft.com/office/powerpoint/2010/main" val="365500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10</a:t>
            </a:fld>
            <a:endParaRPr lang="en-US"/>
          </a:p>
        </p:txBody>
      </p:sp>
    </p:spTree>
    <p:extLst>
      <p:ext uri="{BB962C8B-B14F-4D97-AF65-F5344CB8AC3E}">
        <p14:creationId xmlns:p14="http://schemas.microsoft.com/office/powerpoint/2010/main" val="403184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Thucydides, democracy collapsed during the Peloponnesian War because it was an inferior system of governance, relying on the faulty opinions of laymen sitting on a hill at the top of the political hierarchy and fatally prone to squabbling”</a:t>
            </a:r>
          </a:p>
          <a:p>
            <a:r>
              <a:rPr lang="en-US" dirty="0"/>
              <a:t>“Taking up this ancient polity as a comparative case study requires that we address two questions at the outset: What does it mean to speak of democracy in Ancient Athens? And then, what does it mean to suggest that Athens was a rich and consolidated democracy? Neither </a:t>
            </a:r>
            <a:r>
              <a:rPr lang="en-US" dirty="0" err="1"/>
              <a:t>Przeworski’s</a:t>
            </a:r>
            <a:r>
              <a:rPr lang="en-US" dirty="0"/>
              <a:t> GDP threshold of $6,000, nor the mantra of recurring free and fair </a:t>
            </a:r>
            <a:r>
              <a:rPr lang="en-US" dirty="0" err="1"/>
              <a:t>elections10</a:t>
            </a:r>
            <a:r>
              <a:rPr lang="en-US" dirty="0"/>
              <a:t> applies to Athens.”</a:t>
            </a:r>
          </a:p>
          <a:p>
            <a:r>
              <a:rPr lang="en-US" dirty="0"/>
              <a:t>“The Athenians elected some officials, but most functions of government were carried out by citizens selected by lot. Athens also did not develop many of the liberal values that are normally associated, indeed often equated with contemporary democracy—among these, concepts of personal autonomy, inalienable rights, and distributive justice”</a:t>
            </a:r>
          </a:p>
          <a:p>
            <a:r>
              <a:rPr lang="en-US" dirty="0"/>
              <a:t>“Democracy had, in effect, voted itself out of existence.”</a:t>
            </a:r>
          </a:p>
          <a:p>
            <a:r>
              <a:rPr lang="en-US" dirty="0"/>
              <a:t>“In 411 bce, the democrats were thrown on the defensive by terror attacks and proved unable to solve the collective action problem that the oligarchs purposefully exacerbated by assassinating democratic leaders. In 404 bce, the Spartans were in a position of forcing a regime change on their defeated rival—the alternative was the extermination of the Athenian male population, an expedient urged by some of Sparta’s allies. But once again, oligarchic elements at Athens were ready and willing to collaborate in the overthrow of the democratic government.”</a:t>
            </a:r>
          </a:p>
          <a:p>
            <a:r>
              <a:rPr lang="en-US" dirty="0"/>
              <a:t>[part of why democracy returned, twice, was that oligarchy had failed to legitimize itself]</a:t>
            </a:r>
          </a:p>
          <a:p>
            <a:r>
              <a:rPr lang="en-US" dirty="0"/>
              <a:t>“The oligarchs had been successful in precipitating a legitimacy crisis, which contributed to persuading many in Athens to acquiesce to a new government. But the oligarchs were unable to produce the conditions in which oligarchy would be accepted as legitimate, such that obedience to the new regime would be general and sustained.”</a:t>
            </a:r>
          </a:p>
          <a:p>
            <a:r>
              <a:rPr lang="en-US" dirty="0"/>
              <a:t>“We argue that the collapse of democracy was due to a crisis of legitimacy, which in turn was rooted in an underlying institutional design defect. The Athenian democracy in the fifth century bce lacked the capacity to credibly commit itself to a future course of action; that is, the Assembly was unable to convince relevant agents that it would keep promises made via legislation.”</a:t>
            </a:r>
          </a:p>
          <a:p>
            <a:r>
              <a:rPr lang="en-US" dirty="0"/>
              <a:t>“First, no other institution existed to check the legislative power of the </a:t>
            </a:r>
            <a:r>
              <a:rPr lang="en-US" dirty="0" err="1"/>
              <a:t>Assembly.39</a:t>
            </a:r>
            <a:r>
              <a:rPr lang="en-US" dirty="0"/>
              <a:t> Second, there were no systematic procedures to collect and archive Assembly decisions (laws and decrees).40 Third, there was no clear rule of legal constraint, priority, or noncontradiction.”</a:t>
            </a:r>
          </a:p>
          <a:p>
            <a:r>
              <a:rPr lang="en-US" dirty="0"/>
              <a:t>“That the Athenians struggled with the lack of a system to constrain the scope of the </a:t>
            </a:r>
            <a:r>
              <a:rPr lang="en-US" dirty="0" err="1"/>
              <a:t>demos’s</a:t>
            </a:r>
            <a:r>
              <a:rPr lang="en-US" dirty="0"/>
              <a:t> decisions and to bind the state’s hands once a decision had been made emerges perhaps most evidently in the creation, sometimes between 427 and 415 bce, of the </a:t>
            </a:r>
            <a:r>
              <a:rPr lang="en-US" dirty="0" err="1"/>
              <a:t>graphe</a:t>
            </a:r>
            <a:r>
              <a:rPr lang="en-US" dirty="0"/>
              <a:t> </a:t>
            </a:r>
            <a:r>
              <a:rPr lang="en-US" dirty="0" err="1"/>
              <a:t>paranomon</a:t>
            </a:r>
            <a:r>
              <a:rPr lang="en-US" dirty="0"/>
              <a:t>. The </a:t>
            </a:r>
            <a:r>
              <a:rPr lang="en-US" dirty="0" err="1"/>
              <a:t>graphe</a:t>
            </a:r>
            <a:r>
              <a:rPr lang="en-US" dirty="0"/>
              <a:t> </a:t>
            </a:r>
            <a:r>
              <a:rPr lang="en-US" dirty="0" err="1"/>
              <a:t>paranomon</a:t>
            </a:r>
            <a:r>
              <a:rPr lang="en-US" dirty="0"/>
              <a:t> enabled the revision of Assembly decisions by allowing any participant (ho </a:t>
            </a:r>
            <a:r>
              <a:rPr lang="en-US" dirty="0" err="1"/>
              <a:t>boulomenos</a:t>
            </a:r>
            <a:r>
              <a:rPr lang="en-US" dirty="0"/>
              <a:t>—lit. whoever wishes) in the course of any given assembly to indict a proposed measure as against the laws (</a:t>
            </a:r>
            <a:r>
              <a:rPr lang="en-US" dirty="0" err="1"/>
              <a:t>paranomon</a:t>
            </a:r>
            <a:r>
              <a:rPr lang="en-US" dirty="0"/>
              <a:t>) or inconvenient (</a:t>
            </a:r>
            <a:r>
              <a:rPr lang="en-US" dirty="0" err="1"/>
              <a:t>asymphoron</a:t>
            </a:r>
            <a:r>
              <a:rPr lang="en-US" dirty="0"/>
              <a:t>) in the sense of failing to foster the interests of the Athenian demos. But at least in the fifth century, the </a:t>
            </a:r>
            <a:r>
              <a:rPr lang="en-US" dirty="0" err="1"/>
              <a:t>graphe</a:t>
            </a:r>
            <a:r>
              <a:rPr lang="en-US" dirty="0"/>
              <a:t> </a:t>
            </a:r>
            <a:r>
              <a:rPr lang="en-US" dirty="0" err="1"/>
              <a:t>paranomon</a:t>
            </a:r>
            <a:r>
              <a:rPr lang="en-US" dirty="0"/>
              <a:t> remained a futile </a:t>
            </a:r>
            <a:r>
              <a:rPr lang="en-US" dirty="0" err="1"/>
              <a:t>procedure.45</a:t>
            </a:r>
            <a:r>
              <a:rPr lang="en-US" dirty="0"/>
              <a:t> The problem emerged clearly in the famous case of Arginusae, when the Assembly voted against existing laws to condemn their generals without trial for failing to rescue the survivors of a naval battle. A proposed </a:t>
            </a:r>
            <a:r>
              <a:rPr lang="en-US" dirty="0" err="1"/>
              <a:t>graphe</a:t>
            </a:r>
            <a:r>
              <a:rPr lang="en-US" dirty="0"/>
              <a:t> </a:t>
            </a:r>
            <a:r>
              <a:rPr lang="en-US" dirty="0" err="1"/>
              <a:t>paranomon</a:t>
            </a:r>
            <a:r>
              <a:rPr lang="en-US" dirty="0"/>
              <a:t> to block that decision was withdrawn when its proposer was himself threatened with prosecution.”</a:t>
            </a:r>
          </a:p>
          <a:p>
            <a:r>
              <a:rPr lang="en-US" dirty="0"/>
              <a:t>“In sum, the restoration of democracy in Athens relied on processes aimed at reconfiguring legitimacy at the institutional level, as well as at the level of political culture.”</a:t>
            </a:r>
          </a:p>
          <a:p>
            <a:r>
              <a:rPr lang="en-US" dirty="0"/>
              <a:t>“Our account brings the case of Ancient Athens to bear on the debate over the fate of contemporary rich and consolidated democracies and suggests that the time may have come for recommitting to shared values as well as fixing those institutions that are jeopardizing security, prosperity and </a:t>
            </a:r>
            <a:r>
              <a:rPr lang="en-US" dirty="0" err="1"/>
              <a:t>nontyranny</a:t>
            </a:r>
            <a:r>
              <a:rPr lang="en-US" dirty="0"/>
              <a:t>.”</a:t>
            </a:r>
          </a:p>
        </p:txBody>
      </p:sp>
      <p:sp>
        <p:nvSpPr>
          <p:cNvPr id="4" name="Slide Number Placeholder 3"/>
          <p:cNvSpPr>
            <a:spLocks noGrp="1"/>
          </p:cNvSpPr>
          <p:nvPr>
            <p:ph type="sldNum" sz="quarter" idx="5"/>
          </p:nvPr>
        </p:nvSpPr>
        <p:spPr/>
        <p:txBody>
          <a:bodyPr/>
          <a:lstStyle/>
          <a:p>
            <a:fld id="{8BDA42BD-9B71-4BFD-85CC-820A8A17F27E}" type="slidenum">
              <a:rPr lang="en-US" smtClean="0"/>
              <a:t>11</a:t>
            </a:fld>
            <a:endParaRPr lang="en-US"/>
          </a:p>
        </p:txBody>
      </p:sp>
    </p:spTree>
    <p:extLst>
      <p:ext uri="{BB962C8B-B14F-4D97-AF65-F5344CB8AC3E}">
        <p14:creationId xmlns:p14="http://schemas.microsoft.com/office/powerpoint/2010/main" val="41285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12</a:t>
            </a:fld>
            <a:endParaRPr lang="en-US"/>
          </a:p>
        </p:txBody>
      </p:sp>
    </p:spTree>
    <p:extLst>
      <p:ext uri="{BB962C8B-B14F-4D97-AF65-F5344CB8AC3E}">
        <p14:creationId xmlns:p14="http://schemas.microsoft.com/office/powerpoint/2010/main" val="401164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13</a:t>
            </a:fld>
            <a:endParaRPr lang="en-US"/>
          </a:p>
        </p:txBody>
      </p:sp>
    </p:spTree>
    <p:extLst>
      <p:ext uri="{BB962C8B-B14F-4D97-AF65-F5344CB8AC3E}">
        <p14:creationId xmlns:p14="http://schemas.microsoft.com/office/powerpoint/2010/main" val="240667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2</a:t>
            </a:fld>
            <a:endParaRPr lang="en-US"/>
          </a:p>
        </p:txBody>
      </p:sp>
    </p:spTree>
    <p:extLst>
      <p:ext uri="{BB962C8B-B14F-4D97-AF65-F5344CB8AC3E}">
        <p14:creationId xmlns:p14="http://schemas.microsoft.com/office/powerpoint/2010/main" val="227207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3</a:t>
            </a:fld>
            <a:endParaRPr lang="en-US"/>
          </a:p>
        </p:txBody>
      </p:sp>
    </p:spTree>
    <p:extLst>
      <p:ext uri="{BB962C8B-B14F-4D97-AF65-F5344CB8AC3E}">
        <p14:creationId xmlns:p14="http://schemas.microsoft.com/office/powerpoint/2010/main" val="262993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4</a:t>
            </a:fld>
            <a:endParaRPr lang="en-US"/>
          </a:p>
        </p:txBody>
      </p:sp>
    </p:spTree>
    <p:extLst>
      <p:ext uri="{BB962C8B-B14F-4D97-AF65-F5344CB8AC3E}">
        <p14:creationId xmlns:p14="http://schemas.microsoft.com/office/powerpoint/2010/main" val="370473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5</a:t>
            </a:fld>
            <a:endParaRPr lang="en-US"/>
          </a:p>
        </p:txBody>
      </p:sp>
    </p:spTree>
    <p:extLst>
      <p:ext uri="{BB962C8B-B14F-4D97-AF65-F5344CB8AC3E}">
        <p14:creationId xmlns:p14="http://schemas.microsoft.com/office/powerpoint/2010/main" val="78488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6</a:t>
            </a:fld>
            <a:endParaRPr lang="en-US"/>
          </a:p>
        </p:txBody>
      </p:sp>
    </p:spTree>
    <p:extLst>
      <p:ext uri="{BB962C8B-B14F-4D97-AF65-F5344CB8AC3E}">
        <p14:creationId xmlns:p14="http://schemas.microsoft.com/office/powerpoint/2010/main" val="238924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42BD-9B71-4BFD-85CC-820A8A17F27E}" type="slidenum">
              <a:rPr lang="en-US" smtClean="0"/>
              <a:t>7</a:t>
            </a:fld>
            <a:endParaRPr lang="en-US"/>
          </a:p>
        </p:txBody>
      </p:sp>
    </p:spTree>
    <p:extLst>
      <p:ext uri="{BB962C8B-B14F-4D97-AF65-F5344CB8AC3E}">
        <p14:creationId xmlns:p14="http://schemas.microsoft.com/office/powerpoint/2010/main" val="27114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Hobbes, Locke imagines that people begin in the state of nature and eventually agree to give up some liberties to an impartial authority in exchange for peace and security.” (</a:t>
            </a:r>
            <a:r>
              <a:rPr lang="en-US" i="1" dirty="0"/>
              <a:t>Intro to Philosophy</a:t>
            </a:r>
            <a:r>
              <a:rPr lang="en-US" i="0" dirty="0"/>
              <a:t>)</a:t>
            </a:r>
            <a:endParaRPr lang="en-US" dirty="0"/>
          </a:p>
        </p:txBody>
      </p:sp>
      <p:sp>
        <p:nvSpPr>
          <p:cNvPr id="4" name="Slide Number Placeholder 3"/>
          <p:cNvSpPr>
            <a:spLocks noGrp="1"/>
          </p:cNvSpPr>
          <p:nvPr>
            <p:ph type="sldNum" sz="quarter" idx="5"/>
          </p:nvPr>
        </p:nvSpPr>
        <p:spPr/>
        <p:txBody>
          <a:bodyPr/>
          <a:lstStyle/>
          <a:p>
            <a:fld id="{8BDA42BD-9B71-4BFD-85CC-820A8A17F27E}" type="slidenum">
              <a:rPr lang="en-US" smtClean="0"/>
              <a:t>8</a:t>
            </a:fld>
            <a:endParaRPr lang="en-US"/>
          </a:p>
        </p:txBody>
      </p:sp>
    </p:spTree>
    <p:extLst>
      <p:ext uri="{BB962C8B-B14F-4D97-AF65-F5344CB8AC3E}">
        <p14:creationId xmlns:p14="http://schemas.microsoft.com/office/powerpoint/2010/main" val="223788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Finally, rational-legal legitimacy comes from belief in the government itself rather than a specific individual. A leader is justified in upholding laws and setting policy as long as they are working within the established structure. Modern representative democracies are examples of this form of authority. Individuals are elected to hold positions within the government for a specified period of time, or term. When the term is over, the position is turned over to another elected individual. While people may not always have faith in the individual elected to office, they retain faith in the legitimacy of the office itself. Weber saw this form of legitimacy as the most stable.</a:t>
            </a:r>
            <a:endParaRPr lang="en-US" dirty="0"/>
          </a:p>
        </p:txBody>
      </p:sp>
      <p:sp>
        <p:nvSpPr>
          <p:cNvPr id="4" name="Slide Number Placeholder 3"/>
          <p:cNvSpPr>
            <a:spLocks noGrp="1"/>
          </p:cNvSpPr>
          <p:nvPr>
            <p:ph type="sldNum" sz="quarter" idx="5"/>
          </p:nvPr>
        </p:nvSpPr>
        <p:spPr/>
        <p:txBody>
          <a:bodyPr/>
          <a:lstStyle/>
          <a:p>
            <a:fld id="{8BDA42BD-9B71-4BFD-85CC-820A8A17F27E}" type="slidenum">
              <a:rPr lang="en-US" smtClean="0"/>
              <a:t>9</a:t>
            </a:fld>
            <a:endParaRPr lang="en-US"/>
          </a:p>
        </p:txBody>
      </p:sp>
    </p:spTree>
    <p:extLst>
      <p:ext uri="{BB962C8B-B14F-4D97-AF65-F5344CB8AC3E}">
        <p14:creationId xmlns:p14="http://schemas.microsoft.com/office/powerpoint/2010/main" val="2097835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10/21/2025</a:t>
            </a:fld>
            <a:endParaRPr lang="en-US"/>
          </a:p>
        </p:txBody>
      </p:sp>
      <p:sp>
        <p:nvSpPr>
          <p:cNvPr id="5" name="Footer Placeholder 4"/>
          <p:cNvSpPr>
            <a:spLocks noGrp="1"/>
          </p:cNvSpPr>
          <p:nvPr>
            <p:ph type="ftr" sz="quarter" idx="11"/>
          </p:nvPr>
        </p:nvSpPr>
        <p:spPr/>
        <p:txBody>
          <a:bodyPr/>
          <a:lstStyle/>
          <a:p>
            <a:r>
              <a:rPr lang="en-US"/>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10/21/2025</a:t>
            </a:fld>
            <a:endParaRPr lang="en-US"/>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10/21/2025</a:t>
            </a:fld>
            <a:endParaRPr lang="en-US"/>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10/21/2025</a:t>
            </a:fld>
            <a:endParaRPr lang="en-US"/>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10/21/2025</a:t>
            </a:fld>
            <a:endParaRPr lang="en-US"/>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horturl.at/oV8g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penstax.org/books/introduction-philosophy/pages/11-3-political-legitimacy-and-duty#:~:text=Max%20Weber%20and%20Descriptive%20Legitimacy,(a%20justification%20for%20author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0CC2-FC8C-492D-8BA6-D7A2396AECA5}"/>
              </a:ext>
            </a:extLst>
          </p:cNvPr>
          <p:cNvSpPr>
            <a:spLocks noGrp="1"/>
          </p:cNvSpPr>
          <p:nvPr>
            <p:ph type="ctrTitle"/>
          </p:nvPr>
        </p:nvSpPr>
        <p:spPr/>
        <p:txBody>
          <a:bodyPr/>
          <a:lstStyle/>
          <a:p>
            <a:r>
              <a:rPr lang="en-US" dirty="0"/>
              <a:t>Modern Theory 2</a:t>
            </a:r>
          </a:p>
        </p:txBody>
      </p:sp>
      <p:sp>
        <p:nvSpPr>
          <p:cNvPr id="3" name="Subtitle 2">
            <a:extLst>
              <a:ext uri="{FF2B5EF4-FFF2-40B4-BE49-F238E27FC236}">
                <a16:creationId xmlns:a16="http://schemas.microsoft.com/office/drawing/2014/main" id="{7DA62956-1035-4D6B-BCC9-2C1911E487AE}"/>
              </a:ext>
            </a:extLst>
          </p:cNvPr>
          <p:cNvSpPr>
            <a:spLocks noGrp="1"/>
          </p:cNvSpPr>
          <p:nvPr>
            <p:ph type="subTitle" idx="1"/>
          </p:nvPr>
        </p:nvSpPr>
        <p:spPr/>
        <p:txBody>
          <a:bodyPr>
            <a:normAutofit/>
          </a:bodyPr>
          <a:lstStyle/>
          <a:p>
            <a:r>
              <a:rPr lang="en-US" dirty="0"/>
              <a:t>Athenian Democracy: Fall, Rise, Repeat</a:t>
            </a:r>
          </a:p>
        </p:txBody>
      </p:sp>
    </p:spTree>
    <p:extLst>
      <p:ext uri="{BB962C8B-B14F-4D97-AF65-F5344CB8AC3E}">
        <p14:creationId xmlns:p14="http://schemas.microsoft.com/office/powerpoint/2010/main" val="307390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E128-5D09-4E59-91BF-F6E366F04CFF}"/>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DE0F6CCC-6FC4-42DE-870A-42118562D31D}"/>
              </a:ext>
            </a:extLst>
          </p:cNvPr>
          <p:cNvSpPr>
            <a:spLocks noGrp="1"/>
          </p:cNvSpPr>
          <p:nvPr>
            <p:ph type="body" idx="1"/>
          </p:nvPr>
        </p:nvSpPr>
        <p:spPr>
          <a:xfrm>
            <a:off x="1213466" y="3742277"/>
            <a:ext cx="9760605" cy="644985"/>
          </a:xfrm>
        </p:spPr>
        <p:txBody>
          <a:bodyPr/>
          <a:lstStyle/>
          <a:p>
            <a:r>
              <a:rPr lang="en-US" dirty="0"/>
              <a:t>“Democratic Collapse and Recovery”</a:t>
            </a:r>
          </a:p>
        </p:txBody>
      </p:sp>
    </p:spTree>
    <p:extLst>
      <p:ext uri="{BB962C8B-B14F-4D97-AF65-F5344CB8AC3E}">
        <p14:creationId xmlns:p14="http://schemas.microsoft.com/office/powerpoint/2010/main" val="15507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887BE-5FCD-4F17-BAD4-63B6C28A0FDE}"/>
              </a:ext>
            </a:extLst>
          </p:cNvPr>
          <p:cNvSpPr>
            <a:spLocks noGrp="1"/>
          </p:cNvSpPr>
          <p:nvPr>
            <p:ph type="title"/>
          </p:nvPr>
        </p:nvSpPr>
        <p:spPr/>
        <p:txBody>
          <a:bodyPr/>
          <a:lstStyle/>
          <a:p>
            <a:r>
              <a:rPr lang="en-US" dirty="0"/>
              <a:t>SWA Prompt</a:t>
            </a:r>
          </a:p>
        </p:txBody>
      </p:sp>
      <p:sp>
        <p:nvSpPr>
          <p:cNvPr id="5" name="Content Placeholder 4">
            <a:extLst>
              <a:ext uri="{FF2B5EF4-FFF2-40B4-BE49-F238E27FC236}">
                <a16:creationId xmlns:a16="http://schemas.microsoft.com/office/drawing/2014/main" id="{51AE1AF1-C355-4003-8FE7-FF48C719B558}"/>
              </a:ext>
            </a:extLst>
          </p:cNvPr>
          <p:cNvSpPr>
            <a:spLocks noGrp="1"/>
          </p:cNvSpPr>
          <p:nvPr>
            <p:ph idx="1"/>
          </p:nvPr>
        </p:nvSpPr>
        <p:spPr/>
        <p:txBody>
          <a:bodyPr/>
          <a:lstStyle/>
          <a:p>
            <a:pPr marL="45720" indent="0">
              <a:buNone/>
            </a:pPr>
            <a:r>
              <a:rPr lang="en-US" dirty="0"/>
              <a:t>What, according to the authors, caused the classical Athenian democracy to fail and then to recover, twice? What do you see as the strengths of the authors’ arguments? Weaknesses? Do you see parallels with today?</a:t>
            </a:r>
          </a:p>
        </p:txBody>
      </p:sp>
    </p:spTree>
    <p:extLst>
      <p:ext uri="{BB962C8B-B14F-4D97-AF65-F5344CB8AC3E}">
        <p14:creationId xmlns:p14="http://schemas.microsoft.com/office/powerpoint/2010/main" val="3165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D75F-0307-4EAC-955C-FA4C0C812185}"/>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EB53517D-46ED-4AB8-B61F-CD6063F2A224}"/>
              </a:ext>
            </a:extLst>
          </p:cNvPr>
          <p:cNvSpPr>
            <a:spLocks noGrp="1"/>
          </p:cNvSpPr>
          <p:nvPr>
            <p:ph idx="1"/>
          </p:nvPr>
        </p:nvSpPr>
        <p:spPr/>
        <p:txBody>
          <a:bodyPr>
            <a:normAutofit/>
          </a:bodyPr>
          <a:lstStyle/>
          <a:p>
            <a:pPr marL="457200" indent="-457200">
              <a:buNone/>
            </a:pPr>
            <a:r>
              <a:rPr lang="en-US" sz="2800" dirty="0" err="1"/>
              <a:t>Carugati</a:t>
            </a:r>
            <a:r>
              <a:rPr lang="en-US" sz="2800" dirty="0"/>
              <a:t>, Federica, and Josiah Ober. “Democratic Collapse and Recovery in Ancient Athens (413–403).” </a:t>
            </a:r>
            <a:r>
              <a:rPr lang="en-US" sz="2800" i="1" dirty="0"/>
              <a:t>When Democracy Breaks: Studies in Democratic Erosion and Collapse, from Ancient Athens to the Present Day</a:t>
            </a:r>
            <a:r>
              <a:rPr lang="en-US" sz="2800" dirty="0"/>
              <a:t>. Eds. Archon Fung, David A. Moss and Odd Arne </a:t>
            </a:r>
            <a:r>
              <a:rPr lang="en-US" sz="2800" dirty="0" err="1"/>
              <a:t>Westad</a:t>
            </a:r>
            <a:r>
              <a:rPr lang="en-US" sz="2800" dirty="0"/>
              <a:t>. New York: Oxford University Press, 2024. 25–42.</a:t>
            </a:r>
          </a:p>
          <a:p>
            <a:pPr marL="571500" indent="-571500"/>
            <a:endParaRPr lang="en-US" sz="2800" dirty="0"/>
          </a:p>
        </p:txBody>
      </p:sp>
    </p:spTree>
    <p:extLst>
      <p:ext uri="{BB962C8B-B14F-4D97-AF65-F5344CB8AC3E}">
        <p14:creationId xmlns:p14="http://schemas.microsoft.com/office/powerpoint/2010/main" val="446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AA36-6965-406C-8D7C-8F549B64B9F6}"/>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07E7A2B9-2E30-40D6-A29A-A54BC805F1BD}"/>
              </a:ext>
            </a:extLst>
          </p:cNvPr>
          <p:cNvSpPr>
            <a:spLocks noGrp="1"/>
          </p:cNvSpPr>
          <p:nvPr>
            <p:ph idx="1"/>
          </p:nvPr>
        </p:nvSpPr>
        <p:spPr/>
        <p:txBody>
          <a:bodyPr/>
          <a:lstStyle/>
          <a:p>
            <a:pPr marL="788670" indent="-742950">
              <a:buFont typeface="+mj-lt"/>
              <a:buAutoNum type="arabicPeriod"/>
            </a:pPr>
            <a:r>
              <a:rPr lang="en-US" dirty="0"/>
              <a:t>Summarize arguments.</a:t>
            </a:r>
          </a:p>
          <a:p>
            <a:pPr lvl="1"/>
            <a:r>
              <a:rPr lang="en-US" dirty="0">
                <a:hlinkClick r:id="rId3"/>
              </a:rPr>
              <a:t>Google doc</a:t>
            </a:r>
            <a:endParaRPr lang="en-US" dirty="0"/>
          </a:p>
          <a:p>
            <a:pPr marL="788670" indent="-742950">
              <a:buFont typeface="+mj-lt"/>
              <a:buAutoNum type="arabicPeriod"/>
            </a:pPr>
            <a:r>
              <a:rPr lang="en-US" dirty="0"/>
              <a:t>Comment on arguments.</a:t>
            </a:r>
          </a:p>
        </p:txBody>
      </p:sp>
    </p:spTree>
    <p:extLst>
      <p:ext uri="{BB962C8B-B14F-4D97-AF65-F5344CB8AC3E}">
        <p14:creationId xmlns:p14="http://schemas.microsoft.com/office/powerpoint/2010/main" val="239840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3767-DB83-4FB1-9AE6-B018CF0D051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C4E06B8-EBCF-4201-90B5-CDB56AEF737D}"/>
              </a:ext>
            </a:extLst>
          </p:cNvPr>
          <p:cNvSpPr>
            <a:spLocks noGrp="1"/>
          </p:cNvSpPr>
          <p:nvPr>
            <p:ph idx="1"/>
          </p:nvPr>
        </p:nvSpPr>
        <p:spPr/>
        <p:txBody>
          <a:bodyPr/>
          <a:lstStyle/>
          <a:p>
            <a:pPr lvl="0"/>
            <a:r>
              <a:rPr lang="en-US" dirty="0"/>
              <a:t>Essential Background</a:t>
            </a:r>
          </a:p>
          <a:p>
            <a:pPr lvl="1"/>
            <a:r>
              <a:rPr lang="en-US" dirty="0"/>
              <a:t>Athenian Democracy’s Falls and Rises</a:t>
            </a:r>
          </a:p>
          <a:p>
            <a:pPr lvl="0"/>
            <a:r>
              <a:rPr lang="en-US" dirty="0"/>
              <a:t>Discussion</a:t>
            </a:r>
          </a:p>
          <a:p>
            <a:pPr lvl="1"/>
            <a:r>
              <a:rPr lang="en-US" dirty="0"/>
              <a:t>“Democratic Collapse and Recovery”</a:t>
            </a:r>
          </a:p>
        </p:txBody>
      </p:sp>
    </p:spTree>
    <p:extLst>
      <p:ext uri="{BB962C8B-B14F-4D97-AF65-F5344CB8AC3E}">
        <p14:creationId xmlns:p14="http://schemas.microsoft.com/office/powerpoint/2010/main" val="37433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E455-0BEB-41F4-9A9A-E1B78AA39ABC}"/>
              </a:ext>
            </a:extLst>
          </p:cNvPr>
          <p:cNvSpPr>
            <a:spLocks noGrp="1"/>
          </p:cNvSpPr>
          <p:nvPr>
            <p:ph type="title"/>
          </p:nvPr>
        </p:nvSpPr>
        <p:spPr/>
        <p:txBody>
          <a:bodyPr/>
          <a:lstStyle/>
          <a:p>
            <a:r>
              <a:rPr lang="en-US" dirty="0"/>
              <a:t>Essential Background</a:t>
            </a:r>
          </a:p>
        </p:txBody>
      </p:sp>
      <p:sp>
        <p:nvSpPr>
          <p:cNvPr id="3" name="Text Placeholder 2">
            <a:extLst>
              <a:ext uri="{FF2B5EF4-FFF2-40B4-BE49-F238E27FC236}">
                <a16:creationId xmlns:a16="http://schemas.microsoft.com/office/drawing/2014/main" id="{9432C0A0-4092-4717-B349-E8B647BFB66E}"/>
              </a:ext>
            </a:extLst>
          </p:cNvPr>
          <p:cNvSpPr>
            <a:spLocks noGrp="1"/>
          </p:cNvSpPr>
          <p:nvPr>
            <p:ph type="body" idx="1"/>
          </p:nvPr>
        </p:nvSpPr>
        <p:spPr/>
        <p:txBody>
          <a:bodyPr/>
          <a:lstStyle/>
          <a:p>
            <a:r>
              <a:rPr lang="en-US" dirty="0"/>
              <a:t>Athenian Democracy’s Falls and Rises</a:t>
            </a:r>
          </a:p>
        </p:txBody>
      </p:sp>
    </p:spTree>
    <p:extLst>
      <p:ext uri="{BB962C8B-B14F-4D97-AF65-F5344CB8AC3E}">
        <p14:creationId xmlns:p14="http://schemas.microsoft.com/office/powerpoint/2010/main" val="409082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F890-DE30-451E-844F-23092B593D16}"/>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56088DDD-047D-4110-AA7F-530C7578B1C6}"/>
              </a:ext>
            </a:extLst>
          </p:cNvPr>
          <p:cNvSpPr>
            <a:spLocks noGrp="1"/>
          </p:cNvSpPr>
          <p:nvPr>
            <p:ph sz="half" idx="1"/>
          </p:nvPr>
        </p:nvSpPr>
        <p:spPr/>
        <p:txBody>
          <a:bodyPr>
            <a:normAutofit/>
          </a:bodyPr>
          <a:lstStyle/>
          <a:p>
            <a:r>
              <a:rPr lang="en-US" dirty="0"/>
              <a:t>413 BCE</a:t>
            </a:r>
          </a:p>
          <a:p>
            <a:pPr lvl="1"/>
            <a:r>
              <a:rPr lang="en-US" dirty="0"/>
              <a:t>Sicily, </a:t>
            </a:r>
            <a:r>
              <a:rPr lang="en-US" dirty="0" err="1"/>
              <a:t>Decelea</a:t>
            </a:r>
            <a:r>
              <a:rPr lang="en-US" dirty="0"/>
              <a:t>, </a:t>
            </a:r>
            <a:r>
              <a:rPr lang="en-US" i="1" dirty="0"/>
              <a:t>probouloi</a:t>
            </a:r>
            <a:endParaRPr lang="en-US" dirty="0"/>
          </a:p>
          <a:p>
            <a:r>
              <a:rPr lang="en-US" dirty="0"/>
              <a:t>411</a:t>
            </a:r>
          </a:p>
          <a:p>
            <a:pPr lvl="1"/>
            <a:r>
              <a:rPr lang="en-US" dirty="0"/>
              <a:t>Oligarchy of the 400, </a:t>
            </a:r>
            <a:r>
              <a:rPr lang="en-US" i="1" dirty="0"/>
              <a:t>politeia</a:t>
            </a:r>
            <a:r>
              <a:rPr lang="en-US" dirty="0"/>
              <a:t> of the 5,000, democratic restoration</a:t>
            </a:r>
          </a:p>
          <a:p>
            <a:endParaRPr lang="en-US" i="1" dirty="0"/>
          </a:p>
        </p:txBody>
      </p:sp>
      <p:sp>
        <p:nvSpPr>
          <p:cNvPr id="5" name="Content Placeholder 4">
            <a:extLst>
              <a:ext uri="{FF2B5EF4-FFF2-40B4-BE49-F238E27FC236}">
                <a16:creationId xmlns:a16="http://schemas.microsoft.com/office/drawing/2014/main" id="{BD30F3F9-CDB0-4350-AAF0-0CF5921F8879}"/>
              </a:ext>
            </a:extLst>
          </p:cNvPr>
          <p:cNvSpPr>
            <a:spLocks noGrp="1"/>
          </p:cNvSpPr>
          <p:nvPr>
            <p:ph sz="half" idx="2"/>
          </p:nvPr>
        </p:nvSpPr>
        <p:spPr/>
        <p:txBody>
          <a:bodyPr/>
          <a:lstStyle/>
          <a:p>
            <a:r>
              <a:rPr lang="en-US" dirty="0"/>
              <a:t>404</a:t>
            </a:r>
          </a:p>
          <a:p>
            <a:pPr lvl="1"/>
            <a:r>
              <a:rPr lang="en-US" dirty="0"/>
              <a:t>Surrender to Sparta, oligarchy of the 30, democratic restoration</a:t>
            </a:r>
          </a:p>
          <a:p>
            <a:r>
              <a:rPr lang="en-US" dirty="0"/>
              <a:t>403</a:t>
            </a:r>
          </a:p>
          <a:p>
            <a:pPr lvl="1"/>
            <a:r>
              <a:rPr lang="en-US" dirty="0"/>
              <a:t>Establishment of </a:t>
            </a:r>
            <a:r>
              <a:rPr lang="en-US" i="1" dirty="0" err="1"/>
              <a:t>thesmothetai</a:t>
            </a:r>
            <a:endParaRPr lang="en-US" dirty="0"/>
          </a:p>
        </p:txBody>
      </p:sp>
    </p:spTree>
    <p:extLst>
      <p:ext uri="{BB962C8B-B14F-4D97-AF65-F5344CB8AC3E}">
        <p14:creationId xmlns:p14="http://schemas.microsoft.com/office/powerpoint/2010/main" val="231103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1684-2694-4517-9FDA-51AD42442E94}"/>
              </a:ext>
            </a:extLst>
          </p:cNvPr>
          <p:cNvSpPr>
            <a:spLocks noGrp="1"/>
          </p:cNvSpPr>
          <p:nvPr>
            <p:ph type="title"/>
          </p:nvPr>
        </p:nvSpPr>
        <p:spPr/>
        <p:txBody>
          <a:bodyPr/>
          <a:lstStyle/>
          <a:p>
            <a:r>
              <a:rPr lang="en-US" dirty="0"/>
              <a:t>Legislative Innovation</a:t>
            </a:r>
          </a:p>
        </p:txBody>
      </p:sp>
      <p:sp>
        <p:nvSpPr>
          <p:cNvPr id="3" name="Text Placeholder 2">
            <a:extLst>
              <a:ext uri="{FF2B5EF4-FFF2-40B4-BE49-F238E27FC236}">
                <a16:creationId xmlns:a16="http://schemas.microsoft.com/office/drawing/2014/main" id="{99E0F0D6-716A-407D-8BAC-B8A6EF0D3FBA}"/>
              </a:ext>
            </a:extLst>
          </p:cNvPr>
          <p:cNvSpPr>
            <a:spLocks noGrp="1"/>
          </p:cNvSpPr>
          <p:nvPr>
            <p:ph type="body" idx="1"/>
          </p:nvPr>
        </p:nvSpPr>
        <p:spPr/>
        <p:txBody>
          <a:bodyPr/>
          <a:lstStyle/>
          <a:p>
            <a:r>
              <a:rPr lang="en-US" dirty="0"/>
              <a:t>Old (508/7–404)</a:t>
            </a:r>
          </a:p>
        </p:txBody>
      </p:sp>
      <p:sp>
        <p:nvSpPr>
          <p:cNvPr id="4" name="Content Placeholder 3">
            <a:extLst>
              <a:ext uri="{FF2B5EF4-FFF2-40B4-BE49-F238E27FC236}">
                <a16:creationId xmlns:a16="http://schemas.microsoft.com/office/drawing/2014/main" id="{4749D7E4-C658-41CD-8783-50A87501FE9D}"/>
              </a:ext>
            </a:extLst>
          </p:cNvPr>
          <p:cNvSpPr>
            <a:spLocks noGrp="1"/>
          </p:cNvSpPr>
          <p:nvPr>
            <p:ph sz="half" idx="2"/>
          </p:nvPr>
        </p:nvSpPr>
        <p:spPr/>
        <p:txBody>
          <a:bodyPr/>
          <a:lstStyle/>
          <a:p>
            <a:r>
              <a:rPr lang="en-US" i="1" dirty="0"/>
              <a:t>Nomoi</a:t>
            </a:r>
            <a:r>
              <a:rPr lang="en-US" dirty="0"/>
              <a:t>, </a:t>
            </a:r>
            <a:r>
              <a:rPr lang="en-US" i="1" dirty="0"/>
              <a:t>psephismata</a:t>
            </a:r>
            <a:r>
              <a:rPr lang="en-US" dirty="0"/>
              <a:t> (laws, decrees)</a:t>
            </a:r>
          </a:p>
          <a:p>
            <a:pPr lvl="1"/>
            <a:r>
              <a:rPr lang="en-US" dirty="0"/>
              <a:t>Council, assembly</a:t>
            </a:r>
          </a:p>
        </p:txBody>
      </p:sp>
      <p:sp>
        <p:nvSpPr>
          <p:cNvPr id="5" name="Text Placeholder 4">
            <a:extLst>
              <a:ext uri="{FF2B5EF4-FFF2-40B4-BE49-F238E27FC236}">
                <a16:creationId xmlns:a16="http://schemas.microsoft.com/office/drawing/2014/main" id="{74A46448-9261-4131-9689-8869F842CAB1}"/>
              </a:ext>
            </a:extLst>
          </p:cNvPr>
          <p:cNvSpPr>
            <a:spLocks noGrp="1"/>
          </p:cNvSpPr>
          <p:nvPr>
            <p:ph type="body" sz="quarter" idx="3"/>
          </p:nvPr>
        </p:nvSpPr>
        <p:spPr/>
        <p:txBody>
          <a:bodyPr/>
          <a:lstStyle/>
          <a:p>
            <a:r>
              <a:rPr lang="en-US" dirty="0"/>
              <a:t>New (403–322)</a:t>
            </a:r>
          </a:p>
        </p:txBody>
      </p:sp>
      <p:sp>
        <p:nvSpPr>
          <p:cNvPr id="6" name="Content Placeholder 5">
            <a:extLst>
              <a:ext uri="{FF2B5EF4-FFF2-40B4-BE49-F238E27FC236}">
                <a16:creationId xmlns:a16="http://schemas.microsoft.com/office/drawing/2014/main" id="{379AFD14-7B41-480A-A8AB-79796DD0BAA6}"/>
              </a:ext>
            </a:extLst>
          </p:cNvPr>
          <p:cNvSpPr>
            <a:spLocks noGrp="1"/>
          </p:cNvSpPr>
          <p:nvPr>
            <p:ph sz="quarter" idx="4"/>
          </p:nvPr>
        </p:nvSpPr>
        <p:spPr/>
        <p:txBody>
          <a:bodyPr/>
          <a:lstStyle/>
          <a:p>
            <a:r>
              <a:rPr lang="en-US" i="1" dirty="0"/>
              <a:t>Nomoi</a:t>
            </a:r>
          </a:p>
          <a:p>
            <a:pPr lvl="1"/>
            <a:r>
              <a:rPr lang="en-US" i="1" dirty="0" err="1"/>
              <a:t>Thesmotheai</a:t>
            </a:r>
            <a:endParaRPr lang="en-US" i="1" dirty="0"/>
          </a:p>
          <a:p>
            <a:r>
              <a:rPr lang="en-US" i="1" dirty="0" err="1"/>
              <a:t>Psēphismata</a:t>
            </a:r>
            <a:endParaRPr lang="en-US" dirty="0"/>
          </a:p>
          <a:p>
            <a:pPr lvl="1"/>
            <a:r>
              <a:rPr lang="en-US" dirty="0"/>
              <a:t>Council, assembly</a:t>
            </a:r>
            <a:endParaRPr lang="en-US" i="1" dirty="0"/>
          </a:p>
        </p:txBody>
      </p:sp>
    </p:spTree>
    <p:extLst>
      <p:ext uri="{BB962C8B-B14F-4D97-AF65-F5344CB8AC3E}">
        <p14:creationId xmlns:p14="http://schemas.microsoft.com/office/powerpoint/2010/main" val="377738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5874-A070-4CD4-9FFE-3C737DD48468}"/>
              </a:ext>
            </a:extLst>
          </p:cNvPr>
          <p:cNvSpPr>
            <a:spLocks noGrp="1"/>
          </p:cNvSpPr>
          <p:nvPr>
            <p:ph type="title"/>
          </p:nvPr>
        </p:nvSpPr>
        <p:spPr/>
        <p:txBody>
          <a:bodyPr/>
          <a:lstStyle/>
          <a:p>
            <a:r>
              <a:rPr lang="en-US" dirty="0" err="1"/>
              <a:t>Carugati</a:t>
            </a:r>
            <a:r>
              <a:rPr lang="en-US" dirty="0"/>
              <a:t> and Ober on Legitimacy</a:t>
            </a:r>
          </a:p>
        </p:txBody>
      </p:sp>
      <p:sp>
        <p:nvSpPr>
          <p:cNvPr id="3" name="Content Placeholder 2">
            <a:extLst>
              <a:ext uri="{FF2B5EF4-FFF2-40B4-BE49-F238E27FC236}">
                <a16:creationId xmlns:a16="http://schemas.microsoft.com/office/drawing/2014/main" id="{88D1D470-4D99-46C2-B4BD-3BD2A838F542}"/>
              </a:ext>
            </a:extLst>
          </p:cNvPr>
          <p:cNvSpPr>
            <a:spLocks noGrp="1"/>
          </p:cNvSpPr>
          <p:nvPr>
            <p:ph idx="1"/>
          </p:nvPr>
        </p:nvSpPr>
        <p:spPr/>
        <p:txBody>
          <a:bodyPr/>
          <a:lstStyle/>
          <a:p>
            <a:r>
              <a:rPr lang="en-US" dirty="0"/>
              <a:t>Weber’s “Descriptive legitimacy”</a:t>
            </a:r>
          </a:p>
          <a:p>
            <a:pPr lvl="1"/>
            <a:r>
              <a:rPr lang="en-US" dirty="0"/>
              <a:t>Explanation, not justification</a:t>
            </a:r>
          </a:p>
          <a:p>
            <a:r>
              <a:rPr lang="en-US" dirty="0"/>
              <a:t>But describing what?</a:t>
            </a:r>
          </a:p>
        </p:txBody>
      </p:sp>
    </p:spTree>
    <p:extLst>
      <p:ext uri="{BB962C8B-B14F-4D97-AF65-F5344CB8AC3E}">
        <p14:creationId xmlns:p14="http://schemas.microsoft.com/office/powerpoint/2010/main" val="11889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C512-7B51-4DE3-8653-F90A515B618B}"/>
              </a:ext>
            </a:extLst>
          </p:cNvPr>
          <p:cNvSpPr>
            <a:spLocks noGrp="1"/>
          </p:cNvSpPr>
          <p:nvPr>
            <p:ph type="title"/>
          </p:nvPr>
        </p:nvSpPr>
        <p:spPr/>
        <p:txBody>
          <a:bodyPr/>
          <a:lstStyle/>
          <a:p>
            <a:r>
              <a:rPr lang="en-US" b="0" i="0" dirty="0">
                <a:solidFill>
                  <a:srgbClr val="212529"/>
                </a:solidFill>
                <a:effectLst/>
                <a:latin typeface="Calibri" panose="020F0502020204030204" pitchFamily="34" charset="0"/>
              </a:rPr>
              <a:t>Legitimacy = What?</a:t>
            </a:r>
            <a:endParaRPr lang="en-US" dirty="0"/>
          </a:p>
        </p:txBody>
      </p:sp>
      <p:sp>
        <p:nvSpPr>
          <p:cNvPr id="3" name="Content Placeholder 2">
            <a:extLst>
              <a:ext uri="{FF2B5EF4-FFF2-40B4-BE49-F238E27FC236}">
                <a16:creationId xmlns:a16="http://schemas.microsoft.com/office/drawing/2014/main" id="{3447E6BB-9848-4A52-B176-0864BC026D3A}"/>
              </a:ext>
            </a:extLst>
          </p:cNvPr>
          <p:cNvSpPr>
            <a:spLocks noGrp="1"/>
          </p:cNvSpPr>
          <p:nvPr>
            <p:ph idx="1"/>
          </p:nvPr>
        </p:nvSpPr>
        <p:spPr/>
        <p:txBody>
          <a:bodyPr>
            <a:normAutofit/>
          </a:bodyPr>
          <a:lstStyle/>
          <a:p>
            <a:pPr marL="45720" indent="0">
              <a:buNone/>
            </a:pPr>
            <a:r>
              <a:rPr lang="en-US" dirty="0"/>
              <a:t>“… I commit to obey the rules even when I know that I can get away with violation.” I.e.,</a:t>
            </a:r>
          </a:p>
        </p:txBody>
      </p:sp>
    </p:spTree>
    <p:extLst>
      <p:ext uri="{BB962C8B-B14F-4D97-AF65-F5344CB8AC3E}">
        <p14:creationId xmlns:p14="http://schemas.microsoft.com/office/powerpoint/2010/main" val="41007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C512-7B51-4DE3-8653-F90A515B618B}"/>
              </a:ext>
            </a:extLst>
          </p:cNvPr>
          <p:cNvSpPr>
            <a:spLocks noGrp="1"/>
          </p:cNvSpPr>
          <p:nvPr>
            <p:ph type="title"/>
          </p:nvPr>
        </p:nvSpPr>
        <p:spPr/>
        <p:txBody>
          <a:bodyPr/>
          <a:lstStyle/>
          <a:p>
            <a:r>
              <a:rPr lang="en-US" b="0" i="0" dirty="0">
                <a:solidFill>
                  <a:srgbClr val="212529"/>
                </a:solidFill>
                <a:effectLst/>
                <a:latin typeface="Calibri" panose="020F0502020204030204" pitchFamily="34" charset="0"/>
              </a:rPr>
              <a:t>Legitimacy = Social Contract?</a:t>
            </a:r>
            <a:endParaRPr lang="en-US" dirty="0"/>
          </a:p>
        </p:txBody>
      </p:sp>
      <p:sp>
        <p:nvSpPr>
          <p:cNvPr id="3" name="Content Placeholder 2">
            <a:extLst>
              <a:ext uri="{FF2B5EF4-FFF2-40B4-BE49-F238E27FC236}">
                <a16:creationId xmlns:a16="http://schemas.microsoft.com/office/drawing/2014/main" id="{3447E6BB-9848-4A52-B176-0864BC026D3A}"/>
              </a:ext>
            </a:extLst>
          </p:cNvPr>
          <p:cNvSpPr>
            <a:spLocks noGrp="1"/>
          </p:cNvSpPr>
          <p:nvPr>
            <p:ph idx="1"/>
          </p:nvPr>
        </p:nvSpPr>
        <p:spPr/>
        <p:txBody>
          <a:bodyPr>
            <a:normAutofit/>
          </a:bodyPr>
          <a:lstStyle/>
          <a:p>
            <a:pPr marL="45720" indent="0">
              <a:buNone/>
            </a:pPr>
            <a:r>
              <a:rPr lang="en-US" dirty="0"/>
              <a:t>“… I commit to obey the rules even when I know that I can get away with violation.” I.e.,</a:t>
            </a:r>
          </a:p>
          <a:p>
            <a:pPr marL="461963" indent="-417513">
              <a:buFont typeface="Wingdings" panose="05000000000000000000" pitchFamily="2" charset="2"/>
              <a:buChar char=""/>
            </a:pPr>
            <a:r>
              <a:rPr lang="en-US" b="1" dirty="0"/>
              <a:t>Surrendering some power on balance beneficial</a:t>
            </a:r>
          </a:p>
          <a:p>
            <a:endParaRPr lang="en-US" dirty="0"/>
          </a:p>
        </p:txBody>
      </p:sp>
    </p:spTree>
    <p:extLst>
      <p:ext uri="{BB962C8B-B14F-4D97-AF65-F5344CB8AC3E}">
        <p14:creationId xmlns:p14="http://schemas.microsoft.com/office/powerpoint/2010/main" val="33623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C512-7B51-4DE3-8653-F90A515B618B}"/>
              </a:ext>
            </a:extLst>
          </p:cNvPr>
          <p:cNvSpPr>
            <a:spLocks noGrp="1"/>
          </p:cNvSpPr>
          <p:nvPr>
            <p:ph type="title"/>
          </p:nvPr>
        </p:nvSpPr>
        <p:spPr/>
        <p:txBody>
          <a:bodyPr/>
          <a:lstStyle/>
          <a:p>
            <a:r>
              <a:rPr lang="en-US" b="0" i="0" dirty="0">
                <a:solidFill>
                  <a:srgbClr val="212529"/>
                </a:solidFill>
                <a:effectLst/>
                <a:latin typeface="Calibri" panose="020F0502020204030204" pitchFamily="34" charset="0"/>
              </a:rPr>
              <a:t>Legitimacy = Rational-Legal?</a:t>
            </a:r>
            <a:endParaRPr lang="en-US" dirty="0"/>
          </a:p>
        </p:txBody>
      </p:sp>
      <p:sp>
        <p:nvSpPr>
          <p:cNvPr id="3" name="Content Placeholder 2">
            <a:extLst>
              <a:ext uri="{FF2B5EF4-FFF2-40B4-BE49-F238E27FC236}">
                <a16:creationId xmlns:a16="http://schemas.microsoft.com/office/drawing/2014/main" id="{3447E6BB-9848-4A52-B176-0864BC026D3A}"/>
              </a:ext>
            </a:extLst>
          </p:cNvPr>
          <p:cNvSpPr>
            <a:spLocks noGrp="1"/>
          </p:cNvSpPr>
          <p:nvPr>
            <p:ph idx="1"/>
          </p:nvPr>
        </p:nvSpPr>
        <p:spPr/>
        <p:txBody>
          <a:bodyPr>
            <a:normAutofit/>
          </a:bodyPr>
          <a:lstStyle/>
          <a:p>
            <a:pPr marL="45720" indent="0">
              <a:buNone/>
            </a:pPr>
            <a:r>
              <a:rPr lang="en-US" dirty="0"/>
              <a:t>“… I commit to obey the rules even when I know that I can get away with violation.” I.e.,</a:t>
            </a:r>
          </a:p>
          <a:p>
            <a:pPr marL="461963" indent="-417513">
              <a:buFont typeface="Wingdings" panose="05000000000000000000" pitchFamily="2" charset="2"/>
              <a:buChar char=""/>
            </a:pPr>
            <a:r>
              <a:rPr lang="en-US" b="1" dirty="0"/>
              <a:t>“… belief in the government itself rather than a specific individual”</a:t>
            </a:r>
            <a:r>
              <a:rPr lang="en-US" dirty="0"/>
              <a:t> (</a:t>
            </a:r>
            <a:r>
              <a:rPr lang="en-US" i="1" dirty="0">
                <a:hlinkClick r:id="rId3"/>
              </a:rPr>
              <a:t>Introduction to Philosophy</a:t>
            </a:r>
            <a:r>
              <a:rPr lang="en-US" dirty="0"/>
              <a:t> 2022, 2024)</a:t>
            </a:r>
          </a:p>
          <a:p>
            <a:endParaRPr lang="en-US" dirty="0"/>
          </a:p>
        </p:txBody>
      </p:sp>
    </p:spTree>
    <p:extLst>
      <p:ext uri="{BB962C8B-B14F-4D97-AF65-F5344CB8AC3E}">
        <p14:creationId xmlns:p14="http://schemas.microsoft.com/office/powerpoint/2010/main" val="379139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281F4362-1F15-4DB0-B7FA-D9C966095359}" vid="{1BCAAFD9-D0D0-4CC3-8C73-AB594C35BD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162</TotalTime>
  <Words>1265</Words>
  <Application>Microsoft Office PowerPoint</Application>
  <PresentationFormat>Widescreen</PresentationFormat>
  <Paragraphs>76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Neue Helvetica W01</vt:lpstr>
      <vt:lpstr>Wingdings</vt:lpstr>
      <vt:lpstr>persuasion_fall_2025</vt:lpstr>
      <vt:lpstr>Modern Theory 2</vt:lpstr>
      <vt:lpstr>Agenda</vt:lpstr>
      <vt:lpstr>Essential Background</vt:lpstr>
      <vt:lpstr>Timeline</vt:lpstr>
      <vt:lpstr>Legislative Innovation</vt:lpstr>
      <vt:lpstr>Carugati and Ober on Legitimacy</vt:lpstr>
      <vt:lpstr>Legitimacy = What?</vt:lpstr>
      <vt:lpstr>Legitimacy = Social Contract?</vt:lpstr>
      <vt:lpstr>Legitimacy = Rational-Legal?</vt:lpstr>
      <vt:lpstr>Discussion</vt:lpstr>
      <vt:lpstr>SWA Prompt</vt:lpstr>
      <vt:lpstr>Bibliography</vt:lpstr>
      <vt:lpstr>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Theory 2</dc:title>
  <dc:creator>Andrew Scholtz</dc:creator>
  <cp:lastModifiedBy>Andrew Scholtz</cp:lastModifiedBy>
  <cp:revision>18</cp:revision>
  <cp:lastPrinted>2025-10-21T17:16:52Z</cp:lastPrinted>
  <dcterms:created xsi:type="dcterms:W3CDTF">2025-10-21T02:28:15Z</dcterms:created>
  <dcterms:modified xsi:type="dcterms:W3CDTF">2025-10-21T17:27:43Z</dcterms:modified>
</cp:coreProperties>
</file>