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77" r:id="rId3"/>
    <p:sldId id="279" r:id="rId4"/>
    <p:sldId id="278" r:id="rId5"/>
    <p:sldId id="258" r:id="rId6"/>
    <p:sldId id="259" r:id="rId7"/>
    <p:sldId id="260" r:id="rId8"/>
    <p:sldId id="257" r:id="rId9"/>
    <p:sldId id="264" r:id="rId10"/>
    <p:sldId id="266" r:id="rId11"/>
    <p:sldId id="267" r:id="rId12"/>
    <p:sldId id="268" r:id="rId13"/>
    <p:sldId id="270" r:id="rId14"/>
    <p:sldId id="271" r:id="rId15"/>
    <p:sldId id="272" r:id="rId16"/>
    <p:sldId id="273" r:id="rId17"/>
    <p:sldId id="274" r:id="rId18"/>
    <p:sldId id="275" r:id="rId19"/>
    <p:sldId id="261" r:id="rId20"/>
    <p:sldId id="276" r:id="rId21"/>
    <p:sldId id="262" r:id="rId22"/>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7">
          <p15:clr>
            <a:srgbClr val="A4A3A4"/>
          </p15:clr>
        </p15:guide>
        <p15:guide id="2" pos="5207">
          <p15:clr>
            <a:srgbClr val="A4A3A4"/>
          </p15:clr>
        </p15:guide>
        <p15:guide id="3" orient="horz" pos="1152">
          <p15:clr>
            <a:srgbClr val="A4A3A4"/>
          </p15:clr>
        </p15:guide>
        <p15:guide id="4" pos="691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3" autoAdjust="0"/>
    <p:restoredTop sz="97457" autoAdjust="0"/>
  </p:normalViewPr>
  <p:slideViewPr>
    <p:cSldViewPr snapToGrid="0" showGuides="1">
      <p:cViewPr varScale="1">
        <p:scale>
          <a:sx n="156" d="100"/>
          <a:sy n="156" d="100"/>
        </p:scale>
        <p:origin x="1356" y="96"/>
      </p:cViewPr>
      <p:guideLst>
        <p:guide pos="767"/>
        <p:guide pos="5207"/>
        <p:guide orient="horz" pos="1152"/>
        <p:guide pos="6911"/>
      </p:guideLst>
    </p:cSldViewPr>
  </p:slideViewPr>
  <p:outlineViewPr>
    <p:cViewPr>
      <p:scale>
        <a:sx n="33" d="100"/>
        <a:sy n="33" d="100"/>
      </p:scale>
      <p:origin x="0" y="-1912"/>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C425EF5-B262-4704-8861-A5F7C25F306B}" type="datetimeFigureOut">
              <a:rPr lang="en-US" smtClean="0"/>
              <a:t>8/28/2025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5674B7-3F61-48EC-B523-913C8F46526B}" type="slidenum">
              <a:rPr lang="en-US" smtClean="0"/>
              <a:t>‹#›</a:t>
            </a:fld>
            <a:endParaRPr lang="en-US"/>
          </a:p>
        </p:txBody>
      </p:sp>
    </p:spTree>
    <p:extLst>
      <p:ext uri="{BB962C8B-B14F-4D97-AF65-F5344CB8AC3E}">
        <p14:creationId xmlns:p14="http://schemas.microsoft.com/office/powerpoint/2010/main" val="3612995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briefly about paper pitch oral </a:t>
            </a:r>
            <a:r>
              <a:rPr lang="en-US" dirty="0" err="1"/>
              <a:t>prez</a:t>
            </a:r>
            <a:endParaRPr lang="en-US" dirty="0"/>
          </a:p>
        </p:txBody>
      </p:sp>
      <p:sp>
        <p:nvSpPr>
          <p:cNvPr id="4" name="Slide Number Placeholder 3"/>
          <p:cNvSpPr>
            <a:spLocks noGrp="1"/>
          </p:cNvSpPr>
          <p:nvPr>
            <p:ph type="sldNum" sz="quarter" idx="5"/>
          </p:nvPr>
        </p:nvSpPr>
        <p:spPr/>
        <p:txBody>
          <a:bodyPr/>
          <a:lstStyle/>
          <a:p>
            <a:fld id="{395674B7-3F61-48EC-B523-913C8F46526B}" type="slidenum">
              <a:rPr lang="en-US" smtClean="0"/>
              <a:t>1</a:t>
            </a:fld>
            <a:endParaRPr lang="en-US"/>
          </a:p>
        </p:txBody>
      </p:sp>
    </p:spTree>
    <p:extLst>
      <p:ext uri="{BB962C8B-B14F-4D97-AF65-F5344CB8AC3E}">
        <p14:creationId xmlns:p14="http://schemas.microsoft.com/office/powerpoint/2010/main" val="3268906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674B7-3F61-48EC-B523-913C8F46526B}" type="slidenum">
              <a:rPr lang="en-US" smtClean="0"/>
              <a:t>12</a:t>
            </a:fld>
            <a:endParaRPr lang="en-US"/>
          </a:p>
        </p:txBody>
      </p:sp>
    </p:spTree>
    <p:extLst>
      <p:ext uri="{BB962C8B-B14F-4D97-AF65-F5344CB8AC3E}">
        <p14:creationId xmlns:p14="http://schemas.microsoft.com/office/powerpoint/2010/main" val="1980482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674B7-3F61-48EC-B523-913C8F46526B}" type="slidenum">
              <a:rPr lang="en-US" smtClean="0"/>
              <a:t>13</a:t>
            </a:fld>
            <a:endParaRPr lang="en-US"/>
          </a:p>
        </p:txBody>
      </p:sp>
    </p:spTree>
    <p:extLst>
      <p:ext uri="{BB962C8B-B14F-4D97-AF65-F5344CB8AC3E}">
        <p14:creationId xmlns:p14="http://schemas.microsoft.com/office/powerpoint/2010/main" val="497129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674B7-3F61-48EC-B523-913C8F46526B}" type="slidenum">
              <a:rPr lang="en-US" smtClean="0"/>
              <a:t>14</a:t>
            </a:fld>
            <a:endParaRPr lang="en-US"/>
          </a:p>
        </p:txBody>
      </p:sp>
    </p:spTree>
    <p:extLst>
      <p:ext uri="{BB962C8B-B14F-4D97-AF65-F5344CB8AC3E}">
        <p14:creationId xmlns:p14="http://schemas.microsoft.com/office/powerpoint/2010/main" val="1974042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674B7-3F61-48EC-B523-913C8F46526B}" type="slidenum">
              <a:rPr lang="en-US" smtClean="0"/>
              <a:t>15</a:t>
            </a:fld>
            <a:endParaRPr lang="en-US"/>
          </a:p>
        </p:txBody>
      </p:sp>
    </p:spTree>
    <p:extLst>
      <p:ext uri="{BB962C8B-B14F-4D97-AF65-F5344CB8AC3E}">
        <p14:creationId xmlns:p14="http://schemas.microsoft.com/office/powerpoint/2010/main" val="1017401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16</a:t>
            </a:fld>
            <a:endParaRPr lang="en-US"/>
          </a:p>
        </p:txBody>
      </p:sp>
    </p:spTree>
    <p:extLst>
      <p:ext uri="{BB962C8B-B14F-4D97-AF65-F5344CB8AC3E}">
        <p14:creationId xmlns:p14="http://schemas.microsoft.com/office/powerpoint/2010/main" val="3275686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31F1A17-AB89-41E8-971A-7C0AE8BADB2B}" type="datetime1">
              <a:rPr lang="en-US"/>
              <a:pPr/>
              <a:t>8/28/2025</a:t>
            </a:fld>
            <a:endParaRPr lang="en-US"/>
          </a:p>
        </p:txBody>
      </p:sp>
      <p:sp>
        <p:nvSpPr>
          <p:cNvPr id="6" name="Rectangle 7"/>
          <p:cNvSpPr>
            <a:spLocks noGrp="1" noChangeArrowheads="1"/>
          </p:cNvSpPr>
          <p:nvPr>
            <p:ph type="sldNum" sz="quarter" idx="5"/>
          </p:nvPr>
        </p:nvSpPr>
        <p:spPr>
          <a:ln/>
        </p:spPr>
        <p:txBody>
          <a:bodyPr/>
          <a:lstStyle/>
          <a:p>
            <a:fld id="{C7817947-BE8A-45F9-8AE8-30A3E3959FAB}" type="slidenum">
              <a:rPr lang="en-US"/>
              <a:pPr/>
              <a:t>17</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dirty="0"/>
              <a:t>i.e., no one is more qualified, “more equal than others,” a </a:t>
            </a:r>
            <a:r>
              <a:rPr lang="en-US" i="1" dirty="0"/>
              <a:t>primus inter pares</a:t>
            </a:r>
            <a:endParaRPr lang="en-US" dirty="0"/>
          </a:p>
          <a:p>
            <a:pPr lvl="1"/>
            <a:r>
              <a:rPr lang="en-US" dirty="0"/>
              <a:t>contradicts oligarchy, “guardianship,” noblesse oblige etc.</a:t>
            </a:r>
          </a:p>
          <a:p>
            <a:pPr lvl="1"/>
            <a:r>
              <a:rPr lang="en-US" dirty="0"/>
              <a:t>dahl sees this, or something like this, not just in </a:t>
            </a:r>
            <a:r>
              <a:rPr lang="en-US" dirty="0" err="1"/>
              <a:t>greek</a:t>
            </a:r>
            <a:r>
              <a:rPr lang="en-US" dirty="0"/>
              <a:t> democracy, but in many different kinds of societies (non-western) worldwide.</a:t>
            </a:r>
          </a:p>
          <a:p>
            <a:pPr lvl="1"/>
            <a:r>
              <a:rPr lang="en-US" dirty="0"/>
              <a:t>under strong principle, a democracy is “democratic” with respect to self but not necessarily to others</a:t>
            </a:r>
          </a:p>
          <a:p>
            <a:pPr lvl="2"/>
            <a:r>
              <a:rPr lang="en-US" dirty="0"/>
              <a:t>seeming paradox: democracy </a:t>
            </a:r>
            <a:r>
              <a:rPr lang="en-US" i="1" dirty="0"/>
              <a:t>can</a:t>
            </a:r>
            <a:r>
              <a:rPr lang="en-US" dirty="0"/>
              <a:t> be imperialistic!!</a:t>
            </a:r>
          </a:p>
          <a:p>
            <a:r>
              <a:rPr lang="en-US" dirty="0"/>
              <a:t>can we affirm/deny the strong principal of equality at </a:t>
            </a:r>
            <a:r>
              <a:rPr lang="en-US" dirty="0" err="1"/>
              <a:t>athens</a:t>
            </a:r>
            <a:r>
              <a:rPr lang="en-US" dirty="0"/>
              <a:t>, whether as ideological “reality,” or as socio-</a:t>
            </a:r>
            <a:r>
              <a:rPr lang="en-US" dirty="0" err="1"/>
              <a:t>politcal</a:t>
            </a:r>
            <a:r>
              <a:rPr lang="en-US" dirty="0"/>
              <a:t> actuality?</a:t>
            </a:r>
          </a:p>
        </p:txBody>
      </p:sp>
    </p:spTree>
    <p:extLst>
      <p:ext uri="{BB962C8B-B14F-4D97-AF65-F5344CB8AC3E}">
        <p14:creationId xmlns:p14="http://schemas.microsoft.com/office/powerpoint/2010/main" val="140125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0263" y="555625"/>
            <a:ext cx="2846387" cy="1601788"/>
          </a:xfrm>
        </p:spPr>
      </p:sp>
      <p:sp>
        <p:nvSpPr>
          <p:cNvPr id="3" name="Notes Placeholder 2"/>
          <p:cNvSpPr>
            <a:spLocks noGrp="1"/>
          </p:cNvSpPr>
          <p:nvPr>
            <p:ph type="body" idx="1"/>
          </p:nvPr>
        </p:nvSpPr>
        <p:spPr>
          <a:xfrm>
            <a:off x="547970" y="2234406"/>
            <a:ext cx="5949386" cy="6705600"/>
          </a:xfrm>
        </p:spPr>
        <p:txBody>
          <a:bodyPr>
            <a:normAutofit/>
          </a:bodyPr>
          <a:lstStyle/>
          <a:p>
            <a:r>
              <a:rPr lang="en-US" sz="1100" kern="1200" dirty="0">
                <a:solidFill>
                  <a:schemeClr val="tx1"/>
                </a:solidFill>
                <a:latin typeface="+mn-lt"/>
                <a:ea typeface="+mn-ea"/>
                <a:cs typeface="+mn-cs"/>
              </a:rPr>
              <a:t>106-7. ASSUMPTIONS OF A POLITICAL ORDER</a:t>
            </a:r>
          </a:p>
          <a:p>
            <a:r>
              <a:rPr lang="en-US" sz="1100" kern="1200" dirty="0">
                <a:solidFill>
                  <a:schemeClr val="tx1"/>
                </a:solidFill>
                <a:latin typeface="+mn-lt"/>
                <a:ea typeface="+mn-ea"/>
                <a:cs typeface="+mn-cs"/>
              </a:rPr>
              <a:t>106. starts with idea of a purposeful association, one with aims and binding rules designed with a view to those aims. the decision making process = governmental or collective decision making process.</a:t>
            </a:r>
          </a:p>
          <a:p>
            <a:r>
              <a:rPr lang="en-US" sz="1100" kern="1200" dirty="0">
                <a:solidFill>
                  <a:schemeClr val="tx1"/>
                </a:solidFill>
                <a:latin typeface="+mn-lt"/>
                <a:ea typeface="+mn-ea"/>
                <a:cs typeface="+mn-cs"/>
              </a:rPr>
              <a:t>deals with issue of social control: binding does not = coercive. but something induces obedience. democratic order can thus describe non-state (non-coercive) situations.</a:t>
            </a:r>
          </a:p>
          <a:p>
            <a:r>
              <a:rPr lang="en-US" sz="1100" kern="1200" dirty="0">
                <a:solidFill>
                  <a:schemeClr val="tx1"/>
                </a:solidFill>
                <a:latin typeface="+mn-lt"/>
                <a:ea typeface="+mn-ea"/>
                <a:cs typeface="+mn-cs"/>
              </a:rPr>
              <a:t>107. decision-making involves 2 elements: </a:t>
            </a:r>
            <a:r>
              <a:rPr lang="en-US" sz="1100" i="1" kern="1200" dirty="0">
                <a:solidFill>
                  <a:schemeClr val="tx1"/>
                </a:solidFill>
                <a:latin typeface="+mn-lt"/>
                <a:ea typeface="+mn-ea"/>
                <a:cs typeface="+mn-cs"/>
              </a:rPr>
              <a:t>setting the agenda</a:t>
            </a:r>
            <a:r>
              <a:rPr lang="en-US" sz="1100" i="0" kern="1200" dirty="0">
                <a:solidFill>
                  <a:schemeClr val="tx1"/>
                </a:solidFill>
                <a:latin typeface="+mn-lt"/>
                <a:ea typeface="+mn-ea"/>
                <a:cs typeface="+mn-cs"/>
              </a:rPr>
              <a:t> and </a:t>
            </a:r>
            <a:r>
              <a:rPr lang="en-US" sz="1100" i="1" kern="1200" dirty="0">
                <a:solidFill>
                  <a:schemeClr val="tx1"/>
                </a:solidFill>
                <a:latin typeface="+mn-lt"/>
                <a:ea typeface="+mn-ea"/>
                <a:cs typeface="+mn-cs"/>
              </a:rPr>
              <a:t>deciding the outcome</a:t>
            </a:r>
            <a:r>
              <a:rPr lang="en-US" sz="1100" i="0" kern="1200" dirty="0">
                <a:solidFill>
                  <a:schemeClr val="tx1"/>
                </a:solidFill>
                <a:latin typeface="+mn-lt"/>
                <a:ea typeface="+mn-ea"/>
                <a:cs typeface="+mn-cs"/>
              </a:rPr>
              <a:t> (decisive stage), this last the "moment of sovereignty." "Until the decisive stage is completed, the process of decision making is tentative. ... Decisions become binding only at the conclusion of the decisive stage. ... In principle, a stage is decisive if all prior decisions can still be recalled or reversed. Thus, prior to the decisive stage decisions may be thought of as having been </a:t>
            </a:r>
            <a:r>
              <a:rPr lang="en-US" sz="1100" i="1" kern="1200" dirty="0">
                <a:solidFill>
                  <a:schemeClr val="tx1"/>
                </a:solidFill>
                <a:latin typeface="+mn-lt"/>
                <a:ea typeface="+mn-ea"/>
                <a:cs typeface="+mn-cs"/>
              </a:rPr>
              <a:t>delegated</a:t>
            </a:r>
            <a:r>
              <a:rPr lang="en-US" sz="1100" i="0" kern="1200" dirty="0">
                <a:solidFill>
                  <a:schemeClr val="tx1"/>
                </a:solidFill>
                <a:latin typeface="+mn-lt"/>
                <a:ea typeface="+mn-ea"/>
                <a:cs typeface="+mn-cs"/>
              </a:rPr>
              <a:t> but not </a:t>
            </a:r>
            <a:r>
              <a:rPr lang="en-US" sz="1100" i="1" kern="1200" dirty="0">
                <a:solidFill>
                  <a:schemeClr val="tx1"/>
                </a:solidFill>
                <a:latin typeface="+mn-lt"/>
                <a:ea typeface="+mn-ea"/>
                <a:cs typeface="+mn-cs"/>
              </a:rPr>
              <a:t>alienated</a:t>
            </a:r>
            <a:r>
              <a:rPr lang="en-US" sz="1100" i="0" kern="1200" dirty="0">
                <a:solidFill>
                  <a:schemeClr val="tx1"/>
                </a:solidFill>
                <a:latin typeface="+mn-lt"/>
                <a:ea typeface="+mn-ea"/>
                <a:cs typeface="+mn-cs"/>
              </a:rPr>
              <a:t> by those who participate in the decisive stage, a distinction we return to below."</a:t>
            </a:r>
          </a:p>
          <a:p>
            <a:r>
              <a:rPr lang="en-US" sz="1100" i="0" kern="1200" dirty="0">
                <a:solidFill>
                  <a:schemeClr val="tx1"/>
                </a:solidFill>
                <a:latin typeface="+mn-lt"/>
                <a:ea typeface="+mn-ea"/>
                <a:cs typeface="+mn-cs"/>
              </a:rPr>
              <a:t>107 ff. ASSUMPTIONS JUSTIFYING A DEMOCRATIC POLITICAL ORDER</a:t>
            </a:r>
          </a:p>
          <a:p>
            <a:r>
              <a:rPr lang="en-US" sz="1100" i="0" kern="1200" dirty="0">
                <a:solidFill>
                  <a:schemeClr val="tx1"/>
                </a:solidFill>
                <a:latin typeface="+mn-lt"/>
                <a:ea typeface="+mn-ea"/>
                <a:cs typeface="+mn-cs"/>
              </a:rPr>
              <a:t>no lawmaker may be above the law.</a:t>
            </a:r>
          </a:p>
          <a:p>
            <a:r>
              <a:rPr lang="en-US" sz="1100" i="0" kern="1200" dirty="0">
                <a:solidFill>
                  <a:schemeClr val="tx1"/>
                </a:solidFill>
                <a:latin typeface="+mn-lt"/>
                <a:ea typeface="+mn-ea"/>
                <a:cs typeface="+mn-cs"/>
              </a:rPr>
              <a:t>the interests of all members equally deserving of consideration.</a:t>
            </a:r>
          </a:p>
          <a:p>
            <a:r>
              <a:rPr lang="en-US" sz="1100" i="0" kern="1200" dirty="0">
                <a:solidFill>
                  <a:schemeClr val="tx1"/>
                </a:solidFill>
                <a:latin typeface="+mn-lt"/>
                <a:ea typeface="+mn-ea"/>
                <a:cs typeface="+mn-cs"/>
              </a:rPr>
              <a:t>No adult member of the association should ever be required to demonstrate adequate competence for protecting that member's own interests, except where compelling justification could be shown. that "presupposes that each member of the association is, taken all around, a better judge of his or her interests than others would be. ... let us call the adult members who satisfy this presumption </a:t>
            </a:r>
            <a:r>
              <a:rPr lang="en-US" sz="1100" i="1" kern="1200" dirty="0">
                <a:solidFill>
                  <a:schemeClr val="tx1"/>
                </a:solidFill>
                <a:latin typeface="+mn-lt"/>
                <a:ea typeface="+mn-ea"/>
                <a:cs typeface="+mn-cs"/>
              </a:rPr>
              <a:t>citizens</a:t>
            </a:r>
            <a:r>
              <a:rPr lang="en-US" sz="1100" i="0" kern="1200" dirty="0">
                <a:solidFill>
                  <a:schemeClr val="tx1"/>
                </a:solidFill>
                <a:latin typeface="+mn-lt"/>
                <a:ea typeface="+mn-ea"/>
                <a:cs typeface="+mn-cs"/>
              </a:rPr>
              <a:t>; collectively the citizens constitute the </a:t>
            </a:r>
            <a:r>
              <a:rPr lang="en-US" sz="1100" i="1" kern="1200" dirty="0">
                <a:solidFill>
                  <a:schemeClr val="tx1"/>
                </a:solidFill>
                <a:latin typeface="+mn-lt"/>
                <a:ea typeface="+mn-ea"/>
                <a:cs typeface="+mn-cs"/>
              </a:rPr>
              <a:t>demos</a:t>
            </a:r>
            <a:r>
              <a:rPr lang="en-US" sz="1100" i="0" kern="1200" dirty="0">
                <a:solidFill>
                  <a:schemeClr val="tx1"/>
                </a:solidFill>
                <a:latin typeface="+mn-lt"/>
                <a:ea typeface="+mn-ea"/>
                <a:cs typeface="+mn-cs"/>
              </a:rPr>
              <a:t>, </a:t>
            </a:r>
            <a:r>
              <a:rPr lang="en-US" sz="1100" i="1" kern="1200" dirty="0">
                <a:solidFill>
                  <a:schemeClr val="tx1"/>
                </a:solidFill>
                <a:latin typeface="+mn-lt"/>
                <a:ea typeface="+mn-ea"/>
                <a:cs typeface="+mn-cs"/>
              </a:rPr>
              <a:t>populus</a:t>
            </a:r>
            <a:r>
              <a:rPr lang="en-US" sz="1100" i="0" kern="1200" dirty="0">
                <a:solidFill>
                  <a:schemeClr val="tx1"/>
                </a:solidFill>
                <a:latin typeface="+mn-lt"/>
                <a:ea typeface="+mn-ea"/>
                <a:cs typeface="+mn-cs"/>
              </a:rPr>
              <a:t>, or </a:t>
            </a:r>
            <a:r>
              <a:rPr lang="en-US" sz="1100" i="1" kern="1200" dirty="0">
                <a:solidFill>
                  <a:schemeClr val="tx1"/>
                </a:solidFill>
                <a:latin typeface="+mn-lt"/>
                <a:ea typeface="+mn-ea"/>
                <a:cs typeface="+mn-cs"/>
              </a:rPr>
              <a:t>citizen body</a:t>
            </a:r>
            <a:r>
              <a:rPr lang="en-US" sz="1100" i="0" kern="1200" dirty="0">
                <a:solidFill>
                  <a:schemeClr val="tx1"/>
                </a:solidFill>
                <a:latin typeface="+mn-lt"/>
                <a:ea typeface="+mn-ea"/>
                <a:cs typeface="+mn-cs"/>
              </a:rPr>
              <a:t>."</a:t>
            </a:r>
          </a:p>
          <a:p>
            <a:r>
              <a:rPr lang="en-US" sz="1100" i="0" kern="1200" dirty="0">
                <a:solidFill>
                  <a:schemeClr val="tx1"/>
                </a:solidFill>
                <a:latin typeface="+mn-lt"/>
                <a:ea typeface="+mn-ea"/>
                <a:cs typeface="+mn-cs"/>
              </a:rPr>
              <a:t>In the decision-making process, each citizen's claim as to what is desirable is as valid as the next, none more or less valid - hence, what Dahl calls "strong equality" will obtain within the citizen body under democracy.</a:t>
            </a:r>
          </a:p>
          <a:p>
            <a:r>
              <a:rPr lang="en-US" sz="1100" i="0" kern="1200" dirty="0">
                <a:solidFill>
                  <a:schemeClr val="tx1"/>
                </a:solidFill>
                <a:latin typeface="+mn-lt"/>
                <a:ea typeface="+mn-ea"/>
                <a:cs typeface="+mn-cs"/>
              </a:rPr>
              <a:t>"... scarce and valued things should be fairly allocated." (</a:t>
            </a:r>
            <a:r>
              <a:rPr lang="en-US" sz="1100" i="1" kern="1200" dirty="0">
                <a:solidFill>
                  <a:schemeClr val="tx1"/>
                </a:solidFill>
                <a:latin typeface="+mn-lt"/>
                <a:ea typeface="+mn-ea"/>
                <a:cs typeface="+mn-cs"/>
              </a:rPr>
              <a:t>fairness</a:t>
            </a:r>
            <a:r>
              <a:rPr lang="en-US" sz="1100" i="0" kern="1200" dirty="0">
                <a:solidFill>
                  <a:schemeClr val="tx1"/>
                </a:solidFill>
                <a:latin typeface="+mn-lt"/>
                <a:ea typeface="+mn-ea"/>
                <a:cs typeface="+mn-cs"/>
              </a:rPr>
              <a:t>, not </a:t>
            </a:r>
            <a:r>
              <a:rPr lang="en-US" sz="1100" i="1" kern="1200" dirty="0">
                <a:solidFill>
                  <a:schemeClr val="tx1"/>
                </a:solidFill>
                <a:latin typeface="+mn-lt"/>
                <a:ea typeface="+mn-ea"/>
                <a:cs typeface="+mn-cs"/>
              </a:rPr>
              <a:t>equality</a:t>
            </a:r>
            <a:r>
              <a:rPr lang="en-US" sz="1100" i="0" kern="1200" dirty="0">
                <a:solidFill>
                  <a:schemeClr val="tx1"/>
                </a:solidFill>
                <a:latin typeface="+mn-lt"/>
                <a:ea typeface="+mn-ea"/>
                <a:cs typeface="+mn-cs"/>
              </a:rPr>
              <a:t> - deserts may justify larger allocation.) but at times equal chance to gain scarce item must not be denied.</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18</a:t>
            </a:fld>
            <a:endParaRPr lang="en-US"/>
          </a:p>
        </p:txBody>
      </p:sp>
    </p:spTree>
    <p:extLst>
      <p:ext uri="{BB962C8B-B14F-4D97-AF65-F5344CB8AC3E}">
        <p14:creationId xmlns:p14="http://schemas.microsoft.com/office/powerpoint/2010/main" val="186249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a:solidFill>
                  <a:schemeClr val="tx1"/>
                </a:solidFill>
                <a:latin typeface="+mn-lt"/>
                <a:ea typeface="+mn-ea"/>
                <a:cs typeface="+mn-cs"/>
              </a:rPr>
              <a:t>108 ff. CRITERIA FOR A DEMOCRATIC PROCESS</a:t>
            </a:r>
          </a:p>
          <a:p>
            <a:r>
              <a:rPr lang="en-US" dirty="0"/>
              <a:t>the above</a:t>
            </a:r>
            <a:r>
              <a:rPr lang="en-US" baseline="0" dirty="0"/>
              <a:t> understood as requiring a certain set of preconditions, hence what can be understood as “benchmarks” of democracy.</a:t>
            </a:r>
          </a:p>
          <a:p>
            <a:r>
              <a:rPr lang="en-US" sz="1200" kern="1200" dirty="0">
                <a:solidFill>
                  <a:schemeClr val="tx1"/>
                </a:solidFill>
                <a:latin typeface="+mn-lt"/>
                <a:ea typeface="+mn-ea"/>
                <a:cs typeface="+mn-cs"/>
              </a:rPr>
              <a:t>109. EFFECTIVE PARTICIPATION. citizens must be able to have a voice, be allowed to participate. (ISEGORIA) related to </a:t>
            </a:r>
            <a:r>
              <a:rPr lang="en-US" sz="1200" kern="1200" dirty="0" err="1">
                <a:solidFill>
                  <a:schemeClr val="tx1"/>
                </a:solidFill>
                <a:latin typeface="+mn-lt"/>
                <a:ea typeface="+mn-ea"/>
                <a:cs typeface="+mn-cs"/>
              </a:rPr>
              <a:t>princ</a:t>
            </a:r>
            <a:r>
              <a:rPr lang="en-US" sz="1200" kern="1200" dirty="0">
                <a:solidFill>
                  <a:schemeClr val="tx1"/>
                </a:solidFill>
                <a:latin typeface="+mn-lt"/>
                <a:ea typeface="+mn-ea"/>
                <a:cs typeface="+mn-cs"/>
              </a:rPr>
              <a:t> of equal consideration of interests.)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equality and freedom as essential to democracy, a principal that goes back to </a:t>
            </a:r>
            <a:r>
              <a:rPr lang="en-US" sz="1200" kern="1200" dirty="0" err="1">
                <a:solidFill>
                  <a:schemeClr val="tx1"/>
                </a:solidFill>
                <a:latin typeface="+mn-lt"/>
                <a:ea typeface="+mn-ea"/>
                <a:cs typeface="+mn-cs"/>
              </a:rPr>
              <a:t>aristotle</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those who make the decisions must be the same as those who are subject to the decisions if it is to be thought of as a democratic order. (cf. </a:t>
            </a:r>
            <a:r>
              <a:rPr lang="en-US" sz="1200" kern="1200" dirty="0" err="1">
                <a:solidFill>
                  <a:schemeClr val="tx1"/>
                </a:solidFill>
                <a:latin typeface="+mn-lt"/>
                <a:ea typeface="+mn-ea"/>
                <a:cs typeface="+mn-cs"/>
              </a:rPr>
              <a:t>ari's</a:t>
            </a:r>
            <a:r>
              <a:rPr lang="en-US" sz="1200" kern="1200" dirty="0">
                <a:solidFill>
                  <a:schemeClr val="tx1"/>
                </a:solidFill>
                <a:latin typeface="+mn-lt"/>
                <a:ea typeface="+mn-ea"/>
                <a:cs typeface="+mn-cs"/>
              </a:rPr>
              <a:t> rule and be ruled in turn.)</a:t>
            </a:r>
          </a:p>
          <a:p>
            <a:r>
              <a:rPr lang="en-US" sz="1200" kern="1200" dirty="0">
                <a:solidFill>
                  <a:schemeClr val="tx1"/>
                </a:solidFill>
                <a:latin typeface="+mn-lt"/>
                <a:ea typeface="+mn-ea"/>
                <a:cs typeface="+mn-cs"/>
              </a:rPr>
              <a:t>111. ENLIGHTENED UNDERSTANDING.</a:t>
            </a:r>
          </a:p>
          <a:p>
            <a:r>
              <a:rPr lang="en-US" sz="1200" kern="1200" dirty="0">
                <a:solidFill>
                  <a:schemeClr val="tx1"/>
                </a:solidFill>
                <a:latin typeface="+mn-lt"/>
                <a:ea typeface="+mn-ea"/>
                <a:cs typeface="+mn-cs"/>
              </a:rPr>
              <a:t>citizens ought to have the opportunity somehow to make informed choices.</a:t>
            </a:r>
          </a:p>
          <a:p>
            <a:r>
              <a:rPr lang="en-US" sz="1200" kern="1200" dirty="0">
                <a:solidFill>
                  <a:schemeClr val="tx1"/>
                </a:solidFill>
                <a:latin typeface="+mn-lt"/>
                <a:ea typeface="+mn-ea"/>
                <a:cs typeface="+mn-cs"/>
              </a:rPr>
              <a:t>these three criteria allow us to judge whether a system more or less democratic, and therefore, more or less good - if we presume "good" to equate with "democratic." but "agenda" and even "demos" can imply limiting elements: agendas necessarily restrict the discussion, a demos might itself be constituted restrictively [which leaves us not with democracy but with oligarchy].</a:t>
            </a:r>
          </a:p>
          <a:p>
            <a:r>
              <a:rPr lang="en-US" sz="1200" kern="1200" dirty="0">
                <a:solidFill>
                  <a:schemeClr val="tx1"/>
                </a:solidFill>
                <a:latin typeface="+mn-lt"/>
                <a:ea typeface="+mn-ea"/>
                <a:cs typeface="+mn-cs"/>
              </a:rPr>
              <a:t>111 f. CONTROL OF THE AGENDA.</a:t>
            </a:r>
          </a:p>
          <a:p>
            <a:r>
              <a:rPr lang="en-US" dirty="0"/>
              <a:t>hence the need for a fourth criterion: control of the agenda in the hands of the people. Even if demos decides that some matters to be up to other sorts of process (e.g., justice), still, "As long as the demos could effectively retrieve any matter for decision by itself, the </a:t>
            </a:r>
            <a:r>
              <a:rPr lang="en-US" dirty="0" err="1"/>
              <a:t>cdriterion</a:t>
            </a:r>
            <a:r>
              <a:rPr lang="en-US" dirty="0"/>
              <a:t> would be met.“</a:t>
            </a:r>
          </a:p>
          <a:p>
            <a:r>
              <a:rPr lang="en-US" sz="1200" kern="1200" dirty="0">
                <a:solidFill>
                  <a:schemeClr val="tx1"/>
                </a:solidFill>
                <a:latin typeface="+mn-lt"/>
                <a:ea typeface="+mn-ea"/>
                <a:cs typeface="+mn-cs"/>
              </a:rPr>
              <a:t>116. PROBLEMS</a:t>
            </a:r>
          </a:p>
          <a:p>
            <a:r>
              <a:rPr lang="en-US" sz="1200" kern="1200" dirty="0">
                <a:solidFill>
                  <a:schemeClr val="tx1"/>
                </a:solidFill>
                <a:latin typeface="+mn-lt"/>
                <a:ea typeface="+mn-ea"/>
                <a:cs typeface="+mn-cs"/>
              </a:rPr>
              <a:t>there is the problem of what should the demos be constituted out of.</a:t>
            </a:r>
            <a:r>
              <a:rPr lang="en-US" sz="1200" kern="1200" baseline="0" dirty="0">
                <a:solidFill>
                  <a:schemeClr val="tx1"/>
                </a:solidFill>
                <a:latin typeface="+mn-lt"/>
                <a:ea typeface="+mn-ea"/>
                <a:cs typeface="+mn-cs"/>
              </a:rPr>
              <a:t> is a limited franchise democratic?? early in book (as already noticed) considers conflicting visions of what democracy should be about. p. 5: “</a:t>
            </a:r>
            <a:r>
              <a:rPr lang="en-US" sz="1200" kern="1200" dirty="0">
                <a:solidFill>
                  <a:schemeClr val="tx1"/>
                </a:solidFill>
                <a:latin typeface="+mn-lt"/>
                <a:ea typeface="+mn-ea"/>
                <a:cs typeface="+mn-cs"/>
              </a:rPr>
              <a:t>Critics, not only the adversaries but those who are sympathetic to 'rule by the people,' contend that a process of collective decision-making, no matter how 'democratic,' cannot be justified unless it produces-or at least tends to produce-desirable results.</a:t>
            </a:r>
            <a:r>
              <a:rPr lang="en-US" sz="120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19</a:t>
            </a:fld>
            <a:endParaRPr lang="en-US"/>
          </a:p>
        </p:txBody>
      </p:sp>
    </p:spTree>
    <p:extLst>
      <p:ext uri="{BB962C8B-B14F-4D97-AF65-F5344CB8AC3E}">
        <p14:creationId xmlns:p14="http://schemas.microsoft.com/office/powerpoint/2010/main" val="3620941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674B7-3F61-48EC-B523-913C8F46526B}" type="slidenum">
              <a:rPr lang="en-US" smtClean="0"/>
              <a:t>20</a:t>
            </a:fld>
            <a:endParaRPr lang="en-US"/>
          </a:p>
        </p:txBody>
      </p:sp>
    </p:spTree>
    <p:extLst>
      <p:ext uri="{BB962C8B-B14F-4D97-AF65-F5344CB8AC3E}">
        <p14:creationId xmlns:p14="http://schemas.microsoft.com/office/powerpoint/2010/main" val="4110314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Mass v. elite</a:t>
            </a:r>
          </a:p>
          <a:p>
            <a:pPr lvl="1"/>
            <a:r>
              <a:rPr lang="en-US" dirty="0"/>
              <a:t>elites: </a:t>
            </a:r>
            <a:r>
              <a:rPr lang="en-US" i="1" dirty="0"/>
              <a:t>social</a:t>
            </a:r>
            <a:r>
              <a:rPr lang="en-US" dirty="0"/>
              <a:t> power</a:t>
            </a:r>
          </a:p>
          <a:p>
            <a:pPr lvl="1"/>
            <a:r>
              <a:rPr lang="en-US" dirty="0"/>
              <a:t>masses: </a:t>
            </a:r>
            <a:r>
              <a:rPr lang="en-US" i="1" dirty="0"/>
              <a:t>political</a:t>
            </a:r>
            <a:r>
              <a:rPr lang="en-US" dirty="0"/>
              <a:t> power</a:t>
            </a:r>
          </a:p>
          <a:p>
            <a:r>
              <a:rPr lang="en-US" dirty="0"/>
              <a:t>Political equality</a:t>
            </a:r>
          </a:p>
          <a:p>
            <a:pPr lvl="1"/>
            <a:r>
              <a:rPr lang="en-US" dirty="0"/>
              <a:t>material inequality</a:t>
            </a:r>
          </a:p>
          <a:p>
            <a:r>
              <a:rPr lang="en-US" dirty="0"/>
              <a:t>Freedom (</a:t>
            </a:r>
            <a:r>
              <a:rPr lang="en-US" i="1" dirty="0" err="1"/>
              <a:t>isēgoria</a:t>
            </a:r>
            <a:r>
              <a:rPr lang="en-US" dirty="0"/>
              <a:t>)</a:t>
            </a:r>
          </a:p>
          <a:p>
            <a:pPr lvl="1"/>
            <a:r>
              <a:rPr lang="en-US" dirty="0"/>
              <a:t>consensus (</a:t>
            </a:r>
            <a:r>
              <a:rPr lang="en-US" i="1" dirty="0"/>
              <a:t>homonoia</a:t>
            </a:r>
            <a:r>
              <a:rPr lang="en-US" dirty="0"/>
              <a:t>)</a:t>
            </a:r>
          </a:p>
          <a:p>
            <a:r>
              <a:rPr lang="en-US" dirty="0"/>
              <a:t>Popular sovereignty</a:t>
            </a:r>
          </a:p>
          <a:p>
            <a:pPr lvl="1"/>
            <a:r>
              <a:rPr lang="en-US" dirty="0"/>
              <a:t>rule of law</a:t>
            </a:r>
          </a:p>
          <a:p>
            <a:r>
              <a:rPr lang="en-US" dirty="0"/>
              <a:t>Ideological negotiations</a:t>
            </a:r>
          </a:p>
          <a:p>
            <a:pPr lvl="1"/>
            <a:r>
              <a:rPr lang="en-US" sz="1200" kern="1200" dirty="0">
                <a:solidFill>
                  <a:schemeClr val="tx1"/>
                </a:solidFill>
                <a:latin typeface="+mn-lt"/>
                <a:ea typeface="+mn-ea"/>
                <a:cs typeface="+mn-cs"/>
              </a:rPr>
              <a:t>312. "... public speech was a natural medium of social mediation." feedback, basically dialogical process leading to a </a:t>
            </a:r>
            <a:r>
              <a:rPr lang="en-US" sz="1200" kern="1200" dirty="0" err="1">
                <a:solidFill>
                  <a:schemeClr val="tx1"/>
                </a:solidFill>
                <a:latin typeface="+mn-lt"/>
                <a:ea typeface="+mn-ea"/>
                <a:cs typeface="+mn-cs"/>
              </a:rPr>
              <a:t>dicourse</a:t>
            </a:r>
            <a:r>
              <a:rPr lang="en-US" sz="1200" kern="1200" dirty="0">
                <a:solidFill>
                  <a:schemeClr val="tx1"/>
                </a:solidFill>
                <a:latin typeface="+mn-lt"/>
                <a:ea typeface="+mn-ea"/>
                <a:cs typeface="+mn-cs"/>
              </a:rPr>
              <a:t> evolving, ultimately, in dialectical ways.</a:t>
            </a:r>
            <a:endParaRPr lang="en-US" dirty="0"/>
          </a:p>
          <a:p>
            <a:pPr lvl="1"/>
            <a:r>
              <a:rPr lang="en-US" dirty="0"/>
              <a:t>compromise, smoothing out of differences, stress on community of interests, diffusion of tensions. “Public rhetoric not only </a:t>
            </a:r>
            <a:r>
              <a:rPr lang="en-US" i="1" dirty="0"/>
              <a:t>revealed</a:t>
            </a:r>
            <a:r>
              <a:rPr lang="en-US" dirty="0"/>
              <a:t> public tension, it was a primary vehicle for </a:t>
            </a:r>
            <a:r>
              <a:rPr lang="en-US" i="1" dirty="0"/>
              <a:t>resolving</a:t>
            </a:r>
            <a:r>
              <a:rPr lang="en-US" i="0" baseline="0" dirty="0"/>
              <a:t> tensions” (308 – same page, “symbols of social mediation”)</a:t>
            </a:r>
          </a:p>
          <a:p>
            <a:pPr lvl="1"/>
            <a:r>
              <a:rPr lang="en-US" sz="1200" kern="1200" dirty="0">
                <a:solidFill>
                  <a:schemeClr val="tx1"/>
                </a:solidFill>
                <a:latin typeface="+mn-lt"/>
                <a:ea typeface="+mn-ea"/>
                <a:cs typeface="+mn-cs"/>
              </a:rPr>
              <a:t>since contradiction could not be balanced constitutionally, it had to be balanced "on the ideological plane." the "trick" was to balance somehow power of masses and that of elite: not too much power to latter, but former had to surrender something to them - community over individual interests ultimately. here courtroom oratory - where ideological compromises - played a role. courts where elite litigants often explained themselves to the masses, the mainstay of the large </a:t>
            </a:r>
            <a:r>
              <a:rPr lang="en-US" sz="1200" kern="1200" dirty="0" err="1">
                <a:solidFill>
                  <a:schemeClr val="tx1"/>
                </a:solidFill>
                <a:latin typeface="+mn-lt"/>
                <a:ea typeface="+mn-ea"/>
                <a:cs typeface="+mn-cs"/>
              </a:rPr>
              <a:t>athenian</a:t>
            </a:r>
            <a:r>
              <a:rPr lang="en-US" sz="1200" kern="1200" dirty="0">
                <a:solidFill>
                  <a:schemeClr val="tx1"/>
                </a:solidFill>
                <a:latin typeface="+mn-lt"/>
                <a:ea typeface="+mn-ea"/>
                <a:cs typeface="+mn-cs"/>
              </a:rPr>
              <a:t> juries "well-established language," i.e., topoi, through which elites reconciled their elite status to the many.</a:t>
            </a:r>
            <a:endParaRPr lang="en-US" i="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importance of being elitist”</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dirty="0"/>
              <a:t>the need for some sort of better equipped</a:t>
            </a:r>
            <a:r>
              <a:rPr lang="en-US" baseline="0" dirty="0"/>
              <a:t> advisory class.</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political rhetoric could involve more incentive to a speaker to demonstrate elite status, a value insofar as wishes to present self as deserving to lead. birth and wealth could suggest patriotism, integrity, generosity.</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“Ideological hegemony of the masses”</a:t>
            </a:r>
          </a:p>
          <a:p>
            <a:pPr lvl="1"/>
            <a:r>
              <a:rPr lang="en-US" dirty="0"/>
              <a:t>“The ideological hegemony</a:t>
            </a:r>
            <a:r>
              <a:rPr lang="en-US" baseline="0" dirty="0"/>
              <a:t> of the masses effectively </a:t>
            </a:r>
            <a:r>
              <a:rPr lang="en-US" baseline="0" dirty="0" err="1"/>
              <a:t>chanelled</a:t>
            </a:r>
            <a:r>
              <a:rPr lang="en-US" baseline="0" dirty="0"/>
              <a:t> the fierce competitiveness of elites, a legacy of the aristocratic code, into patterns of behavior that were in the public interest” (333).</a:t>
            </a:r>
          </a:p>
          <a:p>
            <a:pPr lvl="0"/>
            <a:endParaRPr lang="en-US" baseline="0" dirty="0"/>
          </a:p>
          <a:p>
            <a:r>
              <a:rPr lang="en-US" dirty="0"/>
              <a:t>Ober </a:t>
            </a:r>
            <a:r>
              <a:rPr lang="en-US" i="1" dirty="0"/>
              <a:t>Mass and Elite</a:t>
            </a:r>
            <a:r>
              <a:rPr lang="en-US" i="0" dirty="0"/>
              <a:t> p. 294:</a:t>
            </a:r>
          </a:p>
          <a:p>
            <a:endParaRPr lang="en-US" i="0" dirty="0"/>
          </a:p>
          <a:p>
            <a:r>
              <a:rPr lang="en-US" sz="1200" b="0" i="0" kern="1200">
                <a:solidFill>
                  <a:schemeClr val="tx1"/>
                </a:solidFill>
                <a:effectLst/>
                <a:latin typeface="Times New Roman" charset="0"/>
                <a:ea typeface="+mn-ea"/>
                <a:cs typeface="+mn-cs"/>
              </a:rPr>
              <a:t>“On </a:t>
            </a:r>
            <a:r>
              <a:rPr lang="en-US" sz="1200" b="0" i="0" kern="1200" dirty="0">
                <a:solidFill>
                  <a:schemeClr val="tx1"/>
                </a:solidFill>
                <a:effectLst/>
                <a:latin typeface="Times New Roman" charset="0"/>
                <a:ea typeface="+mn-ea"/>
                <a:cs typeface="+mn-cs"/>
              </a:rPr>
              <a:t>the other hand, the existence of the democratic political order posed a quandary for the elite Athenian. As Aristotle noted (Rhet. 1378b26-1379a9; cf. Pol. 1283b34-1284b34), an individual who is superior to his fellows in any one way tends to believe he is entitled to a generally privileged position in society. He who considers himself worthy of privilege because of his social superiority may regard it as an injustice to be placed on equal political footing with average citizens.</a:t>
            </a:r>
            <a:r>
              <a:rPr lang="en-US" sz="1200" b="0" i="0" kern="1200" baseline="0" dirty="0">
                <a:solidFill>
                  <a:schemeClr val="tx1"/>
                </a:solidFill>
                <a:effectLst/>
                <a:latin typeface="Times New Roman" charset="0"/>
                <a:ea typeface="+mn-ea"/>
                <a:cs typeface="+mn-cs"/>
              </a:rPr>
              <a:t>”</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21</a:t>
            </a:fld>
            <a:endParaRPr lang="en-US"/>
          </a:p>
        </p:txBody>
      </p:sp>
    </p:spTree>
    <p:extLst>
      <p:ext uri="{BB962C8B-B14F-4D97-AF65-F5344CB8AC3E}">
        <p14:creationId xmlns:p14="http://schemas.microsoft.com/office/powerpoint/2010/main" val="241094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674B7-3F61-48EC-B523-913C8F46526B}" type="slidenum">
              <a:rPr lang="en-US" smtClean="0"/>
              <a:t>2</a:t>
            </a:fld>
            <a:endParaRPr lang="en-US"/>
          </a:p>
        </p:txBody>
      </p:sp>
    </p:spTree>
    <p:extLst>
      <p:ext uri="{BB962C8B-B14F-4D97-AF65-F5344CB8AC3E}">
        <p14:creationId xmlns:p14="http://schemas.microsoft.com/office/powerpoint/2010/main" val="264202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course, they are….</a:t>
            </a:r>
          </a:p>
          <a:p>
            <a:r>
              <a:rPr lang="en-US" dirty="0"/>
              <a:t>theoretical texts intended to supply perspective (an angle of view), a way to look at things with a view to focus, clarity, insight</a:t>
            </a:r>
          </a:p>
        </p:txBody>
      </p:sp>
      <p:sp>
        <p:nvSpPr>
          <p:cNvPr id="4" name="Slide Number Placeholder 3"/>
          <p:cNvSpPr>
            <a:spLocks noGrp="1"/>
          </p:cNvSpPr>
          <p:nvPr>
            <p:ph type="sldNum" sz="quarter" idx="5"/>
          </p:nvPr>
        </p:nvSpPr>
        <p:spPr/>
        <p:txBody>
          <a:bodyPr/>
          <a:lstStyle/>
          <a:p>
            <a:fld id="{395674B7-3F61-48EC-B523-913C8F46526B}" type="slidenum">
              <a:rPr lang="en-US" smtClean="0"/>
              <a:t>5</a:t>
            </a:fld>
            <a:endParaRPr lang="en-US"/>
          </a:p>
        </p:txBody>
      </p:sp>
    </p:spTree>
    <p:extLst>
      <p:ext uri="{BB962C8B-B14F-4D97-AF65-F5344CB8AC3E}">
        <p14:creationId xmlns:p14="http://schemas.microsoft.com/office/powerpoint/2010/main" val="125699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674B7-3F61-48EC-B523-913C8F46526B}" type="slidenum">
              <a:rPr lang="en-US" smtClean="0"/>
              <a:t>6</a:t>
            </a:fld>
            <a:endParaRPr lang="en-US"/>
          </a:p>
        </p:txBody>
      </p:sp>
    </p:spTree>
    <p:extLst>
      <p:ext uri="{BB962C8B-B14F-4D97-AF65-F5344CB8AC3E}">
        <p14:creationId xmlns:p14="http://schemas.microsoft.com/office/powerpoint/2010/main" val="2521546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674B7-3F61-48EC-B523-913C8F46526B}" type="slidenum">
              <a:rPr lang="en-US" smtClean="0"/>
              <a:t>7</a:t>
            </a:fld>
            <a:endParaRPr lang="en-US"/>
          </a:p>
        </p:txBody>
      </p:sp>
    </p:spTree>
    <p:extLst>
      <p:ext uri="{BB962C8B-B14F-4D97-AF65-F5344CB8AC3E}">
        <p14:creationId xmlns:p14="http://schemas.microsoft.com/office/powerpoint/2010/main" val="190659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674B7-3F61-48EC-B523-913C8F46526B}" type="slidenum">
              <a:rPr lang="en-US" smtClean="0"/>
              <a:t>8</a:t>
            </a:fld>
            <a:endParaRPr lang="en-US"/>
          </a:p>
        </p:txBody>
      </p:sp>
    </p:spTree>
    <p:extLst>
      <p:ext uri="{BB962C8B-B14F-4D97-AF65-F5344CB8AC3E}">
        <p14:creationId xmlns:p14="http://schemas.microsoft.com/office/powerpoint/2010/main" val="1607855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2987322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Times New Roman" charset="0"/>
              <a:ea typeface="+mn-ea"/>
              <a:cs typeface="+mn-cs"/>
            </a:endParaRP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10</a:t>
            </a:fld>
            <a:endParaRPr lang="en-US"/>
          </a:p>
        </p:txBody>
      </p:sp>
    </p:spTree>
    <p:extLst>
      <p:ext uri="{BB962C8B-B14F-4D97-AF65-F5344CB8AC3E}">
        <p14:creationId xmlns:p14="http://schemas.microsoft.com/office/powerpoint/2010/main" val="628907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674B7-3F61-48EC-B523-913C8F46526B}" type="slidenum">
              <a:rPr lang="en-US" smtClean="0"/>
              <a:t>11</a:t>
            </a:fld>
            <a:endParaRPr lang="en-US"/>
          </a:p>
        </p:txBody>
      </p:sp>
    </p:spTree>
    <p:extLst>
      <p:ext uri="{BB962C8B-B14F-4D97-AF65-F5344CB8AC3E}">
        <p14:creationId xmlns:p14="http://schemas.microsoft.com/office/powerpoint/2010/main" val="1542937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72DF39-0C56-45D0-AC63-3B35AFD4F9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
        <p:nvSpPr>
          <p:cNvPr id="11" name="Rectangle 10">
            <a:extLst>
              <a:ext uri="{FF2B5EF4-FFF2-40B4-BE49-F238E27FC236}">
                <a16:creationId xmlns:a16="http://schemas.microsoft.com/office/drawing/2014/main" id="{2CC2E3AD-8D80-4D06-8C4F-3644F173A6AF}"/>
              </a:ext>
              <a:ext uri="{C183D7F6-B498-43B3-948B-1728B52AA6E4}">
                <adec:decorative xmlns:adec="http://schemas.microsoft.com/office/drawing/2017/decorative" val="1"/>
              </a:ext>
            </a:extLst>
          </p:cNvPr>
          <p:cNvSpPr/>
          <p:nvPr/>
        </p:nvSpPr>
        <p:spPr>
          <a:xfrm>
            <a:off x="0" y="0"/>
            <a:ext cx="12188825" cy="6876810"/>
          </a:xfrm>
          <a:prstGeom prst="rect">
            <a:avLst/>
          </a:prstGeom>
          <a:solidFill>
            <a:schemeClr val="bg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8" name="Title 1">
            <a:extLst>
              <a:ext uri="{FF2B5EF4-FFF2-40B4-BE49-F238E27FC236}">
                <a16:creationId xmlns:a16="http://schemas.microsoft.com/office/drawing/2014/main" id="{2CAE099D-8829-4F75-BC00-DD35E3F8B11B}"/>
              </a:ext>
            </a:extLst>
          </p:cNvPr>
          <p:cNvSpPr>
            <a:spLocks noGrp="1"/>
          </p:cNvSpPr>
          <p:nvPr>
            <p:ph type="ctrTitle"/>
          </p:nvPr>
        </p:nvSpPr>
        <p:spPr>
          <a:xfrm>
            <a:off x="601683" y="265223"/>
            <a:ext cx="11241974" cy="1574286"/>
          </a:xfrm>
          <a:solidFill>
            <a:schemeClr val="bg1">
              <a:alpha val="0"/>
            </a:schemeClr>
          </a:solidFill>
        </p:spPr>
        <p:txBody>
          <a:bodyPr>
            <a:normAutofit/>
          </a:bodyPr>
          <a:lstStyle>
            <a:lvl1pPr>
              <a:defRPr sz="6600" b="0">
                <a:solidFill>
                  <a:schemeClr val="tx2"/>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D1C7462C-145C-482A-805E-7B1B6552C434}"/>
              </a:ext>
            </a:extLst>
          </p:cNvPr>
          <p:cNvSpPr>
            <a:spLocks noGrp="1"/>
          </p:cNvSpPr>
          <p:nvPr>
            <p:ph type="subTitle" idx="1"/>
          </p:nvPr>
        </p:nvSpPr>
        <p:spPr>
          <a:xfrm>
            <a:off x="601683" y="1983036"/>
            <a:ext cx="11241974" cy="1373726"/>
          </a:xfrm>
        </p:spPr>
        <p:txBody>
          <a:bodyPr>
            <a:normAutofit/>
          </a:bodyPr>
          <a:lstStyle>
            <a:lvl1pPr marL="45720" indent="0">
              <a:buFontTx/>
              <a:buNone/>
              <a:defRPr sz="4000">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a:gradFill>
            <a:gsLst>
              <a:gs pos="0">
                <a:srgbClr val="A6B6D6"/>
              </a:gs>
              <a:gs pos="100000">
                <a:srgbClr val="FFFFFF">
                  <a:alpha val="0"/>
                </a:srgbClr>
              </a:gs>
            </a:gsLst>
            <a:lin ang="2700000" scaled="0"/>
          </a:gradFill>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lIns="182880" tIns="91440" rIns="182880" bIns="91440"/>
          <a:lstStyle/>
          <a:p>
            <a:r>
              <a:rPr lang="en-US"/>
              <a:t>Click to edit Master title style</a:t>
            </a:r>
            <a:endParaRPr dirty="0"/>
          </a:p>
        </p:txBody>
      </p:sp>
      <p:sp>
        <p:nvSpPr>
          <p:cNvPr id="3" name="Content Placeholder 2"/>
          <p:cNvSpPr>
            <a:spLocks noGrp="1"/>
          </p:cNvSpPr>
          <p:nvPr>
            <p:ph idx="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78C6C108-8F79-46E4-85E2-794911822E92}"/>
              </a:ext>
            </a:extLst>
          </p:cNvPr>
          <p:cNvSpPr>
            <a:spLocks noGrp="1"/>
          </p:cNvSpPr>
          <p:nvPr>
            <p:ph type="ftr" sz="quarter" idx="3"/>
          </p:nvPr>
        </p:nvSpPr>
        <p:spPr>
          <a:xfrm>
            <a:off x="1208836" y="6408109"/>
            <a:ext cx="1849324" cy="261610"/>
          </a:xfrm>
          <a:prstGeom prst="rect">
            <a:avLst/>
          </a:prstGeom>
        </p:spPr>
        <p:txBody>
          <a:bodyPr/>
          <a:lstStyle>
            <a:lvl1pPr>
              <a:defRPr sz="1000"/>
            </a:lvl1pPr>
          </a:lstStyle>
          <a:p>
            <a:r>
              <a:rPr lang="en-US"/>
              <a:t>Theory 1</a:t>
            </a:r>
            <a:endParaRPr lang="en-US" dirty="0"/>
          </a:p>
        </p:txBody>
      </p:sp>
      <p:sp>
        <p:nvSpPr>
          <p:cNvPr id="5" name="Date Placeholder 4">
            <a:extLst>
              <a:ext uri="{FF2B5EF4-FFF2-40B4-BE49-F238E27FC236}">
                <a16:creationId xmlns:a16="http://schemas.microsoft.com/office/drawing/2014/main" id="{DE7C4614-495A-4499-8CFE-793A1AF7330A}"/>
              </a:ext>
            </a:extLst>
          </p:cNvPr>
          <p:cNvSpPr>
            <a:spLocks noGrp="1"/>
          </p:cNvSpPr>
          <p:nvPr>
            <p:ph type="dt" sz="half" idx="2"/>
          </p:nvPr>
        </p:nvSpPr>
        <p:spPr>
          <a:xfrm>
            <a:off x="5606939" y="6408109"/>
            <a:ext cx="974946" cy="261610"/>
          </a:xfrm>
          <a:prstGeom prst="rect">
            <a:avLst/>
          </a:prstGeom>
        </p:spPr>
        <p:txBody>
          <a:bodyPr/>
          <a:lstStyle>
            <a:lvl1pPr algn="ctr">
              <a:defRPr sz="1000"/>
            </a:lvl1pPr>
          </a:lstStyle>
          <a:p>
            <a:r>
              <a:rPr lang="en-US"/>
              <a:t>28-Aug 2025</a:t>
            </a:r>
            <a:endParaRPr lang="en-US" dirty="0"/>
          </a:p>
        </p:txBody>
      </p:sp>
      <p:sp>
        <p:nvSpPr>
          <p:cNvPr id="6" name="Slide Number Placeholder 5">
            <a:extLst>
              <a:ext uri="{FF2B5EF4-FFF2-40B4-BE49-F238E27FC236}">
                <a16:creationId xmlns:a16="http://schemas.microsoft.com/office/drawing/2014/main" id="{C43585F1-474E-410F-A390-A77A92A25782}"/>
              </a:ext>
            </a:extLst>
          </p:cNvPr>
          <p:cNvSpPr>
            <a:spLocks noGrp="1"/>
          </p:cNvSpPr>
          <p:nvPr>
            <p:ph type="sldNum" sz="quarter" idx="4"/>
          </p:nvPr>
        </p:nvSpPr>
        <p:spPr>
          <a:xfrm>
            <a:off x="10615026" y="6408109"/>
            <a:ext cx="356187" cy="261610"/>
          </a:xfrm>
          <a:prstGeom prst="rect">
            <a:avLst/>
          </a:prstGeom>
        </p:spPr>
        <p:txBody>
          <a:bodyPr/>
          <a:lstStyle>
            <a:lvl1pPr algn="r">
              <a:defRPr sz="1000"/>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2091267"/>
            <a:ext cx="9753600" cy="1354665"/>
          </a:xfrm>
          <a:gradFill>
            <a:gsLst>
              <a:gs pos="0">
                <a:srgbClr val="A6B6D6"/>
              </a:gs>
              <a:gs pos="100000">
                <a:srgbClr val="FFFFFF">
                  <a:alpha val="0"/>
                </a:srgbClr>
              </a:gs>
            </a:gsLst>
            <a:lin ang="2700000" scaled="0"/>
          </a:gradFill>
        </p:spPr>
        <p:txBody>
          <a:bodyPr bIns="137160" anchor="b">
            <a:normAutofit/>
          </a:bodyPr>
          <a:lstStyle>
            <a:lvl1pPr algn="l">
              <a:defRPr sz="4400" b="0" cap="none" baseline="0"/>
            </a:lvl1pPr>
          </a:lstStyle>
          <a:p>
            <a:r>
              <a:rPr lang="en-US"/>
              <a:t>Click to edit Master title style</a:t>
            </a:r>
            <a:endParaRPr dirty="0"/>
          </a:p>
        </p:txBody>
      </p:sp>
      <p:sp>
        <p:nvSpPr>
          <p:cNvPr id="3" name="Text Placeholder 2"/>
          <p:cNvSpPr>
            <a:spLocks noGrp="1"/>
          </p:cNvSpPr>
          <p:nvPr>
            <p:ph type="body" idx="1"/>
          </p:nvPr>
        </p:nvSpPr>
        <p:spPr>
          <a:xfrm>
            <a:off x="1213150" y="3742277"/>
            <a:ext cx="9758063" cy="707886"/>
          </a:xfrm>
        </p:spPr>
        <p:txBody>
          <a:bodyPr anchor="t">
            <a:spAutoFit/>
          </a:bodyPr>
          <a:lstStyle>
            <a:lvl1pPr marL="0" indent="0">
              <a:lnSpc>
                <a:spcPct val="125000"/>
              </a:lnSpc>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62479" y="1828800"/>
            <a:ext cx="4708734"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8" name="Straight Connector 7">
            <a:extLst>
              <a:ext uri="{C183D7F6-B498-43B3-948B-1728B52AA6E4}">
                <adec:decorative xmlns:adec="http://schemas.microsoft.com/office/drawing/2017/decorative" val="1"/>
              </a:ext>
            </a:extLst>
          </p:cNvPr>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
        <p:nvSpPr>
          <p:cNvPr id="6" name="Footer Placeholder 3">
            <a:extLst>
              <a:ext uri="{FF2B5EF4-FFF2-40B4-BE49-F238E27FC236}">
                <a16:creationId xmlns:a16="http://schemas.microsoft.com/office/drawing/2014/main" id="{41F74371-CF01-42D9-91C8-10F3CBCBE6BC}"/>
              </a:ext>
            </a:extLst>
          </p:cNvPr>
          <p:cNvSpPr>
            <a:spLocks noGrp="1"/>
          </p:cNvSpPr>
          <p:nvPr>
            <p:ph type="ftr" sz="quarter" idx="3"/>
          </p:nvPr>
        </p:nvSpPr>
        <p:spPr>
          <a:xfrm>
            <a:off x="1208836" y="6408109"/>
            <a:ext cx="1849324" cy="261610"/>
          </a:xfrm>
          <a:prstGeom prst="rect">
            <a:avLst/>
          </a:prstGeom>
        </p:spPr>
        <p:txBody>
          <a:bodyPr/>
          <a:lstStyle>
            <a:lvl1pPr>
              <a:defRPr sz="1000"/>
            </a:lvl1pPr>
          </a:lstStyle>
          <a:p>
            <a:r>
              <a:rPr lang="en-US"/>
              <a:t>Theory 1</a:t>
            </a:r>
            <a:endParaRPr lang="en-US" dirty="0"/>
          </a:p>
        </p:txBody>
      </p:sp>
      <p:sp>
        <p:nvSpPr>
          <p:cNvPr id="7" name="Date Placeholder 4">
            <a:extLst>
              <a:ext uri="{FF2B5EF4-FFF2-40B4-BE49-F238E27FC236}">
                <a16:creationId xmlns:a16="http://schemas.microsoft.com/office/drawing/2014/main" id="{5A419ECF-C4E0-45C5-8F38-958EA4AB0C5B}"/>
              </a:ext>
            </a:extLst>
          </p:cNvPr>
          <p:cNvSpPr>
            <a:spLocks noGrp="1"/>
          </p:cNvSpPr>
          <p:nvPr>
            <p:ph type="dt" sz="half" idx="10"/>
          </p:nvPr>
        </p:nvSpPr>
        <p:spPr>
          <a:xfrm>
            <a:off x="5606939" y="6408109"/>
            <a:ext cx="974946" cy="261610"/>
          </a:xfrm>
          <a:prstGeom prst="rect">
            <a:avLst/>
          </a:prstGeom>
        </p:spPr>
        <p:txBody>
          <a:bodyPr/>
          <a:lstStyle>
            <a:lvl1pPr algn="ctr">
              <a:defRPr sz="1000"/>
            </a:lvl1pPr>
          </a:lstStyle>
          <a:p>
            <a:r>
              <a:rPr lang="en-US"/>
              <a:t>28-Aug 2025</a:t>
            </a:r>
            <a:endParaRPr lang="en-US" dirty="0"/>
          </a:p>
        </p:txBody>
      </p:sp>
      <p:sp>
        <p:nvSpPr>
          <p:cNvPr id="9" name="Slide Number Placeholder 5">
            <a:extLst>
              <a:ext uri="{FF2B5EF4-FFF2-40B4-BE49-F238E27FC236}">
                <a16:creationId xmlns:a16="http://schemas.microsoft.com/office/drawing/2014/main" id="{E4079A54-F26A-48D7-B357-66203BB7B3DB}"/>
              </a:ext>
            </a:extLst>
          </p:cNvPr>
          <p:cNvSpPr>
            <a:spLocks noGrp="1"/>
          </p:cNvSpPr>
          <p:nvPr>
            <p:ph type="sldNum" sz="quarter" idx="4"/>
          </p:nvPr>
        </p:nvSpPr>
        <p:spPr>
          <a:xfrm>
            <a:off x="10615026" y="6408109"/>
            <a:ext cx="356187" cy="261610"/>
          </a:xfrm>
          <a:prstGeom prst="rect">
            <a:avLst/>
          </a:prstGeom>
        </p:spPr>
        <p:txBody>
          <a:bodyPr/>
          <a:lstStyle>
            <a:lvl1pPr algn="r">
              <a:defRPr sz="1000"/>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1"/>
            <a:ext cx="4709160"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26205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1"/>
            <a:ext cx="4709160"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Footer Placeholder 3">
            <a:extLst>
              <a:ext uri="{FF2B5EF4-FFF2-40B4-BE49-F238E27FC236}">
                <a16:creationId xmlns:a16="http://schemas.microsoft.com/office/drawing/2014/main" id="{5C220A2E-679C-493A-AFEB-FBD2DC16F9B6}"/>
              </a:ext>
            </a:extLst>
          </p:cNvPr>
          <p:cNvSpPr>
            <a:spLocks noGrp="1"/>
          </p:cNvSpPr>
          <p:nvPr>
            <p:ph type="ftr" sz="quarter" idx="10"/>
          </p:nvPr>
        </p:nvSpPr>
        <p:spPr>
          <a:xfrm>
            <a:off x="1208836" y="6408109"/>
            <a:ext cx="1849324" cy="261610"/>
          </a:xfrm>
          <a:prstGeom prst="rect">
            <a:avLst/>
          </a:prstGeom>
        </p:spPr>
        <p:txBody>
          <a:bodyPr/>
          <a:lstStyle>
            <a:lvl1pPr>
              <a:defRPr sz="1000"/>
            </a:lvl1pPr>
          </a:lstStyle>
          <a:p>
            <a:r>
              <a:rPr lang="en-US"/>
              <a:t>Theory 1</a:t>
            </a:r>
            <a:endParaRPr lang="en-US" dirty="0"/>
          </a:p>
        </p:txBody>
      </p:sp>
      <p:sp>
        <p:nvSpPr>
          <p:cNvPr id="8" name="Date Placeholder 4">
            <a:extLst>
              <a:ext uri="{FF2B5EF4-FFF2-40B4-BE49-F238E27FC236}">
                <a16:creationId xmlns:a16="http://schemas.microsoft.com/office/drawing/2014/main" id="{56F3A298-FD91-42E8-8EB1-84CBC284D850}"/>
              </a:ext>
            </a:extLst>
          </p:cNvPr>
          <p:cNvSpPr>
            <a:spLocks noGrp="1"/>
          </p:cNvSpPr>
          <p:nvPr>
            <p:ph type="dt" sz="half" idx="11"/>
          </p:nvPr>
        </p:nvSpPr>
        <p:spPr>
          <a:xfrm>
            <a:off x="5606939" y="6408109"/>
            <a:ext cx="974946" cy="261610"/>
          </a:xfrm>
          <a:prstGeom prst="rect">
            <a:avLst/>
          </a:prstGeom>
        </p:spPr>
        <p:txBody>
          <a:bodyPr/>
          <a:lstStyle>
            <a:lvl1pPr algn="ctr">
              <a:defRPr sz="1000"/>
            </a:lvl1pPr>
          </a:lstStyle>
          <a:p>
            <a:r>
              <a:rPr lang="en-US"/>
              <a:t>28-Aug 2025</a:t>
            </a:r>
            <a:endParaRPr lang="en-US" dirty="0"/>
          </a:p>
        </p:txBody>
      </p:sp>
      <p:sp>
        <p:nvSpPr>
          <p:cNvPr id="9" name="Slide Number Placeholder 5">
            <a:extLst>
              <a:ext uri="{FF2B5EF4-FFF2-40B4-BE49-F238E27FC236}">
                <a16:creationId xmlns:a16="http://schemas.microsoft.com/office/drawing/2014/main" id="{FC3AAD97-60AD-488B-8A7F-2F7D246F7997}"/>
              </a:ext>
            </a:extLst>
          </p:cNvPr>
          <p:cNvSpPr>
            <a:spLocks noGrp="1"/>
          </p:cNvSpPr>
          <p:nvPr>
            <p:ph type="sldNum" sz="quarter" idx="12"/>
          </p:nvPr>
        </p:nvSpPr>
        <p:spPr>
          <a:xfrm>
            <a:off x="10615026" y="6408109"/>
            <a:ext cx="356187" cy="261610"/>
          </a:xfrm>
          <a:prstGeom prst="rect">
            <a:avLst/>
          </a:prstGeom>
        </p:spPr>
        <p:txBody>
          <a:bodyPr/>
          <a:lstStyle>
            <a:lvl1pPr algn="r">
              <a:defRPr sz="1000"/>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nchor="ctr" anchorCtr="0"/>
          <a:lstStyle>
            <a:lvl1pPr algn="ctr">
              <a:defRPr/>
            </a:lvl1pPr>
          </a:lstStyle>
          <a:p>
            <a:r>
              <a:rPr lang="en-US"/>
              <a:t>Click to edit Master title style</a:t>
            </a:r>
            <a:endParaRPr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a:solidFill>
            <a:srgbClr val="A6B6D6"/>
          </a:solidFill>
        </p:spPr>
        <p:txBody>
          <a:bodyPr anchor="b">
            <a:noAutofit/>
          </a:bodyPr>
          <a:lstStyle>
            <a:lvl1pPr algn="l">
              <a:defRPr sz="4000" b="0"/>
            </a:lvl1pPr>
          </a:lstStyle>
          <a:p>
            <a:r>
              <a:rPr lang="en-US"/>
              <a:t>Click to edit Master title style</a:t>
            </a:r>
            <a:endParaRPr dirty="0"/>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a:gradFill>
            <a:gsLst>
              <a:gs pos="0">
                <a:srgbClr val="A6B6D6"/>
              </a:gs>
              <a:gs pos="100000">
                <a:srgbClr val="FFFFFF">
                  <a:alpha val="0"/>
                </a:srgbClr>
              </a:gs>
            </a:gsLst>
            <a:lin ang="2700000" scaled="0"/>
          </a:gradFill>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gradFill>
            <a:gsLst>
              <a:gs pos="0">
                <a:srgbClr val="A6B6D6"/>
              </a:gs>
              <a:gs pos="100000">
                <a:srgbClr val="FFFFFF">
                  <a:alpha val="0"/>
                </a:srgbClr>
              </a:gs>
            </a:gsLst>
            <a:lin ang="2700000" scaled="0"/>
          </a:gradFill>
        </p:spPr>
        <p:txBody>
          <a:bodyPr vert="horz" lIns="182880" tIns="91440" rIns="182880" bIns="9144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17614" y="1828800"/>
            <a:ext cx="97536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0EEEA5A4-8901-4DCB-855C-9D1356E69D6C}"/>
              </a:ext>
            </a:extLst>
          </p:cNvPr>
          <p:cNvSpPr>
            <a:spLocks noGrp="1"/>
          </p:cNvSpPr>
          <p:nvPr>
            <p:ph type="ftr" sz="quarter" idx="3"/>
          </p:nvPr>
        </p:nvSpPr>
        <p:spPr>
          <a:xfrm>
            <a:off x="1208836" y="6408109"/>
            <a:ext cx="1849324" cy="261610"/>
          </a:xfrm>
          <a:prstGeom prst="rect">
            <a:avLst/>
          </a:prstGeom>
        </p:spPr>
        <p:txBody>
          <a:bodyPr/>
          <a:lstStyle>
            <a:lvl1pPr>
              <a:defRPr sz="1000"/>
            </a:lvl1pPr>
          </a:lstStyle>
          <a:p>
            <a:r>
              <a:rPr lang="en-US"/>
              <a:t>Theory 1</a:t>
            </a:r>
            <a:endParaRPr lang="en-US" dirty="0"/>
          </a:p>
        </p:txBody>
      </p:sp>
      <p:sp>
        <p:nvSpPr>
          <p:cNvPr id="7" name="Date Placeholder 4">
            <a:extLst>
              <a:ext uri="{FF2B5EF4-FFF2-40B4-BE49-F238E27FC236}">
                <a16:creationId xmlns:a16="http://schemas.microsoft.com/office/drawing/2014/main" id="{0C65830C-7FBF-47F6-99D9-C8E465F18B78}"/>
              </a:ext>
            </a:extLst>
          </p:cNvPr>
          <p:cNvSpPr>
            <a:spLocks noGrp="1"/>
          </p:cNvSpPr>
          <p:nvPr>
            <p:ph type="dt" sz="half" idx="2"/>
          </p:nvPr>
        </p:nvSpPr>
        <p:spPr>
          <a:xfrm>
            <a:off x="5606939" y="6408109"/>
            <a:ext cx="974946" cy="261610"/>
          </a:xfrm>
          <a:prstGeom prst="rect">
            <a:avLst/>
          </a:prstGeom>
        </p:spPr>
        <p:txBody>
          <a:bodyPr/>
          <a:lstStyle>
            <a:lvl1pPr algn="ctr">
              <a:defRPr sz="1000"/>
            </a:lvl1pPr>
          </a:lstStyle>
          <a:p>
            <a:r>
              <a:rPr lang="en-US"/>
              <a:t>28-Aug 2025</a:t>
            </a:r>
            <a:endParaRPr lang="en-US" dirty="0"/>
          </a:p>
        </p:txBody>
      </p:sp>
      <p:sp>
        <p:nvSpPr>
          <p:cNvPr id="8" name="Slide Number Placeholder 5">
            <a:extLst>
              <a:ext uri="{FF2B5EF4-FFF2-40B4-BE49-F238E27FC236}">
                <a16:creationId xmlns:a16="http://schemas.microsoft.com/office/drawing/2014/main" id="{8128233F-A227-4C17-9032-66443E452159}"/>
              </a:ext>
            </a:extLst>
          </p:cNvPr>
          <p:cNvSpPr>
            <a:spLocks noGrp="1"/>
          </p:cNvSpPr>
          <p:nvPr>
            <p:ph type="sldNum" sz="quarter" idx="4"/>
          </p:nvPr>
        </p:nvSpPr>
        <p:spPr>
          <a:xfrm>
            <a:off x="10615026" y="6408109"/>
            <a:ext cx="356187" cy="261610"/>
          </a:xfrm>
          <a:prstGeom prst="rect">
            <a:avLst/>
          </a:prstGeom>
        </p:spPr>
        <p:txBody>
          <a:bodyPr/>
          <a:lstStyle>
            <a:lvl1pPr algn="r">
              <a:defRPr sz="1000"/>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6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37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horturl.at/kbPT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horturl.at/W14oW"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svgsilh.com/image/307757.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openclipart.org/detail/28419/bitterjug_magnifying_glas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ingdev.binghamton.edu/ascholtz/ams355/syllabus.html#critical_think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4A73-B2EC-47B4-96A3-A33B0DE8AE4B}"/>
              </a:ext>
            </a:extLst>
          </p:cNvPr>
          <p:cNvSpPr>
            <a:spLocks noGrp="1"/>
          </p:cNvSpPr>
          <p:nvPr>
            <p:ph type="ctrTitle"/>
          </p:nvPr>
        </p:nvSpPr>
        <p:spPr>
          <a:xfrm>
            <a:off x="601683" y="265223"/>
            <a:ext cx="11241974" cy="1574286"/>
          </a:xfrm>
        </p:spPr>
        <p:txBody>
          <a:bodyPr>
            <a:normAutofit/>
          </a:bodyPr>
          <a:lstStyle/>
          <a:p>
            <a:r>
              <a:rPr lang="en-US" dirty="0"/>
              <a:t>Theoretical Readings 1</a:t>
            </a:r>
          </a:p>
        </p:txBody>
      </p:sp>
      <p:sp>
        <p:nvSpPr>
          <p:cNvPr id="3" name="Subtitle 2">
            <a:extLst>
              <a:ext uri="{FF2B5EF4-FFF2-40B4-BE49-F238E27FC236}">
                <a16:creationId xmlns:a16="http://schemas.microsoft.com/office/drawing/2014/main" id="{B71BB0B6-D106-444D-A9A5-CF8EFA918C78}"/>
              </a:ext>
            </a:extLst>
          </p:cNvPr>
          <p:cNvSpPr>
            <a:spLocks noGrp="1"/>
          </p:cNvSpPr>
          <p:nvPr>
            <p:ph type="subTitle" idx="1"/>
          </p:nvPr>
        </p:nvSpPr>
        <p:spPr>
          <a:xfrm>
            <a:off x="601683" y="1983036"/>
            <a:ext cx="11241974" cy="1373726"/>
          </a:xfrm>
        </p:spPr>
        <p:txBody>
          <a:bodyPr/>
          <a:lstStyle/>
          <a:p>
            <a:r>
              <a:rPr lang="en-US" dirty="0"/>
              <a:t>Dahl and Ober as Lenses</a:t>
            </a:r>
          </a:p>
        </p:txBody>
      </p:sp>
    </p:spTree>
    <p:extLst>
      <p:ext uri="{BB962C8B-B14F-4D97-AF65-F5344CB8AC3E}">
        <p14:creationId xmlns:p14="http://schemas.microsoft.com/office/powerpoint/2010/main" val="16314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D127E1-B259-4339-B5F0-B4F04ABF36B3}"/>
              </a:ext>
            </a:extLst>
          </p:cNvPr>
          <p:cNvSpPr txBox="1"/>
          <p:nvPr/>
        </p:nvSpPr>
        <p:spPr>
          <a:xfrm>
            <a:off x="1217613" y="1144435"/>
            <a:ext cx="9753600" cy="4569136"/>
          </a:xfrm>
          <a:prstGeom prst="rect">
            <a:avLst/>
          </a:prstGeom>
          <a:noFill/>
        </p:spPr>
        <p:txBody>
          <a:bodyPr wrap="square" rtlCol="0" anchor="ctr" anchorCtr="0">
            <a:spAutoFit/>
          </a:bodyPr>
          <a:lstStyle/>
          <a:p>
            <a:pPr algn="ctr">
              <a:lnSpc>
                <a:spcPct val="125000"/>
              </a:lnSpc>
              <a:spcAft>
                <a:spcPts val="1800"/>
              </a:spcAft>
            </a:pPr>
            <a:r>
              <a:rPr lang="en-US" sz="3200" dirty="0"/>
              <a:t>Study Guide:</a:t>
            </a:r>
            <a:br>
              <a:rPr lang="en-US" sz="3200" dirty="0"/>
            </a:br>
            <a:r>
              <a:rPr lang="en-US" sz="3200" dirty="0"/>
              <a:t>“Pick a passage from Plato’s </a:t>
            </a:r>
            <a:r>
              <a:rPr lang="en-US" sz="3200" i="1" dirty="0"/>
              <a:t>Gorgias</a:t>
            </a:r>
            <a:r>
              <a:rPr lang="en-US" sz="3200" dirty="0"/>
              <a:t>. Do either of the readings assigned for today relate to that passage? How?”</a:t>
            </a:r>
          </a:p>
          <a:p>
            <a:pPr algn="ctr">
              <a:lnSpc>
                <a:spcPct val="125000"/>
              </a:lnSpc>
            </a:pPr>
            <a:r>
              <a:rPr lang="en-US" sz="3200" i="1" dirty="0"/>
              <a:t>– Form groups –</a:t>
            </a:r>
          </a:p>
          <a:p>
            <a:pPr algn="ctr">
              <a:lnSpc>
                <a:spcPct val="125000"/>
              </a:lnSpc>
            </a:pPr>
            <a:r>
              <a:rPr lang="en-US" sz="3200" i="1" dirty="0"/>
              <a:t>– Share-discuss findings –</a:t>
            </a:r>
          </a:p>
          <a:p>
            <a:pPr algn="ctr">
              <a:lnSpc>
                <a:spcPct val="125000"/>
              </a:lnSpc>
            </a:pPr>
            <a:r>
              <a:rPr lang="en-US" sz="3200" i="1" dirty="0"/>
              <a:t>– Write on wall –</a:t>
            </a:r>
          </a:p>
        </p:txBody>
      </p:sp>
    </p:spTree>
    <p:extLst>
      <p:ext uri="{BB962C8B-B14F-4D97-AF65-F5344CB8AC3E}">
        <p14:creationId xmlns:p14="http://schemas.microsoft.com/office/powerpoint/2010/main" val="49777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D218F-3BE7-4801-BE1A-E7764BFB48A2}"/>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A9074E9F-2E80-49C0-97AD-DFABD674B91C}"/>
              </a:ext>
            </a:extLst>
          </p:cNvPr>
          <p:cNvSpPr>
            <a:spLocks noGrp="1"/>
          </p:cNvSpPr>
          <p:nvPr>
            <p:ph type="body" idx="1"/>
          </p:nvPr>
        </p:nvSpPr>
        <p:spPr>
          <a:xfrm>
            <a:off x="1213150" y="3742277"/>
            <a:ext cx="9758063" cy="644985"/>
          </a:xfrm>
        </p:spPr>
        <p:txBody>
          <a:bodyPr/>
          <a:lstStyle/>
          <a:p>
            <a:r>
              <a:rPr lang="en-US" dirty="0"/>
              <a:t>Athenian Democracy, 461–404 BCE</a:t>
            </a:r>
          </a:p>
        </p:txBody>
      </p:sp>
    </p:spTree>
    <p:extLst>
      <p:ext uri="{BB962C8B-B14F-4D97-AF65-F5344CB8AC3E}">
        <p14:creationId xmlns:p14="http://schemas.microsoft.com/office/powerpoint/2010/main" val="110269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12CF-A082-486C-9C21-4F07CD60F28F}"/>
              </a:ext>
            </a:extLst>
          </p:cNvPr>
          <p:cNvSpPr>
            <a:spLocks noGrp="1"/>
          </p:cNvSpPr>
          <p:nvPr>
            <p:ph type="title"/>
          </p:nvPr>
        </p:nvSpPr>
        <p:spPr/>
        <p:txBody>
          <a:bodyPr/>
          <a:lstStyle/>
          <a:p>
            <a:r>
              <a:rPr lang="en-US" dirty="0"/>
              <a:t>Athenian Democracy: Definitions</a:t>
            </a:r>
          </a:p>
        </p:txBody>
      </p:sp>
      <p:sp>
        <p:nvSpPr>
          <p:cNvPr id="3" name="Content Placeholder 2">
            <a:extLst>
              <a:ext uri="{FF2B5EF4-FFF2-40B4-BE49-F238E27FC236}">
                <a16:creationId xmlns:a16="http://schemas.microsoft.com/office/drawing/2014/main" id="{AF419AFF-2C9F-4D83-B203-E3EC56A163AF}"/>
              </a:ext>
            </a:extLst>
          </p:cNvPr>
          <p:cNvSpPr>
            <a:spLocks noGrp="1"/>
          </p:cNvSpPr>
          <p:nvPr>
            <p:ph idx="1"/>
          </p:nvPr>
        </p:nvSpPr>
        <p:spPr/>
        <p:txBody>
          <a:bodyPr/>
          <a:lstStyle/>
          <a:p>
            <a:r>
              <a:rPr lang="en-US" dirty="0"/>
              <a:t>Democracy</a:t>
            </a:r>
          </a:p>
          <a:p>
            <a:pPr lvl="1"/>
            <a:r>
              <a:rPr lang="en-US" i="1" dirty="0"/>
              <a:t>dēmos</a:t>
            </a:r>
            <a:r>
              <a:rPr lang="en-US" dirty="0"/>
              <a:t> “people” (or “mob”)</a:t>
            </a:r>
          </a:p>
          <a:p>
            <a:pPr lvl="1"/>
            <a:r>
              <a:rPr lang="en-US" i="1" dirty="0"/>
              <a:t>kratos</a:t>
            </a:r>
            <a:r>
              <a:rPr lang="en-US" dirty="0"/>
              <a:t> “power”</a:t>
            </a:r>
          </a:p>
          <a:p>
            <a:r>
              <a:rPr lang="en-US" dirty="0"/>
              <a:t>Aristotle’s definition</a:t>
            </a:r>
          </a:p>
          <a:p>
            <a:pPr lvl="1"/>
            <a:r>
              <a:rPr lang="en-US" dirty="0"/>
              <a:t>Ruling / being ruled in turn (</a:t>
            </a:r>
            <a:r>
              <a:rPr lang="en-US" i="1" dirty="0"/>
              <a:t>Politics</a:t>
            </a:r>
            <a:r>
              <a:rPr lang="en-US" dirty="0"/>
              <a:t>)</a:t>
            </a:r>
          </a:p>
        </p:txBody>
      </p:sp>
      <p:sp>
        <p:nvSpPr>
          <p:cNvPr id="4" name="Footer Placeholder 3">
            <a:extLst>
              <a:ext uri="{FF2B5EF4-FFF2-40B4-BE49-F238E27FC236}">
                <a16:creationId xmlns:a16="http://schemas.microsoft.com/office/drawing/2014/main" id="{43E097D6-A37C-4C73-A946-95C9B2259D06}"/>
              </a:ext>
            </a:extLst>
          </p:cNvPr>
          <p:cNvSpPr>
            <a:spLocks noGrp="1"/>
          </p:cNvSpPr>
          <p:nvPr>
            <p:ph type="ftr" sz="quarter" idx="3"/>
          </p:nvPr>
        </p:nvSpPr>
        <p:spPr/>
        <p:txBody>
          <a:bodyPr/>
          <a:lstStyle/>
          <a:p>
            <a:r>
              <a:rPr lang="en-US"/>
              <a:t>Theory 1</a:t>
            </a:r>
            <a:endParaRPr lang="en-US" dirty="0"/>
          </a:p>
        </p:txBody>
      </p:sp>
      <p:sp>
        <p:nvSpPr>
          <p:cNvPr id="5" name="Date Placeholder 4">
            <a:extLst>
              <a:ext uri="{FF2B5EF4-FFF2-40B4-BE49-F238E27FC236}">
                <a16:creationId xmlns:a16="http://schemas.microsoft.com/office/drawing/2014/main" id="{7A0C13C0-4125-4221-861F-02C71165B2C3}"/>
              </a:ext>
            </a:extLst>
          </p:cNvPr>
          <p:cNvSpPr>
            <a:spLocks noGrp="1"/>
          </p:cNvSpPr>
          <p:nvPr>
            <p:ph type="dt" sz="half" idx="2"/>
          </p:nvPr>
        </p:nvSpPr>
        <p:spPr/>
        <p:txBody>
          <a:bodyPr/>
          <a:lstStyle/>
          <a:p>
            <a:r>
              <a:rPr lang="en-US"/>
              <a:t>28-Aug 2025</a:t>
            </a:r>
            <a:endParaRPr lang="en-US" dirty="0"/>
          </a:p>
        </p:txBody>
      </p:sp>
      <p:sp>
        <p:nvSpPr>
          <p:cNvPr id="6" name="Slide Number Placeholder 5">
            <a:extLst>
              <a:ext uri="{FF2B5EF4-FFF2-40B4-BE49-F238E27FC236}">
                <a16:creationId xmlns:a16="http://schemas.microsoft.com/office/drawing/2014/main" id="{0EDEE05D-92DB-4588-91A1-97E92D7D58EE}"/>
              </a:ext>
            </a:extLst>
          </p:cNvPr>
          <p:cNvSpPr>
            <a:spLocks noGrp="1"/>
          </p:cNvSpPr>
          <p:nvPr>
            <p:ph type="sldNum" sz="quarter" idx="4"/>
          </p:nvPr>
        </p:nvSpPr>
        <p:spPr/>
        <p:txBody>
          <a:bodyPr/>
          <a:lstStyle/>
          <a:p>
            <a:fld id="{F36C87F6-986D-49E6-AF40-1B3A1EE8064D}" type="slidenum">
              <a:rPr lang="en-US" smtClean="0"/>
              <a:pPr/>
              <a:t>12</a:t>
            </a:fld>
            <a:endParaRPr lang="en-US"/>
          </a:p>
        </p:txBody>
      </p:sp>
      <p:grpSp>
        <p:nvGrpSpPr>
          <p:cNvPr id="12" name="Group 11">
            <a:extLst>
              <a:ext uri="{FF2B5EF4-FFF2-40B4-BE49-F238E27FC236}">
                <a16:creationId xmlns:a16="http://schemas.microsoft.com/office/drawing/2014/main" id="{FCEAB746-4FB3-4CB3-A201-63152ED0E8DE}"/>
              </a:ext>
              <a:ext uri="{C183D7F6-B498-43B3-948B-1728B52AA6E4}">
                <adec:decorative xmlns:adec="http://schemas.microsoft.com/office/drawing/2017/decorative" val="1"/>
              </a:ext>
            </a:extLst>
          </p:cNvPr>
          <p:cNvGrpSpPr/>
          <p:nvPr/>
        </p:nvGrpSpPr>
        <p:grpSpPr>
          <a:xfrm>
            <a:off x="7645081" y="1828800"/>
            <a:ext cx="3326130" cy="2943962"/>
            <a:chOff x="7645081" y="1828800"/>
            <a:chExt cx="3326130" cy="2943962"/>
          </a:xfrm>
        </p:grpSpPr>
        <p:pic>
          <p:nvPicPr>
            <p:cNvPr id="2050" name="Picture 2" descr="decorative">
              <a:extLst>
                <a:ext uri="{FF2B5EF4-FFF2-40B4-BE49-F238E27FC236}">
                  <a16:creationId xmlns:a16="http://schemas.microsoft.com/office/drawing/2014/main" id="{C8A28974-0520-4A8A-BB6B-738CB9AC7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081" y="1828800"/>
              <a:ext cx="3326130" cy="22174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89B1C92-A727-4499-A33C-BF550E7DA4C8}"/>
                </a:ext>
              </a:extLst>
            </p:cNvPr>
            <p:cNvSpPr txBox="1"/>
            <p:nvPr/>
          </p:nvSpPr>
          <p:spPr>
            <a:xfrm>
              <a:off x="7856466" y="4096295"/>
              <a:ext cx="2903359" cy="676467"/>
            </a:xfrm>
            <a:prstGeom prst="rect">
              <a:avLst/>
            </a:prstGeom>
            <a:noFill/>
          </p:spPr>
          <p:txBody>
            <a:bodyPr wrap="none" rtlCol="0" anchor="ctr" anchorCtr="0">
              <a:spAutoFit/>
            </a:bodyPr>
            <a:lstStyle/>
            <a:p>
              <a:pPr algn="ctr">
                <a:lnSpc>
                  <a:spcPct val="125000"/>
                </a:lnSpc>
              </a:pPr>
              <a:r>
                <a:rPr lang="en-US" sz="1600" i="1" dirty="0">
                  <a:solidFill>
                    <a:schemeClr val="tx1">
                      <a:lumMod val="60000"/>
                      <a:lumOff val="40000"/>
                    </a:schemeClr>
                  </a:solidFill>
                </a:rPr>
                <a:t>Bema = speaker’s platform,</a:t>
              </a:r>
              <a:br>
                <a:rPr lang="en-US" sz="1600" i="1" dirty="0">
                  <a:solidFill>
                    <a:schemeClr val="tx1">
                      <a:lumMod val="60000"/>
                      <a:lumOff val="40000"/>
                    </a:schemeClr>
                  </a:solidFill>
                </a:rPr>
              </a:br>
              <a:r>
                <a:rPr lang="en-US" sz="1600" i="1" dirty="0">
                  <a:solidFill>
                    <a:schemeClr val="tx1">
                      <a:lumMod val="60000"/>
                      <a:lumOff val="40000"/>
                    </a:schemeClr>
                  </a:solidFill>
                </a:rPr>
                <a:t>Athenian assembly</a:t>
              </a:r>
            </a:p>
          </p:txBody>
        </p:sp>
      </p:grpSp>
    </p:spTree>
    <p:extLst>
      <p:ext uri="{BB962C8B-B14F-4D97-AF65-F5344CB8AC3E}">
        <p14:creationId xmlns:p14="http://schemas.microsoft.com/office/powerpoint/2010/main" val="134589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518C9-E489-42DB-9276-487345B71607}"/>
              </a:ext>
            </a:extLst>
          </p:cNvPr>
          <p:cNvSpPr>
            <a:spLocks noGrp="1"/>
          </p:cNvSpPr>
          <p:nvPr>
            <p:ph type="title"/>
          </p:nvPr>
        </p:nvSpPr>
        <p:spPr/>
        <p:txBody>
          <a:bodyPr/>
          <a:lstStyle/>
          <a:p>
            <a:r>
              <a:rPr lang="en-US" dirty="0"/>
              <a:t>Athenian Democracy: Offices</a:t>
            </a:r>
          </a:p>
        </p:txBody>
      </p:sp>
      <p:sp>
        <p:nvSpPr>
          <p:cNvPr id="3" name="Content Placeholder 2">
            <a:extLst>
              <a:ext uri="{FF2B5EF4-FFF2-40B4-BE49-F238E27FC236}">
                <a16:creationId xmlns:a16="http://schemas.microsoft.com/office/drawing/2014/main" id="{098E6149-C81C-4EC9-84EE-873CBD3E037C}"/>
              </a:ext>
            </a:extLst>
          </p:cNvPr>
          <p:cNvSpPr>
            <a:spLocks noGrp="1"/>
          </p:cNvSpPr>
          <p:nvPr>
            <p:ph idx="1"/>
          </p:nvPr>
        </p:nvSpPr>
        <p:spPr/>
        <p:txBody>
          <a:bodyPr>
            <a:normAutofit lnSpcReduction="10000"/>
          </a:bodyPr>
          <a:lstStyle/>
          <a:p>
            <a:r>
              <a:rPr lang="en-US" dirty="0"/>
              <a:t>Paid officials (archons)</a:t>
            </a:r>
          </a:p>
          <a:p>
            <a:pPr lvl="1"/>
            <a:r>
              <a:rPr lang="en-US" dirty="0"/>
              <a:t>Lottery-selected</a:t>
            </a:r>
          </a:p>
          <a:p>
            <a:pPr lvl="1"/>
            <a:r>
              <a:rPr lang="en-US" dirty="0"/>
              <a:t>E.g., eponymous archon</a:t>
            </a:r>
          </a:p>
          <a:p>
            <a:pPr lvl="2"/>
            <a:r>
              <a:rPr lang="en-US" dirty="0"/>
              <a:t>after whom the year was named</a:t>
            </a:r>
          </a:p>
          <a:p>
            <a:r>
              <a:rPr lang="en-US" dirty="0"/>
              <a:t>Unpaid officials</a:t>
            </a:r>
          </a:p>
          <a:p>
            <a:pPr lvl="2"/>
            <a:r>
              <a:rPr lang="en-US" dirty="0"/>
              <a:t>Vote-selected</a:t>
            </a:r>
          </a:p>
          <a:p>
            <a:pPr lvl="2"/>
            <a:r>
              <a:rPr lang="en-US" dirty="0"/>
              <a:t>E.g., generals</a:t>
            </a:r>
          </a:p>
        </p:txBody>
      </p:sp>
      <p:sp>
        <p:nvSpPr>
          <p:cNvPr id="4" name="Footer Placeholder 3">
            <a:extLst>
              <a:ext uri="{FF2B5EF4-FFF2-40B4-BE49-F238E27FC236}">
                <a16:creationId xmlns:a16="http://schemas.microsoft.com/office/drawing/2014/main" id="{53BBC704-FF07-413E-9982-AAAE12FFD775}"/>
              </a:ext>
            </a:extLst>
          </p:cNvPr>
          <p:cNvSpPr>
            <a:spLocks noGrp="1"/>
          </p:cNvSpPr>
          <p:nvPr>
            <p:ph type="ftr" sz="quarter" idx="3"/>
          </p:nvPr>
        </p:nvSpPr>
        <p:spPr/>
        <p:txBody>
          <a:bodyPr/>
          <a:lstStyle/>
          <a:p>
            <a:r>
              <a:rPr lang="en-US"/>
              <a:t>Theory 1</a:t>
            </a:r>
            <a:endParaRPr lang="en-US" dirty="0"/>
          </a:p>
        </p:txBody>
      </p:sp>
      <p:sp>
        <p:nvSpPr>
          <p:cNvPr id="5" name="Date Placeholder 4">
            <a:extLst>
              <a:ext uri="{FF2B5EF4-FFF2-40B4-BE49-F238E27FC236}">
                <a16:creationId xmlns:a16="http://schemas.microsoft.com/office/drawing/2014/main" id="{FED3B385-DC73-480F-9478-A067A6206A12}"/>
              </a:ext>
            </a:extLst>
          </p:cNvPr>
          <p:cNvSpPr>
            <a:spLocks noGrp="1"/>
          </p:cNvSpPr>
          <p:nvPr>
            <p:ph type="dt" sz="half" idx="2"/>
          </p:nvPr>
        </p:nvSpPr>
        <p:spPr/>
        <p:txBody>
          <a:bodyPr/>
          <a:lstStyle/>
          <a:p>
            <a:r>
              <a:rPr lang="en-US"/>
              <a:t>28-Aug 2025</a:t>
            </a:r>
            <a:endParaRPr lang="en-US" dirty="0"/>
          </a:p>
        </p:txBody>
      </p:sp>
      <p:sp>
        <p:nvSpPr>
          <p:cNvPr id="6" name="Slide Number Placeholder 5">
            <a:extLst>
              <a:ext uri="{FF2B5EF4-FFF2-40B4-BE49-F238E27FC236}">
                <a16:creationId xmlns:a16="http://schemas.microsoft.com/office/drawing/2014/main" id="{528BC681-33AE-47B8-9AEB-8FD505750BEF}"/>
              </a:ext>
            </a:extLst>
          </p:cNvPr>
          <p:cNvSpPr>
            <a:spLocks noGrp="1"/>
          </p:cNvSpPr>
          <p:nvPr>
            <p:ph type="sldNum" sz="quarter" idx="4"/>
          </p:nvPr>
        </p:nvSpPr>
        <p:spPr/>
        <p:txBody>
          <a:bodyPr/>
          <a:lstStyle/>
          <a:p>
            <a:fld id="{F36C87F6-986D-49E6-AF40-1B3A1EE8064D}" type="slidenum">
              <a:rPr lang="en-US" smtClean="0"/>
              <a:pPr/>
              <a:t>13</a:t>
            </a:fld>
            <a:endParaRPr lang="en-US"/>
          </a:p>
        </p:txBody>
      </p:sp>
    </p:spTree>
    <p:extLst>
      <p:ext uri="{BB962C8B-B14F-4D97-AF65-F5344CB8AC3E}">
        <p14:creationId xmlns:p14="http://schemas.microsoft.com/office/powerpoint/2010/main" val="264283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9AE1-741E-4CEF-8036-32768AC33979}"/>
              </a:ext>
            </a:extLst>
          </p:cNvPr>
          <p:cNvSpPr>
            <a:spLocks noGrp="1"/>
          </p:cNvSpPr>
          <p:nvPr>
            <p:ph type="title"/>
          </p:nvPr>
        </p:nvSpPr>
        <p:spPr/>
        <p:txBody>
          <a:bodyPr/>
          <a:lstStyle/>
          <a:p>
            <a:r>
              <a:rPr lang="en-US" dirty="0"/>
              <a:t>Athenian Democracy: Councils</a:t>
            </a:r>
          </a:p>
        </p:txBody>
      </p:sp>
      <p:sp>
        <p:nvSpPr>
          <p:cNvPr id="3" name="Content Placeholder 2">
            <a:extLst>
              <a:ext uri="{FF2B5EF4-FFF2-40B4-BE49-F238E27FC236}">
                <a16:creationId xmlns:a16="http://schemas.microsoft.com/office/drawing/2014/main" id="{2125D33F-B1C6-45A8-B795-265997F3EDD2}"/>
              </a:ext>
            </a:extLst>
          </p:cNvPr>
          <p:cNvSpPr>
            <a:spLocks noGrp="1"/>
          </p:cNvSpPr>
          <p:nvPr>
            <p:ph sz="half" idx="1"/>
          </p:nvPr>
        </p:nvSpPr>
        <p:spPr/>
        <p:txBody>
          <a:bodyPr/>
          <a:lstStyle/>
          <a:p>
            <a:r>
              <a:rPr lang="en-US" dirty="0"/>
              <a:t>Council (</a:t>
            </a:r>
            <a:r>
              <a:rPr lang="en-US" i="1" dirty="0"/>
              <a:t>boulē</a:t>
            </a:r>
            <a:r>
              <a:rPr lang="en-US" dirty="0"/>
              <a:t>) of 500</a:t>
            </a:r>
          </a:p>
          <a:p>
            <a:pPr lvl="1"/>
            <a:r>
              <a:rPr lang="en-US" dirty="0"/>
              <a:t>Lottery-selected</a:t>
            </a:r>
          </a:p>
          <a:p>
            <a:pPr lvl="1"/>
            <a:r>
              <a:rPr lang="en-US" dirty="0"/>
              <a:t>Agenda setting</a:t>
            </a:r>
          </a:p>
          <a:p>
            <a:pPr lvl="1"/>
            <a:r>
              <a:rPr lang="en-US" dirty="0"/>
              <a:t>Paid</a:t>
            </a:r>
          </a:p>
        </p:txBody>
      </p:sp>
      <p:sp>
        <p:nvSpPr>
          <p:cNvPr id="7" name="Content Placeholder 6">
            <a:extLst>
              <a:ext uri="{FF2B5EF4-FFF2-40B4-BE49-F238E27FC236}">
                <a16:creationId xmlns:a16="http://schemas.microsoft.com/office/drawing/2014/main" id="{FE1F3A01-D2CF-46D6-B76B-B6BD19C1920F}"/>
              </a:ext>
            </a:extLst>
          </p:cNvPr>
          <p:cNvSpPr>
            <a:spLocks noGrp="1"/>
          </p:cNvSpPr>
          <p:nvPr>
            <p:ph sz="half" idx="2"/>
          </p:nvPr>
        </p:nvSpPr>
        <p:spPr/>
        <p:txBody>
          <a:bodyPr/>
          <a:lstStyle/>
          <a:p>
            <a:r>
              <a:rPr lang="en-US" dirty="0"/>
              <a:t>Areopagus council</a:t>
            </a:r>
          </a:p>
          <a:p>
            <a:pPr lvl="1"/>
            <a:r>
              <a:rPr lang="en-US" dirty="0"/>
              <a:t>Ex-archons</a:t>
            </a:r>
          </a:p>
          <a:p>
            <a:pPr lvl="1"/>
            <a:r>
              <a:rPr lang="en-US" dirty="0"/>
              <a:t>Homicide trials</a:t>
            </a:r>
          </a:p>
          <a:p>
            <a:pPr lvl="1"/>
            <a:r>
              <a:rPr lang="en-US" dirty="0"/>
              <a:t>Unpaid</a:t>
            </a:r>
          </a:p>
        </p:txBody>
      </p:sp>
      <p:sp>
        <p:nvSpPr>
          <p:cNvPr id="4" name="Footer Placeholder 3">
            <a:extLst>
              <a:ext uri="{FF2B5EF4-FFF2-40B4-BE49-F238E27FC236}">
                <a16:creationId xmlns:a16="http://schemas.microsoft.com/office/drawing/2014/main" id="{D939EFF5-08EF-44B2-A25A-D306F8E3B915}"/>
              </a:ext>
            </a:extLst>
          </p:cNvPr>
          <p:cNvSpPr>
            <a:spLocks noGrp="1"/>
          </p:cNvSpPr>
          <p:nvPr>
            <p:ph type="ftr" sz="quarter" idx="3"/>
          </p:nvPr>
        </p:nvSpPr>
        <p:spPr/>
        <p:txBody>
          <a:bodyPr/>
          <a:lstStyle/>
          <a:p>
            <a:r>
              <a:rPr lang="en-US"/>
              <a:t>Theory 1</a:t>
            </a:r>
            <a:endParaRPr lang="en-US" dirty="0"/>
          </a:p>
        </p:txBody>
      </p:sp>
      <p:sp>
        <p:nvSpPr>
          <p:cNvPr id="5" name="Date Placeholder 4">
            <a:extLst>
              <a:ext uri="{FF2B5EF4-FFF2-40B4-BE49-F238E27FC236}">
                <a16:creationId xmlns:a16="http://schemas.microsoft.com/office/drawing/2014/main" id="{DFB3521B-0DAF-4C30-B73E-6329F4D095CF}"/>
              </a:ext>
            </a:extLst>
          </p:cNvPr>
          <p:cNvSpPr>
            <a:spLocks noGrp="1"/>
          </p:cNvSpPr>
          <p:nvPr>
            <p:ph type="dt" sz="half" idx="10"/>
          </p:nvPr>
        </p:nvSpPr>
        <p:spPr/>
        <p:txBody>
          <a:bodyPr/>
          <a:lstStyle/>
          <a:p>
            <a:r>
              <a:rPr lang="en-US"/>
              <a:t>28-Aug 2025</a:t>
            </a:r>
            <a:endParaRPr lang="en-US" dirty="0"/>
          </a:p>
        </p:txBody>
      </p:sp>
      <p:sp>
        <p:nvSpPr>
          <p:cNvPr id="6" name="Slide Number Placeholder 5">
            <a:extLst>
              <a:ext uri="{FF2B5EF4-FFF2-40B4-BE49-F238E27FC236}">
                <a16:creationId xmlns:a16="http://schemas.microsoft.com/office/drawing/2014/main" id="{DA437431-6409-467D-91BA-F86C217B3A45}"/>
              </a:ext>
            </a:extLst>
          </p:cNvPr>
          <p:cNvSpPr>
            <a:spLocks noGrp="1"/>
          </p:cNvSpPr>
          <p:nvPr>
            <p:ph type="sldNum" sz="quarter" idx="4"/>
          </p:nvPr>
        </p:nvSpPr>
        <p:spPr/>
        <p:txBody>
          <a:bodyPr/>
          <a:lstStyle/>
          <a:p>
            <a:fld id="{F36C87F6-986D-49E6-AF40-1B3A1EE8064D}" type="slidenum">
              <a:rPr lang="en-US" smtClean="0"/>
              <a:pPr/>
              <a:t>14</a:t>
            </a:fld>
            <a:endParaRPr lang="en-US"/>
          </a:p>
        </p:txBody>
      </p:sp>
    </p:spTree>
    <p:extLst>
      <p:ext uri="{BB962C8B-B14F-4D97-AF65-F5344CB8AC3E}">
        <p14:creationId xmlns:p14="http://schemas.microsoft.com/office/powerpoint/2010/main" val="171128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450F0-8427-44CF-BD97-B6320A8E8911}"/>
              </a:ext>
            </a:extLst>
          </p:cNvPr>
          <p:cNvSpPr>
            <a:spLocks noGrp="1"/>
          </p:cNvSpPr>
          <p:nvPr>
            <p:ph type="title"/>
          </p:nvPr>
        </p:nvSpPr>
        <p:spPr/>
        <p:txBody>
          <a:bodyPr>
            <a:normAutofit fontScale="90000"/>
          </a:bodyPr>
          <a:lstStyle/>
          <a:p>
            <a:r>
              <a:rPr lang="en-US" dirty="0"/>
              <a:t>Athenian Democracy: People’s Role</a:t>
            </a:r>
          </a:p>
        </p:txBody>
      </p:sp>
      <p:sp>
        <p:nvSpPr>
          <p:cNvPr id="8" name="Text Placeholder 7">
            <a:extLst>
              <a:ext uri="{FF2B5EF4-FFF2-40B4-BE49-F238E27FC236}">
                <a16:creationId xmlns:a16="http://schemas.microsoft.com/office/drawing/2014/main" id="{7370E339-EA7A-43C0-AD9E-CE1B5E02937E}"/>
              </a:ext>
            </a:extLst>
          </p:cNvPr>
          <p:cNvSpPr>
            <a:spLocks noGrp="1"/>
          </p:cNvSpPr>
          <p:nvPr>
            <p:ph type="body" idx="1"/>
          </p:nvPr>
        </p:nvSpPr>
        <p:spPr/>
        <p:txBody>
          <a:bodyPr/>
          <a:lstStyle/>
          <a:p>
            <a:r>
              <a:rPr lang="en-US" dirty="0"/>
              <a:t>Popular assembly</a:t>
            </a:r>
          </a:p>
        </p:txBody>
      </p:sp>
      <p:sp>
        <p:nvSpPr>
          <p:cNvPr id="3" name="Content Placeholder 2">
            <a:extLst>
              <a:ext uri="{FF2B5EF4-FFF2-40B4-BE49-F238E27FC236}">
                <a16:creationId xmlns:a16="http://schemas.microsoft.com/office/drawing/2014/main" id="{223A6824-82AF-43FD-9F7B-E40F4E68B6AC}"/>
              </a:ext>
            </a:extLst>
          </p:cNvPr>
          <p:cNvSpPr>
            <a:spLocks noGrp="1"/>
          </p:cNvSpPr>
          <p:nvPr>
            <p:ph sz="half" idx="2"/>
          </p:nvPr>
        </p:nvSpPr>
        <p:spPr/>
        <p:txBody>
          <a:bodyPr/>
          <a:lstStyle/>
          <a:p>
            <a:r>
              <a:rPr lang="en-US" dirty="0"/>
              <a:t> </a:t>
            </a:r>
            <a:r>
              <a:rPr lang="en-US" i="1" dirty="0"/>
              <a:t>ekklēsia</a:t>
            </a:r>
            <a:r>
              <a:rPr lang="en-US" dirty="0"/>
              <a:t>, </a:t>
            </a:r>
            <a:r>
              <a:rPr lang="en-US" i="1" dirty="0"/>
              <a:t>dēmos</a:t>
            </a:r>
            <a:endParaRPr lang="en-US" dirty="0"/>
          </a:p>
          <a:p>
            <a:pPr lvl="1"/>
            <a:r>
              <a:rPr lang="en-US" dirty="0"/>
              <a:t>Adult citizen males</a:t>
            </a:r>
          </a:p>
          <a:p>
            <a:pPr lvl="1"/>
            <a:r>
              <a:rPr lang="en-US" dirty="0"/>
              <a:t>Equal speech (</a:t>
            </a:r>
            <a:r>
              <a:rPr lang="en-US" i="1" dirty="0" err="1"/>
              <a:t>isēgoria</a:t>
            </a:r>
            <a:r>
              <a:rPr lang="en-US" dirty="0"/>
              <a:t>)</a:t>
            </a:r>
          </a:p>
          <a:p>
            <a:pPr lvl="1"/>
            <a:r>
              <a:rPr lang="en-US" dirty="0"/>
              <a:t>Legislation</a:t>
            </a:r>
          </a:p>
          <a:p>
            <a:pPr lvl="1"/>
            <a:r>
              <a:rPr lang="en-US" dirty="0"/>
              <a:t>Paid</a:t>
            </a:r>
          </a:p>
        </p:txBody>
      </p:sp>
      <p:sp>
        <p:nvSpPr>
          <p:cNvPr id="9" name="Text Placeholder 8">
            <a:extLst>
              <a:ext uri="{FF2B5EF4-FFF2-40B4-BE49-F238E27FC236}">
                <a16:creationId xmlns:a16="http://schemas.microsoft.com/office/drawing/2014/main" id="{524E9F02-8BAF-4F55-BF89-CE3E2596E8D3}"/>
              </a:ext>
            </a:extLst>
          </p:cNvPr>
          <p:cNvSpPr>
            <a:spLocks noGrp="1"/>
          </p:cNvSpPr>
          <p:nvPr>
            <p:ph type="body" sz="quarter" idx="3"/>
          </p:nvPr>
        </p:nvSpPr>
        <p:spPr/>
        <p:txBody>
          <a:bodyPr/>
          <a:lstStyle/>
          <a:p>
            <a:r>
              <a:rPr lang="en-US" dirty="0"/>
              <a:t>Popular courts</a:t>
            </a:r>
          </a:p>
        </p:txBody>
      </p:sp>
      <p:sp>
        <p:nvSpPr>
          <p:cNvPr id="7" name="Content Placeholder 6">
            <a:extLst>
              <a:ext uri="{FF2B5EF4-FFF2-40B4-BE49-F238E27FC236}">
                <a16:creationId xmlns:a16="http://schemas.microsoft.com/office/drawing/2014/main" id="{47E20EA0-B07F-42F1-9DA7-1869C0F15775}"/>
              </a:ext>
            </a:extLst>
          </p:cNvPr>
          <p:cNvSpPr>
            <a:spLocks noGrp="1"/>
          </p:cNvSpPr>
          <p:nvPr>
            <p:ph sz="quarter" idx="4"/>
          </p:nvPr>
        </p:nvSpPr>
        <p:spPr/>
        <p:txBody>
          <a:bodyPr/>
          <a:lstStyle/>
          <a:p>
            <a:r>
              <a:rPr lang="en-US" dirty="0"/>
              <a:t> </a:t>
            </a:r>
            <a:r>
              <a:rPr lang="en-US" i="1" dirty="0"/>
              <a:t>ēliaia</a:t>
            </a:r>
            <a:r>
              <a:rPr lang="en-US" dirty="0"/>
              <a:t>, </a:t>
            </a:r>
            <a:r>
              <a:rPr lang="en-US" i="1" dirty="0"/>
              <a:t>dikastēria</a:t>
            </a:r>
            <a:endParaRPr lang="en-US" dirty="0"/>
          </a:p>
          <a:p>
            <a:pPr lvl="1"/>
            <a:r>
              <a:rPr lang="en-US" dirty="0"/>
              <a:t>Adult citizen males</a:t>
            </a:r>
          </a:p>
          <a:p>
            <a:pPr lvl="1"/>
            <a:r>
              <a:rPr lang="en-US" dirty="0"/>
              <a:t>Randomized jury selection</a:t>
            </a:r>
          </a:p>
          <a:p>
            <a:pPr lvl="1"/>
            <a:r>
              <a:rPr lang="en-US" dirty="0"/>
              <a:t>Paid</a:t>
            </a:r>
          </a:p>
        </p:txBody>
      </p:sp>
      <p:sp>
        <p:nvSpPr>
          <p:cNvPr id="4" name="Footer Placeholder 3">
            <a:extLst>
              <a:ext uri="{FF2B5EF4-FFF2-40B4-BE49-F238E27FC236}">
                <a16:creationId xmlns:a16="http://schemas.microsoft.com/office/drawing/2014/main" id="{44F136ED-7169-41F5-8B6D-BC957AC1D224}"/>
              </a:ext>
            </a:extLst>
          </p:cNvPr>
          <p:cNvSpPr>
            <a:spLocks noGrp="1"/>
          </p:cNvSpPr>
          <p:nvPr>
            <p:ph type="ftr" sz="quarter" idx="10"/>
          </p:nvPr>
        </p:nvSpPr>
        <p:spPr/>
        <p:txBody>
          <a:bodyPr/>
          <a:lstStyle/>
          <a:p>
            <a:r>
              <a:rPr lang="en-US"/>
              <a:t>Theory 1</a:t>
            </a:r>
            <a:endParaRPr lang="en-US" dirty="0"/>
          </a:p>
        </p:txBody>
      </p:sp>
      <p:sp>
        <p:nvSpPr>
          <p:cNvPr id="5" name="Date Placeholder 4">
            <a:extLst>
              <a:ext uri="{FF2B5EF4-FFF2-40B4-BE49-F238E27FC236}">
                <a16:creationId xmlns:a16="http://schemas.microsoft.com/office/drawing/2014/main" id="{E72C9453-2ACC-4D91-872A-75986CD7A3A7}"/>
              </a:ext>
            </a:extLst>
          </p:cNvPr>
          <p:cNvSpPr>
            <a:spLocks noGrp="1"/>
          </p:cNvSpPr>
          <p:nvPr>
            <p:ph type="dt" sz="half" idx="11"/>
          </p:nvPr>
        </p:nvSpPr>
        <p:spPr/>
        <p:txBody>
          <a:bodyPr/>
          <a:lstStyle/>
          <a:p>
            <a:r>
              <a:rPr lang="en-US"/>
              <a:t>28-Aug 2025</a:t>
            </a:r>
            <a:endParaRPr lang="en-US" dirty="0"/>
          </a:p>
        </p:txBody>
      </p:sp>
      <p:sp>
        <p:nvSpPr>
          <p:cNvPr id="6" name="Slide Number Placeholder 5">
            <a:extLst>
              <a:ext uri="{FF2B5EF4-FFF2-40B4-BE49-F238E27FC236}">
                <a16:creationId xmlns:a16="http://schemas.microsoft.com/office/drawing/2014/main" id="{8D5A215C-40FD-458C-8BE3-6D5E652FE4C1}"/>
              </a:ext>
            </a:extLst>
          </p:cNvPr>
          <p:cNvSpPr>
            <a:spLocks noGrp="1"/>
          </p:cNvSpPr>
          <p:nvPr>
            <p:ph type="sldNum" sz="quarter" idx="12"/>
          </p:nvPr>
        </p:nvSpPr>
        <p:spPr/>
        <p:txBody>
          <a:bodyPr/>
          <a:lstStyle/>
          <a:p>
            <a:fld id="{F36C87F6-986D-49E6-AF40-1B3A1EE8064D}" type="slidenum">
              <a:rPr lang="en-US" smtClean="0"/>
              <a:pPr/>
              <a:t>15</a:t>
            </a:fld>
            <a:endParaRPr lang="en-US"/>
          </a:p>
        </p:txBody>
      </p:sp>
    </p:spTree>
    <p:extLst>
      <p:ext uri="{BB962C8B-B14F-4D97-AF65-F5344CB8AC3E}">
        <p14:creationId xmlns:p14="http://schemas.microsoft.com/office/powerpoint/2010/main" val="428772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bg/>
                                          </p:spTgt>
                                        </p:tgtEl>
                                        <p:attrNameLst>
                                          <p:attrName>style.visibility</p:attrName>
                                        </p:attrNameLst>
                                      </p:cBhvr>
                                      <p:to>
                                        <p:strVal val="visible"/>
                                      </p:to>
                                    </p:set>
                                    <p:animEffect transition="in" filter="fade">
                                      <p:cBhvr>
                                        <p:cTn id="32" dur="500"/>
                                        <p:tgtEl>
                                          <p:spTgt spid="9">
                                            <p:bg/>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fade">
                                      <p:cBhvr>
                                        <p:cTn id="40" dur="500"/>
                                        <p:tgtEl>
                                          <p:spTgt spid="7">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fade">
                                      <p:cBhvr>
                                        <p:cTn id="43" dur="500"/>
                                        <p:tgtEl>
                                          <p:spTgt spid="7">
                                            <p:txEl>
                                              <p:pRg st="1" end="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Effect transition="in" filter="fade">
                                      <p:cBhvr>
                                        <p:cTn id="46" dur="500"/>
                                        <p:tgtEl>
                                          <p:spTgt spid="7">
                                            <p:txEl>
                                              <p:pRg st="2" end="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3" grpId="0" build="p"/>
      <p:bldP spid="9" grpId="0" uiExpand="1" build="p" animBg="1"/>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Dahl and Ober</a:t>
            </a:r>
          </a:p>
        </p:txBody>
      </p:sp>
      <p:sp>
        <p:nvSpPr>
          <p:cNvPr id="10" name="Subtitle 9"/>
          <p:cNvSpPr>
            <a:spLocks noGrp="1"/>
          </p:cNvSpPr>
          <p:nvPr>
            <p:ph type="body" idx="1"/>
          </p:nvPr>
        </p:nvSpPr>
        <p:spPr>
          <a:xfrm>
            <a:off x="1213150" y="3742277"/>
            <a:ext cx="9758063" cy="644985"/>
          </a:xfrm>
        </p:spPr>
        <p:txBody>
          <a:bodyPr/>
          <a:lstStyle/>
          <a:p>
            <a:r>
              <a:rPr lang="en-US" dirty="0"/>
              <a:t>As Lenses</a:t>
            </a:r>
          </a:p>
        </p:txBody>
      </p:sp>
    </p:spTree>
    <p:extLst>
      <p:ext uri="{BB962C8B-B14F-4D97-AF65-F5344CB8AC3E}">
        <p14:creationId xmlns:p14="http://schemas.microsoft.com/office/powerpoint/2010/main" val="113484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217614" y="274638"/>
            <a:ext cx="9753600" cy="1325562"/>
          </a:xfrm>
        </p:spPr>
        <p:txBody>
          <a:bodyPr>
            <a:normAutofit/>
          </a:bodyPr>
          <a:lstStyle/>
          <a:p>
            <a:r>
              <a:rPr lang="en-US" dirty="0"/>
              <a:t>Dahl’s Strong Principle of Equality</a:t>
            </a:r>
          </a:p>
        </p:txBody>
      </p:sp>
      <p:sp>
        <p:nvSpPr>
          <p:cNvPr id="142340" name="Text Box 4"/>
          <p:cNvSpPr txBox="1">
            <a:spLocks noChangeArrowheads="1"/>
          </p:cNvSpPr>
          <p:nvPr/>
        </p:nvSpPr>
        <p:spPr bwMode="ltGray">
          <a:xfrm>
            <a:off x="1217613" y="2287360"/>
            <a:ext cx="9753600" cy="3107197"/>
          </a:xfrm>
          <a:prstGeom prst="rect">
            <a:avLst/>
          </a:prstGeom>
          <a:noFill/>
        </p:spPr>
        <p:txBody>
          <a:bodyPr wrap="square" rtlCol="0" anchor="ctr" anchorCtr="0">
            <a:spAutoFit/>
          </a:bodyPr>
          <a:lstStyle>
            <a:defPPr>
              <a:defRPr lang="en-US"/>
            </a:defPPr>
            <a:lvl1pPr algn="ctr">
              <a:lnSpc>
                <a:spcPct val="125000"/>
              </a:lnSpc>
              <a:spcAft>
                <a:spcPts val="1800"/>
              </a:spcAft>
              <a:defRPr sz="3200"/>
            </a:lvl1pPr>
          </a:lstStyle>
          <a:p>
            <a:r>
              <a:rPr lang="en-US" dirty="0"/>
              <a:t>The belief that “all members of [an] association are adequately qualified to participate on an equal footing with others in the process of governing the association”</a:t>
            </a:r>
            <a:br>
              <a:rPr lang="en-US" dirty="0"/>
            </a:br>
            <a:r>
              <a:rPr lang="en-US" dirty="0"/>
              <a:t>(Dahl 31)</a:t>
            </a:r>
          </a:p>
        </p:txBody>
      </p:sp>
    </p:spTree>
    <p:extLst>
      <p:ext uri="{BB962C8B-B14F-4D97-AF65-F5344CB8AC3E}">
        <p14:creationId xmlns:p14="http://schemas.microsoft.com/office/powerpoint/2010/main" val="378595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Dahl’s “Assumptions”</a:t>
            </a:r>
            <a:endParaRPr lang="en-US" dirty="0"/>
          </a:p>
        </p:txBody>
      </p:sp>
      <p:sp>
        <p:nvSpPr>
          <p:cNvPr id="12" name="Text Placeholder 11"/>
          <p:cNvSpPr>
            <a:spLocks noGrp="1"/>
          </p:cNvSpPr>
          <p:nvPr>
            <p:ph type="body" idx="1"/>
          </p:nvPr>
        </p:nvSpPr>
        <p:spPr/>
        <p:txBody>
          <a:bodyPr/>
          <a:lstStyle/>
          <a:p>
            <a:r>
              <a:rPr lang="en-US" dirty="0"/>
              <a:t>… for a political order</a:t>
            </a:r>
          </a:p>
        </p:txBody>
      </p:sp>
      <p:sp>
        <p:nvSpPr>
          <p:cNvPr id="13" name="Content Placeholder 12"/>
          <p:cNvSpPr>
            <a:spLocks noGrp="1"/>
          </p:cNvSpPr>
          <p:nvPr>
            <p:ph sz="half" idx="2"/>
          </p:nvPr>
        </p:nvSpPr>
        <p:spPr/>
        <p:txBody>
          <a:bodyPr/>
          <a:lstStyle/>
          <a:p>
            <a:r>
              <a:rPr lang="en-US" dirty="0"/>
              <a:t>Purposeful association</a:t>
            </a:r>
          </a:p>
          <a:p>
            <a:r>
              <a:rPr lang="en-US" dirty="0"/>
              <a:t>Decision making</a:t>
            </a:r>
          </a:p>
          <a:p>
            <a:pPr lvl="1"/>
            <a:r>
              <a:rPr lang="en-US" dirty="0"/>
              <a:t>Agenda setting</a:t>
            </a:r>
          </a:p>
          <a:p>
            <a:pPr lvl="1"/>
            <a:r>
              <a:rPr lang="en-US" dirty="0"/>
              <a:t>Outcome-deciding</a:t>
            </a:r>
          </a:p>
        </p:txBody>
      </p:sp>
      <p:sp>
        <p:nvSpPr>
          <p:cNvPr id="14" name="Text Placeholder 13"/>
          <p:cNvSpPr>
            <a:spLocks noGrp="1"/>
          </p:cNvSpPr>
          <p:nvPr>
            <p:ph type="body" sz="quarter" idx="3"/>
          </p:nvPr>
        </p:nvSpPr>
        <p:spPr/>
        <p:txBody>
          <a:bodyPr/>
          <a:lstStyle/>
          <a:p>
            <a:r>
              <a:rPr lang="en-US" dirty="0"/>
              <a:t>… for a </a:t>
            </a:r>
            <a:r>
              <a:rPr lang="en-US" i="1" dirty="0"/>
              <a:t>democratic</a:t>
            </a:r>
            <a:r>
              <a:rPr lang="en-US" dirty="0"/>
              <a:t> order</a:t>
            </a:r>
          </a:p>
        </p:txBody>
      </p:sp>
      <p:sp>
        <p:nvSpPr>
          <p:cNvPr id="15" name="Content Placeholder 14"/>
          <p:cNvSpPr>
            <a:spLocks noGrp="1"/>
          </p:cNvSpPr>
          <p:nvPr>
            <p:ph sz="quarter" idx="4"/>
          </p:nvPr>
        </p:nvSpPr>
        <p:spPr/>
        <p:txBody>
          <a:bodyPr/>
          <a:lstStyle/>
          <a:p>
            <a:r>
              <a:rPr lang="en-US" dirty="0"/>
              <a:t>Equality before the law</a:t>
            </a:r>
          </a:p>
          <a:p>
            <a:r>
              <a:rPr lang="en-US" dirty="0"/>
              <a:t>Equality of interests</a:t>
            </a:r>
          </a:p>
        </p:txBody>
      </p:sp>
    </p:spTree>
    <p:extLst>
      <p:ext uri="{BB962C8B-B14F-4D97-AF65-F5344CB8AC3E}">
        <p14:creationId xmlns:p14="http://schemas.microsoft.com/office/powerpoint/2010/main" val="415310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500"/>
                                        <p:tgtEl>
                                          <p:spTgt spid="1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fade">
                                      <p:cBhvr>
                                        <p:cTn id="20" dur="500"/>
                                        <p:tgtEl>
                                          <p:spTgt spid="13">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Effect transition="in" filter="fade">
                                      <p:cBhvr>
                                        <p:cTn id="23" dur="500"/>
                                        <p:tgtEl>
                                          <p:spTgt spid="13">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fade">
                                      <p:cBhvr>
                                        <p:cTn id="26" dur="500"/>
                                        <p:tgtEl>
                                          <p:spTgt spid="1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bg/>
                                          </p:spTgt>
                                        </p:tgtEl>
                                        <p:attrNameLst>
                                          <p:attrName>style.visibility</p:attrName>
                                        </p:attrNameLst>
                                      </p:cBhvr>
                                      <p:to>
                                        <p:strVal val="visible"/>
                                      </p:to>
                                    </p:set>
                                    <p:animEffect transition="in" filter="fade">
                                      <p:cBhvr>
                                        <p:cTn id="31" dur="500"/>
                                        <p:tgtEl>
                                          <p:spTgt spid="14">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fade">
                                      <p:cBhvr>
                                        <p:cTn id="34" dur="500"/>
                                        <p:tgtEl>
                                          <p:spTgt spid="1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500"/>
                                        <p:tgtEl>
                                          <p:spTgt spid="1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xEl>
                                              <p:pRg st="1" end="1"/>
                                            </p:txEl>
                                          </p:spTgt>
                                        </p:tgtEl>
                                        <p:attrNameLst>
                                          <p:attrName>style.visibility</p:attrName>
                                        </p:attrNameLst>
                                      </p:cBhvr>
                                      <p:to>
                                        <p:strVal val="visible"/>
                                      </p:to>
                                    </p:set>
                                    <p:animEffect transition="in" filter="fade">
                                      <p:cBhvr>
                                        <p:cTn id="44"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13" grpId="0" build="p"/>
      <p:bldP spid="14" grpId="0" uiExpand="1" build="p" animBg="1"/>
      <p:bldP spid="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normAutofit fontScale="90000"/>
          </a:bodyPr>
          <a:lstStyle/>
          <a:p>
            <a:r>
              <a:rPr lang="en-US"/>
              <a:t>“Criteria for a democratic process”</a:t>
            </a:r>
            <a:endParaRPr lang="en-US" dirty="0"/>
          </a:p>
        </p:txBody>
      </p:sp>
      <p:sp>
        <p:nvSpPr>
          <p:cNvPr id="7" name="Content Placeholder 6">
            <a:extLst>
              <a:ext uri="{FF2B5EF4-FFF2-40B4-BE49-F238E27FC236}">
                <a16:creationId xmlns:a16="http://schemas.microsoft.com/office/drawing/2014/main" id="{2FDE3A05-33D6-41AE-BC2D-14E22B42A30E}"/>
              </a:ext>
            </a:extLst>
          </p:cNvPr>
          <p:cNvSpPr>
            <a:spLocks noGrp="1"/>
          </p:cNvSpPr>
          <p:nvPr>
            <p:ph idx="1"/>
          </p:nvPr>
        </p:nvSpPr>
        <p:spPr/>
        <p:txBody>
          <a:bodyPr>
            <a:normAutofit fontScale="92500" lnSpcReduction="10000"/>
          </a:bodyPr>
          <a:lstStyle/>
          <a:p>
            <a:pPr marL="788670" indent="-742950">
              <a:buFont typeface="+mj-lt"/>
              <a:buAutoNum type="arabicPeriod"/>
            </a:pPr>
            <a:r>
              <a:rPr lang="en-US" dirty="0"/>
              <a:t>Effective participation by citizens.</a:t>
            </a:r>
          </a:p>
          <a:p>
            <a:pPr marL="788670" indent="-742950">
              <a:buFont typeface="+mj-lt"/>
              <a:buAutoNum type="arabicPeriod"/>
            </a:pPr>
            <a:r>
              <a:rPr lang="en-US" dirty="0"/>
              <a:t>Voting equality at the decisive stage.</a:t>
            </a:r>
          </a:p>
          <a:p>
            <a:pPr marL="788670" indent="-742950">
              <a:buFont typeface="+mj-lt"/>
              <a:buAutoNum type="arabicPeriod"/>
            </a:pPr>
            <a:r>
              <a:rPr lang="en-US" dirty="0"/>
              <a:t>Citizens’ enlightened understanding of issues.</a:t>
            </a:r>
          </a:p>
          <a:p>
            <a:pPr marL="788670" indent="-742950">
              <a:buFont typeface="+mj-lt"/>
              <a:buAutoNum type="arabicPeriod"/>
            </a:pPr>
            <a:r>
              <a:rPr lang="en-US" dirty="0"/>
              <a:t>Popular control of agenda.</a:t>
            </a:r>
          </a:p>
          <a:p>
            <a:pPr marL="800100" indent="-755650">
              <a:buFont typeface="Wingdings" panose="05000000000000000000" pitchFamily="2" charset="2"/>
              <a:buChar char=""/>
            </a:pPr>
            <a:r>
              <a:rPr lang="en-US" i="1" dirty="0"/>
              <a:t>Problems?</a:t>
            </a:r>
          </a:p>
        </p:txBody>
      </p:sp>
    </p:spTree>
    <p:extLst>
      <p:ext uri="{BB962C8B-B14F-4D97-AF65-F5344CB8AC3E}">
        <p14:creationId xmlns:p14="http://schemas.microsoft.com/office/powerpoint/2010/main" val="388494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6F982-1CA7-4DE0-BE88-C3BC844B7C0A}"/>
              </a:ext>
            </a:extLst>
          </p:cNvPr>
          <p:cNvSpPr>
            <a:spLocks noGrp="1"/>
          </p:cNvSpPr>
          <p:nvPr>
            <p:ph type="title"/>
          </p:nvPr>
        </p:nvSpPr>
        <p:spPr/>
        <p:txBody>
          <a:bodyPr>
            <a:normAutofit/>
          </a:bodyPr>
          <a:lstStyle/>
          <a:p>
            <a:r>
              <a:rPr lang="en-US" dirty="0"/>
              <a:t>March on Washington Anniversary</a:t>
            </a:r>
          </a:p>
        </p:txBody>
      </p:sp>
      <p:sp>
        <p:nvSpPr>
          <p:cNvPr id="3" name="Content Placeholder 2">
            <a:extLst>
              <a:ext uri="{FF2B5EF4-FFF2-40B4-BE49-F238E27FC236}">
                <a16:creationId xmlns:a16="http://schemas.microsoft.com/office/drawing/2014/main" id="{106076E3-3DE0-4AAB-8FAE-E2BD3C85BE4F}"/>
              </a:ext>
            </a:extLst>
          </p:cNvPr>
          <p:cNvSpPr>
            <a:spLocks noGrp="1"/>
          </p:cNvSpPr>
          <p:nvPr>
            <p:ph idx="1"/>
          </p:nvPr>
        </p:nvSpPr>
        <p:spPr/>
        <p:txBody>
          <a:bodyPr/>
          <a:lstStyle/>
          <a:p>
            <a:r>
              <a:rPr lang="en-US" dirty="0"/>
              <a:t>28-Aug 1963</a:t>
            </a:r>
          </a:p>
          <a:p>
            <a:r>
              <a:rPr lang="en-US" dirty="0"/>
              <a:t>“Tell ’</a:t>
            </a:r>
            <a:r>
              <a:rPr lang="en-US" dirty="0" err="1"/>
              <a:t>em</a:t>
            </a:r>
            <a:r>
              <a:rPr lang="en-US" dirty="0"/>
              <a:t> about the dream, Martin!”</a:t>
            </a:r>
          </a:p>
          <a:p>
            <a:pPr lvl="1"/>
            <a:r>
              <a:rPr lang="en-US" dirty="0">
                <a:hlinkClick r:id="rId3"/>
              </a:rPr>
              <a:t>https://shorturl.at/kbPTN</a:t>
            </a:r>
            <a:endParaRPr lang="en-US" dirty="0"/>
          </a:p>
          <a:p>
            <a:pPr lvl="1"/>
            <a:r>
              <a:rPr lang="en-US" dirty="0">
                <a:hlinkClick r:id="rId4"/>
              </a:rPr>
              <a:t>https://shorturl.at/W14oW</a:t>
            </a:r>
            <a:endParaRPr lang="en-US" dirty="0"/>
          </a:p>
        </p:txBody>
      </p:sp>
      <p:sp>
        <p:nvSpPr>
          <p:cNvPr id="4" name="Footer Placeholder 3">
            <a:extLst>
              <a:ext uri="{FF2B5EF4-FFF2-40B4-BE49-F238E27FC236}">
                <a16:creationId xmlns:a16="http://schemas.microsoft.com/office/drawing/2014/main" id="{A49D10A0-2412-472A-A698-AE8B77D50169}"/>
              </a:ext>
            </a:extLst>
          </p:cNvPr>
          <p:cNvSpPr>
            <a:spLocks noGrp="1"/>
          </p:cNvSpPr>
          <p:nvPr>
            <p:ph type="ftr" sz="quarter" idx="3"/>
          </p:nvPr>
        </p:nvSpPr>
        <p:spPr/>
        <p:txBody>
          <a:bodyPr/>
          <a:lstStyle/>
          <a:p>
            <a:r>
              <a:rPr lang="en-US"/>
              <a:t>Theory 1</a:t>
            </a:r>
            <a:endParaRPr lang="en-US" dirty="0"/>
          </a:p>
        </p:txBody>
      </p:sp>
      <p:sp>
        <p:nvSpPr>
          <p:cNvPr id="5" name="Date Placeholder 4">
            <a:extLst>
              <a:ext uri="{FF2B5EF4-FFF2-40B4-BE49-F238E27FC236}">
                <a16:creationId xmlns:a16="http://schemas.microsoft.com/office/drawing/2014/main" id="{9D1A2C3A-F292-4DBD-B2BE-AD176D25810B}"/>
              </a:ext>
            </a:extLst>
          </p:cNvPr>
          <p:cNvSpPr>
            <a:spLocks noGrp="1"/>
          </p:cNvSpPr>
          <p:nvPr>
            <p:ph type="dt" sz="half" idx="2"/>
          </p:nvPr>
        </p:nvSpPr>
        <p:spPr/>
        <p:txBody>
          <a:bodyPr/>
          <a:lstStyle/>
          <a:p>
            <a:r>
              <a:rPr lang="en-US"/>
              <a:t>28-Aug 2025</a:t>
            </a:r>
            <a:endParaRPr lang="en-US" dirty="0"/>
          </a:p>
        </p:txBody>
      </p:sp>
      <p:sp>
        <p:nvSpPr>
          <p:cNvPr id="6" name="Slide Number Placeholder 5">
            <a:extLst>
              <a:ext uri="{FF2B5EF4-FFF2-40B4-BE49-F238E27FC236}">
                <a16:creationId xmlns:a16="http://schemas.microsoft.com/office/drawing/2014/main" id="{31DCADAA-2E5A-4D3D-9E54-BF14728C9A97}"/>
              </a:ext>
            </a:extLst>
          </p:cNvPr>
          <p:cNvSpPr>
            <a:spLocks noGrp="1"/>
          </p:cNvSpPr>
          <p:nvPr>
            <p:ph type="sldNum" sz="quarter" idx="4"/>
          </p:nvPr>
        </p:nvSpPr>
        <p:spPr/>
        <p:txBody>
          <a:bodyPr/>
          <a:lstStyle/>
          <a:p>
            <a:fld id="{F36C87F6-986D-49E6-AF40-1B3A1EE8064D}" type="slidenum">
              <a:rPr lang="en-US" smtClean="0"/>
              <a:pPr/>
              <a:t>2</a:t>
            </a:fld>
            <a:endParaRPr lang="en-US"/>
          </a:p>
        </p:txBody>
      </p:sp>
    </p:spTree>
    <p:extLst>
      <p:ext uri="{BB962C8B-B14F-4D97-AF65-F5344CB8AC3E}">
        <p14:creationId xmlns:p14="http://schemas.microsoft.com/office/powerpoint/2010/main" val="149941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2D1A-E3B7-4327-9FAD-E3BD854636A1}"/>
              </a:ext>
            </a:extLst>
          </p:cNvPr>
          <p:cNvSpPr>
            <a:spLocks noGrp="1"/>
          </p:cNvSpPr>
          <p:nvPr>
            <p:ph type="title"/>
          </p:nvPr>
        </p:nvSpPr>
        <p:spPr/>
        <p:txBody>
          <a:bodyPr/>
          <a:lstStyle/>
          <a:p>
            <a:r>
              <a:rPr lang="en-US" dirty="0"/>
              <a:t>Ober’s Challenge</a:t>
            </a:r>
          </a:p>
        </p:txBody>
      </p:sp>
      <p:sp>
        <p:nvSpPr>
          <p:cNvPr id="3" name="Content Placeholder 2">
            <a:extLst>
              <a:ext uri="{FF2B5EF4-FFF2-40B4-BE49-F238E27FC236}">
                <a16:creationId xmlns:a16="http://schemas.microsoft.com/office/drawing/2014/main" id="{CBC4B93E-15AB-48FE-B72B-24A0DAB8C031}"/>
              </a:ext>
            </a:extLst>
          </p:cNvPr>
          <p:cNvSpPr>
            <a:spLocks noGrp="1"/>
          </p:cNvSpPr>
          <p:nvPr>
            <p:ph idx="1"/>
          </p:nvPr>
        </p:nvSpPr>
        <p:spPr/>
        <p:txBody>
          <a:bodyPr/>
          <a:lstStyle/>
          <a:p>
            <a:r>
              <a:rPr lang="en-US" dirty="0"/>
              <a:t>Responding to </a:t>
            </a:r>
            <a:r>
              <a:rPr lang="en-US" dirty="0" err="1"/>
              <a:t>Michels</a:t>
            </a:r>
            <a:r>
              <a:rPr lang="en-US" dirty="0"/>
              <a:t>’ “Iron Law of Oligarchy”</a:t>
            </a:r>
          </a:p>
          <a:p>
            <a:r>
              <a:rPr lang="en-US" dirty="0"/>
              <a:t>Proving elitist democracy (Athens) = democracy for real</a:t>
            </a:r>
          </a:p>
        </p:txBody>
      </p:sp>
      <p:sp>
        <p:nvSpPr>
          <p:cNvPr id="4" name="Footer Placeholder 3">
            <a:extLst>
              <a:ext uri="{FF2B5EF4-FFF2-40B4-BE49-F238E27FC236}">
                <a16:creationId xmlns:a16="http://schemas.microsoft.com/office/drawing/2014/main" id="{3611EF2F-21DB-47EF-965B-2DF8AF3D2857}"/>
              </a:ext>
            </a:extLst>
          </p:cNvPr>
          <p:cNvSpPr>
            <a:spLocks noGrp="1"/>
          </p:cNvSpPr>
          <p:nvPr>
            <p:ph type="ftr" sz="quarter" idx="3"/>
          </p:nvPr>
        </p:nvSpPr>
        <p:spPr/>
        <p:txBody>
          <a:bodyPr/>
          <a:lstStyle/>
          <a:p>
            <a:r>
              <a:rPr lang="en-US"/>
              <a:t>Theory 1</a:t>
            </a:r>
            <a:endParaRPr lang="en-US" dirty="0"/>
          </a:p>
        </p:txBody>
      </p:sp>
      <p:sp>
        <p:nvSpPr>
          <p:cNvPr id="5" name="Date Placeholder 4">
            <a:extLst>
              <a:ext uri="{FF2B5EF4-FFF2-40B4-BE49-F238E27FC236}">
                <a16:creationId xmlns:a16="http://schemas.microsoft.com/office/drawing/2014/main" id="{155FC873-4632-4369-8D56-E8B979A594A1}"/>
              </a:ext>
            </a:extLst>
          </p:cNvPr>
          <p:cNvSpPr>
            <a:spLocks noGrp="1"/>
          </p:cNvSpPr>
          <p:nvPr>
            <p:ph type="dt" sz="half" idx="2"/>
          </p:nvPr>
        </p:nvSpPr>
        <p:spPr/>
        <p:txBody>
          <a:bodyPr/>
          <a:lstStyle/>
          <a:p>
            <a:r>
              <a:rPr lang="en-US"/>
              <a:t>28-Aug 2025</a:t>
            </a:r>
            <a:endParaRPr lang="en-US" dirty="0"/>
          </a:p>
        </p:txBody>
      </p:sp>
      <p:sp>
        <p:nvSpPr>
          <p:cNvPr id="6" name="Slide Number Placeholder 5">
            <a:extLst>
              <a:ext uri="{FF2B5EF4-FFF2-40B4-BE49-F238E27FC236}">
                <a16:creationId xmlns:a16="http://schemas.microsoft.com/office/drawing/2014/main" id="{20704D70-9217-41B3-87FD-DAABF1589D59}"/>
              </a:ext>
            </a:extLst>
          </p:cNvPr>
          <p:cNvSpPr>
            <a:spLocks noGrp="1"/>
          </p:cNvSpPr>
          <p:nvPr>
            <p:ph type="sldNum" sz="quarter" idx="4"/>
          </p:nvPr>
        </p:nvSpPr>
        <p:spPr/>
        <p:txBody>
          <a:bodyPr/>
          <a:lstStyle/>
          <a:p>
            <a:fld id="{F36C87F6-986D-49E6-AF40-1B3A1EE8064D}" type="slidenum">
              <a:rPr lang="en-US" smtClean="0"/>
              <a:pPr/>
              <a:t>20</a:t>
            </a:fld>
            <a:endParaRPr lang="en-US"/>
          </a:p>
        </p:txBody>
      </p:sp>
    </p:spTree>
    <p:extLst>
      <p:ext uri="{BB962C8B-B14F-4D97-AF65-F5344CB8AC3E}">
        <p14:creationId xmlns:p14="http://schemas.microsoft.com/office/powerpoint/2010/main" val="143091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Ober’s Dialectical Model. . .</a:t>
            </a:r>
          </a:p>
        </p:txBody>
      </p:sp>
      <p:sp>
        <p:nvSpPr>
          <p:cNvPr id="10" name="Text Placeholder 9"/>
          <p:cNvSpPr>
            <a:spLocks noGrp="1"/>
          </p:cNvSpPr>
          <p:nvPr>
            <p:ph type="body" idx="1"/>
          </p:nvPr>
        </p:nvSpPr>
        <p:spPr/>
        <p:txBody>
          <a:bodyPr/>
          <a:lstStyle/>
          <a:p>
            <a:r>
              <a:rPr lang="en-US" dirty="0"/>
              <a:t>Operative antitheses</a:t>
            </a:r>
          </a:p>
        </p:txBody>
      </p:sp>
      <p:sp>
        <p:nvSpPr>
          <p:cNvPr id="9" name="Content Placeholder 8"/>
          <p:cNvSpPr>
            <a:spLocks noGrp="1"/>
          </p:cNvSpPr>
          <p:nvPr>
            <p:ph sz="half" idx="2"/>
          </p:nvPr>
        </p:nvSpPr>
        <p:spPr/>
        <p:txBody>
          <a:bodyPr>
            <a:normAutofit/>
          </a:bodyPr>
          <a:lstStyle/>
          <a:p>
            <a:r>
              <a:rPr lang="en-US" dirty="0"/>
              <a:t>Mass/elite</a:t>
            </a:r>
          </a:p>
          <a:p>
            <a:r>
              <a:rPr lang="en-US" dirty="0"/>
              <a:t>Equality/inequality</a:t>
            </a:r>
          </a:p>
          <a:p>
            <a:r>
              <a:rPr lang="en-US" dirty="0"/>
              <a:t>Freedom/consensus</a:t>
            </a:r>
          </a:p>
          <a:p>
            <a:r>
              <a:rPr lang="en-US" dirty="0"/>
              <a:t>Popular sovereignty/rule of law</a:t>
            </a:r>
          </a:p>
        </p:txBody>
      </p:sp>
      <p:sp>
        <p:nvSpPr>
          <p:cNvPr id="11" name="Text Placeholder 10"/>
          <p:cNvSpPr>
            <a:spLocks noGrp="1"/>
          </p:cNvSpPr>
          <p:nvPr>
            <p:ph type="body" sz="quarter" idx="3"/>
          </p:nvPr>
        </p:nvSpPr>
        <p:spPr/>
        <p:txBody>
          <a:bodyPr/>
          <a:lstStyle/>
          <a:p>
            <a:r>
              <a:rPr lang="en-US" dirty="0"/>
              <a:t>Ideological negotiations</a:t>
            </a:r>
          </a:p>
        </p:txBody>
      </p:sp>
      <p:sp>
        <p:nvSpPr>
          <p:cNvPr id="12" name="Content Placeholder 11"/>
          <p:cNvSpPr>
            <a:spLocks noGrp="1"/>
          </p:cNvSpPr>
          <p:nvPr>
            <p:ph sz="quarter" idx="4"/>
          </p:nvPr>
        </p:nvSpPr>
        <p:spPr/>
        <p:txBody>
          <a:bodyPr>
            <a:normAutofit/>
          </a:bodyPr>
          <a:lstStyle/>
          <a:p>
            <a:r>
              <a:rPr lang="en-US" dirty="0"/>
              <a:t>Rhetorical mediation</a:t>
            </a:r>
          </a:p>
          <a:p>
            <a:pPr lvl="1"/>
            <a:r>
              <a:rPr lang="en-US" i="1" dirty="0"/>
              <a:t>Topoi</a:t>
            </a:r>
          </a:p>
          <a:p>
            <a:r>
              <a:rPr lang="en-US" dirty="0"/>
              <a:t>Ideological...</a:t>
            </a:r>
          </a:p>
          <a:p>
            <a:pPr lvl="1"/>
            <a:r>
              <a:rPr lang="en-US" dirty="0"/>
              <a:t>Elitism</a:t>
            </a:r>
          </a:p>
          <a:p>
            <a:pPr lvl="1"/>
            <a:r>
              <a:rPr lang="en-US" dirty="0"/>
              <a:t> Popular hegemony</a:t>
            </a:r>
          </a:p>
        </p:txBody>
      </p:sp>
    </p:spTree>
    <p:extLst>
      <p:ext uri="{BB962C8B-B14F-4D97-AF65-F5344CB8AC3E}">
        <p14:creationId xmlns:p14="http://schemas.microsoft.com/office/powerpoint/2010/main" val="144396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bg/>
                                          </p:spTgt>
                                        </p:tgtEl>
                                        <p:attrNameLst>
                                          <p:attrName>style.visibility</p:attrName>
                                        </p:attrNameLst>
                                      </p:cBhvr>
                                      <p:to>
                                        <p:strVal val="visible"/>
                                      </p:to>
                                    </p:set>
                                    <p:animEffect transition="in" filter="fade">
                                      <p:cBhvr>
                                        <p:cTn id="35" dur="500"/>
                                        <p:tgtEl>
                                          <p:spTgt spid="11">
                                            <p:bg/>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fade">
                                      <p:cBhvr>
                                        <p:cTn id="38" dur="500"/>
                                        <p:tgtEl>
                                          <p:spTgt spid="1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fade">
                                      <p:cBhvr>
                                        <p:cTn id="43" dur="500"/>
                                        <p:tgtEl>
                                          <p:spTgt spid="12">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500"/>
                                        <p:tgtEl>
                                          <p:spTgt spid="12">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xEl>
                                              <p:pRg st="2" end="2"/>
                                            </p:txEl>
                                          </p:spTgt>
                                        </p:tgtEl>
                                        <p:attrNameLst>
                                          <p:attrName>style.visibility</p:attrName>
                                        </p:attrNameLst>
                                      </p:cBhvr>
                                      <p:to>
                                        <p:strVal val="visible"/>
                                      </p:to>
                                    </p:set>
                                    <p:animEffect transition="in" filter="fade">
                                      <p:cBhvr>
                                        <p:cTn id="51" dur="500"/>
                                        <p:tgtEl>
                                          <p:spTgt spid="12">
                                            <p:txEl>
                                              <p:pRg st="2" end="2"/>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xEl>
                                              <p:pRg st="3" end="3"/>
                                            </p:txEl>
                                          </p:spTgt>
                                        </p:tgtEl>
                                        <p:attrNameLst>
                                          <p:attrName>style.visibility</p:attrName>
                                        </p:attrNameLst>
                                      </p:cBhvr>
                                      <p:to>
                                        <p:strVal val="visible"/>
                                      </p:to>
                                    </p:set>
                                    <p:animEffect transition="in" filter="fade">
                                      <p:cBhvr>
                                        <p:cTn id="54" dur="500"/>
                                        <p:tgtEl>
                                          <p:spTgt spid="12">
                                            <p:txEl>
                                              <p:pRg st="3" end="3"/>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
                                            <p:txEl>
                                              <p:pRg st="4" end="4"/>
                                            </p:txEl>
                                          </p:spTgt>
                                        </p:tgtEl>
                                        <p:attrNameLst>
                                          <p:attrName>style.visibility</p:attrName>
                                        </p:attrNameLst>
                                      </p:cBhvr>
                                      <p:to>
                                        <p:strVal val="visible"/>
                                      </p:to>
                                    </p:set>
                                    <p:animEffect transition="in" filter="fade">
                                      <p:cBhvr>
                                        <p:cTn id="5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9" grpId="0" build="p"/>
      <p:bldP spid="11" grpId="0" uiExpand="1" build="p" animBg="1"/>
      <p:bldP spid="1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63071-FAC7-4060-AB7A-B010662CE5F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6546B38-C369-443D-81CC-B1F3354CF198}"/>
              </a:ext>
            </a:extLst>
          </p:cNvPr>
          <p:cNvSpPr>
            <a:spLocks noGrp="1"/>
          </p:cNvSpPr>
          <p:nvPr>
            <p:ph sz="half" idx="1"/>
          </p:nvPr>
        </p:nvSpPr>
        <p:spPr/>
        <p:txBody>
          <a:bodyPr>
            <a:normAutofit/>
          </a:bodyPr>
          <a:lstStyle/>
          <a:p>
            <a:pPr lvl="0"/>
            <a:r>
              <a:rPr lang="en-US" dirty="0"/>
              <a:t>Lenses and Their Use</a:t>
            </a:r>
          </a:p>
          <a:p>
            <a:pPr lvl="1"/>
            <a:r>
              <a:rPr lang="en-US" dirty="0"/>
              <a:t>Theory 1 Readings</a:t>
            </a:r>
          </a:p>
          <a:p>
            <a:pPr lvl="0"/>
            <a:r>
              <a:rPr lang="en-US" dirty="0"/>
              <a:t>Discussion</a:t>
            </a:r>
          </a:p>
          <a:p>
            <a:pPr lvl="1"/>
            <a:r>
              <a:rPr lang="en-US" dirty="0"/>
              <a:t>And Plato’s </a:t>
            </a:r>
            <a:r>
              <a:rPr lang="en-US" i="1" dirty="0"/>
              <a:t>Gorgias?</a:t>
            </a:r>
          </a:p>
        </p:txBody>
      </p:sp>
      <p:sp>
        <p:nvSpPr>
          <p:cNvPr id="7" name="Content Placeholder 6">
            <a:extLst>
              <a:ext uri="{FF2B5EF4-FFF2-40B4-BE49-F238E27FC236}">
                <a16:creationId xmlns:a16="http://schemas.microsoft.com/office/drawing/2014/main" id="{17F93BEB-61A8-4126-B221-7C33BD65A70D}"/>
              </a:ext>
            </a:extLst>
          </p:cNvPr>
          <p:cNvSpPr>
            <a:spLocks noGrp="1"/>
          </p:cNvSpPr>
          <p:nvPr>
            <p:ph sz="half" idx="2"/>
          </p:nvPr>
        </p:nvSpPr>
        <p:spPr/>
        <p:txBody>
          <a:bodyPr/>
          <a:lstStyle/>
          <a:p>
            <a:pPr lvl="0"/>
            <a:r>
              <a:rPr lang="en-US" dirty="0"/>
              <a:t>Background</a:t>
            </a:r>
          </a:p>
          <a:p>
            <a:pPr lvl="1"/>
            <a:r>
              <a:rPr lang="en-US" dirty="0"/>
              <a:t>Athenian Democracy, 461–404 BCE</a:t>
            </a:r>
          </a:p>
          <a:p>
            <a:pPr lvl="0"/>
            <a:r>
              <a:rPr lang="en-US" dirty="0"/>
              <a:t>Dahl and Ober</a:t>
            </a:r>
          </a:p>
          <a:p>
            <a:pPr lvl="1"/>
            <a:r>
              <a:rPr lang="en-US" dirty="0"/>
              <a:t>As Lenses</a:t>
            </a:r>
          </a:p>
        </p:txBody>
      </p:sp>
      <p:sp>
        <p:nvSpPr>
          <p:cNvPr id="4" name="Footer Placeholder 3">
            <a:extLst>
              <a:ext uri="{FF2B5EF4-FFF2-40B4-BE49-F238E27FC236}">
                <a16:creationId xmlns:a16="http://schemas.microsoft.com/office/drawing/2014/main" id="{F3D5045E-5D74-43B5-97EC-C2F12757327C}"/>
              </a:ext>
            </a:extLst>
          </p:cNvPr>
          <p:cNvSpPr>
            <a:spLocks noGrp="1"/>
          </p:cNvSpPr>
          <p:nvPr>
            <p:ph type="ftr" sz="quarter" idx="3"/>
          </p:nvPr>
        </p:nvSpPr>
        <p:spPr/>
        <p:txBody>
          <a:bodyPr/>
          <a:lstStyle/>
          <a:p>
            <a:r>
              <a:rPr lang="en-US"/>
              <a:t>Theory 1</a:t>
            </a:r>
            <a:endParaRPr lang="en-US" dirty="0"/>
          </a:p>
        </p:txBody>
      </p:sp>
      <p:sp>
        <p:nvSpPr>
          <p:cNvPr id="5" name="Date Placeholder 4">
            <a:extLst>
              <a:ext uri="{FF2B5EF4-FFF2-40B4-BE49-F238E27FC236}">
                <a16:creationId xmlns:a16="http://schemas.microsoft.com/office/drawing/2014/main" id="{FF73A343-33BB-47F2-9569-34A9B0715C69}"/>
              </a:ext>
            </a:extLst>
          </p:cNvPr>
          <p:cNvSpPr>
            <a:spLocks noGrp="1"/>
          </p:cNvSpPr>
          <p:nvPr>
            <p:ph type="dt" sz="half" idx="10"/>
          </p:nvPr>
        </p:nvSpPr>
        <p:spPr/>
        <p:txBody>
          <a:bodyPr/>
          <a:lstStyle/>
          <a:p>
            <a:r>
              <a:rPr lang="en-US"/>
              <a:t>28-Aug 2025</a:t>
            </a:r>
            <a:endParaRPr lang="en-US" dirty="0"/>
          </a:p>
        </p:txBody>
      </p:sp>
      <p:sp>
        <p:nvSpPr>
          <p:cNvPr id="6" name="Slide Number Placeholder 5">
            <a:extLst>
              <a:ext uri="{FF2B5EF4-FFF2-40B4-BE49-F238E27FC236}">
                <a16:creationId xmlns:a16="http://schemas.microsoft.com/office/drawing/2014/main" id="{73E1E7B1-3B31-43FA-8D9D-B4ACDE9B80A5}"/>
              </a:ext>
            </a:extLst>
          </p:cNvPr>
          <p:cNvSpPr>
            <a:spLocks noGrp="1"/>
          </p:cNvSpPr>
          <p:nvPr>
            <p:ph type="sldNum" sz="quarter" idx="4"/>
          </p:nvPr>
        </p:nvSpPr>
        <p:spPr/>
        <p:txBody>
          <a:bodyPr/>
          <a:lstStyle/>
          <a:p>
            <a:fld id="{F36C87F6-986D-49E6-AF40-1B3A1EE8064D}" type="slidenum">
              <a:rPr lang="en-US" smtClean="0"/>
              <a:pPr/>
              <a:t>3</a:t>
            </a:fld>
            <a:endParaRPr lang="en-US"/>
          </a:p>
        </p:txBody>
      </p:sp>
    </p:spTree>
    <p:extLst>
      <p:ext uri="{BB962C8B-B14F-4D97-AF65-F5344CB8AC3E}">
        <p14:creationId xmlns:p14="http://schemas.microsoft.com/office/powerpoint/2010/main" val="76483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500"/>
                                        <p:tgtEl>
                                          <p:spTgt spid="7">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46BB0-CEC0-4E3A-9042-DF803C3F6146}"/>
              </a:ext>
            </a:extLst>
          </p:cNvPr>
          <p:cNvSpPr>
            <a:spLocks noGrp="1"/>
          </p:cNvSpPr>
          <p:nvPr>
            <p:ph type="title"/>
          </p:nvPr>
        </p:nvSpPr>
        <p:spPr/>
        <p:txBody>
          <a:bodyPr/>
          <a:lstStyle/>
          <a:p>
            <a:r>
              <a:rPr lang="en-US" dirty="0"/>
              <a:t>Lenses and Their Use</a:t>
            </a:r>
          </a:p>
        </p:txBody>
      </p:sp>
      <p:sp>
        <p:nvSpPr>
          <p:cNvPr id="3" name="Text Placeholder 2">
            <a:extLst>
              <a:ext uri="{FF2B5EF4-FFF2-40B4-BE49-F238E27FC236}">
                <a16:creationId xmlns:a16="http://schemas.microsoft.com/office/drawing/2014/main" id="{8455A998-09C0-41C0-9ADB-06F1793CB255}"/>
              </a:ext>
            </a:extLst>
          </p:cNvPr>
          <p:cNvSpPr>
            <a:spLocks noGrp="1"/>
          </p:cNvSpPr>
          <p:nvPr>
            <p:ph type="body" idx="1"/>
          </p:nvPr>
        </p:nvSpPr>
        <p:spPr>
          <a:xfrm>
            <a:off x="1213150" y="3742277"/>
            <a:ext cx="9758063" cy="644985"/>
          </a:xfrm>
        </p:spPr>
        <p:txBody>
          <a:bodyPr/>
          <a:lstStyle/>
          <a:p>
            <a:r>
              <a:rPr lang="en-US" dirty="0"/>
              <a:t>Theory 1 Readings</a:t>
            </a:r>
          </a:p>
        </p:txBody>
      </p:sp>
    </p:spTree>
    <p:extLst>
      <p:ext uri="{BB962C8B-B14F-4D97-AF65-F5344CB8AC3E}">
        <p14:creationId xmlns:p14="http://schemas.microsoft.com/office/powerpoint/2010/main" val="141726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31ED-80F4-43A0-A0CA-93F67962E49C}"/>
              </a:ext>
            </a:extLst>
          </p:cNvPr>
          <p:cNvSpPr>
            <a:spLocks noGrp="1"/>
          </p:cNvSpPr>
          <p:nvPr>
            <p:ph type="title"/>
          </p:nvPr>
        </p:nvSpPr>
        <p:spPr/>
        <p:txBody>
          <a:bodyPr/>
          <a:lstStyle/>
          <a:p>
            <a:r>
              <a:rPr lang="en-US" dirty="0"/>
              <a:t>What are “Lenses”?</a:t>
            </a:r>
          </a:p>
        </p:txBody>
      </p:sp>
      <p:sp>
        <p:nvSpPr>
          <p:cNvPr id="3" name="Content Placeholder 2">
            <a:extLst>
              <a:ext uri="{FF2B5EF4-FFF2-40B4-BE49-F238E27FC236}">
                <a16:creationId xmlns:a16="http://schemas.microsoft.com/office/drawing/2014/main" id="{B9E518C7-65F9-4CC1-AEEF-BB0C2335C0A4}"/>
              </a:ext>
            </a:extLst>
          </p:cNvPr>
          <p:cNvSpPr>
            <a:spLocks noGrp="1"/>
          </p:cNvSpPr>
          <p:nvPr>
            <p:ph idx="1"/>
          </p:nvPr>
        </p:nvSpPr>
        <p:spPr/>
        <p:txBody>
          <a:bodyPr>
            <a:normAutofit fontScale="92500" lnSpcReduction="20000"/>
          </a:bodyPr>
          <a:lstStyle/>
          <a:p>
            <a:r>
              <a:rPr lang="en-US" dirty="0"/>
              <a:t>Modern theoretical texts</a:t>
            </a:r>
          </a:p>
          <a:p>
            <a:r>
              <a:rPr lang="en-US" dirty="0"/>
              <a:t>Tools of analysis for…</a:t>
            </a:r>
          </a:p>
          <a:p>
            <a:pPr lvl="1"/>
            <a:r>
              <a:rPr lang="en-US" dirty="0"/>
              <a:t>Perspective</a:t>
            </a:r>
          </a:p>
          <a:p>
            <a:pPr lvl="1"/>
            <a:r>
              <a:rPr lang="en-US" dirty="0"/>
              <a:t>Classification</a:t>
            </a:r>
          </a:p>
          <a:p>
            <a:pPr lvl="1"/>
            <a:r>
              <a:rPr lang="en-US" dirty="0"/>
              <a:t>Focus</a:t>
            </a:r>
          </a:p>
          <a:p>
            <a:pPr lvl="1"/>
            <a:r>
              <a:rPr lang="en-US" dirty="0"/>
              <a:t>Insight</a:t>
            </a:r>
          </a:p>
          <a:p>
            <a:r>
              <a:rPr lang="en-US" i="1" dirty="0"/>
              <a:t>Ideally!</a:t>
            </a:r>
          </a:p>
        </p:txBody>
      </p:sp>
      <p:grpSp>
        <p:nvGrpSpPr>
          <p:cNvPr id="8" name="Group 7">
            <a:extLst>
              <a:ext uri="{FF2B5EF4-FFF2-40B4-BE49-F238E27FC236}">
                <a16:creationId xmlns:a16="http://schemas.microsoft.com/office/drawing/2014/main" id="{F2270AC8-7A3A-48A9-8863-5C0B8A88ED96}"/>
              </a:ext>
              <a:ext uri="{C183D7F6-B498-43B3-948B-1728B52AA6E4}">
                <adec:decorative xmlns:adec="http://schemas.microsoft.com/office/drawing/2017/decorative" val="1"/>
              </a:ext>
            </a:extLst>
          </p:cNvPr>
          <p:cNvGrpSpPr/>
          <p:nvPr/>
        </p:nvGrpSpPr>
        <p:grpSpPr>
          <a:xfrm>
            <a:off x="6123637" y="3054394"/>
            <a:ext cx="5332267" cy="3236678"/>
            <a:chOff x="6123637" y="3054394"/>
            <a:chExt cx="5332267" cy="3236678"/>
          </a:xfrm>
        </p:grpSpPr>
        <p:pic>
          <p:nvPicPr>
            <p:cNvPr id="5" name="Picture 4">
              <a:extLst>
                <a:ext uri="{FF2B5EF4-FFF2-40B4-BE49-F238E27FC236}">
                  <a16:creationId xmlns:a16="http://schemas.microsoft.com/office/drawing/2014/main" id="{85FBDF5F-A075-491B-A6DD-87C3A5C96C7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70515" y="3054394"/>
              <a:ext cx="2985389" cy="2194262"/>
            </a:xfrm>
            <a:prstGeom prst="rect">
              <a:avLst/>
            </a:prstGeom>
          </p:spPr>
        </p:pic>
        <p:pic>
          <p:nvPicPr>
            <p:cNvPr id="7" name="Graphic 6">
              <a:extLst>
                <a:ext uri="{FF2B5EF4-FFF2-40B4-BE49-F238E27FC236}">
                  <a16:creationId xmlns:a16="http://schemas.microsoft.com/office/drawing/2014/main" id="{FD6FE58D-9CBD-4B81-BDFD-3D007054DAE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6123637" y="4448556"/>
              <a:ext cx="3235776" cy="1842516"/>
            </a:xfrm>
            <a:prstGeom prst="rect">
              <a:avLst/>
            </a:prstGeom>
          </p:spPr>
        </p:pic>
      </p:grpSp>
      <p:sp>
        <p:nvSpPr>
          <p:cNvPr id="12" name="Date Placeholder 11">
            <a:extLst>
              <a:ext uri="{FF2B5EF4-FFF2-40B4-BE49-F238E27FC236}">
                <a16:creationId xmlns:a16="http://schemas.microsoft.com/office/drawing/2014/main" id="{C991A18D-8FA8-45E4-85F0-991920AB4CA1}"/>
              </a:ext>
            </a:extLst>
          </p:cNvPr>
          <p:cNvSpPr>
            <a:spLocks noGrp="1"/>
          </p:cNvSpPr>
          <p:nvPr>
            <p:ph type="dt" sz="half" idx="2"/>
          </p:nvPr>
        </p:nvSpPr>
        <p:spPr/>
        <p:txBody>
          <a:bodyPr/>
          <a:lstStyle/>
          <a:p>
            <a:r>
              <a:rPr lang="en-US"/>
              <a:t>28-Aug 2025</a:t>
            </a:r>
            <a:endParaRPr lang="en-US" dirty="0"/>
          </a:p>
        </p:txBody>
      </p:sp>
      <p:sp>
        <p:nvSpPr>
          <p:cNvPr id="13" name="Footer Placeholder 12">
            <a:extLst>
              <a:ext uri="{FF2B5EF4-FFF2-40B4-BE49-F238E27FC236}">
                <a16:creationId xmlns:a16="http://schemas.microsoft.com/office/drawing/2014/main" id="{4D251C2A-3045-4715-83D3-F8E54A8717B0}"/>
              </a:ext>
            </a:extLst>
          </p:cNvPr>
          <p:cNvSpPr>
            <a:spLocks noGrp="1"/>
          </p:cNvSpPr>
          <p:nvPr>
            <p:ph type="ftr" sz="quarter" idx="3"/>
          </p:nvPr>
        </p:nvSpPr>
        <p:spPr/>
        <p:txBody>
          <a:bodyPr/>
          <a:lstStyle/>
          <a:p>
            <a:r>
              <a:rPr lang="en-US"/>
              <a:t>Theory 1</a:t>
            </a:r>
            <a:endParaRPr lang="en-US" dirty="0"/>
          </a:p>
        </p:txBody>
      </p:sp>
      <p:sp>
        <p:nvSpPr>
          <p:cNvPr id="14" name="Slide Number Placeholder 13">
            <a:extLst>
              <a:ext uri="{FF2B5EF4-FFF2-40B4-BE49-F238E27FC236}">
                <a16:creationId xmlns:a16="http://schemas.microsoft.com/office/drawing/2014/main" id="{840B5D5F-E094-4F86-B874-A7A91AD70411}"/>
              </a:ext>
            </a:extLst>
          </p:cNvPr>
          <p:cNvSpPr>
            <a:spLocks noGrp="1"/>
          </p:cNvSpPr>
          <p:nvPr>
            <p:ph type="sldNum" sz="quarter" idx="4"/>
          </p:nvPr>
        </p:nvSpPr>
        <p:spPr/>
        <p:txBody>
          <a:bodyPr/>
          <a:lstStyle/>
          <a:p>
            <a:fld id="{F36C87F6-986D-49E6-AF40-1B3A1EE8064D}" type="slidenum">
              <a:rPr lang="en-US" smtClean="0"/>
              <a:pPr/>
              <a:t>5</a:t>
            </a:fld>
            <a:endParaRPr lang="en-US"/>
          </a:p>
        </p:txBody>
      </p:sp>
    </p:spTree>
    <p:extLst>
      <p:ext uri="{BB962C8B-B14F-4D97-AF65-F5344CB8AC3E}">
        <p14:creationId xmlns:p14="http://schemas.microsoft.com/office/powerpoint/2010/main" val="391170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A5BAB-FA12-41BF-9A8A-A0E3D87569DF}"/>
              </a:ext>
            </a:extLst>
          </p:cNvPr>
          <p:cNvSpPr>
            <a:spLocks noGrp="1"/>
          </p:cNvSpPr>
          <p:nvPr>
            <p:ph type="title"/>
          </p:nvPr>
        </p:nvSpPr>
        <p:spPr/>
        <p:txBody>
          <a:bodyPr/>
          <a:lstStyle/>
          <a:p>
            <a:r>
              <a:rPr lang="en-US" dirty="0"/>
              <a:t>What are “Lenses”? (cont’d)</a:t>
            </a:r>
          </a:p>
        </p:txBody>
      </p:sp>
      <p:sp>
        <p:nvSpPr>
          <p:cNvPr id="3" name="Content Placeholder 2">
            <a:extLst>
              <a:ext uri="{FF2B5EF4-FFF2-40B4-BE49-F238E27FC236}">
                <a16:creationId xmlns:a16="http://schemas.microsoft.com/office/drawing/2014/main" id="{1C910B42-20ED-4584-B353-98F0B272AB23}"/>
              </a:ext>
            </a:extLst>
          </p:cNvPr>
          <p:cNvSpPr>
            <a:spLocks noGrp="1"/>
          </p:cNvSpPr>
          <p:nvPr>
            <p:ph idx="1"/>
          </p:nvPr>
        </p:nvSpPr>
        <p:spPr/>
        <p:txBody>
          <a:bodyPr/>
          <a:lstStyle/>
          <a:p>
            <a:r>
              <a:rPr lang="en-US" dirty="0"/>
              <a:t>Experimental subjects for…</a:t>
            </a:r>
          </a:p>
          <a:p>
            <a:r>
              <a:rPr lang="en-US" dirty="0"/>
              <a:t>Critical-Thinking</a:t>
            </a:r>
          </a:p>
        </p:txBody>
      </p:sp>
      <p:pic>
        <p:nvPicPr>
          <p:cNvPr id="1026" name="Picture 2">
            <a:extLst>
              <a:ext uri="{FF2B5EF4-FFF2-40B4-BE49-F238E27FC236}">
                <a16:creationId xmlns:a16="http://schemas.microsoft.com/office/drawing/2014/main" id="{1880A3FA-D47A-4563-9940-976A22B8035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885" y="3518916"/>
            <a:ext cx="3751326" cy="2500884"/>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06912C86-DFF9-45F8-86DF-559A09E6DA0B}"/>
              </a:ext>
            </a:extLst>
          </p:cNvPr>
          <p:cNvSpPr>
            <a:spLocks noGrp="1"/>
          </p:cNvSpPr>
          <p:nvPr>
            <p:ph type="dt" sz="half" idx="2"/>
          </p:nvPr>
        </p:nvSpPr>
        <p:spPr/>
        <p:txBody>
          <a:bodyPr/>
          <a:lstStyle/>
          <a:p>
            <a:r>
              <a:rPr lang="en-US"/>
              <a:t>28-Aug 2025</a:t>
            </a:r>
            <a:endParaRPr lang="en-US" dirty="0"/>
          </a:p>
        </p:txBody>
      </p:sp>
      <p:sp>
        <p:nvSpPr>
          <p:cNvPr id="8" name="Footer Placeholder 7">
            <a:extLst>
              <a:ext uri="{FF2B5EF4-FFF2-40B4-BE49-F238E27FC236}">
                <a16:creationId xmlns:a16="http://schemas.microsoft.com/office/drawing/2014/main" id="{96D97F82-B409-4DDE-B3B7-18780127390D}"/>
              </a:ext>
            </a:extLst>
          </p:cNvPr>
          <p:cNvSpPr>
            <a:spLocks noGrp="1"/>
          </p:cNvSpPr>
          <p:nvPr>
            <p:ph type="ftr" sz="quarter" idx="3"/>
          </p:nvPr>
        </p:nvSpPr>
        <p:spPr/>
        <p:txBody>
          <a:bodyPr/>
          <a:lstStyle/>
          <a:p>
            <a:r>
              <a:rPr lang="en-US"/>
              <a:t>Theory 1</a:t>
            </a:r>
            <a:endParaRPr lang="en-US" dirty="0"/>
          </a:p>
        </p:txBody>
      </p:sp>
      <p:sp>
        <p:nvSpPr>
          <p:cNvPr id="9" name="Slide Number Placeholder 8">
            <a:extLst>
              <a:ext uri="{FF2B5EF4-FFF2-40B4-BE49-F238E27FC236}">
                <a16:creationId xmlns:a16="http://schemas.microsoft.com/office/drawing/2014/main" id="{A180D007-6CE9-4164-865D-E8DD429CBBE0}"/>
              </a:ext>
            </a:extLst>
          </p:cNvPr>
          <p:cNvSpPr>
            <a:spLocks noGrp="1"/>
          </p:cNvSpPr>
          <p:nvPr>
            <p:ph type="sldNum" sz="quarter" idx="4"/>
          </p:nvPr>
        </p:nvSpPr>
        <p:spPr/>
        <p:txBody>
          <a:bodyPr/>
          <a:lstStyle/>
          <a:p>
            <a:fld id="{F36C87F6-986D-49E6-AF40-1B3A1EE8064D}" type="slidenum">
              <a:rPr lang="en-US" smtClean="0"/>
              <a:pPr/>
              <a:t>6</a:t>
            </a:fld>
            <a:endParaRPr lang="en-US"/>
          </a:p>
        </p:txBody>
      </p:sp>
    </p:spTree>
    <p:extLst>
      <p:ext uri="{BB962C8B-B14F-4D97-AF65-F5344CB8AC3E}">
        <p14:creationId xmlns:p14="http://schemas.microsoft.com/office/powerpoint/2010/main" val="74040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0E63-84CC-4F48-88C4-3E3F8532015D}"/>
              </a:ext>
            </a:extLst>
          </p:cNvPr>
          <p:cNvSpPr>
            <a:spLocks noGrp="1"/>
          </p:cNvSpPr>
          <p:nvPr>
            <p:ph type="title"/>
          </p:nvPr>
        </p:nvSpPr>
        <p:spPr/>
        <p:txBody>
          <a:bodyPr/>
          <a:lstStyle/>
          <a:p>
            <a:r>
              <a:rPr lang="en-US" dirty="0"/>
              <a:t>What is critical thinking?</a:t>
            </a:r>
          </a:p>
        </p:txBody>
      </p:sp>
      <p:sp>
        <p:nvSpPr>
          <p:cNvPr id="3" name="Content Placeholder 2">
            <a:extLst>
              <a:ext uri="{FF2B5EF4-FFF2-40B4-BE49-F238E27FC236}">
                <a16:creationId xmlns:a16="http://schemas.microsoft.com/office/drawing/2014/main" id="{5290902A-45EF-4300-99FC-D6A846C321CB}"/>
              </a:ext>
            </a:extLst>
          </p:cNvPr>
          <p:cNvSpPr>
            <a:spLocks noGrp="1"/>
          </p:cNvSpPr>
          <p:nvPr>
            <p:ph idx="1"/>
          </p:nvPr>
        </p:nvSpPr>
        <p:spPr/>
        <p:txBody>
          <a:bodyPr>
            <a:normAutofit fontScale="92500" lnSpcReduction="10000"/>
          </a:bodyPr>
          <a:lstStyle/>
          <a:p>
            <a:r>
              <a:rPr lang="en-US" dirty="0"/>
              <a:t>Knowing who, what, where, when</a:t>
            </a:r>
          </a:p>
          <a:p>
            <a:r>
              <a:rPr lang="en-US" dirty="0"/>
              <a:t>Identifying, evaluating arguments</a:t>
            </a:r>
          </a:p>
          <a:p>
            <a:pPr lvl="1"/>
            <a:r>
              <a:rPr lang="en-US" dirty="0"/>
              <a:t>Sniffing out bias</a:t>
            </a:r>
          </a:p>
          <a:p>
            <a:r>
              <a:rPr lang="en-US" dirty="0"/>
              <a:t>Formulating arguments</a:t>
            </a:r>
          </a:p>
          <a:p>
            <a:pPr lvl="1"/>
            <a:r>
              <a:rPr lang="en-US" dirty="0"/>
              <a:t>Avoiding bias</a:t>
            </a:r>
          </a:p>
          <a:p>
            <a:pPr marL="45720" indent="0">
              <a:buNone/>
            </a:pPr>
            <a:r>
              <a:rPr lang="en-US" i="1" dirty="0"/>
              <a:t>See </a:t>
            </a:r>
            <a:r>
              <a:rPr lang="en-US" i="1" dirty="0">
                <a:hlinkClick r:id="rId3"/>
              </a:rPr>
              <a:t>Syllabus</a:t>
            </a:r>
            <a:endParaRPr lang="en-US" i="1" dirty="0"/>
          </a:p>
        </p:txBody>
      </p:sp>
      <p:sp>
        <p:nvSpPr>
          <p:cNvPr id="7" name="Date Placeholder 6">
            <a:extLst>
              <a:ext uri="{FF2B5EF4-FFF2-40B4-BE49-F238E27FC236}">
                <a16:creationId xmlns:a16="http://schemas.microsoft.com/office/drawing/2014/main" id="{2C2179B1-B8A9-437B-8C1F-5A79D31BF0E2}"/>
              </a:ext>
            </a:extLst>
          </p:cNvPr>
          <p:cNvSpPr>
            <a:spLocks noGrp="1"/>
          </p:cNvSpPr>
          <p:nvPr>
            <p:ph type="dt" sz="half" idx="2"/>
          </p:nvPr>
        </p:nvSpPr>
        <p:spPr/>
        <p:txBody>
          <a:bodyPr/>
          <a:lstStyle/>
          <a:p>
            <a:r>
              <a:rPr lang="en-US"/>
              <a:t>28-Aug 2025</a:t>
            </a:r>
            <a:endParaRPr lang="en-US" dirty="0"/>
          </a:p>
        </p:txBody>
      </p:sp>
      <p:sp>
        <p:nvSpPr>
          <p:cNvPr id="8" name="Footer Placeholder 7">
            <a:extLst>
              <a:ext uri="{FF2B5EF4-FFF2-40B4-BE49-F238E27FC236}">
                <a16:creationId xmlns:a16="http://schemas.microsoft.com/office/drawing/2014/main" id="{2447F4FF-8ABB-490E-BCBB-A20336CA0732}"/>
              </a:ext>
            </a:extLst>
          </p:cNvPr>
          <p:cNvSpPr>
            <a:spLocks noGrp="1"/>
          </p:cNvSpPr>
          <p:nvPr>
            <p:ph type="ftr" sz="quarter" idx="3"/>
          </p:nvPr>
        </p:nvSpPr>
        <p:spPr/>
        <p:txBody>
          <a:bodyPr/>
          <a:lstStyle/>
          <a:p>
            <a:r>
              <a:rPr lang="en-US"/>
              <a:t>Theory 1</a:t>
            </a:r>
            <a:endParaRPr lang="en-US" dirty="0"/>
          </a:p>
        </p:txBody>
      </p:sp>
      <p:sp>
        <p:nvSpPr>
          <p:cNvPr id="9" name="Slide Number Placeholder 8">
            <a:extLst>
              <a:ext uri="{FF2B5EF4-FFF2-40B4-BE49-F238E27FC236}">
                <a16:creationId xmlns:a16="http://schemas.microsoft.com/office/drawing/2014/main" id="{581F62C3-EAC5-49A4-8795-DB1E31F6A501}"/>
              </a:ext>
            </a:extLst>
          </p:cNvPr>
          <p:cNvSpPr>
            <a:spLocks noGrp="1"/>
          </p:cNvSpPr>
          <p:nvPr>
            <p:ph type="sldNum" sz="quarter" idx="4"/>
          </p:nvPr>
        </p:nvSpPr>
        <p:spPr/>
        <p:txBody>
          <a:bodyPr/>
          <a:lstStyle/>
          <a:p>
            <a:fld id="{F36C87F6-986D-49E6-AF40-1B3A1EE8064D}" type="slidenum">
              <a:rPr lang="en-US" smtClean="0"/>
              <a:pPr/>
              <a:t>7</a:t>
            </a:fld>
            <a:endParaRPr lang="en-US"/>
          </a:p>
        </p:txBody>
      </p:sp>
    </p:spTree>
    <p:extLst>
      <p:ext uri="{BB962C8B-B14F-4D97-AF65-F5344CB8AC3E}">
        <p14:creationId xmlns:p14="http://schemas.microsoft.com/office/powerpoint/2010/main" val="133061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E8FAC-F2C0-44E4-A510-2AE64C3BD210}"/>
              </a:ext>
            </a:extLst>
          </p:cNvPr>
          <p:cNvSpPr>
            <a:spLocks noGrp="1"/>
          </p:cNvSpPr>
          <p:nvPr>
            <p:ph type="title"/>
          </p:nvPr>
        </p:nvSpPr>
        <p:spPr/>
        <p:txBody>
          <a:bodyPr/>
          <a:lstStyle/>
          <a:p>
            <a:r>
              <a:rPr lang="en-US" dirty="0"/>
              <a:t>Why Dahl and Ober?</a:t>
            </a:r>
          </a:p>
        </p:txBody>
      </p:sp>
      <p:sp>
        <p:nvSpPr>
          <p:cNvPr id="3" name="Content Placeholder 2">
            <a:extLst>
              <a:ext uri="{FF2B5EF4-FFF2-40B4-BE49-F238E27FC236}">
                <a16:creationId xmlns:a16="http://schemas.microsoft.com/office/drawing/2014/main" id="{A7B0508E-83F7-4C15-ABA9-7ABE1E7A9309}"/>
              </a:ext>
            </a:extLst>
          </p:cNvPr>
          <p:cNvSpPr>
            <a:spLocks noGrp="1"/>
          </p:cNvSpPr>
          <p:nvPr>
            <p:ph sz="half" idx="1"/>
          </p:nvPr>
        </p:nvSpPr>
        <p:spPr/>
        <p:txBody>
          <a:bodyPr/>
          <a:lstStyle/>
          <a:p>
            <a:r>
              <a:rPr lang="en-US" dirty="0"/>
              <a:t>To understand</a:t>
            </a:r>
          </a:p>
          <a:p>
            <a:pPr lvl="1"/>
            <a:r>
              <a:rPr lang="en-US" dirty="0"/>
              <a:t>Persuasive speech</a:t>
            </a:r>
          </a:p>
          <a:p>
            <a:pPr lvl="1"/>
            <a:r>
              <a:rPr lang="en-US" dirty="0"/>
              <a:t>Athenian democracy</a:t>
            </a:r>
          </a:p>
          <a:p>
            <a:pPr lvl="1"/>
            <a:r>
              <a:rPr lang="en-US" dirty="0"/>
              <a:t>Their connection</a:t>
            </a:r>
          </a:p>
        </p:txBody>
      </p:sp>
      <p:sp>
        <p:nvSpPr>
          <p:cNvPr id="4" name="Content Placeholder 3">
            <a:extLst>
              <a:ext uri="{FF2B5EF4-FFF2-40B4-BE49-F238E27FC236}">
                <a16:creationId xmlns:a16="http://schemas.microsoft.com/office/drawing/2014/main" id="{3D60DB57-ACEA-40AA-BE35-E25147E998FF}"/>
              </a:ext>
            </a:extLst>
          </p:cNvPr>
          <p:cNvSpPr>
            <a:spLocks noGrp="1"/>
          </p:cNvSpPr>
          <p:nvPr>
            <p:ph sz="half" idx="2"/>
          </p:nvPr>
        </p:nvSpPr>
        <p:spPr/>
        <p:txBody>
          <a:bodyPr/>
          <a:lstStyle/>
          <a:p>
            <a:r>
              <a:rPr lang="en-US" dirty="0"/>
              <a:t>To prepare</a:t>
            </a:r>
          </a:p>
          <a:p>
            <a:pPr lvl="1"/>
            <a:r>
              <a:rPr lang="en-US" dirty="0"/>
              <a:t>For paper 2</a:t>
            </a:r>
          </a:p>
          <a:p>
            <a:r>
              <a:rPr lang="en-US" dirty="0"/>
              <a:t>To practice</a:t>
            </a:r>
          </a:p>
          <a:p>
            <a:pPr lvl="1"/>
            <a:r>
              <a:rPr lang="en-US" dirty="0"/>
              <a:t>Critical thinking</a:t>
            </a:r>
          </a:p>
        </p:txBody>
      </p:sp>
      <p:sp>
        <p:nvSpPr>
          <p:cNvPr id="8" name="Date Placeholder 7">
            <a:extLst>
              <a:ext uri="{FF2B5EF4-FFF2-40B4-BE49-F238E27FC236}">
                <a16:creationId xmlns:a16="http://schemas.microsoft.com/office/drawing/2014/main" id="{0E0C7807-7344-4FE6-9BE6-22B17079CC57}"/>
              </a:ext>
            </a:extLst>
          </p:cNvPr>
          <p:cNvSpPr>
            <a:spLocks noGrp="1"/>
          </p:cNvSpPr>
          <p:nvPr>
            <p:ph type="dt" sz="half" idx="10"/>
          </p:nvPr>
        </p:nvSpPr>
        <p:spPr/>
        <p:txBody>
          <a:bodyPr/>
          <a:lstStyle/>
          <a:p>
            <a:r>
              <a:rPr lang="en-US"/>
              <a:t>28-Aug 2025</a:t>
            </a:r>
            <a:endParaRPr lang="en-US" dirty="0"/>
          </a:p>
        </p:txBody>
      </p:sp>
      <p:sp>
        <p:nvSpPr>
          <p:cNvPr id="9" name="Footer Placeholder 8">
            <a:extLst>
              <a:ext uri="{FF2B5EF4-FFF2-40B4-BE49-F238E27FC236}">
                <a16:creationId xmlns:a16="http://schemas.microsoft.com/office/drawing/2014/main" id="{2F05F002-1B33-46E9-AB3F-EBFB38F0B83D}"/>
              </a:ext>
            </a:extLst>
          </p:cNvPr>
          <p:cNvSpPr>
            <a:spLocks noGrp="1"/>
          </p:cNvSpPr>
          <p:nvPr>
            <p:ph type="ftr" sz="quarter" idx="3"/>
          </p:nvPr>
        </p:nvSpPr>
        <p:spPr/>
        <p:txBody>
          <a:bodyPr/>
          <a:lstStyle/>
          <a:p>
            <a:r>
              <a:rPr lang="en-US"/>
              <a:t>Theory 1</a:t>
            </a:r>
            <a:endParaRPr lang="en-US" dirty="0"/>
          </a:p>
        </p:txBody>
      </p:sp>
      <p:sp>
        <p:nvSpPr>
          <p:cNvPr id="10" name="Slide Number Placeholder 9">
            <a:extLst>
              <a:ext uri="{FF2B5EF4-FFF2-40B4-BE49-F238E27FC236}">
                <a16:creationId xmlns:a16="http://schemas.microsoft.com/office/drawing/2014/main" id="{D487B272-67AE-4699-B2BB-0B39D1529D80}"/>
              </a:ext>
            </a:extLst>
          </p:cNvPr>
          <p:cNvSpPr>
            <a:spLocks noGrp="1"/>
          </p:cNvSpPr>
          <p:nvPr>
            <p:ph type="sldNum" sz="quarter" idx="4"/>
          </p:nvPr>
        </p:nvSpPr>
        <p:spPr/>
        <p:txBody>
          <a:bodyPr/>
          <a:lstStyle/>
          <a:p>
            <a:fld id="{F36C87F6-986D-49E6-AF40-1B3A1EE8064D}" type="slidenum">
              <a:rPr lang="en-US" smtClean="0"/>
              <a:pPr/>
              <a:t>8</a:t>
            </a:fld>
            <a:endParaRPr lang="en-US"/>
          </a:p>
        </p:txBody>
      </p:sp>
    </p:spTree>
    <p:extLst>
      <p:ext uri="{BB962C8B-B14F-4D97-AF65-F5344CB8AC3E}">
        <p14:creationId xmlns:p14="http://schemas.microsoft.com/office/powerpoint/2010/main" val="403217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Discussion</a:t>
            </a:r>
          </a:p>
        </p:txBody>
      </p:sp>
      <p:sp>
        <p:nvSpPr>
          <p:cNvPr id="10" name="Subtitle 9"/>
          <p:cNvSpPr>
            <a:spLocks noGrp="1"/>
          </p:cNvSpPr>
          <p:nvPr>
            <p:ph type="body" idx="1"/>
          </p:nvPr>
        </p:nvSpPr>
        <p:spPr>
          <a:xfrm>
            <a:off x="1213150" y="3742277"/>
            <a:ext cx="9758063" cy="644985"/>
          </a:xfrm>
        </p:spPr>
        <p:txBody>
          <a:bodyPr/>
          <a:lstStyle/>
          <a:p>
            <a:r>
              <a:rPr lang="en-US" dirty="0"/>
              <a:t>And Plato’s </a:t>
            </a:r>
            <a:r>
              <a:rPr lang="en-US" i="1" dirty="0"/>
              <a:t>Gorgias?</a:t>
            </a:r>
            <a:endParaRPr lang="en-US" dirty="0"/>
          </a:p>
        </p:txBody>
      </p:sp>
    </p:spTree>
    <p:extLst>
      <p:ext uri="{BB962C8B-B14F-4D97-AF65-F5344CB8AC3E}">
        <p14:creationId xmlns:p14="http://schemas.microsoft.com/office/powerpoint/2010/main" val="328288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rsuasion_fall_2025">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nchorCtr="0">
        <a:spAutoFit/>
      </a:bodyPr>
      <a:lstStyle>
        <a:defPPr algn="ctr">
          <a:lnSpc>
            <a:spcPct val="125000"/>
          </a:lnSpc>
          <a:defRPr sz="1600" i="1" dirty="0" smtClean="0">
            <a:solidFill>
              <a:schemeClr val="tx1">
                <a:lumMod val="60000"/>
                <a:lumOff val="40000"/>
              </a:schemeClr>
            </a:solidFill>
          </a:defRPr>
        </a:defPPr>
      </a:lstStyle>
    </a:txDef>
  </a:objectDefaults>
  <a:extraClrSchemeLst/>
  <a:extLst>
    <a:ext uri="{05A4C25C-085E-4340-85A3-A5531E510DB2}">
      <thm15:themeFamily xmlns:thm15="http://schemas.microsoft.com/office/thememl/2012/main" name="persuasion_fall_2025" id="{33B742B3-0A94-4F58-BDC9-87125EA7DA1A}" vid="{0922DF30-1C76-4EA6-8335-376BADD201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persuasion_fall_2025</Template>
  <TotalTime>167</TotalTime>
  <Words>1865</Words>
  <Application>Microsoft Office PowerPoint</Application>
  <PresentationFormat>Custom</PresentationFormat>
  <Paragraphs>230</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Times New Roman</vt:lpstr>
      <vt:lpstr>Wingdings</vt:lpstr>
      <vt:lpstr>persuasion_fall_2025</vt:lpstr>
      <vt:lpstr>Theoretical Readings 1</vt:lpstr>
      <vt:lpstr>March on Washington Anniversary</vt:lpstr>
      <vt:lpstr>Agenda</vt:lpstr>
      <vt:lpstr>Lenses and Their Use</vt:lpstr>
      <vt:lpstr>What are “Lenses”?</vt:lpstr>
      <vt:lpstr>What are “Lenses”? (cont’d)</vt:lpstr>
      <vt:lpstr>What is critical thinking?</vt:lpstr>
      <vt:lpstr>Why Dahl and Ober?</vt:lpstr>
      <vt:lpstr>Discussion</vt:lpstr>
      <vt:lpstr>PowerPoint Presentation</vt:lpstr>
      <vt:lpstr>Background</vt:lpstr>
      <vt:lpstr>Athenian Democracy: Definitions</vt:lpstr>
      <vt:lpstr>Athenian Democracy: Offices</vt:lpstr>
      <vt:lpstr>Athenian Democracy: Councils</vt:lpstr>
      <vt:lpstr>Athenian Democracy: People’s Role</vt:lpstr>
      <vt:lpstr>Dahl and Ober</vt:lpstr>
      <vt:lpstr>Dahl’s Strong Principle of Equality</vt:lpstr>
      <vt:lpstr>Dahl’s “Assumptions”</vt:lpstr>
      <vt:lpstr>“Criteria for a democratic process”</vt:lpstr>
      <vt:lpstr>Ober’s Challenge</vt:lpstr>
      <vt:lpstr>Ober’s Dialectical Model.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Persuasion In AG. Lenses I</dc:title>
  <dc:creator>Andrew Scholtz</dc:creator>
  <cp:lastModifiedBy>Andrew Scholtz</cp:lastModifiedBy>
  <cp:revision>43</cp:revision>
  <cp:lastPrinted>2025-08-28T17:10:54Z</cp:lastPrinted>
  <dcterms:created xsi:type="dcterms:W3CDTF">2025-08-28T00:34:53Z</dcterms:created>
  <dcterms:modified xsi:type="dcterms:W3CDTF">2025-08-29T03:06:22Z</dcterms:modified>
</cp:coreProperties>
</file>