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22"/>
  </p:notesMasterIdLst>
  <p:sldIdLst>
    <p:sldId id="256" r:id="rId2"/>
    <p:sldId id="279" r:id="rId3"/>
    <p:sldId id="281" r:id="rId4"/>
    <p:sldId id="282" r:id="rId5"/>
    <p:sldId id="283" r:id="rId6"/>
    <p:sldId id="284" r:id="rId7"/>
    <p:sldId id="294" r:id="rId8"/>
    <p:sldId id="295" r:id="rId9"/>
    <p:sldId id="270" r:id="rId10"/>
    <p:sldId id="265" r:id="rId11"/>
    <p:sldId id="285" r:id="rId12"/>
    <p:sldId id="268" r:id="rId13"/>
    <p:sldId id="293" r:id="rId14"/>
    <p:sldId id="292" r:id="rId15"/>
    <p:sldId id="288" r:id="rId16"/>
    <p:sldId id="286" r:id="rId17"/>
    <p:sldId id="287" r:id="rId18"/>
    <p:sldId id="289" r:id="rId19"/>
    <p:sldId id="290" r:id="rId20"/>
    <p:sldId id="29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6">
          <p15:clr>
            <a:srgbClr val="A4A3A4"/>
          </p15:clr>
        </p15:guide>
        <p15:guide id="2" pos="6912">
          <p15:clr>
            <a:srgbClr val="A4A3A4"/>
          </p15:clr>
        </p15:guide>
        <p15:guide id="4" orient="horz" pos="2160">
          <p15:clr>
            <a:srgbClr val="A4A3A4"/>
          </p15:clr>
        </p15:guide>
        <p15:guide id="5" pos="4512">
          <p15:clr>
            <a:srgbClr val="A4A3A4"/>
          </p15:clr>
        </p15:guide>
        <p15:guide id="7" pos="768" userDrawn="1">
          <p15:clr>
            <a:srgbClr val="A4A3A4"/>
          </p15:clr>
        </p15:guide>
        <p15:guide id="8" pos="39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95" autoAdjust="0"/>
    <p:restoredTop sz="93256" autoAdjust="0"/>
  </p:normalViewPr>
  <p:slideViewPr>
    <p:cSldViewPr snapToGrid="0" showGuides="1">
      <p:cViewPr varScale="1">
        <p:scale>
          <a:sx n="149" d="100"/>
          <a:sy n="149" d="100"/>
        </p:scale>
        <p:origin x="1728" y="116"/>
      </p:cViewPr>
      <p:guideLst>
        <p:guide orient="horz" pos="4056"/>
        <p:guide pos="6912"/>
        <p:guide orient="horz" pos="2160"/>
        <p:guide pos="4512"/>
        <p:guide pos="768"/>
        <p:guide pos="39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044FC9B-AA62-4133-8F91-EC6C778641F0}" type="datetimeFigureOut">
              <a:rPr lang="en-US" smtClean="0"/>
              <a:t>10/14/2025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860B495-FD4B-49EF-AE29-C8EC8DF6EE9B}" type="slidenum">
              <a:rPr lang="en-US" smtClean="0"/>
              <a:t>‹#›</a:t>
            </a:fld>
            <a:endParaRPr lang="en-US"/>
          </a:p>
        </p:txBody>
      </p:sp>
    </p:spTree>
    <p:extLst>
      <p:ext uri="{BB962C8B-B14F-4D97-AF65-F5344CB8AC3E}">
        <p14:creationId xmlns:p14="http://schemas.microsoft.com/office/powerpoint/2010/main" val="46024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80FB3-88F1-4248-A179-11BEA2AFB874}" type="slidenum">
              <a:rPr lang="en-US"/>
              <a:pPr/>
              <a:t>9</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pPr>
              <a:lnSpc>
                <a:spcPct val="90000"/>
              </a:lnSpc>
            </a:pPr>
            <a:r>
              <a:rPr lang="en-US" sz="2800" b="1" i="1" dirty="0" err="1"/>
              <a:t>Khrōma</a:t>
            </a:r>
            <a:r>
              <a:rPr lang="en-US" sz="2800" dirty="0"/>
              <a:t> (Greek), </a:t>
            </a:r>
            <a:r>
              <a:rPr lang="en-US" sz="2800" b="1" i="1" dirty="0"/>
              <a:t>color</a:t>
            </a:r>
            <a:r>
              <a:rPr lang="en-US" sz="2800" dirty="0"/>
              <a:t> (Latin)</a:t>
            </a:r>
            <a:endParaRPr lang="en-US" sz="2800" i="1" dirty="0"/>
          </a:p>
          <a:p>
            <a:pPr lvl="1">
              <a:lnSpc>
                <a:spcPct val="90000"/>
              </a:lnSpc>
            </a:pPr>
            <a:r>
              <a:rPr lang="en-US" sz="2400" dirty="0"/>
              <a:t>“rhetorical coloring”</a:t>
            </a:r>
          </a:p>
          <a:p>
            <a:pPr>
              <a:lnSpc>
                <a:spcPct val="90000"/>
              </a:lnSpc>
            </a:pPr>
            <a:r>
              <a:rPr lang="en-US" sz="2800" b="1" dirty="0"/>
              <a:t>Spin “spun”</a:t>
            </a:r>
          </a:p>
          <a:p>
            <a:pPr lvl="1">
              <a:lnSpc>
                <a:spcPct val="90000"/>
              </a:lnSpc>
            </a:pPr>
            <a:r>
              <a:rPr lang="en-US" sz="2400" dirty="0"/>
              <a:t>“spin can itself be spun in order to connote the artful dissemination of untruths and evasions of the truth” </a:t>
            </a:r>
            <a:r>
              <a:rPr lang="en-US" sz="2000" dirty="0"/>
              <a:t>(</a:t>
            </a:r>
            <a:r>
              <a:rPr lang="en-US" sz="2000" dirty="0" err="1"/>
              <a:t>Hesk</a:t>
            </a:r>
            <a:r>
              <a:rPr lang="en-US" sz="2000" dirty="0"/>
              <a:t> </a:t>
            </a:r>
            <a:r>
              <a:rPr lang="en-US" sz="2000" i="1" dirty="0"/>
              <a:t>Deception and Democracy in Classical Athens</a:t>
            </a:r>
            <a:r>
              <a:rPr lang="en-US" sz="2000" dirty="0"/>
              <a:t> 205)</a:t>
            </a:r>
          </a:p>
        </p:txBody>
      </p:sp>
    </p:spTree>
    <p:extLst>
      <p:ext uri="{BB962C8B-B14F-4D97-AF65-F5344CB8AC3E}">
        <p14:creationId xmlns:p14="http://schemas.microsoft.com/office/powerpoint/2010/main" val="235125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9BC2CE-06E2-4563-8A5A-9AE269379F56}" type="slidenum">
              <a:rPr lang="en-US"/>
              <a:pPr/>
              <a:t>10</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3671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a:t>thucydides</a:t>
            </a:r>
            <a:r>
              <a:rPr lang="en-US" i="0" dirty="0"/>
              <a:t> son of </a:t>
            </a:r>
            <a:r>
              <a:rPr lang="en-US" i="0" dirty="0" err="1"/>
              <a:t>oloros</a:t>
            </a:r>
            <a:r>
              <a:rPr lang="en-US" i="0" dirty="0"/>
              <a:t>. </a:t>
            </a:r>
            <a:r>
              <a:rPr lang="en-US" i="1" dirty="0"/>
              <a:t>ca.</a:t>
            </a:r>
            <a:r>
              <a:rPr lang="en-US" dirty="0"/>
              <a:t> 460-</a:t>
            </a:r>
            <a:r>
              <a:rPr lang="en-US" i="1" dirty="0"/>
              <a:t>ca.</a:t>
            </a:r>
            <a:r>
              <a:rPr lang="en-US" dirty="0"/>
              <a:t> 400 BCE. Athenian aristocrat, general, historian.</a:t>
            </a:r>
          </a:p>
          <a:p>
            <a:r>
              <a:rPr lang="en-US" dirty="0"/>
              <a:t>his </a:t>
            </a:r>
            <a:r>
              <a:rPr lang="en-US" i="1" dirty="0"/>
              <a:t>history of the </a:t>
            </a:r>
            <a:r>
              <a:rPr lang="en-US" i="1" dirty="0" err="1"/>
              <a:t>peloponnesian</a:t>
            </a:r>
            <a:r>
              <a:rPr lang="en-US" i="1" dirty="0"/>
              <a:t> war</a:t>
            </a:r>
            <a:r>
              <a:rPr lang="en-US" dirty="0"/>
              <a:t>.</a:t>
            </a:r>
          </a:p>
          <a:p>
            <a:r>
              <a:rPr lang="en-US" dirty="0"/>
              <a:t>victim of plague,</a:t>
            </a:r>
            <a:r>
              <a:rPr lang="en-US" baseline="0" dirty="0"/>
              <a:t> 430</a:t>
            </a:r>
          </a:p>
          <a:p>
            <a:pPr lvl="1"/>
            <a:r>
              <a:rPr lang="en-US" i="1" dirty="0"/>
              <a:t>Brill’s:</a:t>
            </a:r>
            <a:r>
              <a:rPr lang="en-US" i="0" dirty="0"/>
              <a:t> “T. fell ill with plague in 430, but survived. Although his perceptive, seemingly medically competent description of the disease (2,48-53), whose impact on morality and religion he recounts, is less technical in its medical vocabulary than the Hippocratic treatises, it surpasses the medical writings in terms of close inspection: T. recognizes the phenomena of infectious transmission and of immunity acquired through the disease (cf. Epidemic diseases).”</a:t>
            </a:r>
            <a:endParaRPr lang="en-US" i="1" dirty="0"/>
          </a:p>
          <a:p>
            <a:pPr lvl="0"/>
            <a:r>
              <a:rPr lang="en-US" dirty="0"/>
              <a:t>POLITICAL FOCUS</a:t>
            </a:r>
          </a:p>
          <a:p>
            <a:pPr lvl="1"/>
            <a:r>
              <a:rPr lang="en-US" dirty="0"/>
              <a:t>Realpolitik: “</a:t>
            </a:r>
          </a:p>
          <a:p>
            <a:pPr lvl="0"/>
            <a:r>
              <a:rPr lang="en-US" dirty="0"/>
              <a:t>PSYCHOLOGICAL FOCUS</a:t>
            </a:r>
          </a:p>
          <a:p>
            <a:pPr lvl="1"/>
            <a:r>
              <a:rPr lang="en-US" dirty="0"/>
              <a:t>p. 48 (1.22) “It will be enough for me, however, if these words of mine are judged useful by those who want to understand clearly the events which happened in the past and which (human nature being what it is) will, at some time or other and in much the same ways, be repeated in the future.”</a:t>
            </a:r>
          </a:p>
          <a:p>
            <a:pPr lvl="2"/>
            <a:r>
              <a:rPr lang="en-US" dirty="0"/>
              <a:t>GROUP PSYCHOLOGY</a:t>
            </a:r>
          </a:p>
          <a:p>
            <a:pPr lvl="0"/>
            <a:r>
              <a:rPr lang="en-US" dirty="0"/>
              <a:t>RHETORICAL FOCUS</a:t>
            </a:r>
          </a:p>
          <a:p>
            <a:pPr lvl="1"/>
            <a:r>
              <a:rPr lang="en-US" dirty="0"/>
              <a:t>p. 47 (1.22) “… my method has been, while keeping as closely as possible to the to the general sense of the words that were actually used, to make the speakers say  what, in my opinion, was called for by each situation.”</a:t>
            </a:r>
          </a:p>
          <a:p>
            <a:pPr lvl="1"/>
            <a:r>
              <a:rPr lang="en-US" dirty="0"/>
              <a:t>AN ESSAY IN PEITHO</a:t>
            </a:r>
          </a:p>
          <a:p>
            <a:pPr lvl="1"/>
            <a:r>
              <a:rPr lang="en-US" dirty="0"/>
              <a:t>what works / what does not work</a:t>
            </a:r>
          </a:p>
          <a:p>
            <a:pPr lvl="2"/>
            <a:r>
              <a:rPr lang="en-US" dirty="0"/>
              <a:t>under which circumstances</a:t>
            </a:r>
          </a:p>
          <a:p>
            <a:pPr lvl="2"/>
            <a:r>
              <a:rPr lang="en-US" dirty="0"/>
              <a:t>with which kind of audience</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191225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431 war begins</a:t>
            </a:r>
          </a:p>
          <a:p>
            <a:r>
              <a:rPr lang="en-US" dirty="0"/>
              <a:t>430-426 plague (on and off) decimates the population of Attica</a:t>
            </a:r>
          </a:p>
          <a:p>
            <a:r>
              <a:rPr lang="en-US" dirty="0"/>
              <a:t>429 Pericles dies of plague</a:t>
            </a:r>
          </a:p>
          <a:p>
            <a:r>
              <a:rPr lang="en-US" dirty="0"/>
              <a:t>420s Cleon </a:t>
            </a:r>
            <a:r>
              <a:rPr lang="en-US" i="1" dirty="0"/>
              <a:t>prostates tou demou</a:t>
            </a:r>
            <a:r>
              <a:rPr lang="en-US" dirty="0"/>
              <a:t> (leader of the democracy)</a:t>
            </a:r>
          </a:p>
          <a:p>
            <a:r>
              <a:rPr lang="en-US" dirty="0"/>
              <a:t>428-427 revolt of Mytilene. Mytilenian debates (over whether to impose extreme punishment on Mytilene)</a:t>
            </a:r>
          </a:p>
          <a:p>
            <a:r>
              <a:rPr lang="en-US" dirty="0"/>
              <a:t>427-425 </a:t>
            </a:r>
            <a:r>
              <a:rPr lang="en-US" i="1" dirty="0"/>
              <a:t>stasis</a:t>
            </a:r>
            <a:r>
              <a:rPr lang="en-US" dirty="0"/>
              <a:t> at Corcyra</a:t>
            </a:r>
          </a:p>
          <a:p>
            <a:r>
              <a:rPr lang="en-US" dirty="0"/>
              <a:t>425 Cleon captures Spartans at Pylos (Cleon's "mission accomplished" moment)</a:t>
            </a:r>
          </a:p>
          <a:p>
            <a:r>
              <a:rPr lang="en-US" dirty="0"/>
              <a:t>424 Aristophanes' </a:t>
            </a:r>
            <a:r>
              <a:rPr lang="en-US" i="1" dirty="0"/>
              <a:t>Knights</a:t>
            </a:r>
            <a:endParaRPr lang="en-US" dirty="0"/>
          </a:p>
          <a:p>
            <a:r>
              <a:rPr lang="en-US" dirty="0"/>
              <a:t>422 death of Cleon and Spartan Brasidas at Amphipolis</a:t>
            </a:r>
          </a:p>
          <a:p>
            <a:r>
              <a:rPr lang="en-US" dirty="0"/>
              <a:t>421 peace of Nicias (with Cleon and Brasidas gone, truce between Sparta and Athens possible)</a:t>
            </a:r>
          </a:p>
          <a:p>
            <a:r>
              <a:rPr lang="en-US" dirty="0"/>
              <a:t>418 Battle of Mantinea, War between Sparta and Athens renewed; Peace of Nicias is dead-letter</a:t>
            </a:r>
          </a:p>
          <a:p>
            <a:r>
              <a:rPr lang="en-US" dirty="0"/>
              <a:t>416 conquest of Melos (Melian debate). Sicilian debate at Athens (over Sicilian expedition). Debate at Syracuse (how to meet the Athenian threat)</a:t>
            </a:r>
          </a:p>
          <a:p>
            <a:r>
              <a:rPr lang="en-US" dirty="0"/>
              <a:t>415-413 Sicilian expedition</a:t>
            </a:r>
          </a:p>
          <a:p>
            <a:pPr lvl="1"/>
            <a:r>
              <a:rPr lang="en-US" dirty="0"/>
              <a:t>the speeches in our book take</a:t>
            </a:r>
            <a:r>
              <a:rPr lang="en-US" baseline="0" dirty="0"/>
              <a:t> place after the first assembly meeting, at which it had already been decided to send a force to </a:t>
            </a:r>
            <a:r>
              <a:rPr lang="en-US" baseline="0" dirty="0" err="1"/>
              <a:t>sicily</a:t>
            </a:r>
            <a:r>
              <a:rPr lang="en-US" baseline="0" dirty="0"/>
              <a:t> officially to help the </a:t>
            </a:r>
            <a:r>
              <a:rPr lang="en-US" baseline="0" dirty="0" err="1"/>
              <a:t>egesteans</a:t>
            </a:r>
            <a:r>
              <a:rPr lang="en-US" baseline="0" dirty="0"/>
              <a:t> and also the </a:t>
            </a:r>
            <a:r>
              <a:rPr lang="en-US" baseline="0" dirty="0" err="1"/>
              <a:t>leontinians</a:t>
            </a:r>
            <a:r>
              <a:rPr lang="en-US" baseline="0" dirty="0"/>
              <a:t> if possible, but really reduce the island to </a:t>
            </a:r>
            <a:r>
              <a:rPr lang="en-US" baseline="0" dirty="0" err="1"/>
              <a:t>athenian</a:t>
            </a:r>
            <a:r>
              <a:rPr lang="en-US" baseline="0" dirty="0"/>
              <a:t> control as a source of grain and timber, and possibly as a </a:t>
            </a:r>
            <a:r>
              <a:rPr lang="en-US" baseline="0" dirty="0" err="1"/>
              <a:t>steppping</a:t>
            </a:r>
            <a:r>
              <a:rPr lang="en-US" baseline="0" dirty="0"/>
              <a:t> stone to the western </a:t>
            </a:r>
            <a:r>
              <a:rPr lang="en-US" baseline="0" dirty="0" err="1"/>
              <a:t>mediterranean</a:t>
            </a:r>
            <a:r>
              <a:rPr lang="en-US" baseline="0" dirty="0"/>
              <a:t>. the second round of debate officially concerned preparations, but </a:t>
            </a:r>
            <a:r>
              <a:rPr lang="en-US" baseline="0" dirty="0" err="1"/>
              <a:t>nicias</a:t>
            </a:r>
            <a:r>
              <a:rPr lang="en-US" baseline="0" dirty="0"/>
              <a:t> attempted to use the occasion to dissuade </a:t>
            </a:r>
            <a:r>
              <a:rPr lang="en-US" baseline="0" dirty="0" err="1"/>
              <a:t>athenians</a:t>
            </a:r>
            <a:r>
              <a:rPr lang="en-US" baseline="0" dirty="0"/>
              <a:t> from the project.</a:t>
            </a:r>
            <a:r>
              <a:rPr lang="en-US" dirty="0"/>
              <a:t>415 mutilation of herms, profanation of the mysteries. Indictment and recall of Alcibiades. Alcibiades defects to Sparta; Alcibiades' speech to the Spartans</a:t>
            </a:r>
          </a:p>
          <a:p>
            <a:r>
              <a:rPr lang="en-US" dirty="0"/>
              <a:t>413 Defeat of Athenians at Syracuse</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12</a:t>
            </a:fld>
            <a:endParaRPr lang="en-US"/>
          </a:p>
        </p:txBody>
      </p:sp>
    </p:spTree>
    <p:extLst>
      <p:ext uri="{BB962C8B-B14F-4D97-AF65-F5344CB8AC3E}">
        <p14:creationId xmlns:p14="http://schemas.microsoft.com/office/powerpoint/2010/main" val="407856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431 war begins</a:t>
            </a:r>
          </a:p>
          <a:p>
            <a:r>
              <a:rPr lang="en-US" dirty="0"/>
              <a:t>430-426 plague (on and off) decimates the population of Attica</a:t>
            </a:r>
          </a:p>
          <a:p>
            <a:r>
              <a:rPr lang="en-US" dirty="0"/>
              <a:t>429 Pericles dies of plague</a:t>
            </a:r>
          </a:p>
          <a:p>
            <a:r>
              <a:rPr lang="en-US" dirty="0"/>
              <a:t>420s Cleon </a:t>
            </a:r>
            <a:r>
              <a:rPr lang="en-US" i="1" dirty="0"/>
              <a:t>prostates tou demou</a:t>
            </a:r>
            <a:r>
              <a:rPr lang="en-US" dirty="0"/>
              <a:t> (leader of the democracy)</a:t>
            </a:r>
          </a:p>
          <a:p>
            <a:r>
              <a:rPr lang="en-US" dirty="0"/>
              <a:t>428-427 revolt of Mytilene. Mytilenian debates (over whether to impose extreme punishment on Mytilene)</a:t>
            </a:r>
          </a:p>
          <a:p>
            <a:r>
              <a:rPr lang="en-US" dirty="0"/>
              <a:t>427-425 </a:t>
            </a:r>
            <a:r>
              <a:rPr lang="en-US" i="1" dirty="0"/>
              <a:t>stasis</a:t>
            </a:r>
            <a:r>
              <a:rPr lang="en-US" dirty="0"/>
              <a:t> at Corcyra</a:t>
            </a:r>
          </a:p>
          <a:p>
            <a:r>
              <a:rPr lang="en-US" dirty="0"/>
              <a:t>425 Cleon captures Spartans at Pylos (Cleon's "mission accomplished" moment)</a:t>
            </a:r>
          </a:p>
          <a:p>
            <a:r>
              <a:rPr lang="en-US" dirty="0"/>
              <a:t>424 Aristophanes' </a:t>
            </a:r>
            <a:r>
              <a:rPr lang="en-US" i="1" dirty="0"/>
              <a:t>Knights</a:t>
            </a:r>
            <a:endParaRPr lang="en-US" dirty="0"/>
          </a:p>
          <a:p>
            <a:r>
              <a:rPr lang="en-US" dirty="0"/>
              <a:t>422 death of Cleon and Spartan Brasidas at Amphipolis</a:t>
            </a:r>
          </a:p>
          <a:p>
            <a:r>
              <a:rPr lang="en-US" dirty="0"/>
              <a:t>421 peace of Nicias (with Cleon and Brasidas gone, truce between Sparta and Athens possible)</a:t>
            </a:r>
          </a:p>
          <a:p>
            <a:r>
              <a:rPr lang="en-US" dirty="0"/>
              <a:t>418 Battle of Mantinea, War between Sparta and Athens renewed; Peace of Nicias is dead-letter</a:t>
            </a:r>
          </a:p>
          <a:p>
            <a:r>
              <a:rPr lang="en-US" dirty="0"/>
              <a:t>416 conquest of Melos (Melian debate). Sicilian debate at Athens (over Sicilian expedition). Debate at Syracuse (how to meet the Athenian threat)</a:t>
            </a:r>
          </a:p>
          <a:p>
            <a:r>
              <a:rPr lang="en-US" dirty="0"/>
              <a:t>415-413 Sicilian expedition</a:t>
            </a:r>
          </a:p>
          <a:p>
            <a:pPr lvl="1"/>
            <a:r>
              <a:rPr lang="en-US" dirty="0"/>
              <a:t>the speeches in our book take</a:t>
            </a:r>
            <a:r>
              <a:rPr lang="en-US" baseline="0" dirty="0"/>
              <a:t> place after the first assembly meeting, at which it had already been decided to send a force to </a:t>
            </a:r>
            <a:r>
              <a:rPr lang="en-US" baseline="0" dirty="0" err="1"/>
              <a:t>sicily</a:t>
            </a:r>
            <a:r>
              <a:rPr lang="en-US" baseline="0" dirty="0"/>
              <a:t> officially to help the </a:t>
            </a:r>
            <a:r>
              <a:rPr lang="en-US" baseline="0" dirty="0" err="1"/>
              <a:t>egesteans</a:t>
            </a:r>
            <a:r>
              <a:rPr lang="en-US" baseline="0" dirty="0"/>
              <a:t> and also the </a:t>
            </a:r>
            <a:r>
              <a:rPr lang="en-US" baseline="0" dirty="0" err="1"/>
              <a:t>leontinians</a:t>
            </a:r>
            <a:r>
              <a:rPr lang="en-US" baseline="0" dirty="0"/>
              <a:t> if possible, but really reduce the island to </a:t>
            </a:r>
            <a:r>
              <a:rPr lang="en-US" baseline="0" dirty="0" err="1"/>
              <a:t>athenian</a:t>
            </a:r>
            <a:r>
              <a:rPr lang="en-US" baseline="0" dirty="0"/>
              <a:t> control as a source of grain and timber, and possibly as a </a:t>
            </a:r>
            <a:r>
              <a:rPr lang="en-US" baseline="0" dirty="0" err="1"/>
              <a:t>steppping</a:t>
            </a:r>
            <a:r>
              <a:rPr lang="en-US" baseline="0" dirty="0"/>
              <a:t> stone to the western </a:t>
            </a:r>
            <a:r>
              <a:rPr lang="en-US" baseline="0" dirty="0" err="1"/>
              <a:t>mediterranean</a:t>
            </a:r>
            <a:r>
              <a:rPr lang="en-US" baseline="0" dirty="0"/>
              <a:t>. the second round of debate officially concerned preparations, but </a:t>
            </a:r>
            <a:r>
              <a:rPr lang="en-US" baseline="0" dirty="0" err="1"/>
              <a:t>nicias</a:t>
            </a:r>
            <a:r>
              <a:rPr lang="en-US" baseline="0" dirty="0"/>
              <a:t> attempted to use the occasion to dissuade </a:t>
            </a:r>
            <a:r>
              <a:rPr lang="en-US" baseline="0" dirty="0" err="1"/>
              <a:t>athenians</a:t>
            </a:r>
            <a:r>
              <a:rPr lang="en-US" baseline="0" dirty="0"/>
              <a:t> from the project.</a:t>
            </a:r>
            <a:r>
              <a:rPr lang="en-US" dirty="0"/>
              <a:t>415 mutilation of herms, profanation of the mysteries. Indictment and recall of Alcibiades. Alcibiades defects to Sparta; Alcibiades' speech to the Spartans</a:t>
            </a:r>
          </a:p>
          <a:p>
            <a:r>
              <a:rPr lang="en-US" dirty="0"/>
              <a:t>413 Defeat of Athenians at Syracuse</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13</a:t>
            </a:fld>
            <a:endParaRPr lang="en-US"/>
          </a:p>
        </p:txBody>
      </p:sp>
    </p:spTree>
    <p:extLst>
      <p:ext uri="{BB962C8B-B14F-4D97-AF65-F5344CB8AC3E}">
        <p14:creationId xmlns:p14="http://schemas.microsoft.com/office/powerpoint/2010/main" val="210739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Eros, red-figure vase painting, ca. 490 BCE</a:t>
            </a:r>
          </a:p>
        </p:txBody>
      </p:sp>
      <p:sp>
        <p:nvSpPr>
          <p:cNvPr id="4" name="Slide Number Placeholder 3"/>
          <p:cNvSpPr>
            <a:spLocks noGrp="1"/>
          </p:cNvSpPr>
          <p:nvPr>
            <p:ph type="sldNum" sz="quarter" idx="5"/>
          </p:nvPr>
        </p:nvSpPr>
        <p:spPr/>
        <p:txBody>
          <a:bodyPr/>
          <a:lstStyle/>
          <a:p>
            <a:fld id="{4860B495-FD4B-49EF-AE29-C8EC8DF6EE9B}" type="slidenum">
              <a:rPr lang="en-US" smtClean="0"/>
              <a:t>19</a:t>
            </a:fld>
            <a:endParaRPr lang="en-US"/>
          </a:p>
        </p:txBody>
      </p:sp>
    </p:spTree>
    <p:extLst>
      <p:ext uri="{BB962C8B-B14F-4D97-AF65-F5344CB8AC3E}">
        <p14:creationId xmlns:p14="http://schemas.microsoft.com/office/powerpoint/2010/main" val="263487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 upon all alike there fell an eager desire to sail—upon the elders, from a belief that they would either subdue the places they were sailing against, or that at any rate a great force could suffer no disaster; upon those in the flower of their age, through a longing for far-off sights and scenes, in good hopes as they were of a safe return; and upon the great multitude — that is, the soldiers — who hoped not only to get money for the present, but also to acquire additional dominion which would always be an inexhaustible source of pay</a:t>
            </a:r>
            <a:endParaRPr lang="en-US" dirty="0"/>
          </a:p>
        </p:txBody>
      </p:sp>
      <p:sp>
        <p:nvSpPr>
          <p:cNvPr id="4" name="Slide Number Placeholder 3"/>
          <p:cNvSpPr>
            <a:spLocks noGrp="1"/>
          </p:cNvSpPr>
          <p:nvPr>
            <p:ph type="sldNum" sz="quarter" idx="5"/>
          </p:nvPr>
        </p:nvSpPr>
        <p:spPr/>
        <p:txBody>
          <a:bodyPr/>
          <a:lstStyle/>
          <a:p>
            <a:fld id="{4860B495-FD4B-49EF-AE29-C8EC8DF6EE9B}" type="slidenum">
              <a:rPr lang="en-US" smtClean="0"/>
              <a:t>20</a:t>
            </a:fld>
            <a:endParaRPr lang="en-US"/>
          </a:p>
        </p:txBody>
      </p:sp>
    </p:spTree>
    <p:extLst>
      <p:ext uri="{BB962C8B-B14F-4D97-AF65-F5344CB8AC3E}">
        <p14:creationId xmlns:p14="http://schemas.microsoft.com/office/powerpoint/2010/main" val="1028184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72DF39-0C56-45D0-AC63-3B35AFD4F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93"/>
            <a:ext cx="12192000" cy="6856214"/>
          </a:xfrm>
          <a:prstGeom prst="rect">
            <a:avLst/>
          </a:prstGeom>
        </p:spPr>
      </p:pic>
      <p:sp>
        <p:nvSpPr>
          <p:cNvPr id="11" name="Rectangle 10">
            <a:extLst>
              <a:ext uri="{FF2B5EF4-FFF2-40B4-BE49-F238E27FC236}">
                <a16:creationId xmlns:a16="http://schemas.microsoft.com/office/drawing/2014/main" id="{2CC2E3AD-8D80-4D06-8C4F-3644F173A6AF}"/>
              </a:ext>
              <a:ext uri="{C183D7F6-B498-43B3-948B-1728B52AA6E4}">
                <adec:decorative xmlns:adec="http://schemas.microsoft.com/office/drawing/2017/decorative" val="1"/>
              </a:ext>
            </a:extLst>
          </p:cNvPr>
          <p:cNvSpPr/>
          <p:nvPr/>
        </p:nvSpPr>
        <p:spPr>
          <a:xfrm>
            <a:off x="1" y="0"/>
            <a:ext cx="12192000" cy="6876810"/>
          </a:xfrm>
          <a:prstGeom prst="rect">
            <a:avLst/>
          </a:prstGeom>
          <a:solidFill>
            <a:schemeClr val="bg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Title 1">
            <a:extLst>
              <a:ext uri="{FF2B5EF4-FFF2-40B4-BE49-F238E27FC236}">
                <a16:creationId xmlns:a16="http://schemas.microsoft.com/office/drawing/2014/main" id="{2CAE099D-8829-4F75-BC00-DD35E3F8B11B}"/>
              </a:ext>
            </a:extLst>
          </p:cNvPr>
          <p:cNvSpPr>
            <a:spLocks noGrp="1"/>
          </p:cNvSpPr>
          <p:nvPr>
            <p:ph type="ctrTitle"/>
          </p:nvPr>
        </p:nvSpPr>
        <p:spPr>
          <a:xfrm>
            <a:off x="601840" y="265223"/>
            <a:ext cx="11244902" cy="1574286"/>
          </a:xfrm>
          <a:solidFill>
            <a:schemeClr val="bg1">
              <a:alpha val="0"/>
            </a:schemeClr>
          </a:solidFill>
        </p:spPr>
        <p:txBody>
          <a:bodyPr>
            <a:normAutofit/>
          </a:bodyPr>
          <a:lstStyle>
            <a:lvl1pPr>
              <a:defRPr sz="6600" b="0">
                <a:solidFill>
                  <a:schemeClr val="tx2"/>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D1C7462C-145C-482A-805E-7B1B6552C434}"/>
              </a:ext>
            </a:extLst>
          </p:cNvPr>
          <p:cNvSpPr>
            <a:spLocks noGrp="1"/>
          </p:cNvSpPr>
          <p:nvPr>
            <p:ph type="subTitle" idx="1"/>
          </p:nvPr>
        </p:nvSpPr>
        <p:spPr>
          <a:xfrm>
            <a:off x="601840" y="1983036"/>
            <a:ext cx="11244902" cy="1373726"/>
          </a:xfrm>
        </p:spPr>
        <p:txBody>
          <a:bodyPr>
            <a:normAutofit/>
          </a:bodyPr>
          <a:lstStyle>
            <a:lvl1pPr marL="45720" indent="0">
              <a:buFontTx/>
              <a:buNone/>
              <a:defRPr sz="4000">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32863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18320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a:gradFill>
            <a:gsLst>
              <a:gs pos="0">
                <a:srgbClr val="A6B6D6"/>
              </a:gs>
              <a:gs pos="100000">
                <a:srgbClr val="FFFFFF">
                  <a:alpha val="0"/>
                </a:srgbClr>
              </a:gs>
            </a:gsLst>
            <a:lin ang="2700000" scaled="0"/>
          </a:gradFill>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181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kern="800" spc="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8C4D1-6589-427A-BD39-4C6CAB503409}" type="datetime1">
              <a:rPr lang="en-US" smtClean="0"/>
              <a:t>10/14/2025</a:t>
            </a:fld>
            <a:endParaRPr lang="en-US"/>
          </a:p>
        </p:txBody>
      </p:sp>
      <p:sp>
        <p:nvSpPr>
          <p:cNvPr id="5" name="Footer Placeholder 4"/>
          <p:cNvSpPr>
            <a:spLocks noGrp="1"/>
          </p:cNvSpPr>
          <p:nvPr>
            <p:ph type="ftr" sz="quarter" idx="11"/>
          </p:nvPr>
        </p:nvSpPr>
        <p:spPr/>
        <p:txBody>
          <a:bodyPr/>
          <a:lstStyle/>
          <a:p>
            <a:r>
              <a:rPr lang="en-US"/>
              <a:t>Early Politics</a:t>
            </a:r>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ontent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20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lang="en-US" sz="3200" kern="1200" dirty="0" smtClean="0">
                <a:solidFill>
                  <a:schemeClr val="tx1"/>
                </a:solidFill>
                <a:latin typeface="+mn-lt"/>
                <a:ea typeface="+mn-ea"/>
                <a:cs typeface="+mn-cs"/>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54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lIns="182880" tIns="91440" rIns="182880" bIns="91440"/>
          <a:lstStyle/>
          <a:p>
            <a:r>
              <a:rPr lang="en-US"/>
              <a:t>Click to edit Master title style</a:t>
            </a:r>
            <a:endParaRPr dirty="0"/>
          </a:p>
        </p:txBody>
      </p:sp>
      <p:sp>
        <p:nvSpPr>
          <p:cNvPr id="3" name="Content Placeholder 2"/>
          <p:cNvSpPr>
            <a:spLocks noGrp="1"/>
          </p:cNvSpPr>
          <p:nvPr>
            <p:ph idx="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78C6C108-8F79-46E4-85E2-794911822E92}"/>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Early Politics</a:t>
            </a:r>
          </a:p>
        </p:txBody>
      </p:sp>
      <p:sp>
        <p:nvSpPr>
          <p:cNvPr id="5" name="Date Placeholder 4">
            <a:extLst>
              <a:ext uri="{FF2B5EF4-FFF2-40B4-BE49-F238E27FC236}">
                <a16:creationId xmlns:a16="http://schemas.microsoft.com/office/drawing/2014/main" id="{DE7C4614-495A-4499-8CFE-793A1AF7330A}"/>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fld id="{A984F7F4-B5EA-4D0A-8567-E5EB3D2F9F68}" type="datetime1">
              <a:rPr lang="en-US" smtClean="0"/>
              <a:t>10/14/2025</a:t>
            </a:fld>
            <a:endParaRPr lang="en-US"/>
          </a:p>
        </p:txBody>
      </p:sp>
      <p:sp>
        <p:nvSpPr>
          <p:cNvPr id="6" name="Slide Number Placeholder 5">
            <a:extLst>
              <a:ext uri="{FF2B5EF4-FFF2-40B4-BE49-F238E27FC236}">
                <a16:creationId xmlns:a16="http://schemas.microsoft.com/office/drawing/2014/main" id="{C43585F1-474E-410F-A390-A77A92A25782}"/>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C84949BF-B90B-4E25-9A47-07E9FB3241D4}" type="slidenum">
              <a:rPr lang="en-US" smtClean="0"/>
              <a:pPr/>
              <a:t>‹#›</a:t>
            </a:fld>
            <a:endParaRPr lang="en-US"/>
          </a:p>
        </p:txBody>
      </p:sp>
    </p:spTree>
    <p:extLst>
      <p:ext uri="{BB962C8B-B14F-4D97-AF65-F5344CB8AC3E}">
        <p14:creationId xmlns:p14="http://schemas.microsoft.com/office/powerpoint/2010/main" val="254987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091268"/>
            <a:ext cx="9756141" cy="1354665"/>
          </a:xfrm>
          <a:gradFill>
            <a:gsLst>
              <a:gs pos="0">
                <a:srgbClr val="A6B6D6"/>
              </a:gs>
              <a:gs pos="100000">
                <a:srgbClr val="FFFFFF">
                  <a:alpha val="0"/>
                </a:srgbClr>
              </a:gs>
            </a:gsLst>
            <a:lin ang="2700000" scaled="0"/>
          </a:gradFill>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466" y="3742277"/>
            <a:ext cx="9760605" cy="644985"/>
          </a:xfrm>
        </p:spPr>
        <p:txBody>
          <a:bodyPr anchor="t">
            <a:spAutoFit/>
          </a:bodyPr>
          <a:lstStyle>
            <a:lvl1pPr marL="0" indent="0">
              <a:lnSpc>
                <a:spcPct val="125000"/>
              </a:lnSpc>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339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360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4" name="Content Placeholder 3"/>
          <p:cNvSpPr>
            <a:spLocks noGrp="1"/>
          </p:cNvSpPr>
          <p:nvPr>
            <p:ph sz="half" idx="2"/>
          </p:nvPr>
        </p:nvSpPr>
        <p:spPr>
          <a:xfrm>
            <a:off x="626411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41F74371-CF01-42D9-91C8-10F3CBCBE6B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Early Politics</a:t>
            </a:r>
          </a:p>
        </p:txBody>
      </p:sp>
      <p:sp>
        <p:nvSpPr>
          <p:cNvPr id="7" name="Date Placeholder 4">
            <a:extLst>
              <a:ext uri="{FF2B5EF4-FFF2-40B4-BE49-F238E27FC236}">
                <a16:creationId xmlns:a16="http://schemas.microsoft.com/office/drawing/2014/main" id="{5A419ECF-C4E0-45C5-8F38-958EA4AB0C5B}"/>
              </a:ext>
            </a:extLst>
          </p:cNvPr>
          <p:cNvSpPr>
            <a:spLocks noGrp="1"/>
          </p:cNvSpPr>
          <p:nvPr>
            <p:ph type="dt" sz="half" idx="10"/>
          </p:nvPr>
        </p:nvSpPr>
        <p:spPr>
          <a:xfrm>
            <a:off x="5608399" y="6408109"/>
            <a:ext cx="975200" cy="261610"/>
          </a:xfrm>
          <a:prstGeom prst="rect">
            <a:avLst/>
          </a:prstGeom>
        </p:spPr>
        <p:txBody>
          <a:bodyPr/>
          <a:lstStyle>
            <a:lvl1pPr algn="ctr">
              <a:defRPr sz="1000"/>
            </a:lvl1pPr>
          </a:lstStyle>
          <a:p>
            <a:fld id="{AA1B1FB1-0431-4759-8273-811871E98897}" type="datetime1">
              <a:rPr lang="en-US" smtClean="0"/>
              <a:t>10/14/2025</a:t>
            </a:fld>
            <a:endParaRPr lang="en-US"/>
          </a:p>
        </p:txBody>
      </p:sp>
      <p:sp>
        <p:nvSpPr>
          <p:cNvPr id="9" name="Slide Number Placeholder 5">
            <a:extLst>
              <a:ext uri="{FF2B5EF4-FFF2-40B4-BE49-F238E27FC236}">
                <a16:creationId xmlns:a16="http://schemas.microsoft.com/office/drawing/2014/main" id="{E4079A54-F26A-48D7-B357-66203BB7B3DB}"/>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E5A160DF-E29A-4672-A7A8-D5391F57194F}" type="slidenum">
              <a:rPr lang="en-US" smtClean="0"/>
              <a:pPr/>
              <a:t>‹#›</a:t>
            </a:fld>
            <a:endParaRPr lang="en-US"/>
          </a:p>
        </p:txBody>
      </p:sp>
      <p:cxnSp>
        <p:nvCxnSpPr>
          <p:cNvPr id="10" name="Straight Connector 9">
            <a:extLst>
              <a:ext uri="{FF2B5EF4-FFF2-40B4-BE49-F238E27FC236}">
                <a16:creationId xmlns:a16="http://schemas.microsoft.com/office/drawing/2014/main" id="{BFDEB0B9-4B94-4EA6-BDA8-A6E4496250AD}"/>
              </a:ext>
            </a:extLst>
          </p:cNvPr>
          <p:cNvCxnSpPr/>
          <p:nvPr/>
        </p:nvCxnSpPr>
        <p:spPr>
          <a:xfrm rot="5400000">
            <a:off x="3937000" y="3886200"/>
            <a:ext cx="41148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83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931"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63685"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3">
            <a:extLst>
              <a:ext uri="{FF2B5EF4-FFF2-40B4-BE49-F238E27FC236}">
                <a16:creationId xmlns:a16="http://schemas.microsoft.com/office/drawing/2014/main" id="{5C220A2E-679C-493A-AFEB-FBD2DC16F9B6}"/>
              </a:ext>
            </a:extLst>
          </p:cNvPr>
          <p:cNvSpPr>
            <a:spLocks noGrp="1"/>
          </p:cNvSpPr>
          <p:nvPr>
            <p:ph type="ftr" sz="quarter" idx="10"/>
          </p:nvPr>
        </p:nvSpPr>
        <p:spPr>
          <a:xfrm>
            <a:off x="1209151" y="6408109"/>
            <a:ext cx="1849806" cy="261610"/>
          </a:xfrm>
          <a:prstGeom prst="rect">
            <a:avLst/>
          </a:prstGeom>
        </p:spPr>
        <p:txBody>
          <a:bodyPr/>
          <a:lstStyle>
            <a:lvl1pPr>
              <a:defRPr sz="1000"/>
            </a:lvl1pPr>
          </a:lstStyle>
          <a:p>
            <a:r>
              <a:rPr lang="en-US"/>
              <a:t>Early Politics</a:t>
            </a:r>
          </a:p>
        </p:txBody>
      </p:sp>
      <p:sp>
        <p:nvSpPr>
          <p:cNvPr id="8" name="Date Placeholder 4">
            <a:extLst>
              <a:ext uri="{FF2B5EF4-FFF2-40B4-BE49-F238E27FC236}">
                <a16:creationId xmlns:a16="http://schemas.microsoft.com/office/drawing/2014/main" id="{56F3A298-FD91-42E8-8EB1-84CBC284D850}"/>
              </a:ext>
            </a:extLst>
          </p:cNvPr>
          <p:cNvSpPr>
            <a:spLocks noGrp="1"/>
          </p:cNvSpPr>
          <p:nvPr>
            <p:ph type="dt" sz="half" idx="11"/>
          </p:nvPr>
        </p:nvSpPr>
        <p:spPr>
          <a:xfrm>
            <a:off x="5608399" y="6408109"/>
            <a:ext cx="975200" cy="261610"/>
          </a:xfrm>
          <a:prstGeom prst="rect">
            <a:avLst/>
          </a:prstGeom>
        </p:spPr>
        <p:txBody>
          <a:bodyPr/>
          <a:lstStyle>
            <a:lvl1pPr algn="ctr">
              <a:defRPr sz="1000"/>
            </a:lvl1pPr>
          </a:lstStyle>
          <a:p>
            <a:fld id="{50F476C4-9082-4783-9A46-D865922C2D8C}" type="datetime1">
              <a:rPr lang="en-US" smtClean="0"/>
              <a:t>10/14/2025</a:t>
            </a:fld>
            <a:endParaRPr lang="en-US"/>
          </a:p>
        </p:txBody>
      </p:sp>
      <p:sp>
        <p:nvSpPr>
          <p:cNvPr id="9" name="Slide Number Placeholder 5">
            <a:extLst>
              <a:ext uri="{FF2B5EF4-FFF2-40B4-BE49-F238E27FC236}">
                <a16:creationId xmlns:a16="http://schemas.microsoft.com/office/drawing/2014/main" id="{FC3AAD97-60AD-488B-8A7F-2F7D246F7997}"/>
              </a:ext>
            </a:extLst>
          </p:cNvPr>
          <p:cNvSpPr>
            <a:spLocks noGrp="1"/>
          </p:cNvSpPr>
          <p:nvPr>
            <p:ph type="sldNum" sz="quarter" idx="12"/>
          </p:nvPr>
        </p:nvSpPr>
        <p:spPr>
          <a:xfrm>
            <a:off x="10617791" y="6408109"/>
            <a:ext cx="356280" cy="261610"/>
          </a:xfrm>
          <a:prstGeom prst="rect">
            <a:avLst/>
          </a:prstGeom>
        </p:spPr>
        <p:txBody>
          <a:bodyPr/>
          <a:lstStyle>
            <a:lvl1pPr algn="r">
              <a:defRPr sz="1000"/>
            </a:lvl1pPr>
          </a:lstStyle>
          <a:p>
            <a:fld id="{B1A7D873-BDEC-4D0E-826C-A647DDEC7662}" type="slidenum">
              <a:rPr lang="en-US" smtClean="0"/>
              <a:pPr/>
              <a:t>‹#›</a:t>
            </a:fld>
            <a:endParaRPr lang="en-US"/>
          </a:p>
        </p:txBody>
      </p:sp>
    </p:spTree>
    <p:extLst>
      <p:ext uri="{BB962C8B-B14F-4D97-AF65-F5344CB8AC3E}">
        <p14:creationId xmlns:p14="http://schemas.microsoft.com/office/powerpoint/2010/main" val="3082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A6B6D6">
                  <a:alpha val="50000"/>
                </a:srgbClr>
              </a:gs>
              <a:gs pos="100000">
                <a:srgbClr val="FFFFFF">
                  <a:alpha val="0"/>
                </a:srgbClr>
              </a:gs>
            </a:gsLst>
            <a:lin ang="2700000" scaled="0"/>
          </a:gradFill>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248748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95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a:solidFill>
            <a:srgbClr val="A6B6D6"/>
          </a:solidFill>
        </p:spPr>
        <p:txBody>
          <a:bodyPr anchor="b">
            <a:noAutofit/>
          </a:bodyPr>
          <a:lstStyle>
            <a:lvl1pPr algn="l">
              <a:defRPr sz="4000" b="0"/>
            </a:lvl1pPr>
          </a:lstStyle>
          <a:p>
            <a:r>
              <a:rPr lang="en-US"/>
              <a:t>Click to edit Master title style</a:t>
            </a:r>
            <a:endParaRPr dirty="0"/>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833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a:gradFill>
            <a:gsLst>
              <a:gs pos="0">
                <a:srgbClr val="A6B6D6"/>
              </a:gs>
              <a:gs pos="100000">
                <a:srgbClr val="FFFFFF">
                  <a:alpha val="0"/>
                </a:srgbClr>
              </a:gs>
            </a:gsLst>
            <a:lin ang="2700000" scaled="0"/>
          </a:gradFill>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614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A6B6D6"/>
              </a:gs>
              <a:gs pos="100000">
                <a:srgbClr val="FFFFFF">
                  <a:alpha val="0"/>
                </a:srgbClr>
              </a:gs>
            </a:gsLst>
            <a:lin ang="2700000" scaled="0"/>
          </a:gradFill>
        </p:spPr>
        <p:txBody>
          <a:bodyPr vert="horz" lIns="182880" tIns="91440" rIns="182880" bIns="9144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17931" y="1828800"/>
            <a:ext cx="975614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0EEEA5A4-8901-4DCB-855C-9D1356E69D6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Early Politics</a:t>
            </a:r>
            <a:endParaRPr lang="en-US" dirty="0"/>
          </a:p>
        </p:txBody>
      </p:sp>
      <p:sp>
        <p:nvSpPr>
          <p:cNvPr id="7" name="Date Placeholder 4">
            <a:extLst>
              <a:ext uri="{FF2B5EF4-FFF2-40B4-BE49-F238E27FC236}">
                <a16:creationId xmlns:a16="http://schemas.microsoft.com/office/drawing/2014/main" id="{0C65830C-7FBF-47F6-99D9-C8E465F18B78}"/>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fld id="{A9C41A1D-027B-4FA4-BB4C-F47BB338A60B}" type="datetime1">
              <a:rPr lang="en-US" smtClean="0"/>
              <a:t>10/14/2025</a:t>
            </a:fld>
            <a:endParaRPr lang="en-US"/>
          </a:p>
        </p:txBody>
      </p:sp>
      <p:sp>
        <p:nvSpPr>
          <p:cNvPr id="8" name="Slide Number Placeholder 5">
            <a:extLst>
              <a:ext uri="{FF2B5EF4-FFF2-40B4-BE49-F238E27FC236}">
                <a16:creationId xmlns:a16="http://schemas.microsoft.com/office/drawing/2014/main" id="{8128233F-A227-4C17-9032-66443E452159}"/>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75105F9F-A147-4999-9337-ABC437A27969}" type="slidenum">
              <a:rPr lang="en-US" smtClean="0"/>
              <a:pPr/>
              <a:t>‹#›</a:t>
            </a:fld>
            <a:endParaRPr lang="en-US"/>
          </a:p>
        </p:txBody>
      </p:sp>
    </p:spTree>
    <p:extLst>
      <p:ext uri="{BB962C8B-B14F-4D97-AF65-F5344CB8AC3E}">
        <p14:creationId xmlns:p14="http://schemas.microsoft.com/office/powerpoint/2010/main" val="15863765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64"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6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37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apo.st/2kTFfZp"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18865-CEB7-48B0-A220-9E88636D9295}"/>
              </a:ext>
            </a:extLst>
          </p:cNvPr>
          <p:cNvSpPr>
            <a:spLocks noGrp="1"/>
          </p:cNvSpPr>
          <p:nvPr>
            <p:ph type="ctrTitle"/>
          </p:nvPr>
        </p:nvSpPr>
        <p:spPr>
          <a:xfrm>
            <a:off x="3626117" y="123149"/>
            <a:ext cx="7346273" cy="1574286"/>
          </a:xfrm>
        </p:spPr>
        <p:txBody>
          <a:bodyPr>
            <a:normAutofit/>
          </a:bodyPr>
          <a:lstStyle/>
          <a:p>
            <a:r>
              <a:rPr lang="en-US" sz="8800" dirty="0">
                <a:solidFill>
                  <a:schemeClr val="bg1"/>
                </a:solidFill>
              </a:rPr>
              <a:t>Thucydides</a:t>
            </a:r>
            <a:endParaRPr lang="en-US" sz="8800" dirty="0"/>
          </a:p>
        </p:txBody>
      </p:sp>
      <p:sp>
        <p:nvSpPr>
          <p:cNvPr id="3" name="Subtitle 2">
            <a:extLst>
              <a:ext uri="{FF2B5EF4-FFF2-40B4-BE49-F238E27FC236}">
                <a16:creationId xmlns:a16="http://schemas.microsoft.com/office/drawing/2014/main" id="{104F4FCD-1D60-42D0-A47A-7FF01469354D}"/>
              </a:ext>
            </a:extLst>
          </p:cNvPr>
          <p:cNvSpPr>
            <a:spLocks noGrp="1"/>
          </p:cNvSpPr>
          <p:nvPr>
            <p:ph type="subTitle" idx="1"/>
          </p:nvPr>
        </p:nvSpPr>
        <p:spPr>
          <a:xfrm>
            <a:off x="3626117" y="1840962"/>
            <a:ext cx="7346273" cy="1373726"/>
          </a:xfrm>
        </p:spPr>
        <p:txBody>
          <a:bodyPr>
            <a:normAutofit/>
          </a:bodyPr>
          <a:lstStyle/>
          <a:p>
            <a:r>
              <a:rPr lang="en-US" sz="5400" dirty="0">
                <a:solidFill>
                  <a:schemeClr val="bg1"/>
                </a:solidFill>
              </a:rPr>
              <a:t>Adventures in Spin</a:t>
            </a:r>
          </a:p>
        </p:txBody>
      </p:sp>
      <p:pic>
        <p:nvPicPr>
          <p:cNvPr id="10" name="Picture 9" descr="Relief: Mourning Athena">
            <a:extLst>
              <a:ext uri="{FF2B5EF4-FFF2-40B4-BE49-F238E27FC236}">
                <a16:creationId xmlns:a16="http://schemas.microsoft.com/office/drawing/2014/main" id="{2AA9FFF1-60D5-48E4-A072-46EA2ED84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669" y="975360"/>
            <a:ext cx="3286159" cy="5730240"/>
          </a:xfrm>
          <a:prstGeom prst="rect">
            <a:avLst/>
          </a:prstGeom>
        </p:spPr>
      </p:pic>
      <p:sp>
        <p:nvSpPr>
          <p:cNvPr id="5" name="Text Box 2">
            <a:extLst>
              <a:ext uri="{FF2B5EF4-FFF2-40B4-BE49-F238E27FC236}">
                <a16:creationId xmlns:a16="http://schemas.microsoft.com/office/drawing/2014/main" id="{E683B30D-B7D6-4C14-B09C-01B81F98EDC7}"/>
              </a:ext>
            </a:extLst>
          </p:cNvPr>
          <p:cNvSpPr txBox="1">
            <a:spLocks noChangeArrowheads="1"/>
          </p:cNvSpPr>
          <p:nvPr/>
        </p:nvSpPr>
        <p:spPr bwMode="ltGray">
          <a:xfrm>
            <a:off x="4310530" y="6161901"/>
            <a:ext cx="2703045" cy="276999"/>
          </a:xfrm>
          <a:prstGeom prst="rect">
            <a:avLst/>
          </a:prstGeom>
          <a:noFill/>
          <a:ln w="12700">
            <a:noFill/>
            <a:miter lim="800000"/>
            <a:headEnd/>
            <a:tailEnd/>
          </a:ln>
          <a:effectLst/>
        </p:spPr>
        <p:txBody>
          <a:bodyPr wrap="square" lIns="0" tIns="0" rIns="0" bIns="0" anchor="b">
            <a:spAutoFit/>
          </a:bodyPr>
          <a:lstStyle/>
          <a:p>
            <a:pPr algn="l"/>
            <a:r>
              <a:rPr lang="en-US" dirty="0">
                <a:solidFill>
                  <a:schemeClr val="bg1"/>
                </a:solidFill>
              </a:rPr>
              <a:t>“Mourning Athena”</a:t>
            </a:r>
          </a:p>
        </p:txBody>
      </p:sp>
      <p:pic>
        <p:nvPicPr>
          <p:cNvPr id="6" name="Picture 4" descr="Bust of Thucydides">
            <a:extLst>
              <a:ext uri="{FF2B5EF4-FFF2-40B4-BE49-F238E27FC236}">
                <a16:creationId xmlns:a16="http://schemas.microsoft.com/office/drawing/2014/main" id="{85936C1A-490B-4825-BE3D-C066629E3ABF}"/>
              </a:ext>
            </a:extLst>
          </p:cNvPr>
          <p:cNvPicPr>
            <a:picLocks noChangeAspect="1" noChangeArrowheads="1"/>
          </p:cNvPicPr>
          <p:nvPr/>
        </p:nvPicPr>
        <p:blipFill>
          <a:blip r:embed="rId3" cstate="print"/>
          <a:srcRect/>
          <a:stretch>
            <a:fillRect/>
          </a:stretch>
        </p:blipFill>
        <p:spPr bwMode="auto">
          <a:xfrm>
            <a:off x="7369176" y="3011488"/>
            <a:ext cx="2562225" cy="3429000"/>
          </a:xfrm>
          <a:prstGeom prst="rect">
            <a:avLst/>
          </a:prstGeom>
          <a:noFill/>
        </p:spPr>
      </p:pic>
      <p:sp>
        <p:nvSpPr>
          <p:cNvPr id="7" name="Text Box 5">
            <a:extLst>
              <a:ext uri="{FF2B5EF4-FFF2-40B4-BE49-F238E27FC236}">
                <a16:creationId xmlns:a16="http://schemas.microsoft.com/office/drawing/2014/main" id="{469ECC4B-12F3-4C60-869C-764AEB54EDD6}"/>
              </a:ext>
            </a:extLst>
          </p:cNvPr>
          <p:cNvSpPr txBox="1">
            <a:spLocks noChangeArrowheads="1"/>
          </p:cNvSpPr>
          <p:nvPr/>
        </p:nvSpPr>
        <p:spPr bwMode="ltGray">
          <a:xfrm>
            <a:off x="10199595" y="6099148"/>
            <a:ext cx="1260475" cy="274637"/>
          </a:xfrm>
          <a:prstGeom prst="rect">
            <a:avLst/>
          </a:prstGeom>
          <a:noFill/>
          <a:ln w="12700">
            <a:noFill/>
            <a:miter lim="800000"/>
            <a:headEnd/>
            <a:tailEnd/>
          </a:ln>
          <a:effectLst/>
        </p:spPr>
        <p:txBody>
          <a:bodyPr lIns="0" tIns="0" rIns="0" bIns="0" anchor="b">
            <a:spAutoFit/>
          </a:bodyPr>
          <a:lstStyle/>
          <a:p>
            <a:r>
              <a:rPr lang="en-US" dirty="0">
                <a:solidFill>
                  <a:schemeClr val="bg1"/>
                </a:solidFill>
              </a:rPr>
              <a:t>Thucydides</a:t>
            </a:r>
          </a:p>
        </p:txBody>
      </p:sp>
    </p:spTree>
    <p:extLst>
      <p:ext uri="{BB962C8B-B14F-4D97-AF65-F5344CB8AC3E}">
        <p14:creationId xmlns:p14="http://schemas.microsoft.com/office/powerpoint/2010/main" val="204989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t>Background</a:t>
            </a:r>
          </a:p>
        </p:txBody>
      </p:sp>
      <p:sp>
        <p:nvSpPr>
          <p:cNvPr id="1027" name="Rectangle 3"/>
          <p:cNvSpPr>
            <a:spLocks noGrp="1" noChangeArrowheads="1"/>
          </p:cNvSpPr>
          <p:nvPr>
            <p:ph type="body" idx="1"/>
          </p:nvPr>
        </p:nvSpPr>
        <p:spPr/>
        <p:txBody>
          <a:bodyPr/>
          <a:lstStyle/>
          <a:p>
            <a:r>
              <a:rPr lang="en-US" dirty="0"/>
              <a:t>Thucydides’ </a:t>
            </a:r>
            <a:r>
              <a:rPr lang="en-US" i="1" dirty="0"/>
              <a:t>History of the Pelopon­nesian War</a:t>
            </a:r>
          </a:p>
        </p:txBody>
      </p:sp>
    </p:spTree>
    <p:extLst>
      <p:ext uri="{BB962C8B-B14F-4D97-AF65-F5344CB8AC3E}">
        <p14:creationId xmlns:p14="http://schemas.microsoft.com/office/powerpoint/2010/main" val="456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931" y="274638"/>
            <a:ext cx="9756141" cy="1325562"/>
          </a:xfrm>
        </p:spPr>
        <p:txBody>
          <a:bodyPr>
            <a:normAutofit/>
          </a:bodyPr>
          <a:lstStyle/>
          <a:p>
            <a:r>
              <a:rPr lang="en-US" dirty="0"/>
              <a:t>Thucydides Son of Oloros </a:t>
            </a:r>
            <a:r>
              <a:rPr lang="en-US" sz="2800" dirty="0"/>
              <a:t>(not Melesias)</a:t>
            </a:r>
            <a:endParaRPr lang="en-US" dirty="0"/>
          </a:p>
        </p:txBody>
      </p:sp>
      <p:sp>
        <p:nvSpPr>
          <p:cNvPr id="5" name="Content Placeholder 4"/>
          <p:cNvSpPr>
            <a:spLocks noGrp="1"/>
          </p:cNvSpPr>
          <p:nvPr>
            <p:ph idx="1"/>
          </p:nvPr>
        </p:nvSpPr>
        <p:spPr>
          <a:xfrm>
            <a:off x="1217931" y="1828800"/>
            <a:ext cx="9756141" cy="4191000"/>
          </a:xfrm>
        </p:spPr>
        <p:txBody>
          <a:bodyPr>
            <a:normAutofit fontScale="92500" lnSpcReduction="10000"/>
          </a:bodyPr>
          <a:lstStyle/>
          <a:p>
            <a:r>
              <a:rPr lang="en-US" dirty="0"/>
              <a:t>ca. 460–ca. 395 BCE</a:t>
            </a:r>
          </a:p>
          <a:p>
            <a:r>
              <a:rPr lang="en-US" dirty="0"/>
              <a:t>Athenian</a:t>
            </a:r>
          </a:p>
          <a:p>
            <a:pPr lvl="1"/>
            <a:r>
              <a:rPr lang="en-US" dirty="0"/>
              <a:t>Aristocrat</a:t>
            </a:r>
          </a:p>
          <a:p>
            <a:pPr lvl="1"/>
            <a:r>
              <a:rPr lang="en-US" dirty="0"/>
              <a:t>General</a:t>
            </a:r>
          </a:p>
          <a:p>
            <a:pPr lvl="2"/>
            <a:r>
              <a:rPr lang="en-US" dirty="0"/>
              <a:t>Fall of </a:t>
            </a:r>
            <a:r>
              <a:rPr lang="en-US" dirty="0" err="1"/>
              <a:t>amphipolis</a:t>
            </a:r>
            <a:r>
              <a:rPr lang="en-US" dirty="0"/>
              <a:t>, 423 BCE</a:t>
            </a:r>
          </a:p>
          <a:p>
            <a:pPr lvl="2"/>
            <a:r>
              <a:rPr lang="en-US" dirty="0"/>
              <a:t>Exile</a:t>
            </a:r>
          </a:p>
          <a:p>
            <a:pPr lvl="1"/>
            <a:r>
              <a:rPr lang="en-US" dirty="0"/>
              <a:t>Historian</a:t>
            </a:r>
          </a:p>
        </p:txBody>
      </p:sp>
      <p:graphicFrame>
        <p:nvGraphicFramePr>
          <p:cNvPr id="7"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79799993"/>
              </p:ext>
            </p:extLst>
          </p:nvPr>
        </p:nvGraphicFramePr>
        <p:xfrm>
          <a:off x="7584616" y="2104235"/>
          <a:ext cx="2554817" cy="3419086"/>
        </p:xfrm>
        <a:graphic>
          <a:graphicData uri="http://schemas.openxmlformats.org/presentationml/2006/ole">
            <mc:AlternateContent xmlns:mc="http://schemas.openxmlformats.org/markup-compatibility/2006">
              <mc:Choice xmlns:v="urn:schemas-microsoft-com:vml" Requires="v">
                <p:oleObj spid="_x0000_s1037" name="Image" r:id="rId4" imgW="3415680" imgH="4571280" progId="Photoshop.Image.18">
                  <p:embed/>
                </p:oleObj>
              </mc:Choice>
              <mc:Fallback>
                <p:oleObj name="Image" r:id="rId4" imgW="3415680" imgH="4571280" progId="Photoshop.Image.18">
                  <p:embed/>
                  <p:pic>
                    <p:nvPicPr>
                      <p:cNvPr id="7" name="Object 6"/>
                      <p:cNvPicPr/>
                      <p:nvPr/>
                    </p:nvPicPr>
                    <p:blipFill>
                      <a:blip r:embed="rId5"/>
                      <a:stretch>
                        <a:fillRect/>
                      </a:stretch>
                    </p:blipFill>
                    <p:spPr>
                      <a:xfrm>
                        <a:off x="7584616" y="2104235"/>
                        <a:ext cx="2554817" cy="3419086"/>
                      </a:xfrm>
                      <a:prstGeom prst="rect">
                        <a:avLst/>
                      </a:prstGeom>
                    </p:spPr>
                  </p:pic>
                </p:oleObj>
              </mc:Fallback>
            </mc:AlternateContent>
          </a:graphicData>
        </a:graphic>
      </p:graphicFrame>
    </p:spTree>
    <p:extLst>
      <p:ext uri="{BB962C8B-B14F-4D97-AF65-F5344CB8AC3E}">
        <p14:creationId xmlns:p14="http://schemas.microsoft.com/office/powerpoint/2010/main" val="242348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dirty="0"/>
              <a:t>Timeline 1</a:t>
            </a:r>
          </a:p>
        </p:txBody>
      </p:sp>
      <p:graphicFrame>
        <p:nvGraphicFramePr>
          <p:cNvPr id="278611" name="Group 83"/>
          <p:cNvGraphicFramePr>
            <a:graphicFrameLocks noGrp="1"/>
          </p:cNvGraphicFramePr>
          <p:nvPr>
            <p:ph idx="1"/>
            <p:extLst>
              <p:ext uri="{D42A27DB-BD31-4B8C-83A1-F6EECF244321}">
                <p14:modId xmlns:p14="http://schemas.microsoft.com/office/powerpoint/2010/main" val="3644390877"/>
              </p:ext>
            </p:extLst>
          </p:nvPr>
        </p:nvGraphicFramePr>
        <p:xfrm>
          <a:off x="1217613" y="1828800"/>
          <a:ext cx="9756774" cy="2997198"/>
        </p:xfrm>
        <a:graphic>
          <a:graphicData uri="http://schemas.openxmlformats.org/drawingml/2006/table">
            <a:tbl>
              <a:tblPr firstRow="1"/>
              <a:tblGrid>
                <a:gridCol w="1976096">
                  <a:extLst>
                    <a:ext uri="{9D8B030D-6E8A-4147-A177-3AD203B41FA5}">
                      <a16:colId xmlns:a16="http://schemas.microsoft.com/office/drawing/2014/main" val="20000"/>
                    </a:ext>
                  </a:extLst>
                </a:gridCol>
                <a:gridCol w="7780678">
                  <a:extLst>
                    <a:ext uri="{9D8B030D-6E8A-4147-A177-3AD203B41FA5}">
                      <a16:colId xmlns:a16="http://schemas.microsoft.com/office/drawing/2014/main" val="20001"/>
                    </a:ext>
                  </a:extLst>
                </a:gridCol>
              </a:tblGrid>
              <a:tr h="499533">
                <a:tc>
                  <a:txBody>
                    <a:body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Date</a:t>
                      </a:r>
                    </a:p>
                  </a:txBody>
                  <a:tcPr marL="97155" marR="97155"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Event</a:t>
                      </a:r>
                    </a:p>
                  </a:txBody>
                  <a:tcPr marL="97155" marR="97155"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715827"/>
                  </a:ext>
                </a:extLst>
              </a:tr>
              <a:tr h="499533">
                <a:tc>
                  <a:txBody>
                    <a:body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431</a:t>
                      </a:r>
                    </a:p>
                  </a:txBody>
                  <a:tcPr marL="97155" marR="9715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War begins.</a:t>
                      </a:r>
                    </a:p>
                  </a:txBody>
                  <a:tcPr marL="97155" marR="9715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499533">
                <a:tc>
                  <a:txBody>
                    <a:body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430-429, 427/6</a:t>
                      </a:r>
                    </a:p>
                  </a:txBody>
                  <a:tcPr marL="97155" marR="97155"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Plague.</a:t>
                      </a:r>
                    </a:p>
                  </a:txBody>
                  <a:tcPr marL="97155" marR="97155"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99533">
                <a:tc>
                  <a:txBody>
                    <a:body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428-427</a:t>
                      </a:r>
                    </a:p>
                  </a:txBody>
                  <a:tcPr marL="97155" marR="97155"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Revolt of Mytilene, stasis at Corcyra.</a:t>
                      </a:r>
                    </a:p>
                  </a:txBody>
                  <a:tcPr marL="97155" marR="97155"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99533">
                <a:tc>
                  <a:txBody>
                    <a:body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421</a:t>
                      </a:r>
                    </a:p>
                  </a:txBody>
                  <a:tcPr marL="97155" marR="97155"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Peace of Nicias.</a:t>
                      </a:r>
                    </a:p>
                  </a:txBody>
                  <a:tcPr marL="97155" marR="97155"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99533">
                <a:tc>
                  <a:txBody>
                    <a:body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416</a:t>
                      </a:r>
                    </a:p>
                  </a:txBody>
                  <a:tcPr marL="97155" marR="97155"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Melian debate, conquest of Melos.</a:t>
                      </a:r>
                    </a:p>
                  </a:txBody>
                  <a:tcPr marL="97155" marR="97155"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dirty="0"/>
              <a:t>Timeline 2</a:t>
            </a:r>
          </a:p>
        </p:txBody>
      </p:sp>
      <p:graphicFrame>
        <p:nvGraphicFramePr>
          <p:cNvPr id="278611" name="Group 83"/>
          <p:cNvGraphicFramePr>
            <a:graphicFrameLocks noGrp="1"/>
          </p:cNvGraphicFramePr>
          <p:nvPr>
            <p:ph idx="1"/>
            <p:extLst>
              <p:ext uri="{D42A27DB-BD31-4B8C-83A1-F6EECF244321}">
                <p14:modId xmlns:p14="http://schemas.microsoft.com/office/powerpoint/2010/main" val="3891574186"/>
              </p:ext>
            </p:extLst>
          </p:nvPr>
        </p:nvGraphicFramePr>
        <p:xfrm>
          <a:off x="1217613" y="1828800"/>
          <a:ext cx="9756774" cy="2497665"/>
        </p:xfrm>
        <a:graphic>
          <a:graphicData uri="http://schemas.openxmlformats.org/drawingml/2006/table">
            <a:tbl>
              <a:tblPr firstRow="1"/>
              <a:tblGrid>
                <a:gridCol w="1976096">
                  <a:extLst>
                    <a:ext uri="{9D8B030D-6E8A-4147-A177-3AD203B41FA5}">
                      <a16:colId xmlns:a16="http://schemas.microsoft.com/office/drawing/2014/main" val="20000"/>
                    </a:ext>
                  </a:extLst>
                </a:gridCol>
                <a:gridCol w="7780678">
                  <a:extLst>
                    <a:ext uri="{9D8B030D-6E8A-4147-A177-3AD203B41FA5}">
                      <a16:colId xmlns:a16="http://schemas.microsoft.com/office/drawing/2014/main" val="20001"/>
                    </a:ext>
                  </a:extLst>
                </a:gridCol>
              </a:tblGrid>
              <a:tr h="499533">
                <a:tc>
                  <a:txBody>
                    <a:body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Date</a:t>
                      </a:r>
                    </a:p>
                  </a:txBody>
                  <a:tcPr marL="97155" marR="97155"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Event</a:t>
                      </a:r>
                    </a:p>
                  </a:txBody>
                  <a:tcPr marL="97155" marR="97155"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715827"/>
                  </a:ext>
                </a:extLst>
              </a:tr>
              <a:tr h="499533">
                <a:tc>
                  <a:txBody>
                    <a:body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415</a:t>
                      </a:r>
                    </a:p>
                  </a:txBody>
                  <a:tcPr marL="97155" marR="9715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Sicilian Debate, Expedition.</a:t>
                      </a:r>
                    </a:p>
                  </a:txBody>
                  <a:tcPr marL="97155" marR="9715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5"/>
                  </a:ext>
                </a:extLst>
              </a:tr>
              <a:tr h="499533">
                <a:tc>
                  <a:txBody>
                    <a:body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412</a:t>
                      </a:r>
                    </a:p>
                  </a:txBody>
                  <a:tcPr marL="97155" marR="97155"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Board of </a:t>
                      </a:r>
                      <a:r>
                        <a:rPr kumimoji="0" lang="en-US" sz="2000" b="0" i="1" u="none" strike="noStrike" cap="none" normalizeH="0" baseline="0" dirty="0">
                          <a:ln>
                            <a:noFill/>
                          </a:ln>
                          <a:solidFill>
                            <a:schemeClr val="tx1"/>
                          </a:solidFill>
                          <a:effectLst/>
                          <a:latin typeface="+mn-lt"/>
                        </a:rPr>
                        <a:t>probouloi</a:t>
                      </a:r>
                      <a:r>
                        <a:rPr kumimoji="0" lang="en-US" sz="2000" b="0" i="0" u="none" strike="noStrike" cap="none" normalizeH="0" baseline="0" dirty="0">
                          <a:ln>
                            <a:noFill/>
                          </a:ln>
                          <a:solidFill>
                            <a:schemeClr val="tx1"/>
                          </a:solidFill>
                          <a:effectLst/>
                          <a:latin typeface="+mn-lt"/>
                        </a:rPr>
                        <a:t> (10).</a:t>
                      </a:r>
                    </a:p>
                  </a:txBody>
                  <a:tcPr marL="97155" marR="97155"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r h="499533">
                <a:tc>
                  <a:txBody>
                    <a:body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411-410</a:t>
                      </a:r>
                    </a:p>
                  </a:txBody>
                  <a:tcPr marL="97155" marR="97155"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Oligarchic coup, </a:t>
                      </a:r>
                      <a:r>
                        <a:rPr kumimoji="0" lang="en-US" sz="2000" b="0" i="1" u="none" strike="noStrike" cap="none" normalizeH="0" baseline="0" dirty="0">
                          <a:ln>
                            <a:noFill/>
                          </a:ln>
                          <a:solidFill>
                            <a:schemeClr val="tx1"/>
                          </a:solidFill>
                          <a:effectLst/>
                          <a:latin typeface="+mn-lt"/>
                        </a:rPr>
                        <a:t>politeia</a:t>
                      </a:r>
                      <a:r>
                        <a:rPr kumimoji="0" lang="en-US" sz="2000" b="0" i="0" u="none" strike="noStrike" cap="none" normalizeH="0" baseline="0" dirty="0">
                          <a:ln>
                            <a:noFill/>
                          </a:ln>
                          <a:solidFill>
                            <a:schemeClr val="tx1"/>
                          </a:solidFill>
                          <a:effectLst/>
                          <a:latin typeface="+mn-lt"/>
                        </a:rPr>
                        <a:t>, democratic restoration.</a:t>
                      </a:r>
                    </a:p>
                  </a:txBody>
                  <a:tcPr marL="97155" marR="97155"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7"/>
                  </a:ext>
                </a:extLst>
              </a:tr>
              <a:tr h="499533">
                <a:tc>
                  <a:txBody>
                    <a:bodyPr/>
                    <a:lstStyle/>
                    <a:p>
                      <a:pPr marL="0" marR="0" lvl="0" indent="0" algn="r"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404</a:t>
                      </a:r>
                    </a:p>
                  </a:txBody>
                  <a:tcPr marL="97155" marR="97155"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Athens’ defeat, 2</a:t>
                      </a:r>
                      <a:r>
                        <a:rPr kumimoji="0" lang="en-US" sz="2000" b="0" i="0" u="none" strike="noStrike" cap="none" normalizeH="0" baseline="30000" dirty="0">
                          <a:ln>
                            <a:noFill/>
                          </a:ln>
                          <a:solidFill>
                            <a:schemeClr val="tx1"/>
                          </a:solidFill>
                          <a:effectLst/>
                          <a:latin typeface="+mn-lt"/>
                        </a:rPr>
                        <a:t>nd</a:t>
                      </a:r>
                      <a:r>
                        <a:rPr kumimoji="0" lang="en-US" sz="2000" b="0" i="0" u="none" strike="noStrike" cap="none" normalizeH="0" baseline="0" dirty="0">
                          <a:ln>
                            <a:noFill/>
                          </a:ln>
                          <a:solidFill>
                            <a:schemeClr val="tx1"/>
                          </a:solidFill>
                          <a:effectLst/>
                          <a:latin typeface="+mn-lt"/>
                        </a:rPr>
                        <a:t> oligarchic coup</a:t>
                      </a:r>
                    </a:p>
                  </a:txBody>
                  <a:tcPr marL="97155" marR="97155"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4858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A2C0-04FE-490D-AB2C-63061DEBA095}"/>
              </a:ext>
            </a:extLst>
          </p:cNvPr>
          <p:cNvSpPr>
            <a:spLocks noGrp="1"/>
          </p:cNvSpPr>
          <p:nvPr>
            <p:ph type="title"/>
          </p:nvPr>
        </p:nvSpPr>
        <p:spPr/>
        <p:txBody>
          <a:bodyPr/>
          <a:lstStyle/>
          <a:p>
            <a:r>
              <a:rPr lang="en-US" dirty="0"/>
              <a:t>Thucydides: Some Highlights</a:t>
            </a:r>
          </a:p>
        </p:txBody>
      </p:sp>
      <p:sp>
        <p:nvSpPr>
          <p:cNvPr id="3" name="Content Placeholder 2">
            <a:extLst>
              <a:ext uri="{FF2B5EF4-FFF2-40B4-BE49-F238E27FC236}">
                <a16:creationId xmlns:a16="http://schemas.microsoft.com/office/drawing/2014/main" id="{185C8DED-C0B9-4193-911D-B822FF4F1599}"/>
              </a:ext>
            </a:extLst>
          </p:cNvPr>
          <p:cNvSpPr>
            <a:spLocks noGrp="1"/>
          </p:cNvSpPr>
          <p:nvPr>
            <p:ph sz="half" idx="1"/>
          </p:nvPr>
        </p:nvSpPr>
        <p:spPr/>
        <p:txBody>
          <a:bodyPr/>
          <a:lstStyle/>
          <a:p>
            <a:r>
              <a:rPr lang="en-US" dirty="0"/>
              <a:t>Pericles' First Speech</a:t>
            </a:r>
          </a:p>
          <a:p>
            <a:r>
              <a:rPr lang="en-US" dirty="0"/>
              <a:t>Periclean Funeral Oration</a:t>
            </a:r>
          </a:p>
          <a:p>
            <a:r>
              <a:rPr lang="en-US" dirty="0"/>
              <a:t>Pericles’ Last Speech</a:t>
            </a:r>
          </a:p>
          <a:p>
            <a:pPr lvl="1"/>
            <a:r>
              <a:rPr lang="en-US" dirty="0"/>
              <a:t>Thucydides Assessment</a:t>
            </a:r>
          </a:p>
          <a:p>
            <a:endParaRPr lang="en-US" dirty="0"/>
          </a:p>
        </p:txBody>
      </p:sp>
      <p:sp>
        <p:nvSpPr>
          <p:cNvPr id="4" name="Content Placeholder 3">
            <a:extLst>
              <a:ext uri="{FF2B5EF4-FFF2-40B4-BE49-F238E27FC236}">
                <a16:creationId xmlns:a16="http://schemas.microsoft.com/office/drawing/2014/main" id="{49C26AB3-18B5-4673-9531-0B8D50214307}"/>
              </a:ext>
            </a:extLst>
          </p:cNvPr>
          <p:cNvSpPr>
            <a:spLocks noGrp="1"/>
          </p:cNvSpPr>
          <p:nvPr>
            <p:ph sz="half" idx="2"/>
          </p:nvPr>
        </p:nvSpPr>
        <p:spPr/>
        <p:txBody>
          <a:bodyPr/>
          <a:lstStyle/>
          <a:p>
            <a:r>
              <a:rPr lang="en-US" dirty="0"/>
              <a:t>Mytilenean Debate</a:t>
            </a:r>
          </a:p>
          <a:p>
            <a:r>
              <a:rPr lang="en-US" i="1" dirty="0"/>
              <a:t>Stasis</a:t>
            </a:r>
            <a:r>
              <a:rPr lang="en-US" dirty="0"/>
              <a:t> at Corcyra</a:t>
            </a:r>
          </a:p>
          <a:p>
            <a:r>
              <a:rPr lang="en-US" dirty="0"/>
              <a:t>Melian Dialogue</a:t>
            </a:r>
          </a:p>
          <a:p>
            <a:r>
              <a:rPr lang="en-US" dirty="0"/>
              <a:t>Sicilian Debate</a:t>
            </a:r>
          </a:p>
        </p:txBody>
      </p:sp>
    </p:spTree>
    <p:extLst>
      <p:ext uri="{BB962C8B-B14F-4D97-AF65-F5344CB8AC3E}">
        <p14:creationId xmlns:p14="http://schemas.microsoft.com/office/powerpoint/2010/main" val="187994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5FD6-1721-41B3-979D-6C19889D8DC0}"/>
              </a:ext>
            </a:extLst>
          </p:cNvPr>
          <p:cNvSpPr>
            <a:spLocks noGrp="1"/>
          </p:cNvSpPr>
          <p:nvPr>
            <p:ph type="title"/>
          </p:nvPr>
        </p:nvSpPr>
        <p:spPr/>
        <p:txBody>
          <a:bodyPr>
            <a:normAutofit/>
          </a:bodyPr>
          <a:lstStyle/>
          <a:p>
            <a:r>
              <a:rPr lang="en-US" dirty="0"/>
              <a:t>Thucydides’ Preoccupations</a:t>
            </a:r>
          </a:p>
        </p:txBody>
      </p:sp>
      <p:sp>
        <p:nvSpPr>
          <p:cNvPr id="3" name="Text Placeholder 2">
            <a:extLst>
              <a:ext uri="{FF2B5EF4-FFF2-40B4-BE49-F238E27FC236}">
                <a16:creationId xmlns:a16="http://schemas.microsoft.com/office/drawing/2014/main" id="{0990DAF8-862B-4961-BF96-AAAC56190E9F}"/>
              </a:ext>
            </a:extLst>
          </p:cNvPr>
          <p:cNvSpPr>
            <a:spLocks noGrp="1"/>
          </p:cNvSpPr>
          <p:nvPr>
            <p:ph type="body" idx="1"/>
          </p:nvPr>
        </p:nvSpPr>
        <p:spPr/>
        <p:txBody>
          <a:bodyPr/>
          <a:lstStyle/>
          <a:p>
            <a:r>
              <a:rPr lang="en-US" dirty="0"/>
              <a:t>Illustrative Quotations</a:t>
            </a:r>
          </a:p>
        </p:txBody>
      </p:sp>
    </p:spTree>
    <p:extLst>
      <p:ext uri="{BB962C8B-B14F-4D97-AF65-F5344CB8AC3E}">
        <p14:creationId xmlns:p14="http://schemas.microsoft.com/office/powerpoint/2010/main" val="417310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60B87-7782-4573-ABCF-CA1267ED2EDC}"/>
              </a:ext>
            </a:extLst>
          </p:cNvPr>
          <p:cNvSpPr>
            <a:spLocks noGrp="1"/>
          </p:cNvSpPr>
          <p:nvPr>
            <p:ph type="title"/>
          </p:nvPr>
        </p:nvSpPr>
        <p:spPr/>
        <p:txBody>
          <a:bodyPr>
            <a:normAutofit/>
          </a:bodyPr>
          <a:lstStyle/>
          <a:p>
            <a:r>
              <a:rPr lang="en-US" dirty="0"/>
              <a:t>Thucydides’ Aims (1.22, speeches)</a:t>
            </a:r>
            <a:endParaRPr lang="en-US" i="1" dirty="0"/>
          </a:p>
        </p:txBody>
      </p:sp>
      <p:sp>
        <p:nvSpPr>
          <p:cNvPr id="3" name="Content Placeholder 2">
            <a:extLst>
              <a:ext uri="{FF2B5EF4-FFF2-40B4-BE49-F238E27FC236}">
                <a16:creationId xmlns:a16="http://schemas.microsoft.com/office/drawing/2014/main" id="{E2CF716C-03B5-420D-B740-2FF3CF8242F0}"/>
              </a:ext>
            </a:extLst>
          </p:cNvPr>
          <p:cNvSpPr>
            <a:spLocks noGrp="1"/>
          </p:cNvSpPr>
          <p:nvPr>
            <p:ph idx="1"/>
          </p:nvPr>
        </p:nvSpPr>
        <p:spPr/>
        <p:txBody>
          <a:bodyPr>
            <a:normAutofit/>
          </a:bodyPr>
          <a:lstStyle/>
          <a:p>
            <a:pPr marL="45720" indent="0">
              <a:buNone/>
            </a:pPr>
            <a:r>
              <a:rPr lang="en-US" sz="3200" dirty="0"/>
              <a:t>Therefore the speeches are given in the language in which, as it seemed to me, the several speakers would express, on the subjects under consideration, the sentiments most befitting the occasion, though at the same time I have adhered as closely as possible to the general sense of what was actually said.</a:t>
            </a:r>
          </a:p>
        </p:txBody>
      </p:sp>
    </p:spTree>
    <p:extLst>
      <p:ext uri="{BB962C8B-B14F-4D97-AF65-F5344CB8AC3E}">
        <p14:creationId xmlns:p14="http://schemas.microsoft.com/office/powerpoint/2010/main" val="138956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5E87-C7D8-4C01-AB8D-EABD1F979522}"/>
              </a:ext>
            </a:extLst>
          </p:cNvPr>
          <p:cNvSpPr>
            <a:spLocks noGrp="1"/>
          </p:cNvSpPr>
          <p:nvPr>
            <p:ph type="title"/>
          </p:nvPr>
        </p:nvSpPr>
        <p:spPr/>
        <p:txBody>
          <a:bodyPr>
            <a:normAutofit fontScale="90000"/>
          </a:bodyPr>
          <a:lstStyle/>
          <a:p>
            <a:r>
              <a:rPr lang="en-US" dirty="0"/>
              <a:t>Thucydides Aims (1.22, achievement)</a:t>
            </a:r>
          </a:p>
        </p:txBody>
      </p:sp>
      <p:sp>
        <p:nvSpPr>
          <p:cNvPr id="3" name="Content Placeholder 2">
            <a:extLst>
              <a:ext uri="{FF2B5EF4-FFF2-40B4-BE49-F238E27FC236}">
                <a16:creationId xmlns:a16="http://schemas.microsoft.com/office/drawing/2014/main" id="{54C806D6-76AB-4E35-A18E-D0BCCA3B0D38}"/>
              </a:ext>
            </a:extLst>
          </p:cNvPr>
          <p:cNvSpPr>
            <a:spLocks noGrp="1"/>
          </p:cNvSpPr>
          <p:nvPr>
            <p:ph idx="1"/>
          </p:nvPr>
        </p:nvSpPr>
        <p:spPr/>
        <p:txBody>
          <a:bodyPr>
            <a:normAutofit/>
          </a:bodyPr>
          <a:lstStyle/>
          <a:p>
            <a:pPr marL="45720" indent="0">
              <a:buNone/>
            </a:pPr>
            <a:r>
              <a:rPr lang="en-US" sz="3200" dirty="0"/>
              <a:t>And it may well be that the absence of the fabulous from my narrative will seem less pleasing to the ear…. And, indeed, it has been composed, not as a prize-essay (</a:t>
            </a:r>
            <a:r>
              <a:rPr lang="en-US" sz="3200" i="1" dirty="0" err="1"/>
              <a:t>agōnisma</a:t>
            </a:r>
            <a:r>
              <a:rPr lang="en-US" sz="3200" dirty="0"/>
              <a:t>) to be heard for the moment, but as a possession for all time.</a:t>
            </a:r>
          </a:p>
        </p:txBody>
      </p:sp>
    </p:spTree>
    <p:extLst>
      <p:ext uri="{BB962C8B-B14F-4D97-AF65-F5344CB8AC3E}">
        <p14:creationId xmlns:p14="http://schemas.microsoft.com/office/powerpoint/2010/main" val="247583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0DAD1-C56E-45A9-8AEC-A22295DF09E7}"/>
              </a:ext>
            </a:extLst>
          </p:cNvPr>
          <p:cNvSpPr>
            <a:spLocks noGrp="1"/>
          </p:cNvSpPr>
          <p:nvPr>
            <p:ph type="title"/>
          </p:nvPr>
        </p:nvSpPr>
        <p:spPr/>
        <p:txBody>
          <a:bodyPr>
            <a:normAutofit/>
          </a:bodyPr>
          <a:lstStyle/>
          <a:p>
            <a:r>
              <a:rPr lang="en-US" dirty="0"/>
              <a:t>Thucydides’ on </a:t>
            </a:r>
            <a:r>
              <a:rPr lang="en-US" i="1" dirty="0"/>
              <a:t>erōs</a:t>
            </a:r>
            <a:r>
              <a:rPr lang="en-US" dirty="0"/>
              <a:t> (2.43, Pericles)</a:t>
            </a:r>
          </a:p>
        </p:txBody>
      </p:sp>
      <p:sp>
        <p:nvSpPr>
          <p:cNvPr id="3" name="Content Placeholder 2">
            <a:extLst>
              <a:ext uri="{FF2B5EF4-FFF2-40B4-BE49-F238E27FC236}">
                <a16:creationId xmlns:a16="http://schemas.microsoft.com/office/drawing/2014/main" id="{82EEFBA6-07CB-4A6B-8FC6-7FAE0031245C}"/>
              </a:ext>
            </a:extLst>
          </p:cNvPr>
          <p:cNvSpPr>
            <a:spLocks noGrp="1"/>
          </p:cNvSpPr>
          <p:nvPr>
            <p:ph idx="1"/>
          </p:nvPr>
        </p:nvSpPr>
        <p:spPr>
          <a:xfrm>
            <a:off x="1217932" y="1828800"/>
            <a:ext cx="5036818" cy="4191000"/>
          </a:xfrm>
        </p:spPr>
        <p:txBody>
          <a:bodyPr>
            <a:normAutofit/>
          </a:bodyPr>
          <a:lstStyle/>
          <a:p>
            <a:pPr marL="45720" indent="0">
              <a:buNone/>
            </a:pPr>
            <a:r>
              <a:rPr lang="en-US" sz="3200" dirty="0"/>
              <a:t>“… you who survive … must daily fix your gaze upon the power of Athens and become lovers of her….” (</a:t>
            </a:r>
            <a:r>
              <a:rPr lang="en-US" sz="3200" i="1" dirty="0"/>
              <a:t>erastas </a:t>
            </a:r>
            <a:r>
              <a:rPr lang="en-US" sz="3200" i="1" dirty="0" err="1"/>
              <a:t>gignomenous</a:t>
            </a:r>
            <a:r>
              <a:rPr lang="en-US" sz="3200" i="1" dirty="0"/>
              <a:t> </a:t>
            </a:r>
            <a:r>
              <a:rPr lang="en-US" sz="3200" i="1" dirty="0" err="1"/>
              <a:t>autēs</a:t>
            </a:r>
            <a:r>
              <a:rPr lang="en-US" sz="3200" dirty="0"/>
              <a:t>, “becoming lovers of </a:t>
            </a:r>
            <a:r>
              <a:rPr lang="en-US" sz="3200" i="1" dirty="0"/>
              <a:t>it</a:t>
            </a:r>
            <a:r>
              <a:rPr lang="en-US" sz="3200" dirty="0"/>
              <a:t>”)</a:t>
            </a:r>
          </a:p>
        </p:txBody>
      </p:sp>
      <p:pic>
        <p:nvPicPr>
          <p:cNvPr id="2050" name="Picture 2" descr="Athenian Acropolis">
            <a:extLst>
              <a:ext uri="{FF2B5EF4-FFF2-40B4-BE49-F238E27FC236}">
                <a16:creationId xmlns:a16="http://schemas.microsoft.com/office/drawing/2014/main" id="{F4E7D821-3A3D-4623-897C-A6F238BA7B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33" r="20619"/>
          <a:stretch/>
        </p:blipFill>
        <p:spPr bwMode="auto">
          <a:xfrm>
            <a:off x="6375524" y="2024960"/>
            <a:ext cx="5136995" cy="34826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52BD13-D863-44E6-8473-D69C2A4CC9A2}"/>
              </a:ext>
            </a:extLst>
          </p:cNvPr>
          <p:cNvSpPr txBox="1"/>
          <p:nvPr/>
        </p:nvSpPr>
        <p:spPr>
          <a:xfrm>
            <a:off x="7542724" y="5597170"/>
            <a:ext cx="3010761" cy="506870"/>
          </a:xfrm>
          <a:prstGeom prst="rect">
            <a:avLst/>
          </a:prstGeom>
          <a:noFill/>
        </p:spPr>
        <p:txBody>
          <a:bodyPr wrap="none" rtlCol="0" anchor="ctr" anchorCtr="0">
            <a:spAutoFit/>
          </a:bodyPr>
          <a:lstStyle/>
          <a:p>
            <a:pPr algn="ctr">
              <a:lnSpc>
                <a:spcPct val="125000"/>
              </a:lnSpc>
            </a:pPr>
            <a:r>
              <a:rPr lang="en-US" sz="2400" dirty="0">
                <a:solidFill>
                  <a:schemeClr val="tx1">
                    <a:lumMod val="60000"/>
                    <a:lumOff val="40000"/>
                  </a:schemeClr>
                </a:solidFill>
              </a:rPr>
              <a:t>Athenian Acropolis</a:t>
            </a:r>
          </a:p>
        </p:txBody>
      </p:sp>
    </p:spTree>
    <p:extLst>
      <p:ext uri="{BB962C8B-B14F-4D97-AF65-F5344CB8AC3E}">
        <p14:creationId xmlns:p14="http://schemas.microsoft.com/office/powerpoint/2010/main" val="346619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F565-2207-41F8-8B09-1170FEEA9A13}"/>
              </a:ext>
            </a:extLst>
          </p:cNvPr>
          <p:cNvSpPr>
            <a:spLocks noGrp="1"/>
          </p:cNvSpPr>
          <p:nvPr>
            <p:ph type="title"/>
          </p:nvPr>
        </p:nvSpPr>
        <p:spPr/>
        <p:txBody>
          <a:bodyPr/>
          <a:lstStyle/>
          <a:p>
            <a:r>
              <a:rPr lang="en-US" dirty="0"/>
              <a:t>Thucydides’ on </a:t>
            </a:r>
            <a:r>
              <a:rPr lang="en-US" i="1" dirty="0"/>
              <a:t>erōs</a:t>
            </a:r>
            <a:r>
              <a:rPr lang="en-US" dirty="0"/>
              <a:t> (6.13, Nicias)</a:t>
            </a:r>
          </a:p>
        </p:txBody>
      </p:sp>
      <p:sp>
        <p:nvSpPr>
          <p:cNvPr id="3" name="Content Placeholder 2">
            <a:extLst>
              <a:ext uri="{FF2B5EF4-FFF2-40B4-BE49-F238E27FC236}">
                <a16:creationId xmlns:a16="http://schemas.microsoft.com/office/drawing/2014/main" id="{53A05191-2845-469A-8419-B842F77ABA95}"/>
              </a:ext>
            </a:extLst>
          </p:cNvPr>
          <p:cNvSpPr>
            <a:spLocks noGrp="1"/>
          </p:cNvSpPr>
          <p:nvPr>
            <p:ph idx="1"/>
          </p:nvPr>
        </p:nvSpPr>
        <p:spPr>
          <a:xfrm>
            <a:off x="1217931" y="1828800"/>
            <a:ext cx="5944869" cy="4191000"/>
          </a:xfrm>
        </p:spPr>
        <p:txBody>
          <a:bodyPr>
            <a:normAutofit/>
          </a:bodyPr>
          <a:lstStyle/>
          <a:p>
            <a:pPr marL="45720" indent="0">
              <a:buNone/>
            </a:pPr>
            <a:r>
              <a:rPr lang="en-US" sz="3200" dirty="0"/>
              <a:t>“I make a counter-appeal not … to have a morbid craving (</a:t>
            </a:r>
            <a:r>
              <a:rPr lang="en-US" sz="3200" i="1" dirty="0" err="1"/>
              <a:t>duserōtas</a:t>
            </a:r>
            <a:r>
              <a:rPr lang="en-US" sz="3200" dirty="0"/>
              <a:t>) for what is out of reach, knowing that few successes are won by greed, but very many by foresight.”</a:t>
            </a:r>
          </a:p>
        </p:txBody>
      </p:sp>
      <p:graphicFrame>
        <p:nvGraphicFramePr>
          <p:cNvPr id="4" name="Object 3" descr="Eros, red-figure vase painting, ca. 490 BCE">
            <a:extLst>
              <a:ext uri="{FF2B5EF4-FFF2-40B4-BE49-F238E27FC236}">
                <a16:creationId xmlns:a16="http://schemas.microsoft.com/office/drawing/2014/main" id="{4A42D08A-63CB-4C51-924E-9012D593BE22}"/>
              </a:ext>
            </a:extLst>
          </p:cNvPr>
          <p:cNvGraphicFramePr>
            <a:graphicFrameLocks noChangeAspect="1"/>
          </p:cNvGraphicFramePr>
          <p:nvPr>
            <p:extLst>
              <p:ext uri="{D42A27DB-BD31-4B8C-83A1-F6EECF244321}">
                <p14:modId xmlns:p14="http://schemas.microsoft.com/office/powerpoint/2010/main" val="4093698117"/>
              </p:ext>
            </p:extLst>
          </p:nvPr>
        </p:nvGraphicFramePr>
        <p:xfrm>
          <a:off x="7766485" y="1828800"/>
          <a:ext cx="2895511" cy="4191000"/>
        </p:xfrm>
        <a:graphic>
          <a:graphicData uri="http://schemas.openxmlformats.org/presentationml/2006/ole">
            <mc:AlternateContent xmlns:mc="http://schemas.openxmlformats.org/markup-compatibility/2006">
              <mc:Choice xmlns:v="urn:schemas-microsoft-com:vml" Requires="v">
                <p:oleObj spid="_x0000_s3085" r:id="rId4" imgW="7203287" imgH="10424568" progId="">
                  <p:embed/>
                </p:oleObj>
              </mc:Choice>
              <mc:Fallback>
                <p:oleObj r:id="rId4" imgW="7203287" imgH="10424568" progId="">
                  <p:embed/>
                  <p:pic>
                    <p:nvPicPr>
                      <p:cNvPr id="0" name=""/>
                      <p:cNvPicPr/>
                      <p:nvPr/>
                    </p:nvPicPr>
                    <p:blipFill>
                      <a:blip r:embed="rId5"/>
                      <a:stretch>
                        <a:fillRect/>
                      </a:stretch>
                    </p:blipFill>
                    <p:spPr>
                      <a:xfrm>
                        <a:off x="7766485" y="1828800"/>
                        <a:ext cx="2895511" cy="4191000"/>
                      </a:xfrm>
                      <a:prstGeom prst="rect">
                        <a:avLst/>
                      </a:prstGeom>
                    </p:spPr>
                  </p:pic>
                </p:oleObj>
              </mc:Fallback>
            </mc:AlternateContent>
          </a:graphicData>
        </a:graphic>
      </p:graphicFrame>
      <p:sp>
        <p:nvSpPr>
          <p:cNvPr id="5" name="TextBox 4" descr="Eros, red-figure vase painting, ca. 490 BCE">
            <a:extLst>
              <a:ext uri="{FF2B5EF4-FFF2-40B4-BE49-F238E27FC236}">
                <a16:creationId xmlns:a16="http://schemas.microsoft.com/office/drawing/2014/main" id="{6149E3BE-C9C6-499D-ADE6-5E12F5D627BC}"/>
              </a:ext>
            </a:extLst>
          </p:cNvPr>
          <p:cNvSpPr txBox="1"/>
          <p:nvPr/>
        </p:nvSpPr>
        <p:spPr>
          <a:xfrm>
            <a:off x="8831764" y="5994965"/>
            <a:ext cx="764953" cy="506870"/>
          </a:xfrm>
          <a:prstGeom prst="rect">
            <a:avLst/>
          </a:prstGeom>
          <a:noFill/>
        </p:spPr>
        <p:txBody>
          <a:bodyPr wrap="none" rtlCol="0" anchor="ctr" anchorCtr="0">
            <a:spAutoFit/>
          </a:bodyPr>
          <a:lstStyle/>
          <a:p>
            <a:pPr algn="ctr">
              <a:lnSpc>
                <a:spcPct val="125000"/>
              </a:lnSpc>
            </a:pPr>
            <a:r>
              <a:rPr lang="en-US" sz="2400" dirty="0">
                <a:solidFill>
                  <a:schemeClr val="tx1">
                    <a:lumMod val="60000"/>
                    <a:lumOff val="40000"/>
                  </a:schemeClr>
                </a:solidFill>
              </a:rPr>
              <a:t>Eros</a:t>
            </a:r>
          </a:p>
        </p:txBody>
      </p:sp>
    </p:spTree>
    <p:extLst>
      <p:ext uri="{BB962C8B-B14F-4D97-AF65-F5344CB8AC3E}">
        <p14:creationId xmlns:p14="http://schemas.microsoft.com/office/powerpoint/2010/main" val="146619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931" y="274638"/>
            <a:ext cx="9756141" cy="1325562"/>
          </a:xfrm>
        </p:spPr>
        <p:txBody>
          <a:bodyPr/>
          <a:lstStyle/>
          <a:p>
            <a:r>
              <a:rPr lang="en-US" dirty="0"/>
              <a:t>What is “spin”?</a:t>
            </a:r>
          </a:p>
        </p:txBody>
      </p:sp>
      <p:sp>
        <p:nvSpPr>
          <p:cNvPr id="3" name="TextBox 2"/>
          <p:cNvSpPr txBox="1"/>
          <p:nvPr/>
        </p:nvSpPr>
        <p:spPr>
          <a:xfrm>
            <a:off x="1217612" y="2245021"/>
            <a:ext cx="9755188" cy="3268972"/>
          </a:xfrm>
          <a:prstGeom prst="rect">
            <a:avLst/>
          </a:prstGeom>
          <a:noFill/>
        </p:spPr>
        <p:txBody>
          <a:bodyPr wrap="square" rtlCol="0" anchor="ctr" anchorCtr="0">
            <a:spAutoFit/>
          </a:bodyPr>
          <a:lstStyle>
            <a:defPPr>
              <a:defRPr lang="en-US"/>
            </a:defPPr>
            <a:lvl1pPr algn="ctr">
              <a:lnSpc>
                <a:spcPct val="125000"/>
              </a:lnSpc>
              <a:defRPr sz="3200"/>
            </a:lvl1pPr>
          </a:lstStyle>
          <a:p>
            <a:r>
              <a:rPr lang="en-US" sz="2800" i="1" dirty="0"/>
              <a:t>Oxford English Dictionary</a:t>
            </a:r>
            <a:r>
              <a:rPr lang="en-US" sz="2800" dirty="0"/>
              <a:t>:</a:t>
            </a:r>
            <a:br>
              <a:rPr lang="en-US" sz="2800" dirty="0"/>
            </a:br>
            <a:r>
              <a:rPr lang="en-US" sz="2800" dirty="0"/>
              <a:t>“</a:t>
            </a:r>
            <a:r>
              <a:rPr lang="en-US" sz="2800" i="1" dirty="0"/>
              <a:t>fig.</a:t>
            </a:r>
            <a:r>
              <a:rPr lang="en-US" sz="2800" dirty="0"/>
              <a:t> A bias or slant on information, intended to create a </a:t>
            </a:r>
            <a:r>
              <a:rPr lang="en-US" sz="2800" dirty="0" err="1"/>
              <a:t>favourable</a:t>
            </a:r>
            <a:r>
              <a:rPr lang="en-US" sz="2800" dirty="0"/>
              <a:t> impression when it is presented to the public; an interpretation or viewpoint. Freq. in phr. </a:t>
            </a:r>
            <a:r>
              <a:rPr lang="en-US" sz="2800" i="1" dirty="0"/>
              <a:t>to put a positive (negative, etc.) spin on</a:t>
            </a:r>
            <a:r>
              <a:rPr lang="en-US" sz="2800" dirty="0"/>
              <a:t>. </a:t>
            </a:r>
            <a:r>
              <a:rPr lang="en-US" sz="2800" i="1" dirty="0"/>
              <a:t>colloq.</a:t>
            </a:r>
            <a:r>
              <a:rPr lang="en-US" sz="2800" dirty="0"/>
              <a:t> (chiefly U.S. Polit.).”</a:t>
            </a:r>
          </a:p>
        </p:txBody>
      </p:sp>
    </p:spTree>
    <p:extLst>
      <p:ext uri="{BB962C8B-B14F-4D97-AF65-F5344CB8AC3E}">
        <p14:creationId xmlns:p14="http://schemas.microsoft.com/office/powerpoint/2010/main" val="183510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23F0-AD4C-45CB-A37A-C3F96399D714}"/>
              </a:ext>
            </a:extLst>
          </p:cNvPr>
          <p:cNvSpPr>
            <a:spLocks noGrp="1"/>
          </p:cNvSpPr>
          <p:nvPr>
            <p:ph type="title"/>
          </p:nvPr>
        </p:nvSpPr>
        <p:spPr/>
        <p:txBody>
          <a:bodyPr/>
          <a:lstStyle/>
          <a:p>
            <a:r>
              <a:rPr lang="en-US" dirty="0"/>
              <a:t>Thucydides’ on </a:t>
            </a:r>
            <a:r>
              <a:rPr lang="en-US" i="1" dirty="0"/>
              <a:t>erōs</a:t>
            </a:r>
            <a:r>
              <a:rPr lang="en-US" dirty="0"/>
              <a:t> (6.24)</a:t>
            </a:r>
          </a:p>
        </p:txBody>
      </p:sp>
      <p:sp>
        <p:nvSpPr>
          <p:cNvPr id="3" name="Content Placeholder 2">
            <a:extLst>
              <a:ext uri="{FF2B5EF4-FFF2-40B4-BE49-F238E27FC236}">
                <a16:creationId xmlns:a16="http://schemas.microsoft.com/office/drawing/2014/main" id="{34A8D90A-B760-43DD-B0D6-38132EEA3DFF}"/>
              </a:ext>
            </a:extLst>
          </p:cNvPr>
          <p:cNvSpPr>
            <a:spLocks noGrp="1"/>
          </p:cNvSpPr>
          <p:nvPr>
            <p:ph idx="1"/>
          </p:nvPr>
        </p:nvSpPr>
        <p:spPr/>
        <p:txBody>
          <a:bodyPr>
            <a:normAutofit fontScale="92500" lnSpcReduction="10000"/>
          </a:bodyPr>
          <a:lstStyle/>
          <a:p>
            <a:pPr marL="45720" indent="0">
              <a:buNone/>
            </a:pPr>
            <a:r>
              <a:rPr lang="en-US" sz="3200" dirty="0"/>
              <a:t>And upon all alike there fell an eager desire (</a:t>
            </a:r>
            <a:r>
              <a:rPr lang="en-US" sz="3200" i="1" dirty="0"/>
              <a:t>erōs</a:t>
            </a:r>
            <a:r>
              <a:rPr lang="en-US" sz="3200" dirty="0"/>
              <a:t>) to sail — upon the elders, from a belief that they would either subdue the places they were sailing against…; upon those in the flower of their age, through a longing for far-off sights and scenes …; and upon the great multitude … who hoped … to acquire additional dominion which would always be an inexhaustible source of pay.</a:t>
            </a:r>
          </a:p>
        </p:txBody>
      </p:sp>
    </p:spTree>
    <p:extLst>
      <p:ext uri="{BB962C8B-B14F-4D97-AF65-F5344CB8AC3E}">
        <p14:creationId xmlns:p14="http://schemas.microsoft.com/office/powerpoint/2010/main" val="153426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931" y="274638"/>
            <a:ext cx="9756141" cy="1325562"/>
          </a:xfrm>
        </p:spPr>
        <p:txBody>
          <a:bodyPr/>
          <a:lstStyle/>
          <a:p>
            <a:r>
              <a:rPr lang="en-US" dirty="0"/>
              <a:t>Questions</a:t>
            </a:r>
          </a:p>
        </p:txBody>
      </p:sp>
      <p:sp>
        <p:nvSpPr>
          <p:cNvPr id="5" name="Content Placeholder 4"/>
          <p:cNvSpPr>
            <a:spLocks noGrp="1"/>
          </p:cNvSpPr>
          <p:nvPr>
            <p:ph idx="1"/>
          </p:nvPr>
        </p:nvSpPr>
        <p:spPr>
          <a:xfrm>
            <a:off x="1217931" y="1828800"/>
            <a:ext cx="9756141" cy="4191000"/>
          </a:xfrm>
        </p:spPr>
        <p:txBody>
          <a:bodyPr/>
          <a:lstStyle/>
          <a:p>
            <a:r>
              <a:rPr lang="en-US" dirty="0"/>
              <a:t>How is this spin?</a:t>
            </a:r>
          </a:p>
          <a:p>
            <a:r>
              <a:rPr lang="en-US" dirty="0"/>
              <a:t>Why spin?</a:t>
            </a:r>
          </a:p>
          <a:p>
            <a:r>
              <a:rPr lang="en-US" dirty="0"/>
              <a:t>Is spin </a:t>
            </a:r>
            <a:r>
              <a:rPr lang="en-US" i="1" dirty="0"/>
              <a:t>lying?</a:t>
            </a:r>
            <a:endParaRPr lang="en-US" dirty="0"/>
          </a:p>
        </p:txBody>
      </p:sp>
      <p:pic>
        <p:nvPicPr>
          <p:cNvPr id="6" name="Picture 5" descr="Photograph of Kelly Anne Conw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065" y="1828800"/>
            <a:ext cx="4151735" cy="3499319"/>
          </a:xfrm>
          <a:prstGeom prst="rect">
            <a:avLst/>
          </a:prstGeom>
          <a:effectLst/>
        </p:spPr>
      </p:pic>
      <p:sp>
        <p:nvSpPr>
          <p:cNvPr id="7" name="TextBox 6"/>
          <p:cNvSpPr txBox="1"/>
          <p:nvPr/>
        </p:nvSpPr>
        <p:spPr>
          <a:xfrm>
            <a:off x="7134270" y="5507843"/>
            <a:ext cx="3525324" cy="461665"/>
          </a:xfrm>
          <a:prstGeom prst="rect">
            <a:avLst/>
          </a:prstGeom>
          <a:noFill/>
          <a:effectLst/>
        </p:spPr>
        <p:txBody>
          <a:bodyPr wrap="none" rtlCol="0">
            <a:spAutoFit/>
          </a:bodyPr>
          <a:lstStyle/>
          <a:p>
            <a:r>
              <a:rPr lang="en-US" sz="2400" dirty="0">
                <a:hlinkClick r:id="rId3"/>
              </a:rPr>
              <a:t>http://wapo.st/2kTFfZp</a:t>
            </a:r>
            <a:endParaRPr lang="en-US" sz="2400" dirty="0"/>
          </a:p>
        </p:txBody>
      </p:sp>
    </p:spTree>
    <p:extLst>
      <p:ext uri="{BB962C8B-B14F-4D97-AF65-F5344CB8AC3E}">
        <p14:creationId xmlns:p14="http://schemas.microsoft.com/office/powerpoint/2010/main" val="125226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FF35CA-C16A-4909-9FD6-210289F7732E}"/>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C7D689C5-D39A-419E-BC8B-63709069F980}"/>
              </a:ext>
            </a:extLst>
          </p:cNvPr>
          <p:cNvSpPr>
            <a:spLocks noGrp="1"/>
          </p:cNvSpPr>
          <p:nvPr>
            <p:ph idx="1"/>
          </p:nvPr>
        </p:nvSpPr>
        <p:spPr/>
        <p:txBody>
          <a:bodyPr>
            <a:normAutofit lnSpcReduction="10000"/>
          </a:bodyPr>
          <a:lstStyle/>
          <a:p>
            <a:pPr lvl="0"/>
            <a:r>
              <a:rPr lang="en-US" dirty="0"/>
              <a:t>Discussion</a:t>
            </a:r>
          </a:p>
          <a:p>
            <a:pPr lvl="1"/>
            <a:r>
              <a:rPr lang="en-US" dirty="0"/>
              <a:t>“Spin” in Thucydides</a:t>
            </a:r>
          </a:p>
          <a:p>
            <a:pPr lvl="0"/>
            <a:r>
              <a:rPr lang="en-US" dirty="0"/>
              <a:t>Background</a:t>
            </a:r>
          </a:p>
          <a:p>
            <a:pPr lvl="1"/>
            <a:r>
              <a:rPr lang="en-US" dirty="0"/>
              <a:t>Thucydides’ </a:t>
            </a:r>
            <a:r>
              <a:rPr lang="en-US" i="1" dirty="0"/>
              <a:t>History of the Pelopon­nesian War</a:t>
            </a:r>
          </a:p>
          <a:p>
            <a:pPr lvl="0"/>
            <a:r>
              <a:rPr lang="en-US" dirty="0"/>
              <a:t>Thucydides’ Preoccupations</a:t>
            </a:r>
          </a:p>
          <a:p>
            <a:pPr lvl="1"/>
            <a:r>
              <a:rPr lang="en-US" dirty="0"/>
              <a:t>Illustrative Quotations</a:t>
            </a:r>
          </a:p>
        </p:txBody>
      </p:sp>
    </p:spTree>
    <p:extLst>
      <p:ext uri="{BB962C8B-B14F-4D97-AF65-F5344CB8AC3E}">
        <p14:creationId xmlns:p14="http://schemas.microsoft.com/office/powerpoint/2010/main" val="64766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02B7-202B-4903-8328-30D5DE9ADA1F}"/>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5BFCAEAF-A8A5-4E42-8FFE-E416083AD876}"/>
              </a:ext>
            </a:extLst>
          </p:cNvPr>
          <p:cNvSpPr>
            <a:spLocks noGrp="1"/>
          </p:cNvSpPr>
          <p:nvPr>
            <p:ph type="body" idx="1"/>
          </p:nvPr>
        </p:nvSpPr>
        <p:spPr/>
        <p:txBody>
          <a:bodyPr/>
          <a:lstStyle/>
          <a:p>
            <a:r>
              <a:rPr lang="en-US" dirty="0"/>
              <a:t>“Spin” in Thucydides</a:t>
            </a:r>
          </a:p>
        </p:txBody>
      </p:sp>
    </p:spTree>
    <p:extLst>
      <p:ext uri="{BB962C8B-B14F-4D97-AF65-F5344CB8AC3E}">
        <p14:creationId xmlns:p14="http://schemas.microsoft.com/office/powerpoint/2010/main" val="69380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B2F5-BFDF-4CA2-8FF7-D6F4F35B1C1F}"/>
              </a:ext>
            </a:extLst>
          </p:cNvPr>
          <p:cNvSpPr>
            <a:spLocks noGrp="1"/>
          </p:cNvSpPr>
          <p:nvPr>
            <p:ph type="title"/>
          </p:nvPr>
        </p:nvSpPr>
        <p:spPr/>
        <p:txBody>
          <a:bodyPr/>
          <a:lstStyle/>
          <a:p>
            <a:r>
              <a:rPr lang="en-US" dirty="0"/>
              <a:t>SWA Prompt</a:t>
            </a:r>
          </a:p>
        </p:txBody>
      </p:sp>
      <p:sp>
        <p:nvSpPr>
          <p:cNvPr id="3" name="TextBox 2">
            <a:extLst>
              <a:ext uri="{FF2B5EF4-FFF2-40B4-BE49-F238E27FC236}">
                <a16:creationId xmlns:a16="http://schemas.microsoft.com/office/drawing/2014/main" id="{E92F2B9B-7F95-4E37-AEAC-43FA980757FF}"/>
              </a:ext>
            </a:extLst>
          </p:cNvPr>
          <p:cNvSpPr txBox="1"/>
          <p:nvPr/>
        </p:nvSpPr>
        <p:spPr>
          <a:xfrm>
            <a:off x="1219200" y="2606081"/>
            <a:ext cx="9754872" cy="2191754"/>
          </a:xfrm>
          <a:prstGeom prst="rect">
            <a:avLst/>
          </a:prstGeom>
          <a:noFill/>
        </p:spPr>
        <p:txBody>
          <a:bodyPr wrap="square" rtlCol="0" anchor="ctr" anchorCtr="0">
            <a:spAutoFit/>
          </a:bodyPr>
          <a:lstStyle>
            <a:defPPr>
              <a:defRPr lang="en-US"/>
            </a:defPPr>
            <a:lvl1pPr algn="ctr">
              <a:lnSpc>
                <a:spcPct val="125000"/>
              </a:lnSpc>
              <a:defRPr sz="2800" i="1"/>
            </a:lvl1pPr>
          </a:lstStyle>
          <a:p>
            <a:r>
              <a:rPr lang="en-US" i="0" dirty="0"/>
              <a:t>Do we find spin in speeches in Thucydides? If so, where? How does it work? Does Thucydides comment on spin? How would you comment on spin? Is it a valid means of persuading?</a:t>
            </a:r>
          </a:p>
        </p:txBody>
      </p:sp>
    </p:spTree>
    <p:extLst>
      <p:ext uri="{BB962C8B-B14F-4D97-AF65-F5344CB8AC3E}">
        <p14:creationId xmlns:p14="http://schemas.microsoft.com/office/powerpoint/2010/main" val="318565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36B62-0AF0-4FC7-9F4E-23044B9D134C}"/>
              </a:ext>
            </a:extLst>
          </p:cNvPr>
          <p:cNvSpPr>
            <a:spLocks noGrp="1"/>
          </p:cNvSpPr>
          <p:nvPr>
            <p:ph type="title"/>
          </p:nvPr>
        </p:nvSpPr>
        <p:spPr>
          <a:xfrm>
            <a:off x="1217931" y="274638"/>
            <a:ext cx="9756141" cy="1325562"/>
          </a:xfrm>
        </p:spPr>
        <p:txBody>
          <a:bodyPr/>
          <a:lstStyle/>
          <a:p>
            <a:r>
              <a:rPr lang="en-US" dirty="0"/>
              <a:t>From the Periclean Funeral Oration</a:t>
            </a:r>
          </a:p>
        </p:txBody>
      </p:sp>
      <p:sp>
        <p:nvSpPr>
          <p:cNvPr id="5" name="Content Placeholder 4">
            <a:extLst>
              <a:ext uri="{FF2B5EF4-FFF2-40B4-BE49-F238E27FC236}">
                <a16:creationId xmlns:a16="http://schemas.microsoft.com/office/drawing/2014/main" id="{828DDA4D-2C2C-42CE-896E-E8BBDC44C77A}"/>
              </a:ext>
            </a:extLst>
          </p:cNvPr>
          <p:cNvSpPr>
            <a:spLocks noGrp="1"/>
          </p:cNvSpPr>
          <p:nvPr>
            <p:ph idx="1"/>
          </p:nvPr>
        </p:nvSpPr>
        <p:spPr/>
        <p:txBody>
          <a:bodyPr vert="horz" lIns="91440" tIns="45720" rIns="91440" bIns="45720" rtlCol="0">
            <a:normAutofit lnSpcReduction="10000"/>
          </a:bodyPr>
          <a:lstStyle/>
          <a:p>
            <a:pPr marL="45720" indent="0">
              <a:buNone/>
            </a:pPr>
            <a:r>
              <a:rPr lang="en-US" sz="3200" dirty="0"/>
              <a:t>“… in name our constitution is called ‘democracy’ (</a:t>
            </a:r>
            <a:r>
              <a:rPr lang="en-US" sz="3200" i="1" dirty="0"/>
              <a:t>dēmokratia</a:t>
            </a:r>
            <a:r>
              <a:rPr lang="en-US" sz="3200" dirty="0"/>
              <a:t>) because of majoritarian administration in preference to that oriented to the few. … Yet a man here receives preferment on the basis of merit…. For us, it is excellence mostly, not portion, that qualifies one for service to his city.” (Thuc. 2.37, in Scholtz 2007)</a:t>
            </a:r>
          </a:p>
        </p:txBody>
      </p:sp>
    </p:spTree>
    <p:extLst>
      <p:ext uri="{BB962C8B-B14F-4D97-AF65-F5344CB8AC3E}">
        <p14:creationId xmlns:p14="http://schemas.microsoft.com/office/powerpoint/2010/main" val="163735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FD41-A099-49FF-85A7-E343FE16E73E}"/>
              </a:ext>
            </a:extLst>
          </p:cNvPr>
          <p:cNvSpPr>
            <a:spLocks noGrp="1"/>
          </p:cNvSpPr>
          <p:nvPr>
            <p:ph type="title"/>
          </p:nvPr>
        </p:nvSpPr>
        <p:spPr/>
        <p:txBody>
          <a:bodyPr/>
          <a:lstStyle/>
          <a:p>
            <a:r>
              <a:rPr lang="en-US" dirty="0"/>
              <a:t>Spin, Step by Step</a:t>
            </a:r>
          </a:p>
        </p:txBody>
      </p:sp>
      <p:sp>
        <p:nvSpPr>
          <p:cNvPr id="3" name="Content Placeholder 2">
            <a:extLst>
              <a:ext uri="{FF2B5EF4-FFF2-40B4-BE49-F238E27FC236}">
                <a16:creationId xmlns:a16="http://schemas.microsoft.com/office/drawing/2014/main" id="{86E257E6-60C7-4D0F-9565-FE0D9F3BE065}"/>
              </a:ext>
            </a:extLst>
          </p:cNvPr>
          <p:cNvSpPr>
            <a:spLocks noGrp="1"/>
          </p:cNvSpPr>
          <p:nvPr>
            <p:ph sz="half" idx="1"/>
          </p:nvPr>
        </p:nvSpPr>
        <p:spPr/>
        <p:txBody>
          <a:bodyPr>
            <a:normAutofit/>
          </a:bodyPr>
          <a:lstStyle/>
          <a:p>
            <a:pPr marL="457200" indent="-457200">
              <a:buFont typeface="+mj-lt"/>
              <a:buAutoNum type="arabicPeriod"/>
            </a:pPr>
            <a:r>
              <a:rPr lang="en-US" dirty="0"/>
              <a:t>Start with a raw</a:t>
            </a:r>
          </a:p>
          <a:p>
            <a:pPr marL="798513" lvl="1"/>
            <a:r>
              <a:rPr lang="en-US" dirty="0"/>
              <a:t>Fact</a:t>
            </a:r>
          </a:p>
          <a:p>
            <a:pPr marL="798513" lvl="1"/>
            <a:r>
              <a:rPr lang="en-US" dirty="0"/>
              <a:t>Statement</a:t>
            </a:r>
          </a:p>
          <a:p>
            <a:pPr marL="457200" indent="-457200">
              <a:buFont typeface="+mj-lt"/>
              <a:buAutoNum type="arabicPeriod"/>
            </a:pPr>
            <a:r>
              <a:rPr lang="en-US" dirty="0"/>
              <a:t>Apply an</a:t>
            </a:r>
          </a:p>
          <a:p>
            <a:pPr marL="798513" lvl="1"/>
            <a:r>
              <a:rPr lang="en-US" dirty="0"/>
              <a:t>Interpretation</a:t>
            </a:r>
          </a:p>
          <a:p>
            <a:pPr marL="798513" lvl="1"/>
            <a:r>
              <a:rPr lang="en-US" dirty="0"/>
              <a:t>Perspective</a:t>
            </a:r>
          </a:p>
        </p:txBody>
      </p:sp>
      <p:sp>
        <p:nvSpPr>
          <p:cNvPr id="4" name="Content Placeholder 3">
            <a:extLst>
              <a:ext uri="{FF2B5EF4-FFF2-40B4-BE49-F238E27FC236}">
                <a16:creationId xmlns:a16="http://schemas.microsoft.com/office/drawing/2014/main" id="{B95431D2-F0AB-4A8E-A937-30E723E0E249}"/>
              </a:ext>
            </a:extLst>
          </p:cNvPr>
          <p:cNvSpPr>
            <a:spLocks noGrp="1"/>
          </p:cNvSpPr>
          <p:nvPr>
            <p:ph sz="half" idx="2"/>
          </p:nvPr>
        </p:nvSpPr>
        <p:spPr/>
        <p:txBody>
          <a:bodyPr>
            <a:normAutofit/>
          </a:bodyPr>
          <a:lstStyle/>
          <a:p>
            <a:pPr marL="457200" indent="-457200">
              <a:buFont typeface="+mj-lt"/>
              <a:buAutoNum type="arabicPeriod" startAt="3"/>
            </a:pPr>
            <a:r>
              <a:rPr lang="en-US" dirty="0"/>
              <a:t>Altering / affecting</a:t>
            </a:r>
          </a:p>
          <a:p>
            <a:pPr marL="798513" lvl="1"/>
            <a:r>
              <a:rPr lang="en-US" dirty="0"/>
              <a:t>Emotions</a:t>
            </a:r>
          </a:p>
          <a:p>
            <a:pPr marL="798513" lvl="1"/>
            <a:r>
              <a:rPr lang="en-US" dirty="0"/>
              <a:t>Impressions</a:t>
            </a:r>
          </a:p>
          <a:p>
            <a:pPr marL="457200" indent="-457200">
              <a:buFont typeface="+mj-lt"/>
              <a:buAutoNum type="arabicPeriod" startAt="3"/>
            </a:pPr>
            <a:r>
              <a:rPr lang="en-US" dirty="0"/>
              <a:t>To suit</a:t>
            </a:r>
          </a:p>
          <a:p>
            <a:pPr marL="798513" lvl="1" indent="-225425"/>
            <a:r>
              <a:rPr lang="en-US" dirty="0"/>
              <a:t>Needs</a:t>
            </a:r>
          </a:p>
          <a:p>
            <a:pPr marL="798513" lvl="1" indent="-225425"/>
            <a:r>
              <a:rPr lang="en-US" dirty="0"/>
              <a:t>Circumstances</a:t>
            </a:r>
          </a:p>
          <a:p>
            <a:pPr marL="569913"/>
            <a:endParaRPr lang="en-US" dirty="0"/>
          </a:p>
          <a:p>
            <a:pPr lvl="1"/>
            <a:endParaRPr lang="en-US" dirty="0"/>
          </a:p>
        </p:txBody>
      </p:sp>
    </p:spTree>
    <p:extLst>
      <p:ext uri="{BB962C8B-B14F-4D97-AF65-F5344CB8AC3E}">
        <p14:creationId xmlns:p14="http://schemas.microsoft.com/office/powerpoint/2010/main" val="126275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p:txBody>
          <a:bodyPr/>
          <a:lstStyle/>
          <a:p>
            <a:r>
              <a:rPr lang="en-US" dirty="0"/>
              <a:t>More on Spin</a:t>
            </a:r>
          </a:p>
        </p:txBody>
      </p:sp>
      <p:sp>
        <p:nvSpPr>
          <p:cNvPr id="90117" name="Rectangle 5"/>
          <p:cNvSpPr>
            <a:spLocks noGrp="1" noChangeArrowheads="1"/>
          </p:cNvSpPr>
          <p:nvPr>
            <p:ph type="body" idx="1"/>
          </p:nvPr>
        </p:nvSpPr>
        <p:spPr/>
        <p:txBody>
          <a:bodyPr>
            <a:normAutofit lnSpcReduction="10000"/>
          </a:bodyPr>
          <a:lstStyle/>
          <a:p>
            <a:r>
              <a:rPr lang="en-US" i="1" dirty="0" err="1"/>
              <a:t>Khrōma</a:t>
            </a:r>
            <a:r>
              <a:rPr lang="en-US" dirty="0"/>
              <a:t> (Greek), </a:t>
            </a:r>
            <a:r>
              <a:rPr lang="en-US" i="1" dirty="0"/>
              <a:t>color</a:t>
            </a:r>
            <a:r>
              <a:rPr lang="en-US" dirty="0"/>
              <a:t> (Latin)</a:t>
            </a:r>
          </a:p>
          <a:p>
            <a:pPr lvl="1"/>
            <a:r>
              <a:rPr lang="en-US" dirty="0"/>
              <a:t>Rhetorical “coloring”</a:t>
            </a:r>
          </a:p>
          <a:p>
            <a:r>
              <a:rPr lang="en-US" dirty="0"/>
              <a:t>Spin “spun”</a:t>
            </a:r>
          </a:p>
          <a:p>
            <a:pPr lvl="1"/>
            <a:r>
              <a:rPr lang="en-US" dirty="0"/>
              <a:t>“Spin can itself be spun in order to connote the artful dissemination of untruths and evasions of the truth” (</a:t>
            </a:r>
            <a:r>
              <a:rPr lang="en-US" dirty="0" err="1"/>
              <a:t>Hesk</a:t>
            </a:r>
            <a:r>
              <a:rPr lang="en-US" dirty="0"/>
              <a:t> </a:t>
            </a:r>
            <a:r>
              <a:rPr lang="en-US" i="1" dirty="0"/>
              <a:t>Deception and Democracy in Classical Athens</a:t>
            </a:r>
            <a:r>
              <a:rPr lang="en-US" dirty="0"/>
              <a:t> 205)</a:t>
            </a:r>
          </a:p>
        </p:txBody>
      </p:sp>
    </p:spTree>
    <p:extLst>
      <p:ext uri="{BB962C8B-B14F-4D97-AF65-F5344CB8AC3E}">
        <p14:creationId xmlns:p14="http://schemas.microsoft.com/office/powerpoint/2010/main" val="281888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rsuasion_fall_2025">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nchorCtr="0">
        <a:spAutoFit/>
      </a:bodyPr>
      <a:lstStyle>
        <a:defPPr algn="ctr">
          <a:lnSpc>
            <a:spcPct val="125000"/>
          </a:lnSpc>
          <a:defRPr sz="1600" i="1" dirty="0" smtClean="0">
            <a:solidFill>
              <a:schemeClr val="tx1">
                <a:lumMod val="60000"/>
                <a:lumOff val="40000"/>
              </a:schemeClr>
            </a:solidFill>
          </a:defRPr>
        </a:defPPr>
      </a:lstStyle>
    </a:txDef>
  </a:objectDefaults>
  <a:extraClrSchemeLst/>
  <a:extLst>
    <a:ext uri="{05A4C25C-085E-4340-85A3-A5531E510DB2}">
      <thm15:themeFamily xmlns:thm15="http://schemas.microsoft.com/office/thememl/2012/main" name="persuasion_fall_2025" id="{281F4362-1F15-4DB0-B7FA-D9C966095359}" vid="{1BCAAFD9-D0D0-4CC3-8C73-AB594C35BD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persuasion_fall_2025</Template>
  <TotalTime>217</TotalTime>
  <Words>1720</Words>
  <Application>Microsoft Office PowerPoint</Application>
  <PresentationFormat>Widescreen</PresentationFormat>
  <Paragraphs>159</Paragraphs>
  <Slides>20</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Century Gothic</vt:lpstr>
      <vt:lpstr>persuasion_fall_2025</vt:lpstr>
      <vt:lpstr>Image</vt:lpstr>
      <vt:lpstr>Thucydides</vt:lpstr>
      <vt:lpstr>What is “spin”?</vt:lpstr>
      <vt:lpstr>Questions</vt:lpstr>
      <vt:lpstr>Agenda</vt:lpstr>
      <vt:lpstr>Discussion</vt:lpstr>
      <vt:lpstr>SWA Prompt</vt:lpstr>
      <vt:lpstr>From the Periclean Funeral Oration</vt:lpstr>
      <vt:lpstr>Spin, Step by Step</vt:lpstr>
      <vt:lpstr>More on Spin</vt:lpstr>
      <vt:lpstr>Background</vt:lpstr>
      <vt:lpstr>Thucydides Son of Oloros (not Melesias)</vt:lpstr>
      <vt:lpstr>Timeline 1</vt:lpstr>
      <vt:lpstr>Timeline 2</vt:lpstr>
      <vt:lpstr>Thucydides: Some Highlights</vt:lpstr>
      <vt:lpstr>Thucydides’ Preoccupations</vt:lpstr>
      <vt:lpstr>Thucydides’ Aims (1.22, speeches)</vt:lpstr>
      <vt:lpstr>Thucydides Aims (1.22, achievement)</vt:lpstr>
      <vt:lpstr>Thucydides’ on erōs (2.43, Pericles)</vt:lpstr>
      <vt:lpstr>Thucydides’ on erōs (6.13, Nicias)</vt:lpstr>
      <vt:lpstr>Thucydides’ on erōs (6.24)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Scholtz</dc:creator>
  <cp:lastModifiedBy>Andrew Scholtz</cp:lastModifiedBy>
  <cp:revision>24</cp:revision>
  <dcterms:created xsi:type="dcterms:W3CDTF">2025-10-14T01:27:11Z</dcterms:created>
  <dcterms:modified xsi:type="dcterms:W3CDTF">2025-10-15T01:03:24Z</dcterms:modified>
</cp:coreProperties>
</file>