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58" r:id="rId5"/>
  </p:sldIdLst>
  <p:sldSz cx="9144000" cy="6858000" type="screen4x3"/>
  <p:notesSz cx="7045325" cy="9345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0000CC"/>
    <a:srgbClr val="000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2787" autoAdjust="0"/>
    <p:restoredTop sz="56649" autoAdjust="0"/>
  </p:normalViewPr>
  <p:slideViewPr>
    <p:cSldViewPr showGuides="1">
      <p:cViewPr varScale="1">
        <p:scale>
          <a:sx n="70" d="100"/>
          <a:sy n="70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106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notesViewPr>
    <p:cSldViewPr showGuides="1">
      <p:cViewPr>
        <p:scale>
          <a:sx n="150" d="100"/>
          <a:sy n="150" d="100"/>
        </p:scale>
        <p:origin x="-462" y="1254"/>
      </p:cViewPr>
      <p:guideLst>
        <p:guide orient="horz" pos="2944"/>
        <p:guide pos="22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76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72" tIns="46936" rIns="93872" bIns="4693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2563" y="0"/>
            <a:ext cx="3052762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72" tIns="46936" rIns="93872" bIns="4693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77300"/>
            <a:ext cx="305276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72" tIns="46936" rIns="93872" bIns="4693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2563" y="8877300"/>
            <a:ext cx="3052762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72" tIns="46936" rIns="93872" bIns="4693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DF72E15-8E3F-45C3-9F9B-6C943928A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835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76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72" tIns="46936" rIns="93872" bIns="46936" numCol="1" anchor="t" anchorCtr="0" compatLnSpc="1">
            <a:prstTxWarp prst="textNoShape">
              <a:avLst/>
            </a:prstTxWarp>
          </a:bodyPr>
          <a:lstStyle>
            <a:lvl1pPr algn="l">
              <a:defRPr sz="1200" b="1">
                <a:solidFill>
                  <a:srgbClr val="000099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2563" y="0"/>
            <a:ext cx="3052762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72" tIns="46936" rIns="93872" bIns="46936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000099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8838" y="485775"/>
            <a:ext cx="2789237" cy="2093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7688" y="2717800"/>
            <a:ext cx="5949950" cy="592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72" tIns="46936" rIns="93872" bIns="469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7300"/>
            <a:ext cx="305276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72" tIns="46936" rIns="93872" bIns="46936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solidFill>
                  <a:srgbClr val="000099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2563" y="8877300"/>
            <a:ext cx="3052762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72" tIns="46936" rIns="93872" bIns="46936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000099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9651CA14-BAF9-4B22-9A33-CE46DB4F8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2140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xfrm>
            <a:off x="704850" y="2647950"/>
            <a:ext cx="5635625" cy="5995988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55C78A-0564-44CE-80F4-096A5155DAFB}" type="slidenum">
              <a:rPr lang="en-US" smtClean="0">
                <a:latin typeface="Times New Roman" pitchFamily="18" charset="0"/>
              </a:rPr>
              <a:pPr>
                <a:defRPr/>
              </a:pPr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8437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94729803-39A5-4AE4-B292-8AF552E2D899}" type="datetime1">
              <a:rPr lang="en-US" smtClean="0">
                <a:latin typeface="Times New Roman" pitchFamily="18" charset="0"/>
              </a:rPr>
              <a:pPr>
                <a:defRPr/>
              </a:pPr>
              <a:t>2012-08-30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8438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</a:rPr>
              <a:t>illustration ppt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1311"/>
            <a:ext cx="7772400" cy="1470025"/>
          </a:xfrm>
          <a:noFill/>
        </p:spPr>
        <p:txBody>
          <a:bodyPr>
            <a:noAutofit/>
          </a:bodyPr>
          <a:lstStyle>
            <a:lvl1pPr algn="ctr">
              <a:defRPr sz="48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Levenim MT" pitchFamily="2" charset="-79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47086"/>
            <a:ext cx="7772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 b="1">
                <a:solidFill>
                  <a:srgbClr val="000099"/>
                </a:solidFill>
                <a:effectLst/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54A9DE-E0C9-4360-9098-214CA44AF2EE}" type="datetime4">
              <a:rPr lang="en-US" smtClean="0"/>
              <a:t>30 August, 2012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01DD9-46BB-4E3A-AAAB-D3953A0E0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0F314F-6FF2-4D97-AFF0-97E2AB28BCAE}" type="datetime4">
              <a:rPr lang="en-US" smtClean="0"/>
              <a:t>30 August, 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5A221-4B1D-43EB-9A05-A7A2B8888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C8F6B7-7D40-4030-8E67-BB073946C5E4}" type="datetime4">
              <a:rPr lang="en-US" smtClean="0"/>
              <a:t>30 August, 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FF8A0-1BC4-46AC-B765-E8410071F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66700"/>
            <a:ext cx="7315200" cy="1409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752600"/>
            <a:ext cx="3581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334000" y="1752600"/>
            <a:ext cx="3581400" cy="44196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clip art</a:t>
            </a:r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4E0A96-D020-47B7-A412-4ABD1A4421BC}" type="datetime4">
              <a:rPr lang="en-US" smtClean="0"/>
              <a:t>30 August, 2012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248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101D9-BFF8-4FBE-A6E6-AB78BC892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5225"/>
            <a:ext cx="2895600" cy="457200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66700"/>
            <a:ext cx="7315200" cy="1409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752600"/>
            <a:ext cx="3581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752600"/>
            <a:ext cx="3581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960163-FA87-48D3-883D-DBFA29FE30F6}" type="datetime4">
              <a:rPr lang="en-US" smtClean="0"/>
              <a:t>30 August,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48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F5002-39C9-472E-B195-669843418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 spc="0" baseline="0">
                <a:solidFill>
                  <a:srgbClr val="000099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00FF"/>
              </a:buClr>
              <a:buSzPct val="125000"/>
              <a:buFont typeface="Arial" pitchFamily="34" charset="0"/>
              <a:buChar char="•"/>
              <a:defRPr/>
            </a:lvl1pPr>
            <a:lvl2pPr>
              <a:buClr>
                <a:schemeClr val="accent5"/>
              </a:buClr>
              <a:buSzPct val="125000"/>
              <a:buFont typeface="Arial" pitchFamily="34" charset="0"/>
              <a:buChar char="•"/>
              <a:defRPr/>
            </a:lvl2pPr>
            <a:lvl3pPr>
              <a:buClr>
                <a:schemeClr val="accent3">
                  <a:lumMod val="75000"/>
                </a:schemeClr>
              </a:buClr>
              <a:buSzPct val="125000"/>
              <a:defRPr/>
            </a:lvl3pPr>
            <a:lvl4pPr>
              <a:buClr>
                <a:srgbClr val="00B0F0"/>
              </a:buClr>
              <a:buFont typeface="Arial" pitchFamily="34" charset="0"/>
              <a:buChar char="•"/>
              <a:defRPr/>
            </a:lvl4pPr>
            <a:lvl5pPr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B2019-AFBC-4F41-9F32-C065A536F4E7}" type="datetime4">
              <a:rPr lang="en-US" smtClean="0"/>
              <a:t>30 August, 2012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6E2FB-4A4C-4EDD-B9E7-1A62277E3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CLAS 381A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 spc="0" baseline="0">
                <a:solidFill>
                  <a:srgbClr val="000099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>
            <a:normAutofit/>
          </a:bodyPr>
          <a:lstStyle>
            <a:lvl1pPr marL="0" indent="0">
              <a:buClr>
                <a:srgbClr val="0000FF"/>
              </a:buClr>
              <a:buSzPct val="125000"/>
              <a:buFont typeface="Arial" pitchFamily="34" charset="0"/>
              <a:buNone/>
              <a:defRPr sz="2800"/>
            </a:lvl1pPr>
            <a:lvl2pPr marL="457200" indent="0">
              <a:buClr>
                <a:schemeClr val="accent5"/>
              </a:buClr>
              <a:buSzPct val="125000"/>
              <a:buFont typeface="Arial" pitchFamily="34" charset="0"/>
              <a:buNone/>
              <a:defRPr sz="2400"/>
            </a:lvl2pPr>
            <a:lvl3pPr marL="914400" indent="0">
              <a:buClr>
                <a:schemeClr val="accent3">
                  <a:lumMod val="75000"/>
                </a:schemeClr>
              </a:buClr>
              <a:buSzPct val="125000"/>
              <a:buNone/>
              <a:defRPr sz="2000"/>
            </a:lvl3pPr>
            <a:lvl4pPr marL="1371600" indent="0">
              <a:buClr>
                <a:srgbClr val="00B0F0"/>
              </a:buClr>
              <a:buFont typeface="Arial" pitchFamily="34" charset="0"/>
              <a:buNone/>
              <a:defRPr sz="1800"/>
            </a:lvl4pPr>
            <a:lvl5pPr marL="1828800" indent="0"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25C9E-6A64-4C9A-833A-215FF90481A0}" type="datetime4">
              <a:rPr lang="en-US" smtClean="0"/>
              <a:t>30 August, 2012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FBE9F-1062-4BEB-BB34-BA5B53D1E1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CLAS 381A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32450"/>
            <a:ext cx="7772400" cy="1362075"/>
          </a:xfrm>
        </p:spPr>
        <p:txBody>
          <a:bodyPr anchorCtr="0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73B1B4-104D-4CA8-914E-6D336BE4FFE6}" type="datetime4">
              <a:rPr lang="en-US" smtClean="0"/>
              <a:t>30 August, 2012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FECEF-87BD-40B9-8107-72F43674F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rot="5400000">
            <a:off x="2895600" y="3429000"/>
            <a:ext cx="3200400" cy="0"/>
          </a:xfrm>
          <a:prstGeom prst="line">
            <a:avLst/>
          </a:prstGeom>
          <a:ln w="25400">
            <a:gradFill>
              <a:gsLst>
                <a:gs pos="0">
                  <a:schemeClr val="tx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776B28-E1A8-4BE5-B563-D921496DAB4E}" type="datetime4">
              <a:rPr lang="en-US" smtClean="0"/>
              <a:t>30 August, 2012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4B197-9AB8-4C27-8BAE-CBBA7982B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571500" y="2170113"/>
            <a:ext cx="800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5400000">
            <a:off x="2895600" y="212725"/>
            <a:ext cx="3200400" cy="0"/>
          </a:xfrm>
          <a:prstGeom prst="line">
            <a:avLst/>
          </a:prstGeom>
          <a:ln w="25400">
            <a:gradFill>
              <a:gsLst>
                <a:gs pos="0">
                  <a:schemeClr val="tx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 marL="625475" indent="-285750">
              <a:defRPr sz="2200"/>
            </a:lvl2pPr>
            <a:lvl3pPr marL="914400" indent="-287338">
              <a:defRPr sz="2000"/>
            </a:lvl3pPr>
            <a:lvl4pPr marL="1149350" indent="-234950">
              <a:defRPr sz="1800"/>
            </a:lvl4pPr>
            <a:lvl5pPr marL="1371600" indent="-22225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 marL="574675" indent="-234950">
              <a:defRPr sz="2200"/>
            </a:lvl2pPr>
            <a:lvl3pPr marL="796925" indent="-222250">
              <a:defRPr sz="2000"/>
            </a:lvl3pPr>
            <a:lvl4pPr marL="1031875" indent="-234950">
              <a:defRPr sz="1800"/>
            </a:lvl4pPr>
            <a:lvl5pPr marL="1254125" indent="-22225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C04D97-6679-4589-8525-A3493D3DCE32}" type="datetime4">
              <a:rPr lang="en-US" smtClean="0"/>
              <a:t>30 August, 2012</a:t>
            </a:fld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92026-BA85-4A7E-9235-F889DE3A9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481589-9598-4B35-B9DE-4BF6CC884FB8}" type="datetime4">
              <a:rPr lang="en-US" smtClean="0"/>
              <a:t>30 August, 2012</a:t>
            </a:fld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64AAD-E747-432F-974D-BEA4E3D4F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A4241A-BA62-4017-92B4-3777627005C0}" type="datetime4">
              <a:rPr lang="en-US" smtClean="0"/>
              <a:t>30 August, 2012</a:t>
            </a:fld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FA5E4-E0DA-4E61-A4F9-4EC8C875E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E4F414-66B5-44EA-A2F4-E834DE20AE14}" type="datetime4">
              <a:rPr lang="en-US" smtClean="0"/>
              <a:t>30 August, 2012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AD55E-F417-4280-ABB6-6B69CDED6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79463" y="0"/>
            <a:ext cx="46037" cy="2743200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99000">
                <a:schemeClr val="bg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aseline="-25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20000">
                <a:schemeClr val="bg1"/>
              </a:gs>
              <a:gs pos="99000">
                <a:schemeClr val="bg1">
                  <a:lumMod val="75000"/>
                </a:schemeClr>
              </a:gs>
            </a:gsLst>
            <a:lin ang="27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3C050636-94F8-4368-A467-F5DDF5D31EA5}" type="datetime4">
              <a:rPr lang="en-US" smtClean="0"/>
              <a:t>30 August, 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98E1329B-C888-471D-8CC3-FE5005A0E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 rot="16200000">
            <a:off x="1348581" y="145257"/>
            <a:ext cx="46037" cy="2743200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99000">
                <a:schemeClr val="bg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aseline="-25000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4763"/>
            <a:ext cx="2895600" cy="366712"/>
          </a:xfrm>
          <a:prstGeom prst="rect">
            <a:avLst/>
          </a:prstGeom>
        </p:spPr>
        <p:txBody>
          <a:bodyPr anchor="ctr" anchorCtr="0"/>
          <a:lstStyle>
            <a:lvl1pPr algn="ctr">
              <a:defRPr lang="en-US" sz="1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CLAS 381A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5" r:id="rId2"/>
    <p:sldLayoutId id="2147483716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25000"/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SzPct val="125000"/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7933C"/>
        </a:buClr>
        <a:buSzPct val="12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B0F0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7933C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0625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Persuasion in Ancient Greece</a:t>
            </a:r>
            <a:br>
              <a:rPr lang="en-US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CLAS</a:t>
            </a:r>
            <a:r>
              <a:rPr lang="en-US" sz="2000" dirty="0" smtClean="0"/>
              <a:t> 381A)</a:t>
            </a:r>
            <a:endParaRPr lang="en-US" dirty="0"/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1371600" y="2946400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solidFill>
                  <a:srgbClr val="0000FF"/>
                </a:solidFill>
              </a:rPr>
              <a:t>Andrew Scholtz, Instructor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Is a Bad Slide, a Very Bad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It’s bad because it stuffs text into a slide, where it doesn’t belong</a:t>
            </a:r>
          </a:p>
          <a:p>
            <a:r>
              <a:rPr lang="en-US" dirty="0" smtClean="0"/>
              <a:t>Your PowerPoint should be a visual aid to you, not you an audible aid to PowerPoint!</a:t>
            </a:r>
          </a:p>
          <a:p>
            <a:r>
              <a:rPr lang="en-US" dirty="0" smtClean="0"/>
              <a:t>It’s also bad because it uses complete sentences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  <a:latin typeface="Algerian" pitchFamily="82" charset="0"/>
              </a:rPr>
              <a:t>Inconsistent grammatical-visual structure</a:t>
            </a:r>
          </a:p>
          <a:p>
            <a:r>
              <a:rPr lang="en-US" dirty="0" smtClean="0"/>
              <a:t>How about the fact that it’s got way too many words per line?</a:t>
            </a:r>
          </a:p>
          <a:p>
            <a:r>
              <a:rPr lang="en-US" dirty="0" smtClean="0"/>
              <a:t>Do you think it also has too many lines per slide?</a:t>
            </a:r>
          </a:p>
          <a:p>
            <a:r>
              <a:rPr lang="en-US" dirty="0" smtClean="0"/>
              <a:t>Yah think?!...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B2019-AFBC-4F41-9F32-C065A536F4E7}" type="datetime4">
              <a:rPr lang="en-US" smtClean="0"/>
              <a:t>30 August,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16E2FB-4A4C-4EDD-B9E7-1A62277E3A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CLAS 381A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03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Non-discursive</a:t>
            </a:r>
          </a:p>
          <a:p>
            <a:r>
              <a:rPr lang="en-US" dirty="0" smtClean="0"/>
              <a:t>Concise</a:t>
            </a:r>
          </a:p>
          <a:p>
            <a:r>
              <a:rPr lang="en-US" dirty="0" smtClean="0"/>
              <a:t>Consistent</a:t>
            </a:r>
          </a:p>
          <a:p>
            <a:r>
              <a:rPr lang="en-US" dirty="0" smtClean="0"/>
              <a:t>Illustrative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B2019-AFBC-4F41-9F32-C065A536F4E7}" type="datetime4">
              <a:rPr lang="en-US" smtClean="0"/>
              <a:t>30 August,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16E2FB-4A4C-4EDD-B9E7-1A62277E3A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CLAS 381A</a:t>
            </a:r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828800"/>
            <a:ext cx="3659640" cy="2744922"/>
          </a:xfrm>
          <a:prstGeom prst="rect">
            <a:avLst/>
          </a:prstGeom>
          <a:noFill/>
          <a:ln>
            <a:noFill/>
          </a:ln>
          <a:effectLst>
            <a:outerShdw blurRad="152400" dist="228600" dir="2700000" sx="95000" sy="95000" algn="ctr" rotWithShape="0">
              <a:schemeClr val="tx1">
                <a:alpha val="74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282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450850" eaLnBrk="1" hangingPunct="1">
              <a:buFont typeface="Arial" charset="0"/>
              <a:buNone/>
            </a:pPr>
            <a:r>
              <a:rPr lang="en-US" sz="2800" smtClean="0"/>
              <a:t>Author-last-name, Author-first-name. “Title of Article/Chapter.” </a:t>
            </a:r>
            <a:r>
              <a:rPr lang="en-US" sz="2800" i="1" smtClean="0"/>
              <a:t>Title of Book/Journal</a:t>
            </a:r>
            <a:r>
              <a:rPr lang="en-US" sz="2800" smtClean="0"/>
              <a:t>. City: Publisher, Year. pages. Print.</a:t>
            </a:r>
          </a:p>
          <a:p>
            <a:pPr marL="914400" indent="-450850" eaLnBrk="1" hangingPunct="1">
              <a:buFont typeface="Arial" charset="0"/>
              <a:buNone/>
            </a:pPr>
            <a:r>
              <a:rPr lang="en-US" sz="2800" smtClean="0"/>
              <a:t>Author-last-name, Author-first-name. </a:t>
            </a:r>
            <a:r>
              <a:rPr lang="en-US" sz="2800" i="1" smtClean="0"/>
              <a:t>Title of Book</a:t>
            </a:r>
            <a:r>
              <a:rPr lang="en-US" sz="2800" smtClean="0"/>
              <a:t>. City: Publisher, Year. Print.</a:t>
            </a:r>
          </a:p>
          <a:p>
            <a:pPr marL="914400" indent="-450850" eaLnBrk="1" hangingPunct="1">
              <a:buFont typeface="Arial" charset="0"/>
              <a:buNone/>
            </a:pPr>
            <a:r>
              <a:rPr lang="en-US" sz="2800" smtClean="0"/>
              <a:t>Author-last-name, Author-first-name. "Title/Name of Web Page." Date of Posting/Revision. </a:t>
            </a:r>
            <a:r>
              <a:rPr lang="en-US" sz="2800" i="1" smtClean="0"/>
              <a:t>Title/Name of Web Site</a:t>
            </a:r>
            <a:r>
              <a:rPr lang="en-US" sz="2800" smtClean="0"/>
              <a:t>. Date you accessed the site &lt;http://www.website.edu&gt;.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4B1903F-8823-4FBD-A30B-ABE2CB8DC8C7}" type="datetime4">
              <a:rPr lang="en-US" smtClean="0"/>
              <a:t>30 August, 2012</a:t>
            </a:fld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01B3578-C0C1-4A9B-8BB7-F193C01B5BE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t>CLAS 381A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ith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itho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peitho</Template>
  <TotalTime>121</TotalTime>
  <Words>182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peitho</vt:lpstr>
      <vt:lpstr>Persuasion in Ancient Greece (CLAS 381A)</vt:lpstr>
      <vt:lpstr>This Is a Bad Slide, a Very Bad Slide</vt:lpstr>
      <vt:lpstr>Good Slide</vt:lpstr>
      <vt:lpstr>Works Cited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Persuasion in Ancient Greece</dc:title>
  <dc:creator>Andrew Scholtz</dc:creator>
  <cp:lastModifiedBy>ascholtz</cp:lastModifiedBy>
  <cp:revision>14</cp:revision>
  <dcterms:created xsi:type="dcterms:W3CDTF">2009-09-12T22:23:13Z</dcterms:created>
  <dcterms:modified xsi:type="dcterms:W3CDTF">2012-08-31T01:54:12Z</dcterms:modified>
</cp:coreProperties>
</file>