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22"/>
  </p:notesMasterIdLst>
  <p:sldIdLst>
    <p:sldId id="257" r:id="rId2"/>
    <p:sldId id="276" r:id="rId3"/>
    <p:sldId id="282" r:id="rId4"/>
    <p:sldId id="278" r:id="rId5"/>
    <p:sldId id="279" r:id="rId6"/>
    <p:sldId id="280" r:id="rId7"/>
    <p:sldId id="277" r:id="rId8"/>
    <p:sldId id="291" r:id="rId9"/>
    <p:sldId id="298" r:id="rId10"/>
    <p:sldId id="289" r:id="rId11"/>
    <p:sldId id="290" r:id="rId12"/>
    <p:sldId id="293" r:id="rId13"/>
    <p:sldId id="265" r:id="rId14"/>
    <p:sldId id="266" r:id="rId15"/>
    <p:sldId id="294" r:id="rId16"/>
    <p:sldId id="292" r:id="rId17"/>
    <p:sldId id="295" r:id="rId18"/>
    <p:sldId id="271" r:id="rId19"/>
    <p:sldId id="297" r:id="rId20"/>
    <p:sldId id="296"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p15:clr>
            <a:srgbClr val="A4A3A4"/>
          </p15:clr>
        </p15:guide>
        <p15:guide id="2" pos="6912">
          <p15:clr>
            <a:srgbClr val="A4A3A4"/>
          </p15:clr>
        </p15:guide>
        <p15:guide id="4" orient="horz" pos="2160">
          <p15:clr>
            <a:srgbClr val="A4A3A4"/>
          </p15:clr>
        </p15:guide>
        <p15:guide id="5" pos="4512">
          <p15:clr>
            <a:srgbClr val="A4A3A4"/>
          </p15:clr>
        </p15:guide>
        <p15:guide id="7" pos="840" userDrawn="1">
          <p15:clr>
            <a:srgbClr val="A4A3A4"/>
          </p15:clr>
        </p15:guide>
        <p15:guide id="8" pos="39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090" autoAdjust="0"/>
    <p:restoredTop sz="97457" autoAdjust="0"/>
  </p:normalViewPr>
  <p:slideViewPr>
    <p:cSldViewPr snapToGrid="0" showGuides="1">
      <p:cViewPr varScale="1">
        <p:scale>
          <a:sx n="160" d="100"/>
          <a:sy n="160" d="100"/>
        </p:scale>
        <p:origin x="1300" y="100"/>
      </p:cViewPr>
      <p:guideLst>
        <p:guide orient="horz" pos="4056"/>
        <p:guide pos="6912"/>
        <p:guide orient="horz" pos="2160"/>
        <p:guide pos="4512"/>
        <p:guide pos="840"/>
        <p:guide pos="39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17EFB88-5C80-4EB0-9364-CA1BDC184BB9}" type="datetimeFigureOut">
              <a:rPr lang="en-US" smtClean="0"/>
              <a:t>1/26/2026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632DF-6F0E-4D3F-93A8-83FB29D9ED4B}" type="slidenum">
              <a:rPr lang="en-US" smtClean="0"/>
              <a:t>‹#›</a:t>
            </a:fld>
            <a:endParaRPr lang="en-US"/>
          </a:p>
        </p:txBody>
      </p:sp>
    </p:spTree>
    <p:extLst>
      <p:ext uri="{BB962C8B-B14F-4D97-AF65-F5344CB8AC3E}">
        <p14:creationId xmlns:p14="http://schemas.microsoft.com/office/powerpoint/2010/main" val="202926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1274926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connections? The scenes on the Portland vase remain something of a mystery. Some claim they somehow refer to the Roman emperor Augustus, but even if they do (and that’s debatable ), they do so in ways meant to evoke Greek myth and bucolic poetry</a:t>
            </a:r>
            <a:r>
              <a:rPr lang="en-US" baseline="0" dirty="0"/>
              <a:t> — a never-never land of shepherds, nymphs, and so on, a sort of eternal past captured in Keats’ </a:t>
            </a:r>
            <a:r>
              <a:rPr lang="en-US" i="1" baseline="0" dirty="0"/>
              <a:t>Ode on a Grecian Urn</a:t>
            </a:r>
            <a:r>
              <a:rPr lang="en-US" i="0" baseline="0" dirty="0"/>
              <a:t> (“What leaf-</a:t>
            </a:r>
            <a:r>
              <a:rPr lang="en-US" i="0" baseline="0" dirty="0" err="1"/>
              <a:t>fring'd</a:t>
            </a:r>
            <a:r>
              <a:rPr lang="en-US" i="0" baseline="0" dirty="0"/>
              <a:t> legend haunts about thy shape / Of deities or mortals, or of both”)</a:t>
            </a:r>
            <a:r>
              <a:rPr lang="en-US" baseline="0" dirty="0"/>
              <a:t>. The English ceramicist Wedgwood, inspired by the Portland vase, produced a whole line of products meant to appeal to a clientele keen on demonstrating their taste and refinement, their appreciation of the classical past, but much the same can be said of the appeal exerted during the Roman Imperial period by earlier Greek works of art and literature. Now the villa with the envy mosaic that we just looked at contains a mosaic depicting a sylvan scene not unlike the one on the Portland vase, while the Envy mosaic itself, which would have greeted visitors to the villa is saying, aggressively, this is what happens to you if you resent my success. Put differently, all three of these objects speak to the taste and refinement of the owner and to a kind of race for glory: wealth, prestige, and so on, such as ancients and, as the esports team Envy demonstrates, moderns, too, as their success is meant to pain the rest of us losers.</a:t>
            </a:r>
          </a:p>
          <a:p>
            <a:r>
              <a:rPr lang="en-US" baseline="0" dirty="0"/>
              <a:t>these are themes that we’re going to examine in this course, those of competition, prestige, and identity in the Greek-speaking eastern Mediterranean during the period of the Roman empire, first through third centuries CE.</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386802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E632DF-6F0E-4D3F-93A8-83FB29D9ED4B}" type="slidenum">
              <a:rPr lang="en-US" smtClean="0"/>
              <a:t>12</a:t>
            </a:fld>
            <a:endParaRPr lang="en-US"/>
          </a:p>
        </p:txBody>
      </p:sp>
    </p:spTree>
    <p:extLst>
      <p:ext uri="{BB962C8B-B14F-4D97-AF65-F5344CB8AC3E}">
        <p14:creationId xmlns:p14="http://schemas.microsoft.com/office/powerpoint/2010/main" val="36447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Roman Empire? But this is a course about ancient Greece, right?? It’s about Greece under Rome, the revival that came to the eastern Mediterranean after a century and half of conquest, the challenge of being a cultural superpower subject to a military superpower.</a:t>
            </a:r>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57920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ways, the Library of Celsus is emblematic of our project.</a:t>
            </a:r>
          </a:p>
          <a:p>
            <a:pPr marL="171450" indent="-171450">
              <a:buFont typeface="Arial" panose="020B0604020202020204" pitchFamily="34" charset="0"/>
              <a:buChar char="•"/>
            </a:pPr>
            <a:r>
              <a:rPr lang="en-US" dirty="0"/>
              <a:t>seeks to commemorate honors won in service to the Roman military and political spheres</a:t>
            </a:r>
          </a:p>
          <a:p>
            <a:pPr marL="171450" indent="-171450">
              <a:buFont typeface="Arial" panose="020B0604020202020204" pitchFamily="34" charset="0"/>
              <a:buChar char="•"/>
            </a:pPr>
            <a:r>
              <a:rPr lang="en-US" dirty="0"/>
              <a:t>but it also highlights the honoree’s dedication to Greek civilization</a:t>
            </a:r>
          </a:p>
          <a:p>
            <a:pPr marL="171450" indent="-171450">
              <a:buFont typeface="Arial" panose="020B0604020202020204" pitchFamily="34" charset="0"/>
              <a:buChar char="•"/>
            </a:pPr>
            <a:r>
              <a:rPr lang="en-US" dirty="0"/>
              <a:t>it testifies to the family’s commitment to serving the city of Ephesus, whose importance and prominence testify to Anatolia —modern Turkey — as having displaced old Greece and Athens as the center of gravity of the Greek-speaking world</a:t>
            </a:r>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16687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Gaius </a:t>
            </a:r>
            <a:r>
              <a:rPr lang="en-US" dirty="0" err="1"/>
              <a:t>Perelius</a:t>
            </a:r>
            <a:r>
              <a:rPr lang="en-US" dirty="0"/>
              <a:t> Aurelius Alexander. of Thyatira, Lydia. Pankratiast, ca. 200 CE. High priest of the association of Athletes, Rome.</a:t>
            </a:r>
          </a:p>
          <a:p>
            <a:r>
              <a:rPr lang="en-US" dirty="0"/>
              <a:t>Aurelius</a:t>
            </a:r>
            <a:r>
              <a:rPr lang="en-US" baseline="0" dirty="0"/>
              <a:t> Helix, Phoenicia. ca. 200 CE. pancratiast and wrestler. Victor at the Olympics, Capitolia.</a:t>
            </a:r>
          </a:p>
          <a:p>
            <a:r>
              <a:rPr lang="en-US" baseline="0" dirty="0"/>
              <a:t>another focus of our attention will be agonism, the culture of competition that seems to have reached most every corner of life in the Roman east. take, for example, athletics. Olympic competitive sport — running, wrestling, and so on — retained its Greek character even when practiced in Rome itself. but interest in Greek sport exploded during the first three centuries after Christ and shaped the way people thought, spoke, and wrote about other fields, notably, rhetoric, which, during our period, became a highly competitive performance art.</a:t>
            </a:r>
            <a:endParaRPr lang="en-US" dirty="0"/>
          </a:p>
        </p:txBody>
      </p:sp>
      <p:sp>
        <p:nvSpPr>
          <p:cNvPr id="4" name="Slide Number Placeholder 3"/>
          <p:cNvSpPr>
            <a:spLocks noGrp="1"/>
          </p:cNvSpPr>
          <p:nvPr>
            <p:ph type="sldNum" sz="quarter" idx="5"/>
          </p:nvPr>
        </p:nvSpPr>
        <p:spPr/>
        <p:txBody>
          <a:bodyPr/>
          <a:lstStyle/>
          <a:p>
            <a:fld id="{ABE632DF-6F0E-4D3F-93A8-83FB29D9ED4B}" type="slidenum">
              <a:rPr lang="en-US" smtClean="0"/>
              <a:t>15</a:t>
            </a:fld>
            <a:endParaRPr lang="en-US"/>
          </a:p>
        </p:txBody>
      </p:sp>
    </p:spTree>
    <p:extLst>
      <p:ext uri="{BB962C8B-B14F-4D97-AF65-F5344CB8AC3E}">
        <p14:creationId xmlns:p14="http://schemas.microsoft.com/office/powerpoint/2010/main" val="167563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we’ll be looking at emotion, with a special focus less on subjective feelings than on emotion as a factor in inter-personal dealings and, not least, in the race for glory itself</a:t>
            </a:r>
          </a:p>
        </p:txBody>
      </p:sp>
      <p:sp>
        <p:nvSpPr>
          <p:cNvPr id="4" name="Slide Number Placeholder 3"/>
          <p:cNvSpPr>
            <a:spLocks noGrp="1"/>
          </p:cNvSpPr>
          <p:nvPr>
            <p:ph type="sldNum" sz="quarter" idx="5"/>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413279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E632DF-6F0E-4D3F-93A8-83FB29D9ED4B}" type="slidenum">
              <a:rPr lang="en-US" smtClean="0"/>
              <a:t>17</a:t>
            </a:fld>
            <a:endParaRPr lang="en-US"/>
          </a:p>
        </p:txBody>
      </p:sp>
    </p:spTree>
    <p:extLst>
      <p:ext uri="{BB962C8B-B14F-4D97-AF65-F5344CB8AC3E}">
        <p14:creationId xmlns:p14="http://schemas.microsoft.com/office/powerpoint/2010/main" val="3424809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3408838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E632DF-6F0E-4D3F-93A8-83FB29D9ED4B}" type="slidenum">
              <a:rPr lang="en-US" smtClean="0"/>
              <a:t>19</a:t>
            </a:fld>
            <a:endParaRPr lang="en-US"/>
          </a:p>
        </p:txBody>
      </p:sp>
    </p:spTree>
    <p:extLst>
      <p:ext uri="{BB962C8B-B14F-4D97-AF65-F5344CB8AC3E}">
        <p14:creationId xmlns:p14="http://schemas.microsoft.com/office/powerpoint/2010/main" val="14515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E632DF-6F0E-4D3F-93A8-83FB29D9ED4B}" type="slidenum">
              <a:rPr lang="en-US" smtClean="0"/>
              <a:t>20</a:t>
            </a:fld>
            <a:endParaRPr lang="en-US"/>
          </a:p>
        </p:txBody>
      </p:sp>
    </p:spTree>
    <p:extLst>
      <p:ext uri="{BB962C8B-B14F-4D97-AF65-F5344CB8AC3E}">
        <p14:creationId xmlns:p14="http://schemas.microsoft.com/office/powerpoint/2010/main" val="152761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413357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start with rapid-fire question-and-answer. this is a critical-thinking exercise (this is a critical-thinking class), but only insofar as we’re practicing brainstorming, and a particularly free-form version of it. so, when asked something, let’s raise our hands but not feel afraid to blurt out the first thing that comes to mind!</a:t>
            </a:r>
          </a:p>
        </p:txBody>
      </p:sp>
      <p:sp>
        <p:nvSpPr>
          <p:cNvPr id="4" name="Slide Number Placeholder 3"/>
          <p:cNvSpPr>
            <a:spLocks noGrp="1"/>
          </p:cNvSpPr>
          <p:nvPr>
            <p:ph type="sldNum" sz="quarter" idx="5"/>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26601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141903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 – I mean, is the team saying that they are this emotion, and as such, they win? What does</a:t>
            </a:r>
            <a:r>
              <a:rPr lang="en-US" baseline="0" dirty="0"/>
              <a:t> the name mean?</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17060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E632DF-6F0E-4D3F-93A8-83FB29D9ED4B}" type="slidenum">
              <a:rPr lang="en-US" smtClean="0"/>
              <a:t>6</a:t>
            </a:fld>
            <a:endParaRPr lang="en-US"/>
          </a:p>
        </p:txBody>
      </p:sp>
    </p:spTree>
    <p:extLst>
      <p:ext uri="{BB962C8B-B14F-4D97-AF65-F5344CB8AC3E}">
        <p14:creationId xmlns:p14="http://schemas.microsoft.com/office/powerpoint/2010/main" val="1474743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E632DF-6F0E-4D3F-93A8-83FB29D9ED4B}" type="slidenum">
              <a:rPr lang="en-US" smtClean="0"/>
              <a:t>7</a:t>
            </a:fld>
            <a:endParaRPr lang="en-US"/>
          </a:p>
        </p:txBody>
      </p:sp>
    </p:spTree>
    <p:extLst>
      <p:ext uri="{BB962C8B-B14F-4D97-AF65-F5344CB8AC3E}">
        <p14:creationId xmlns:p14="http://schemas.microsoft.com/office/powerpoint/2010/main" val="102740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here? If Envy doesn’t win, </a:t>
            </a:r>
            <a:r>
              <a:rPr lang="en-US" i="1" dirty="0"/>
              <a:t>can’t</a:t>
            </a:r>
            <a:r>
              <a:rPr lang="en-US" dirty="0"/>
              <a:t> win</a:t>
            </a:r>
            <a:r>
              <a:rPr lang="en-US" baseline="0" dirty="0"/>
              <a:t> somehow, </a:t>
            </a:r>
            <a:r>
              <a:rPr lang="en-US" dirty="0"/>
              <a:t>why are those big cats attacking him?</a:t>
            </a:r>
          </a:p>
          <a:p>
            <a:r>
              <a:rPr lang="en-US" dirty="0"/>
              <a:t>What does this association of emotion and, in particular, </a:t>
            </a:r>
            <a:r>
              <a:rPr lang="en-US" i="1" dirty="0"/>
              <a:t>negative</a:t>
            </a:r>
            <a:r>
              <a:rPr lang="en-US" i="0" dirty="0"/>
              <a:t> emotion with rivalry, contest, and so on? One thing it says is that contest </a:t>
            </a:r>
            <a:r>
              <a:rPr lang="en-US" i="1" dirty="0"/>
              <a:t>mattered</a:t>
            </a:r>
            <a:r>
              <a:rPr lang="en-US" i="0" dirty="0"/>
              <a:t>, that people really cared, that it was no joke — that </a:t>
            </a:r>
            <a:r>
              <a:rPr lang="en-US" i="1" dirty="0"/>
              <a:t>the stakes were high!</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892070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broaden the picture? So, again, what do you see?</a:t>
            </a:r>
          </a:p>
        </p:txBody>
      </p:sp>
      <p:sp>
        <p:nvSpPr>
          <p:cNvPr id="4" name="Slide Number Placeholder 3"/>
          <p:cNvSpPr>
            <a:spLocks noGrp="1"/>
          </p:cNvSpPr>
          <p:nvPr>
            <p:ph type="sldNum" sz="quarter" idx="5"/>
          </p:nvPr>
        </p:nvSpPr>
        <p:spPr/>
        <p:txBody>
          <a:bodyPr/>
          <a:lstStyle/>
          <a:p>
            <a:fld id="{ABE632DF-6F0E-4D3F-93A8-83FB29D9ED4B}" type="slidenum">
              <a:rPr lang="en-US" smtClean="0"/>
              <a:t>10</a:t>
            </a:fld>
            <a:endParaRPr lang="en-US"/>
          </a:p>
        </p:txBody>
      </p:sp>
    </p:spTree>
    <p:extLst>
      <p:ext uri="{BB962C8B-B14F-4D97-AF65-F5344CB8AC3E}">
        <p14:creationId xmlns:p14="http://schemas.microsoft.com/office/powerpoint/2010/main" val="938593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7776" cy="6858000"/>
          </a:xfrm>
          <a:prstGeom prst="rect">
            <a:avLst/>
          </a:prstGeom>
        </p:spPr>
      </p:pic>
      <p:sp>
        <p:nvSpPr>
          <p:cNvPr id="10" name="Rectangle 9"/>
          <p:cNvSpPr/>
          <p:nvPr/>
        </p:nvSpPr>
        <p:spPr>
          <a:xfrm>
            <a:off x="0" y="0"/>
            <a:ext cx="12189887"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7776" cy="6858000"/>
          </a:xfrm>
          <a:prstGeom prst="rect">
            <a:avLst/>
          </a:prstGeom>
        </p:spPr>
      </p:pic>
      <p:sp>
        <p:nvSpPr>
          <p:cNvPr id="5" name="Rectangle 4"/>
          <p:cNvSpPr/>
          <p:nvPr/>
        </p:nvSpPr>
        <p:spPr>
          <a:xfrm>
            <a:off x="0" y="0"/>
            <a:ext cx="12189887"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0956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Early Politics</a:t>
            </a:r>
            <a:endParaRPr lang="en-US" dirty="0"/>
          </a:p>
        </p:txBody>
      </p:sp>
      <p:sp>
        <p:nvSpPr>
          <p:cNvPr id="4" name="Date Placeholder 3"/>
          <p:cNvSpPr>
            <a:spLocks noGrp="1"/>
          </p:cNvSpPr>
          <p:nvPr>
            <p:ph type="dt" sz="half" idx="10"/>
          </p:nvPr>
        </p:nvSpPr>
        <p:spPr/>
        <p:txBody>
          <a:bodyPr/>
          <a:lstStyle/>
          <a:p>
            <a:fld id="{A9C41A1D-027B-4FA4-BB4C-F47BB338A60B}" type="datetime1">
              <a:rPr lang="en-US" smtClean="0"/>
              <a:t>1/26/2026</a:t>
            </a:fld>
            <a:endParaRPr lang="en-US" dirty="0"/>
          </a:p>
        </p:txBody>
      </p:sp>
      <p:sp>
        <p:nvSpPr>
          <p:cNvPr id="6" name="Slide Number Placeholder 5"/>
          <p:cNvSpPr>
            <a:spLocks noGrp="1"/>
          </p:cNvSpPr>
          <p:nvPr>
            <p:ph type="sldNum" sz="quarter" idx="12"/>
          </p:nvPr>
        </p:nvSpPr>
        <p:spPr/>
        <p:txBody>
          <a:bodyPr/>
          <a:lstStyle/>
          <a:p>
            <a:fld id="{75105F9F-A147-4999-9337-ABC437A27969}" type="slidenum">
              <a:rPr lang="en-US" smtClean="0"/>
              <a:pPr/>
              <a:t>‹#›</a:t>
            </a:fld>
            <a:endParaRPr lang="en-US" dirty="0"/>
          </a:p>
        </p:txBody>
      </p:sp>
    </p:spTree>
    <p:extLst>
      <p:ext uri="{BB962C8B-B14F-4D97-AF65-F5344CB8AC3E}">
        <p14:creationId xmlns:p14="http://schemas.microsoft.com/office/powerpoint/2010/main" val="41915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Early Politics</a:t>
            </a:r>
            <a:endParaRPr lang="en-US" dirty="0"/>
          </a:p>
        </p:txBody>
      </p:sp>
      <p:sp>
        <p:nvSpPr>
          <p:cNvPr id="4" name="Date Placeholder 3"/>
          <p:cNvSpPr>
            <a:spLocks noGrp="1"/>
          </p:cNvSpPr>
          <p:nvPr>
            <p:ph type="dt" sz="half" idx="10"/>
          </p:nvPr>
        </p:nvSpPr>
        <p:spPr/>
        <p:txBody>
          <a:bodyPr/>
          <a:lstStyle/>
          <a:p>
            <a:fld id="{A9C41A1D-027B-4FA4-BB4C-F47BB338A60B}" type="datetime1">
              <a:rPr lang="en-US" smtClean="0"/>
              <a:t>1/26/2026</a:t>
            </a:fld>
            <a:endParaRPr lang="en-US" dirty="0"/>
          </a:p>
        </p:txBody>
      </p:sp>
      <p:sp>
        <p:nvSpPr>
          <p:cNvPr id="6" name="Slide Number Placeholder 5"/>
          <p:cNvSpPr>
            <a:spLocks noGrp="1"/>
          </p:cNvSpPr>
          <p:nvPr>
            <p:ph type="sldNum" sz="quarter" idx="12"/>
          </p:nvPr>
        </p:nvSpPr>
        <p:spPr/>
        <p:txBody>
          <a:bodyPr/>
          <a:lstStyle/>
          <a:p>
            <a:fld id="{75105F9F-A147-4999-9337-ABC437A27969}" type="slidenum">
              <a:rPr lang="en-US" smtClean="0"/>
              <a:pPr/>
              <a:t>‹#›</a:t>
            </a:fld>
            <a:endParaRPr lang="en-US" dirty="0"/>
          </a:p>
        </p:txBody>
      </p:sp>
    </p:spTree>
    <p:extLst>
      <p:ext uri="{BB962C8B-B14F-4D97-AF65-F5344CB8AC3E}">
        <p14:creationId xmlns:p14="http://schemas.microsoft.com/office/powerpoint/2010/main" val="105819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7776" cy="6858000"/>
          </a:xfrm>
          <a:prstGeom prst="rect">
            <a:avLst/>
          </a:prstGeom>
        </p:spPr>
      </p:pic>
      <p:sp>
        <p:nvSpPr>
          <p:cNvPr id="10" name="Rectangle 9"/>
          <p:cNvSpPr/>
          <p:nvPr/>
        </p:nvSpPr>
        <p:spPr>
          <a:xfrm>
            <a:off x="0" y="0"/>
            <a:ext cx="12189887"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054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7776" cy="6858000"/>
          </a:xfrm>
          <a:prstGeom prst="rect">
            <a:avLst/>
          </a:prstGeom>
        </p:spPr>
      </p:pic>
      <p:sp>
        <p:nvSpPr>
          <p:cNvPr id="10" name="Rectangle 9"/>
          <p:cNvSpPr/>
          <p:nvPr userDrawn="1"/>
        </p:nvSpPr>
        <p:spPr>
          <a:xfrm>
            <a:off x="0" y="0"/>
            <a:ext cx="12189887" cy="6858000"/>
          </a:xfrm>
          <a:prstGeom prst="rect">
            <a:avLst/>
          </a:prstGeom>
          <a:solidFill>
            <a:schemeClr val="bg1">
              <a:alpha val="1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1528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Early Politics</a:t>
            </a:r>
            <a:endParaRPr lang="en-US" dirty="0"/>
          </a:p>
        </p:txBody>
      </p:sp>
      <p:sp>
        <p:nvSpPr>
          <p:cNvPr id="4" name="Date Placeholder 3"/>
          <p:cNvSpPr>
            <a:spLocks noGrp="1"/>
          </p:cNvSpPr>
          <p:nvPr>
            <p:ph type="dt" sz="half" idx="10"/>
          </p:nvPr>
        </p:nvSpPr>
        <p:spPr/>
        <p:txBody>
          <a:bodyPr/>
          <a:lstStyle/>
          <a:p>
            <a:fld id="{A984F7F4-B5EA-4D0A-8567-E5EB3D2F9F68}" type="datetime1">
              <a:rPr lang="en-US" smtClean="0"/>
              <a:t>1/26/2026</a:t>
            </a:fld>
            <a:endParaRPr lang="en-US" dirty="0"/>
          </a:p>
        </p:txBody>
      </p:sp>
      <p:sp>
        <p:nvSpPr>
          <p:cNvPr id="6" name="Slide Number Placeholder 5"/>
          <p:cNvSpPr>
            <a:spLocks noGrp="1"/>
          </p:cNvSpPr>
          <p:nvPr>
            <p:ph type="sldNum" sz="quarter" idx="12"/>
          </p:nvPr>
        </p:nvSpPr>
        <p:spPr/>
        <p:txBody>
          <a:bodyPr/>
          <a:lstStyle/>
          <a:p>
            <a:fld id="{C84949BF-B90B-4E25-9A47-07E9FB3241D4}" type="slidenum">
              <a:rPr lang="en-US" smtClean="0"/>
              <a:pPr/>
              <a:t>‹#›</a:t>
            </a:fld>
            <a:endParaRPr lang="en-US" dirty="0"/>
          </a:p>
        </p:txBody>
      </p:sp>
    </p:spTree>
    <p:extLst>
      <p:ext uri="{BB962C8B-B14F-4D97-AF65-F5344CB8AC3E}">
        <p14:creationId xmlns:p14="http://schemas.microsoft.com/office/powerpoint/2010/main" val="8448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931" y="2091268"/>
            <a:ext cx="9756141"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466" y="3742278"/>
            <a:ext cx="9760605"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11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Early Politics</a:t>
            </a:r>
            <a:endParaRPr lang="en-US" dirty="0"/>
          </a:p>
        </p:txBody>
      </p:sp>
      <p:sp>
        <p:nvSpPr>
          <p:cNvPr id="5" name="Date Placeholder 4"/>
          <p:cNvSpPr>
            <a:spLocks noGrp="1"/>
          </p:cNvSpPr>
          <p:nvPr>
            <p:ph type="dt" sz="half" idx="10"/>
          </p:nvPr>
        </p:nvSpPr>
        <p:spPr/>
        <p:txBody>
          <a:bodyPr/>
          <a:lstStyle/>
          <a:p>
            <a:fld id="{AA1B1FB1-0431-4759-8273-811871E98897}" type="datetime1">
              <a:rPr lang="en-US" smtClean="0"/>
              <a:t>1/26/2026</a:t>
            </a:fld>
            <a:endParaRPr lang="en-US" dirty="0"/>
          </a:p>
        </p:txBody>
      </p:sp>
      <p:sp>
        <p:nvSpPr>
          <p:cNvPr id="7" name="Slide Number Placeholder 6"/>
          <p:cNvSpPr>
            <a:spLocks noGrp="1"/>
          </p:cNvSpPr>
          <p:nvPr>
            <p:ph type="sldNum" sz="quarter" idx="12"/>
          </p:nvPr>
        </p:nvSpPr>
        <p:spPr/>
        <p:txBody>
          <a:bodyPr/>
          <a:lstStyle/>
          <a:p>
            <a:fld id="{E5A160DF-E29A-4672-A7A8-D5391F57194F}" type="slidenum">
              <a:rPr lang="en-US" smtClean="0"/>
              <a:pPr/>
              <a:t>‹#›</a:t>
            </a:fld>
            <a:endParaRPr lang="en-US" dirty="0"/>
          </a:p>
        </p:txBody>
      </p:sp>
      <p:cxnSp>
        <p:nvCxnSpPr>
          <p:cNvPr id="8" name="Straight Connector 7"/>
          <p:cNvCxnSpPr/>
          <p:nvPr/>
        </p:nvCxnSpPr>
        <p:spPr>
          <a:xfrm>
            <a:off x="5943560"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3560" y="1828801"/>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2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761745"/>
            <a:ext cx="4710387"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931"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761745"/>
            <a:ext cx="4710387"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3685"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Early Politics</a:t>
            </a:r>
            <a:endParaRPr lang="en-US" dirty="0"/>
          </a:p>
        </p:txBody>
      </p:sp>
      <p:sp>
        <p:nvSpPr>
          <p:cNvPr id="7" name="Date Placeholder 6"/>
          <p:cNvSpPr>
            <a:spLocks noGrp="1"/>
          </p:cNvSpPr>
          <p:nvPr>
            <p:ph type="dt" sz="half" idx="10"/>
          </p:nvPr>
        </p:nvSpPr>
        <p:spPr/>
        <p:txBody>
          <a:bodyPr/>
          <a:lstStyle/>
          <a:p>
            <a:fld id="{50F476C4-9082-4783-9A46-D865922C2D8C}" type="datetime1">
              <a:rPr lang="en-US" smtClean="0"/>
              <a:t>1/26/2026</a:t>
            </a:fld>
            <a:endParaRPr lang="en-US" dirty="0"/>
          </a:p>
        </p:txBody>
      </p:sp>
      <p:sp>
        <p:nvSpPr>
          <p:cNvPr id="9" name="Slide Number Placeholder 8"/>
          <p:cNvSpPr>
            <a:spLocks noGrp="1"/>
          </p:cNvSpPr>
          <p:nvPr>
            <p:ph type="sldNum" sz="quarter" idx="12"/>
          </p:nvPr>
        </p:nvSpPr>
        <p:spPr/>
        <p:txBody>
          <a:bodyPr/>
          <a:lstStyle/>
          <a:p>
            <a:fld id="{B1A7D873-BDEC-4D0E-826C-A647DDEC7662}" type="slidenum">
              <a:rPr lang="en-US" smtClean="0"/>
              <a:pPr/>
              <a:t>‹#›</a:t>
            </a:fld>
            <a:endParaRPr lang="en-US" dirty="0"/>
          </a:p>
        </p:txBody>
      </p:sp>
    </p:spTree>
    <p:extLst>
      <p:ext uri="{BB962C8B-B14F-4D97-AF65-F5344CB8AC3E}">
        <p14:creationId xmlns:p14="http://schemas.microsoft.com/office/powerpoint/2010/main" val="294112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55827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70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Early Politics</a:t>
            </a:r>
            <a:endParaRPr lang="en-US" dirty="0"/>
          </a:p>
        </p:txBody>
      </p:sp>
      <p:sp>
        <p:nvSpPr>
          <p:cNvPr id="5" name="Date Placeholder 4"/>
          <p:cNvSpPr>
            <a:spLocks noGrp="1"/>
          </p:cNvSpPr>
          <p:nvPr>
            <p:ph type="dt" sz="half" idx="10"/>
          </p:nvPr>
        </p:nvSpPr>
        <p:spPr/>
        <p:txBody>
          <a:bodyPr/>
          <a:lstStyle/>
          <a:p>
            <a:fld id="{A9C41A1D-027B-4FA4-BB4C-F47BB338A60B}" type="datetime1">
              <a:rPr lang="en-US" smtClean="0"/>
              <a:t>1/26/2026</a:t>
            </a:fld>
            <a:endParaRPr lang="en-US" dirty="0"/>
          </a:p>
        </p:txBody>
      </p:sp>
      <p:sp>
        <p:nvSpPr>
          <p:cNvPr id="7" name="Slide Number Placeholder 6"/>
          <p:cNvSpPr>
            <a:spLocks noGrp="1"/>
          </p:cNvSpPr>
          <p:nvPr>
            <p:ph type="sldNum" sz="quarter" idx="12"/>
          </p:nvPr>
        </p:nvSpPr>
        <p:spPr/>
        <p:txBody>
          <a:bodyPr/>
          <a:lstStyle/>
          <a:p>
            <a:fld id="{75105F9F-A147-4999-9337-ABC437A27969}" type="slidenum">
              <a:rPr lang="en-US" smtClean="0"/>
              <a:pPr/>
              <a:t>‹#›</a:t>
            </a:fld>
            <a:endParaRPr lang="en-US" dirty="0"/>
          </a:p>
        </p:txBody>
      </p:sp>
    </p:spTree>
    <p:extLst>
      <p:ext uri="{BB962C8B-B14F-4D97-AF65-F5344CB8AC3E}">
        <p14:creationId xmlns:p14="http://schemas.microsoft.com/office/powerpoint/2010/main" val="255553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Early Politics</a:t>
            </a:r>
            <a:endParaRPr lang="en-US" dirty="0"/>
          </a:p>
        </p:txBody>
      </p:sp>
      <p:sp>
        <p:nvSpPr>
          <p:cNvPr id="5" name="Date Placeholder 4"/>
          <p:cNvSpPr>
            <a:spLocks noGrp="1"/>
          </p:cNvSpPr>
          <p:nvPr>
            <p:ph type="dt" sz="half" idx="10"/>
          </p:nvPr>
        </p:nvSpPr>
        <p:spPr/>
        <p:txBody>
          <a:bodyPr/>
          <a:lstStyle/>
          <a:p>
            <a:fld id="{A9C41A1D-027B-4FA4-BB4C-F47BB338A60B}" type="datetime1">
              <a:rPr lang="en-US" smtClean="0"/>
              <a:t>1/26/2026</a:t>
            </a:fld>
            <a:endParaRPr lang="en-US" dirty="0"/>
          </a:p>
        </p:txBody>
      </p:sp>
      <p:sp>
        <p:nvSpPr>
          <p:cNvPr id="7" name="Slide Number Placeholder 6"/>
          <p:cNvSpPr>
            <a:spLocks noGrp="1"/>
          </p:cNvSpPr>
          <p:nvPr>
            <p:ph type="sldNum" sz="quarter" idx="12"/>
          </p:nvPr>
        </p:nvSpPr>
        <p:spPr/>
        <p:txBody>
          <a:bodyPr/>
          <a:lstStyle/>
          <a:p>
            <a:fld id="{75105F9F-A147-4999-9337-ABC437A27969}" type="slidenum">
              <a:rPr lang="en-US" smtClean="0"/>
              <a:pPr/>
              <a:t>‹#›</a:t>
            </a:fld>
            <a:endParaRPr lang="en-US" dirty="0"/>
          </a:p>
        </p:txBody>
      </p:sp>
    </p:spTree>
    <p:extLst>
      <p:ext uri="{BB962C8B-B14F-4D97-AF65-F5344CB8AC3E}">
        <p14:creationId xmlns:p14="http://schemas.microsoft.com/office/powerpoint/2010/main" val="272361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9151" y="6448427"/>
            <a:ext cx="6639905"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Early Politics</a:t>
            </a:r>
            <a:endParaRPr lang="en-US" dirty="0"/>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100">
                <a:solidFill>
                  <a:schemeClr val="tx1"/>
                </a:solidFill>
              </a:defRPr>
            </a:lvl1pPr>
          </a:lstStyle>
          <a:p>
            <a:fld id="{A9C41A1D-027B-4FA4-BB4C-F47BB338A60B}" type="datetime1">
              <a:rPr lang="en-US" smtClean="0"/>
              <a:t>1/26/2026</a:t>
            </a:fld>
            <a:endParaRPr lang="en-US" dirty="0"/>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100">
                <a:solidFill>
                  <a:schemeClr val="tx1"/>
                </a:solidFill>
              </a:defRPr>
            </a:lvl1pPr>
          </a:lstStyle>
          <a:p>
            <a:fld id="{75105F9F-A147-4999-9337-ABC437A27969}" type="slidenum">
              <a:rPr lang="en-US" smtClean="0"/>
              <a:pPr/>
              <a:t>‹#›</a:t>
            </a:fld>
            <a:endParaRPr lang="en-US" dirty="0"/>
          </a:p>
        </p:txBody>
      </p:sp>
    </p:spTree>
    <p:extLst>
      <p:ext uri="{BB962C8B-B14F-4D97-AF65-F5344CB8AC3E}">
        <p14:creationId xmlns:p14="http://schemas.microsoft.com/office/powerpoint/2010/main" val="11003640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69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shorturl.at/FcA8k"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tinyurl.com/56dwz2a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36k5u4tb"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planetawrestling.com/rcw-presenta-rapid-fire-este-sabado-15-de-febrero-en-barcelon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shorturl.at/8lD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horturl.at/uPpUj"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3D977-E724-4E2C-9CE9-72B659B79066}"/>
              </a:ext>
            </a:extLst>
          </p:cNvPr>
          <p:cNvSpPr>
            <a:spLocks noGrp="1"/>
          </p:cNvSpPr>
          <p:nvPr>
            <p:ph type="title" idx="4294967295"/>
          </p:nvPr>
        </p:nvSpPr>
        <p:spPr>
          <a:xfrm>
            <a:off x="0" y="-1325563"/>
            <a:ext cx="9753600" cy="1325563"/>
          </a:xfrm>
        </p:spPr>
        <p:txBody>
          <a:bodyPr vert="horz" lIns="91440" tIns="45720" rIns="91440" bIns="45720" rtlCol="0" anchor="b">
            <a:normAutofit fontScale="90000"/>
          </a:bodyPr>
          <a:lstStyle/>
          <a:p>
            <a:r>
              <a:rPr lang="en-US" dirty="0"/>
              <a:t>Race for Glory: Greek Civilization Under Rome. Andrew Scholtz, Instructor</a:t>
            </a:r>
          </a:p>
        </p:txBody>
      </p:sp>
      <p:grpSp>
        <p:nvGrpSpPr>
          <p:cNvPr id="2" name="Group 1" descr="Race for Glory: Greek Civilization Under Rome. Andrew Scholtz, Instructor"/>
          <p:cNvGrpSpPr/>
          <p:nvPr/>
        </p:nvGrpSpPr>
        <p:grpSpPr>
          <a:xfrm>
            <a:off x="5562600" y="381000"/>
            <a:ext cx="6248400" cy="1828800"/>
            <a:chOff x="379412" y="4724400"/>
            <a:chExt cx="6248400" cy="1828800"/>
          </a:xfrm>
        </p:grpSpPr>
        <p:sp>
          <p:nvSpPr>
            <p:cNvPr id="6" name="Rectangle 5"/>
            <p:cNvSpPr/>
            <p:nvPr/>
          </p:nvSpPr>
          <p:spPr>
            <a:xfrm>
              <a:off x="379412" y="4724400"/>
              <a:ext cx="6248400" cy="1828800"/>
            </a:xfrm>
            <a:prstGeom prst="rect">
              <a:avLst/>
            </a:prstGeom>
            <a:solidFill>
              <a:schemeClr val="bg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a:p>
          </p:txBody>
        </p:sp>
        <p:sp>
          <p:nvSpPr>
            <p:cNvPr id="7" name="Title 1"/>
            <p:cNvSpPr txBox="1">
              <a:spLocks/>
            </p:cNvSpPr>
            <p:nvPr/>
          </p:nvSpPr>
          <p:spPr>
            <a:xfrm>
              <a:off x="531812" y="4876800"/>
              <a:ext cx="5943600" cy="914400"/>
            </a:xfrm>
            <a:prstGeom prst="rect">
              <a:avLst/>
            </a:prstGeom>
            <a:solidFill>
              <a:srgbClr val="00B0F0">
                <a:alpha val="81000"/>
              </a:srgbClr>
            </a:solidFill>
          </p:spPr>
          <p:txBody>
            <a:bodyPr anchor="ctr" anchorCtr="0">
              <a:no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r>
                <a:rPr lang="en-US" sz="2400" b="1" spc="300" dirty="0">
                  <a:solidFill>
                    <a:schemeClr val="bg1"/>
                  </a:solidFill>
                </a:rPr>
                <a:t>Race for Glory:</a:t>
              </a:r>
              <a:br>
                <a:rPr lang="en-US" sz="2400" b="1" spc="300" dirty="0">
                  <a:solidFill>
                    <a:schemeClr val="bg1"/>
                  </a:solidFill>
                </a:rPr>
              </a:br>
              <a:r>
                <a:rPr lang="en-US" sz="2400" spc="300" dirty="0">
                  <a:solidFill>
                    <a:schemeClr val="bg1"/>
                  </a:solidFill>
                </a:rPr>
                <a:t>Greek Civilization Under Rome</a:t>
              </a:r>
            </a:p>
          </p:txBody>
        </p:sp>
        <p:sp>
          <p:nvSpPr>
            <p:cNvPr id="8" name="Subtitle 2"/>
            <p:cNvSpPr txBox="1">
              <a:spLocks/>
            </p:cNvSpPr>
            <p:nvPr/>
          </p:nvSpPr>
          <p:spPr>
            <a:xfrm>
              <a:off x="531812" y="5943600"/>
              <a:ext cx="3132668" cy="457200"/>
            </a:xfrm>
            <a:prstGeom prst="rect">
              <a:avLst/>
            </a:prstGeom>
            <a:solidFill>
              <a:srgbClr val="00B0F0">
                <a:alpha val="81000"/>
              </a:srgbClr>
            </a:solidFill>
          </p:spPr>
          <p:txBody>
            <a:bodyPr vert="horz" lIns="91440" tIns="45720" rIns="91440" bIns="45720" rtlCol="0" anchor="ctr" anchorCtr="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None/>
              </a:pPr>
              <a:r>
                <a:rPr lang="en-US" sz="1800" dirty="0">
                  <a:solidFill>
                    <a:schemeClr val="bg1"/>
                  </a:solidFill>
                </a:rPr>
                <a:t>Randy Scholtz, Instructor</a:t>
              </a:r>
            </a:p>
          </p:txBody>
        </p:sp>
      </p:gr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02B8F0-BC16-46AD-A8E1-F0986C647C06}"/>
              </a:ext>
            </a:extLst>
          </p:cNvPr>
          <p:cNvSpPr>
            <a:spLocks noGrp="1"/>
          </p:cNvSpPr>
          <p:nvPr>
            <p:ph type="title"/>
          </p:nvPr>
        </p:nvSpPr>
        <p:spPr>
          <a:xfrm>
            <a:off x="1217931" y="-1325562"/>
            <a:ext cx="9756141" cy="1325562"/>
          </a:xfrm>
        </p:spPr>
        <p:txBody>
          <a:bodyPr vert="horz" lIns="182880" tIns="91440" rIns="182880" bIns="91440" rtlCol="0" anchor="b" anchorCtr="0">
            <a:normAutofit/>
          </a:bodyPr>
          <a:lstStyle/>
          <a:p>
            <a:r>
              <a:rPr lang="en-US" dirty="0"/>
              <a:t>What do you see?</a:t>
            </a:r>
          </a:p>
        </p:txBody>
      </p:sp>
      <p:pic>
        <p:nvPicPr>
          <p:cNvPr id="9" name="Picture 8" descr="See caption">
            <a:extLst>
              <a:ext uri="{FF2B5EF4-FFF2-40B4-BE49-F238E27FC236}">
                <a16:creationId xmlns:a16="http://schemas.microsoft.com/office/drawing/2014/main" id="{8AC84F11-2434-46FB-921A-EBA4E1E05D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44" y="373293"/>
            <a:ext cx="4033937" cy="6111414"/>
          </a:xfrm>
          <a:prstGeom prst="rect">
            <a:avLst/>
          </a:prstGeom>
        </p:spPr>
      </p:pic>
      <p:sp>
        <p:nvSpPr>
          <p:cNvPr id="7" name="TextBox 6">
            <a:extLst>
              <a:ext uri="{FF2B5EF4-FFF2-40B4-BE49-F238E27FC236}">
                <a16:creationId xmlns:a16="http://schemas.microsoft.com/office/drawing/2014/main" id="{04B86555-F63B-408B-A6CA-D6C0B011DF31}"/>
              </a:ext>
            </a:extLst>
          </p:cNvPr>
          <p:cNvSpPr txBox="1"/>
          <p:nvPr/>
        </p:nvSpPr>
        <p:spPr>
          <a:xfrm>
            <a:off x="4252920" y="5257800"/>
            <a:ext cx="2590800" cy="757130"/>
          </a:xfrm>
          <a:prstGeom prst="rect">
            <a:avLst/>
          </a:prstGeom>
          <a:noFill/>
        </p:spPr>
        <p:txBody>
          <a:bodyPr wrap="square" rtlCol="0">
            <a:spAutoFit/>
          </a:bodyPr>
          <a:lstStyle/>
          <a:p>
            <a:pPr>
              <a:lnSpc>
                <a:spcPct val="90000"/>
              </a:lnSpc>
            </a:pPr>
            <a:r>
              <a:rPr lang="en-US" sz="2400" dirty="0"/>
              <a:t>Portland Vase, early 1</a:t>
            </a:r>
            <a:r>
              <a:rPr lang="en-US" sz="2400" baseline="30000" dirty="0"/>
              <a:t>st</a:t>
            </a:r>
            <a:r>
              <a:rPr lang="en-US" sz="2400" dirty="0"/>
              <a:t> cent CE</a:t>
            </a:r>
          </a:p>
        </p:txBody>
      </p:sp>
      <p:pic>
        <p:nvPicPr>
          <p:cNvPr id="6" name="Picture 5" descr="See caption">
            <a:extLst>
              <a:ext uri="{FF2B5EF4-FFF2-40B4-BE49-F238E27FC236}">
                <a16:creationId xmlns:a16="http://schemas.microsoft.com/office/drawing/2014/main" id="{CC4E5621-9233-4C94-B6C6-32C0F323E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029" y="226551"/>
            <a:ext cx="2674164" cy="6412244"/>
          </a:xfrm>
          <a:prstGeom prst="rect">
            <a:avLst/>
          </a:prstGeom>
        </p:spPr>
      </p:pic>
      <p:sp>
        <p:nvSpPr>
          <p:cNvPr id="3" name="TextBox 2">
            <a:extLst>
              <a:ext uri="{FF2B5EF4-FFF2-40B4-BE49-F238E27FC236}">
                <a16:creationId xmlns:a16="http://schemas.microsoft.com/office/drawing/2014/main" id="{9651BEF2-D16A-4339-BBBB-934A62256F99}"/>
              </a:ext>
            </a:extLst>
          </p:cNvPr>
          <p:cNvSpPr txBox="1"/>
          <p:nvPr/>
        </p:nvSpPr>
        <p:spPr>
          <a:xfrm>
            <a:off x="9970520" y="5021769"/>
            <a:ext cx="2203734" cy="1421928"/>
          </a:xfrm>
          <a:prstGeom prst="rect">
            <a:avLst/>
          </a:prstGeom>
          <a:noFill/>
        </p:spPr>
        <p:txBody>
          <a:bodyPr wrap="square" rtlCol="0">
            <a:spAutoFit/>
          </a:bodyPr>
          <a:lstStyle/>
          <a:p>
            <a:pPr>
              <a:lnSpc>
                <a:spcPct val="90000"/>
              </a:lnSpc>
            </a:pPr>
            <a:r>
              <a:rPr lang="en-US" sz="2400" dirty="0"/>
              <a:t>Wedgwood two-handled vase, ca. 1785</a:t>
            </a:r>
          </a:p>
        </p:txBody>
      </p:sp>
    </p:spTree>
    <p:extLst>
      <p:ext uri="{BB962C8B-B14F-4D97-AF65-F5344CB8AC3E}">
        <p14:creationId xmlns:p14="http://schemas.microsoft.com/office/powerpoint/2010/main" val="19993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1149-4AC0-4BC8-A24F-429465BAD76A}"/>
              </a:ext>
            </a:extLst>
          </p:cNvPr>
          <p:cNvSpPr>
            <a:spLocks noGrp="1"/>
          </p:cNvSpPr>
          <p:nvPr>
            <p:ph type="title"/>
          </p:nvPr>
        </p:nvSpPr>
        <p:spPr/>
        <p:txBody>
          <a:bodyPr/>
          <a:lstStyle/>
          <a:p>
            <a:r>
              <a:rPr lang="en-US" dirty="0"/>
              <a:t>Let’s take stock…</a:t>
            </a:r>
          </a:p>
        </p:txBody>
      </p:sp>
      <p:pic>
        <p:nvPicPr>
          <p:cNvPr id="4" name="Picture 3" descr="Portland vase">
            <a:extLst>
              <a:ext uri="{FF2B5EF4-FFF2-40B4-BE49-F238E27FC236}">
                <a16:creationId xmlns:a16="http://schemas.microsoft.com/office/drawing/2014/main" id="{434F41BA-980D-4431-A53A-73D3DACA1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760" y="2262366"/>
            <a:ext cx="2673107" cy="4049757"/>
          </a:xfrm>
          <a:prstGeom prst="rect">
            <a:avLst/>
          </a:prstGeom>
        </p:spPr>
      </p:pic>
      <p:pic>
        <p:nvPicPr>
          <p:cNvPr id="6" name="Picture 5" descr="Wedgwood two-handled vase, ca. 1785">
            <a:extLst>
              <a:ext uri="{FF2B5EF4-FFF2-40B4-BE49-F238E27FC236}">
                <a16:creationId xmlns:a16="http://schemas.microsoft.com/office/drawing/2014/main" id="{CC4E5621-9233-4C94-B6C6-32C0F323E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164" y="1843283"/>
            <a:ext cx="2038460" cy="4887920"/>
          </a:xfrm>
          <a:prstGeom prst="rect">
            <a:avLst/>
          </a:prstGeom>
        </p:spPr>
      </p:pic>
      <p:pic>
        <p:nvPicPr>
          <p:cNvPr id="18" name="Picture 17" descr="Skala Envy mosaic, ca. 200 CE">
            <a:extLst>
              <a:ext uri="{FF2B5EF4-FFF2-40B4-BE49-F238E27FC236}">
                <a16:creationId xmlns:a16="http://schemas.microsoft.com/office/drawing/2014/main" id="{52062160-CCD5-486F-AF3A-6300EB3C1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922" y="1772643"/>
            <a:ext cx="3840794" cy="5029200"/>
          </a:xfrm>
          <a:prstGeom prst="rect">
            <a:avLst/>
          </a:prstGeom>
        </p:spPr>
      </p:pic>
    </p:spTree>
    <p:extLst>
      <p:ext uri="{BB962C8B-B14F-4D97-AF65-F5344CB8AC3E}">
        <p14:creationId xmlns:p14="http://schemas.microsoft.com/office/powerpoint/2010/main" val="39073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7343-860F-435A-9BA9-7182D8147FA0}"/>
              </a:ext>
            </a:extLst>
          </p:cNvPr>
          <p:cNvSpPr>
            <a:spLocks noGrp="1"/>
          </p:cNvSpPr>
          <p:nvPr>
            <p:ph type="title"/>
          </p:nvPr>
        </p:nvSpPr>
        <p:spPr/>
        <p:txBody>
          <a:bodyPr/>
          <a:lstStyle/>
          <a:p>
            <a:r>
              <a:rPr lang="en-US" dirty="0"/>
              <a:t>Course Focus</a:t>
            </a:r>
          </a:p>
        </p:txBody>
      </p:sp>
      <p:sp>
        <p:nvSpPr>
          <p:cNvPr id="3" name="Text Placeholder 2">
            <a:extLst>
              <a:ext uri="{FF2B5EF4-FFF2-40B4-BE49-F238E27FC236}">
                <a16:creationId xmlns:a16="http://schemas.microsoft.com/office/drawing/2014/main" id="{71E67493-76E0-4CA4-BB5C-1F07E7FF1B1F}"/>
              </a:ext>
            </a:extLst>
          </p:cNvPr>
          <p:cNvSpPr>
            <a:spLocks noGrp="1"/>
          </p:cNvSpPr>
          <p:nvPr>
            <p:ph type="body" idx="1"/>
          </p:nvPr>
        </p:nvSpPr>
        <p:spPr/>
        <p:txBody>
          <a:bodyPr/>
          <a:lstStyle/>
          <a:p>
            <a:r>
              <a:rPr lang="en-US" dirty="0"/>
              <a:t>Time, Place, Themes</a:t>
            </a:r>
          </a:p>
        </p:txBody>
      </p:sp>
    </p:spTree>
    <p:extLst>
      <p:ext uri="{BB962C8B-B14F-4D97-AF65-F5344CB8AC3E}">
        <p14:creationId xmlns:p14="http://schemas.microsoft.com/office/powerpoint/2010/main" val="375333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0" y="268288"/>
            <a:ext cx="3581400" cy="1770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1200"/>
              </a:spcAft>
              <a:defRPr/>
            </a:pPr>
            <a:r>
              <a:rPr lang="en-US" sz="2800" dirty="0">
                <a:solidFill>
                  <a:schemeClr val="bg1"/>
                </a:solidFill>
                <a:latin typeface="+mn-lt"/>
                <a:ea typeface="+mn-ea"/>
                <a:cs typeface="+mn-cs"/>
              </a:rPr>
              <a:t>Roman Empire in 125 CE.</a:t>
            </a:r>
          </a:p>
          <a:p>
            <a:pPr>
              <a:spcBef>
                <a:spcPts val="0"/>
              </a:spcBef>
              <a:spcAft>
                <a:spcPts val="1200"/>
              </a:spcAft>
              <a:defRPr/>
            </a:pPr>
            <a:r>
              <a:rPr lang="en-US" sz="1800" dirty="0">
                <a:solidFill>
                  <a:schemeClr val="bg1"/>
                </a:solidFill>
                <a:latin typeface="+mn-lt"/>
                <a:ea typeface="+mn-ea"/>
                <a:cs typeface="+mn-cs"/>
              </a:rPr>
              <a:t>Andrei N. Creative Commons Attribution-Share Alike 3.0 </a:t>
            </a:r>
            <a:r>
              <a:rPr lang="en-US" sz="1800" dirty="0" err="1">
                <a:solidFill>
                  <a:schemeClr val="bg1"/>
                </a:solidFill>
                <a:latin typeface="+mn-lt"/>
                <a:ea typeface="+mn-ea"/>
                <a:cs typeface="+mn-cs"/>
              </a:rPr>
              <a:t>Unported</a:t>
            </a:r>
            <a:r>
              <a:rPr lang="en-US" sz="1800" dirty="0">
                <a:solidFill>
                  <a:schemeClr val="bg1"/>
                </a:solidFill>
                <a:latin typeface="+mn-lt"/>
                <a:ea typeface="+mn-ea"/>
                <a:cs typeface="+mn-cs"/>
              </a:rPr>
              <a:t> license </a:t>
            </a:r>
          </a:p>
        </p:txBody>
      </p:sp>
      <p:pic>
        <p:nvPicPr>
          <p:cNvPr id="3" name="Picture 2" descr="The Roman Empire in 125 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830" y="0"/>
            <a:ext cx="8251031" cy="6858000"/>
          </a:xfrm>
          <a:prstGeom prst="rect">
            <a:avLst/>
          </a:prstGeom>
        </p:spPr>
      </p:pic>
    </p:spTree>
    <p:extLst>
      <p:ext uri="{BB962C8B-B14F-4D97-AF65-F5344CB8AC3E}">
        <p14:creationId xmlns:p14="http://schemas.microsoft.com/office/powerpoint/2010/main" val="221678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ee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 y="0"/>
            <a:ext cx="12184602" cy="6858000"/>
          </a:xfrm>
          <a:prstGeom prst="rect">
            <a:avLst/>
          </a:prstGeom>
        </p:spPr>
      </p:pic>
      <p:sp>
        <p:nvSpPr>
          <p:cNvPr id="3" name="Title 2"/>
          <p:cNvSpPr txBox="1">
            <a:spLocks noGrp="1"/>
          </p:cNvSpPr>
          <p:nvPr>
            <p:ph type="title" idx="4294967295"/>
          </p:nvPr>
        </p:nvSpPr>
        <p:spPr>
          <a:xfrm>
            <a:off x="8026400" y="533400"/>
            <a:ext cx="4165600" cy="1089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defRPr/>
            </a:pPr>
            <a:r>
              <a:rPr lang="en-US" sz="2400" dirty="0">
                <a:solidFill>
                  <a:schemeClr val="bg1"/>
                </a:solidFill>
                <a:latin typeface="+mn-lt"/>
                <a:ea typeface="+mn-ea"/>
                <a:cs typeface="+mn-cs"/>
              </a:rPr>
              <a:t>Library of Celsus, Ephesus, Turkey. Completed 1</a:t>
            </a:r>
            <a:r>
              <a:rPr lang="en-US" sz="2400" baseline="30000" dirty="0">
                <a:solidFill>
                  <a:schemeClr val="bg1"/>
                </a:solidFill>
                <a:latin typeface="+mn-lt"/>
                <a:ea typeface="+mn-ea"/>
                <a:cs typeface="+mn-cs"/>
              </a:rPr>
              <a:t>st</a:t>
            </a:r>
            <a:r>
              <a:rPr lang="en-US" sz="2400" dirty="0">
                <a:solidFill>
                  <a:schemeClr val="bg1"/>
                </a:solidFill>
                <a:latin typeface="+mn-lt"/>
                <a:ea typeface="+mn-ea"/>
                <a:cs typeface="+mn-cs"/>
              </a:rPr>
              <a:t> half 2</a:t>
            </a:r>
            <a:r>
              <a:rPr lang="en-US" sz="2400" baseline="30000" dirty="0">
                <a:solidFill>
                  <a:schemeClr val="bg1"/>
                </a:solidFill>
                <a:latin typeface="+mn-lt"/>
                <a:ea typeface="+mn-ea"/>
                <a:cs typeface="+mn-cs"/>
              </a:rPr>
              <a:t>nd</a:t>
            </a:r>
            <a:r>
              <a:rPr lang="en-US" sz="2400" dirty="0">
                <a:solidFill>
                  <a:schemeClr val="bg1"/>
                </a:solidFill>
                <a:latin typeface="+mn-lt"/>
                <a:ea typeface="+mn-ea"/>
                <a:cs typeface="+mn-cs"/>
              </a:rPr>
              <a:t> cent. CE</a:t>
            </a:r>
          </a:p>
        </p:txBody>
      </p:sp>
    </p:spTree>
    <p:extLst>
      <p:ext uri="{BB962C8B-B14F-4D97-AF65-F5344CB8AC3E}">
        <p14:creationId xmlns:p14="http://schemas.microsoft.com/office/powerpoint/2010/main" val="108856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316E-A573-45E7-9FD9-40C74E48CEF7}"/>
              </a:ext>
            </a:extLst>
          </p:cNvPr>
          <p:cNvSpPr>
            <a:spLocks noGrp="1"/>
          </p:cNvSpPr>
          <p:nvPr>
            <p:ph type="title"/>
          </p:nvPr>
        </p:nvSpPr>
        <p:spPr/>
        <p:txBody>
          <a:bodyPr/>
          <a:lstStyle/>
          <a:p>
            <a:r>
              <a:rPr lang="en-US" dirty="0"/>
              <a:t>Agonism (</a:t>
            </a:r>
            <a:r>
              <a:rPr lang="en-US" i="1" dirty="0"/>
              <a:t>agōn</a:t>
            </a:r>
            <a:r>
              <a:rPr lang="en-US" dirty="0"/>
              <a:t>, “contest”)</a:t>
            </a:r>
          </a:p>
        </p:txBody>
      </p:sp>
      <p:sp>
        <p:nvSpPr>
          <p:cNvPr id="3" name="Content Placeholder 2">
            <a:extLst>
              <a:ext uri="{FF2B5EF4-FFF2-40B4-BE49-F238E27FC236}">
                <a16:creationId xmlns:a16="http://schemas.microsoft.com/office/drawing/2014/main" id="{586C0941-AB04-4052-B76E-2E0CD5BFEA5A}"/>
              </a:ext>
            </a:extLst>
          </p:cNvPr>
          <p:cNvSpPr>
            <a:spLocks noGrp="1"/>
          </p:cNvSpPr>
          <p:nvPr>
            <p:ph idx="1"/>
          </p:nvPr>
        </p:nvSpPr>
        <p:spPr>
          <a:xfrm>
            <a:off x="1217931" y="1828800"/>
            <a:ext cx="9756141" cy="4610100"/>
          </a:xfrm>
        </p:spPr>
        <p:txBody>
          <a:bodyPr>
            <a:normAutofit/>
          </a:bodyPr>
          <a:lstStyle/>
          <a:p>
            <a:pPr>
              <a:lnSpc>
                <a:spcPct val="110000"/>
              </a:lnSpc>
            </a:pPr>
            <a:r>
              <a:rPr lang="en-US" dirty="0"/>
              <a:t>Athletics</a:t>
            </a:r>
          </a:p>
          <a:p>
            <a:pPr>
              <a:lnSpc>
                <a:spcPct val="110000"/>
              </a:lnSpc>
            </a:pPr>
            <a:r>
              <a:rPr lang="en-US" dirty="0"/>
              <a:t>Politics</a:t>
            </a:r>
          </a:p>
          <a:p>
            <a:pPr>
              <a:lnSpc>
                <a:spcPct val="110000"/>
              </a:lnSpc>
            </a:pPr>
            <a:r>
              <a:rPr lang="en-US" dirty="0"/>
              <a:t>Philanthropy</a:t>
            </a:r>
          </a:p>
          <a:p>
            <a:pPr>
              <a:lnSpc>
                <a:spcPct val="110000"/>
              </a:lnSpc>
            </a:pPr>
            <a:r>
              <a:rPr lang="en-US" dirty="0"/>
              <a:t>Rhetoric</a:t>
            </a:r>
          </a:p>
          <a:p>
            <a:pPr>
              <a:lnSpc>
                <a:spcPct val="110000"/>
              </a:lnSpc>
            </a:pPr>
            <a:r>
              <a:rPr lang="en-US" dirty="0"/>
              <a:t>Social life</a:t>
            </a:r>
          </a:p>
          <a:p>
            <a:pPr>
              <a:lnSpc>
                <a:spcPct val="110000"/>
              </a:lnSpc>
            </a:pPr>
            <a:r>
              <a:rPr lang="en-US" dirty="0"/>
              <a:t>Business</a:t>
            </a:r>
          </a:p>
        </p:txBody>
      </p:sp>
      <p:graphicFrame>
        <p:nvGraphicFramePr>
          <p:cNvPr id="5" name="Object 4" descr="see caption">
            <a:extLst>
              <a:ext uri="{FF2B5EF4-FFF2-40B4-BE49-F238E27FC236}">
                <a16:creationId xmlns:a16="http://schemas.microsoft.com/office/drawing/2014/main" id="{FD5FAA6E-0B13-41E3-9303-C84D3BC5AC52}"/>
              </a:ext>
            </a:extLst>
          </p:cNvPr>
          <p:cNvGraphicFramePr>
            <a:graphicFrameLocks noChangeAspect="1"/>
          </p:cNvGraphicFramePr>
          <p:nvPr>
            <p:extLst>
              <p:ext uri="{D42A27DB-BD31-4B8C-83A1-F6EECF244321}">
                <p14:modId xmlns:p14="http://schemas.microsoft.com/office/powerpoint/2010/main" val="2657204105"/>
              </p:ext>
            </p:extLst>
          </p:nvPr>
        </p:nvGraphicFramePr>
        <p:xfrm>
          <a:off x="6092858" y="1980932"/>
          <a:ext cx="4876801" cy="3657869"/>
        </p:xfrm>
        <a:graphic>
          <a:graphicData uri="http://schemas.openxmlformats.org/presentationml/2006/ole">
            <mc:AlternateContent xmlns:mc="http://schemas.openxmlformats.org/markup-compatibility/2006">
              <mc:Choice xmlns:v="urn:schemas-microsoft-com:vml" Requires="v">
                <p:oleObj spid="_x0000_s2070" name="Image" r:id="rId4" imgW="20317320" imgH="15238080" progId="Photoshop.Image.19">
                  <p:embed/>
                </p:oleObj>
              </mc:Choice>
              <mc:Fallback>
                <p:oleObj name="Image" r:id="rId4" imgW="20317320" imgH="15238080" progId="Photoshop.Image.19">
                  <p:embed/>
                  <p:pic>
                    <p:nvPicPr>
                      <p:cNvPr id="5" name="Object 4" descr="see caption"/>
                      <p:cNvPicPr/>
                      <p:nvPr/>
                    </p:nvPicPr>
                    <p:blipFill>
                      <a:blip r:embed="rId5"/>
                      <a:stretch>
                        <a:fillRect/>
                      </a:stretch>
                    </p:blipFill>
                    <p:spPr>
                      <a:xfrm>
                        <a:off x="6092858" y="1980932"/>
                        <a:ext cx="4876801" cy="365786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2E3B2E6-9BE1-44D8-8788-EFD55FFBA7EC}"/>
              </a:ext>
            </a:extLst>
          </p:cNvPr>
          <p:cNvSpPr txBox="1"/>
          <p:nvPr/>
        </p:nvSpPr>
        <p:spPr>
          <a:xfrm>
            <a:off x="5043341" y="5809870"/>
            <a:ext cx="6975834" cy="757130"/>
          </a:xfrm>
          <a:prstGeom prst="rect">
            <a:avLst/>
          </a:prstGeom>
          <a:noFill/>
        </p:spPr>
        <p:txBody>
          <a:bodyPr wrap="square" rtlCol="0">
            <a:spAutoFit/>
          </a:bodyPr>
          <a:lstStyle/>
          <a:p>
            <a:pPr algn="ctr">
              <a:lnSpc>
                <a:spcPct val="90000"/>
              </a:lnSpc>
            </a:pPr>
            <a:r>
              <a:rPr lang="en-US" sz="2400" dirty="0"/>
              <a:t>Alexander and Helix, champion pancratiasts. Ostia Antica, Italy. 210 ~ 235 CE</a:t>
            </a:r>
          </a:p>
        </p:txBody>
      </p:sp>
    </p:spTree>
    <p:extLst>
      <p:ext uri="{BB962C8B-B14F-4D97-AF65-F5344CB8AC3E}">
        <p14:creationId xmlns:p14="http://schemas.microsoft.com/office/powerpoint/2010/main" val="308113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451A-EEE1-4319-8938-D98EE0C0F706}"/>
              </a:ext>
            </a:extLst>
          </p:cNvPr>
          <p:cNvSpPr>
            <a:spLocks noGrp="1"/>
          </p:cNvSpPr>
          <p:nvPr>
            <p:ph type="title"/>
          </p:nvPr>
        </p:nvSpPr>
        <p:spPr/>
        <p:txBody>
          <a:bodyPr/>
          <a:lstStyle/>
          <a:p>
            <a:r>
              <a:rPr lang="en-US" dirty="0"/>
              <a:t>Emotion</a:t>
            </a:r>
          </a:p>
        </p:txBody>
      </p:sp>
      <p:sp>
        <p:nvSpPr>
          <p:cNvPr id="3" name="Content Placeholder 2">
            <a:extLst>
              <a:ext uri="{FF2B5EF4-FFF2-40B4-BE49-F238E27FC236}">
                <a16:creationId xmlns:a16="http://schemas.microsoft.com/office/drawing/2014/main" id="{8DE090C9-ECA0-4899-8ED5-92C510FF6A8E}"/>
              </a:ext>
            </a:extLst>
          </p:cNvPr>
          <p:cNvSpPr>
            <a:spLocks noGrp="1"/>
          </p:cNvSpPr>
          <p:nvPr>
            <p:ph idx="1"/>
          </p:nvPr>
        </p:nvSpPr>
        <p:spPr/>
        <p:txBody>
          <a:bodyPr/>
          <a:lstStyle/>
          <a:p>
            <a:r>
              <a:rPr lang="en-US" dirty="0"/>
              <a:t>Envy-</a:t>
            </a:r>
            <a:r>
              <a:rPr lang="en-US" i="1" dirty="0"/>
              <a:t>phthonos</a:t>
            </a:r>
            <a:endParaRPr lang="en-US" dirty="0"/>
          </a:p>
          <a:p>
            <a:r>
              <a:rPr lang="en-US" dirty="0"/>
              <a:t>Emulation-</a:t>
            </a:r>
            <a:r>
              <a:rPr lang="en-US" i="1" dirty="0"/>
              <a:t>zēlos</a:t>
            </a:r>
            <a:endParaRPr lang="en-US" dirty="0"/>
          </a:p>
          <a:p>
            <a:r>
              <a:rPr lang="en-US" dirty="0"/>
              <a:t>Ambition-</a:t>
            </a:r>
            <a:r>
              <a:rPr lang="en-US" i="1" dirty="0"/>
              <a:t>philotimia</a:t>
            </a:r>
            <a:endParaRPr lang="en-US" dirty="0"/>
          </a:p>
          <a:p>
            <a:r>
              <a:rPr lang="en-US" dirty="0"/>
              <a:t>Desire-</a:t>
            </a:r>
            <a:r>
              <a:rPr lang="en-US" i="1" dirty="0"/>
              <a:t>erōs</a:t>
            </a:r>
            <a:endParaRPr lang="en-US" dirty="0"/>
          </a:p>
        </p:txBody>
      </p:sp>
      <p:pic>
        <p:nvPicPr>
          <p:cNvPr id="4" name="Picture 3" descr="See caption">
            <a:extLst>
              <a:ext uri="{FF2B5EF4-FFF2-40B4-BE49-F238E27FC236}">
                <a16:creationId xmlns:a16="http://schemas.microsoft.com/office/drawing/2014/main" id="{68AFD3D1-27A0-4D41-A1A1-56E461750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15" y="1866900"/>
            <a:ext cx="2967886" cy="3886200"/>
          </a:xfrm>
          <a:prstGeom prst="rect">
            <a:avLst/>
          </a:prstGeom>
        </p:spPr>
      </p:pic>
      <p:sp>
        <p:nvSpPr>
          <p:cNvPr id="5" name="TextBox 4">
            <a:extLst>
              <a:ext uri="{FF2B5EF4-FFF2-40B4-BE49-F238E27FC236}">
                <a16:creationId xmlns:a16="http://schemas.microsoft.com/office/drawing/2014/main" id="{C1BCDEB9-CBA4-4039-B362-876DF5FF7687}"/>
              </a:ext>
            </a:extLst>
          </p:cNvPr>
          <p:cNvSpPr txBox="1"/>
          <p:nvPr/>
        </p:nvSpPr>
        <p:spPr>
          <a:xfrm>
            <a:off x="7620000" y="5791200"/>
            <a:ext cx="3995082" cy="757130"/>
          </a:xfrm>
          <a:prstGeom prst="rect">
            <a:avLst/>
          </a:prstGeom>
          <a:noFill/>
        </p:spPr>
        <p:txBody>
          <a:bodyPr wrap="square" rtlCol="0">
            <a:spAutoFit/>
          </a:bodyPr>
          <a:lstStyle/>
          <a:p>
            <a:pPr algn="ctr">
              <a:lnSpc>
                <a:spcPct val="90000"/>
              </a:lnSpc>
            </a:pPr>
            <a:r>
              <a:rPr lang="en-US" sz="2400" dirty="0"/>
              <a:t>Skala Envy mosaic, </a:t>
            </a:r>
            <a:r>
              <a:rPr lang="en-US" sz="2400" dirty="0" err="1"/>
              <a:t>Kephalonia</a:t>
            </a:r>
            <a:r>
              <a:rPr lang="en-US" sz="2400" dirty="0"/>
              <a:t>, ca. 200 CE</a:t>
            </a:r>
          </a:p>
        </p:txBody>
      </p:sp>
    </p:spTree>
    <p:extLst>
      <p:ext uri="{BB962C8B-B14F-4D97-AF65-F5344CB8AC3E}">
        <p14:creationId xmlns:p14="http://schemas.microsoft.com/office/powerpoint/2010/main" val="355060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7852-A85D-43FC-89F5-B6AC4BB0774A}"/>
              </a:ext>
            </a:extLst>
          </p:cNvPr>
          <p:cNvSpPr>
            <a:spLocks noGrp="1"/>
          </p:cNvSpPr>
          <p:nvPr>
            <p:ph type="title"/>
          </p:nvPr>
        </p:nvSpPr>
        <p:spPr/>
        <p:txBody>
          <a:bodyPr/>
          <a:lstStyle/>
          <a:p>
            <a:r>
              <a:rPr lang="en-US" dirty="0"/>
              <a:t>Course Procedures</a:t>
            </a:r>
          </a:p>
        </p:txBody>
      </p:sp>
      <p:sp>
        <p:nvSpPr>
          <p:cNvPr id="3" name="Text Placeholder 2">
            <a:extLst>
              <a:ext uri="{FF2B5EF4-FFF2-40B4-BE49-F238E27FC236}">
                <a16:creationId xmlns:a16="http://schemas.microsoft.com/office/drawing/2014/main" id="{74633CCE-C490-4B3A-B8EC-3ABB9DB53856}"/>
              </a:ext>
            </a:extLst>
          </p:cNvPr>
          <p:cNvSpPr>
            <a:spLocks noGrp="1"/>
          </p:cNvSpPr>
          <p:nvPr>
            <p:ph type="body" idx="1"/>
          </p:nvPr>
        </p:nvSpPr>
        <p:spPr/>
        <p:txBody>
          <a:bodyPr/>
          <a:lstStyle/>
          <a:p>
            <a:r>
              <a:rPr lang="en-US" dirty="0"/>
              <a:t>Websites, Assignments</a:t>
            </a:r>
          </a:p>
        </p:txBody>
      </p:sp>
    </p:spTree>
    <p:extLst>
      <p:ext uri="{BB962C8B-B14F-4D97-AF65-F5344CB8AC3E}">
        <p14:creationId xmlns:p14="http://schemas.microsoft.com/office/powerpoint/2010/main" val="13078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Dual Websites</a:t>
            </a:r>
          </a:p>
        </p:txBody>
      </p:sp>
      <p:sp>
        <p:nvSpPr>
          <p:cNvPr id="6" name="Text Placeholder 5"/>
          <p:cNvSpPr>
            <a:spLocks noGrp="1"/>
          </p:cNvSpPr>
          <p:nvPr>
            <p:ph type="body" idx="1"/>
          </p:nvPr>
        </p:nvSpPr>
        <p:spPr/>
        <p:txBody>
          <a:bodyPr/>
          <a:lstStyle/>
          <a:p>
            <a:r>
              <a:rPr lang="en-US" dirty="0"/>
              <a:t>Brightspace</a:t>
            </a:r>
          </a:p>
        </p:txBody>
      </p:sp>
      <p:sp>
        <p:nvSpPr>
          <p:cNvPr id="7" name="Content Placeholder 6"/>
          <p:cNvSpPr>
            <a:spLocks noGrp="1"/>
          </p:cNvSpPr>
          <p:nvPr>
            <p:ph sz="half" idx="2"/>
          </p:nvPr>
        </p:nvSpPr>
        <p:spPr>
          <a:xfrm>
            <a:off x="1219202" y="2743201"/>
            <a:ext cx="4876799" cy="3428999"/>
          </a:xfrm>
        </p:spPr>
        <p:txBody>
          <a:bodyPr>
            <a:normAutofit/>
          </a:bodyPr>
          <a:lstStyle/>
          <a:p>
            <a:pPr marL="45720" indent="0">
              <a:buNone/>
            </a:pPr>
            <a:r>
              <a:rPr lang="en-US" dirty="0">
                <a:hlinkClick r:id="rId3"/>
              </a:rPr>
              <a:t>https://shorturl.at/FcA8k</a:t>
            </a:r>
            <a:endParaRPr lang="en-US" dirty="0"/>
          </a:p>
          <a:p>
            <a:r>
              <a:rPr lang="en-US" dirty="0"/>
              <a:t>Announcements</a:t>
            </a:r>
          </a:p>
          <a:p>
            <a:r>
              <a:rPr lang="en-US" dirty="0"/>
              <a:t>PDF readings</a:t>
            </a:r>
          </a:p>
          <a:p>
            <a:r>
              <a:rPr lang="en-US" dirty="0"/>
              <a:t>Writing upload</a:t>
            </a:r>
          </a:p>
          <a:p>
            <a:r>
              <a:rPr lang="en-US" dirty="0"/>
              <a:t>Grades</a:t>
            </a:r>
          </a:p>
        </p:txBody>
      </p:sp>
      <p:sp>
        <p:nvSpPr>
          <p:cNvPr id="8" name="Text Placeholder 7"/>
          <p:cNvSpPr>
            <a:spLocks noGrp="1"/>
          </p:cNvSpPr>
          <p:nvPr>
            <p:ph type="body" sz="quarter" idx="3"/>
          </p:nvPr>
        </p:nvSpPr>
        <p:spPr/>
        <p:txBody>
          <a:bodyPr/>
          <a:lstStyle/>
          <a:p>
            <a:r>
              <a:rPr lang="en-US" dirty="0" err="1"/>
              <a:t>Bingdev</a:t>
            </a:r>
            <a:endParaRPr lang="en-US" dirty="0"/>
          </a:p>
        </p:txBody>
      </p:sp>
      <p:sp>
        <p:nvSpPr>
          <p:cNvPr id="9" name="Content Placeholder 8"/>
          <p:cNvSpPr>
            <a:spLocks noGrp="1"/>
          </p:cNvSpPr>
          <p:nvPr>
            <p:ph sz="quarter" idx="4"/>
          </p:nvPr>
        </p:nvSpPr>
        <p:spPr>
          <a:xfrm>
            <a:off x="6172201" y="2743201"/>
            <a:ext cx="6018212" cy="3428999"/>
          </a:xfrm>
        </p:spPr>
        <p:txBody>
          <a:bodyPr>
            <a:normAutofit/>
          </a:bodyPr>
          <a:lstStyle/>
          <a:p>
            <a:pPr marL="45720" indent="0">
              <a:buNone/>
            </a:pPr>
            <a:r>
              <a:rPr lang="en-US" dirty="0">
                <a:hlinkClick r:id="rId4"/>
              </a:rPr>
              <a:t>https://tinyurl.com/56dwz2as</a:t>
            </a:r>
            <a:endParaRPr lang="en-US" dirty="0"/>
          </a:p>
          <a:p>
            <a:r>
              <a:rPr lang="en-US" dirty="0"/>
              <a:t>Syllabus</a:t>
            </a:r>
          </a:p>
          <a:p>
            <a:r>
              <a:rPr lang="en-US" dirty="0"/>
              <a:t>Assignments</a:t>
            </a:r>
          </a:p>
          <a:p>
            <a:r>
              <a:rPr lang="en-US" dirty="0"/>
              <a:t>Other informational pages</a:t>
            </a:r>
          </a:p>
          <a:p>
            <a:r>
              <a:rPr lang="en-US" dirty="0"/>
              <a:t>PPT lectures</a:t>
            </a:r>
          </a:p>
        </p:txBody>
      </p:sp>
    </p:spTree>
    <p:extLst>
      <p:ext uri="{BB962C8B-B14F-4D97-AF65-F5344CB8AC3E}">
        <p14:creationId xmlns:p14="http://schemas.microsoft.com/office/powerpoint/2010/main" val="39113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62DB-BC90-4BF1-8522-01A50A6AD633}"/>
              </a:ext>
            </a:extLst>
          </p:cNvPr>
          <p:cNvSpPr>
            <a:spLocks noGrp="1"/>
          </p:cNvSpPr>
          <p:nvPr>
            <p:ph type="title"/>
          </p:nvPr>
        </p:nvSpPr>
        <p:spPr/>
        <p:txBody>
          <a:bodyPr/>
          <a:lstStyle/>
          <a:p>
            <a:r>
              <a:rPr lang="en-US" dirty="0"/>
              <a:t>Types of Assignments</a:t>
            </a:r>
          </a:p>
        </p:txBody>
      </p:sp>
      <p:sp>
        <p:nvSpPr>
          <p:cNvPr id="6" name="Content Placeholder 5">
            <a:extLst>
              <a:ext uri="{FF2B5EF4-FFF2-40B4-BE49-F238E27FC236}">
                <a16:creationId xmlns:a16="http://schemas.microsoft.com/office/drawing/2014/main" id="{A9F4B680-14CC-4D70-B3A6-DE022D9646D4}"/>
              </a:ext>
            </a:extLst>
          </p:cNvPr>
          <p:cNvSpPr>
            <a:spLocks noGrp="1"/>
          </p:cNvSpPr>
          <p:nvPr>
            <p:ph idx="1"/>
          </p:nvPr>
        </p:nvSpPr>
        <p:spPr/>
        <p:txBody>
          <a:bodyPr>
            <a:normAutofit/>
          </a:bodyPr>
          <a:lstStyle/>
          <a:p>
            <a:r>
              <a:rPr lang="en-US" dirty="0"/>
              <a:t>Readings</a:t>
            </a:r>
            <a:endParaRPr lang="fr-FR" dirty="0"/>
          </a:p>
          <a:p>
            <a:r>
              <a:rPr lang="en-US" dirty="0"/>
              <a:t>Short Writing Assignments (</a:t>
            </a:r>
            <a:r>
              <a:rPr lang="fr-FR" dirty="0" err="1"/>
              <a:t>SWAs</a:t>
            </a:r>
            <a:r>
              <a:rPr lang="en-US" dirty="0"/>
              <a:t>)</a:t>
            </a:r>
            <a:endParaRPr lang="fr-FR" dirty="0"/>
          </a:p>
          <a:p>
            <a:r>
              <a:rPr lang="en-US" dirty="0"/>
              <a:t>Q</a:t>
            </a:r>
            <a:r>
              <a:rPr lang="fr-FR" dirty="0" err="1"/>
              <a:t>uizzes</a:t>
            </a:r>
            <a:endParaRPr lang="fr-FR" dirty="0"/>
          </a:p>
          <a:p>
            <a:r>
              <a:rPr lang="en-US" dirty="0"/>
              <a:t>O</a:t>
            </a:r>
            <a:r>
              <a:rPr lang="fr-FR" dirty="0" err="1"/>
              <a:t>ral</a:t>
            </a:r>
            <a:r>
              <a:rPr lang="fr-FR" dirty="0"/>
              <a:t> </a:t>
            </a:r>
            <a:r>
              <a:rPr lang="fr-FR" dirty="0" err="1"/>
              <a:t>presentation</a:t>
            </a:r>
            <a:r>
              <a:rPr lang="en-US" dirty="0"/>
              <a:t>s</a:t>
            </a:r>
            <a:endParaRPr lang="fr-FR" dirty="0"/>
          </a:p>
          <a:p>
            <a:r>
              <a:rPr lang="en-US" dirty="0"/>
              <a:t>Papers</a:t>
            </a:r>
            <a:endParaRPr lang="fr-FR" dirty="0"/>
          </a:p>
        </p:txBody>
      </p:sp>
    </p:spTree>
    <p:extLst>
      <p:ext uri="{BB962C8B-B14F-4D97-AF65-F5344CB8AC3E}">
        <p14:creationId xmlns:p14="http://schemas.microsoft.com/office/powerpoint/2010/main" val="44830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2" y="274638"/>
            <a:ext cx="9753600" cy="1325562"/>
          </a:xfrm>
        </p:spPr>
        <p:txBody>
          <a:bodyPr/>
          <a:lstStyle/>
          <a:p>
            <a:r>
              <a:rPr lang="en-US" dirty="0"/>
              <a:t>Agenda</a:t>
            </a:r>
          </a:p>
        </p:txBody>
      </p:sp>
      <p:sp>
        <p:nvSpPr>
          <p:cNvPr id="3" name="Content Placeholder 2"/>
          <p:cNvSpPr>
            <a:spLocks noGrp="1"/>
          </p:cNvSpPr>
          <p:nvPr>
            <p:ph idx="1"/>
          </p:nvPr>
        </p:nvSpPr>
        <p:spPr>
          <a:xfrm>
            <a:off x="1219201" y="1828800"/>
            <a:ext cx="6324599" cy="4343400"/>
          </a:xfrm>
        </p:spPr>
        <p:txBody>
          <a:bodyPr>
            <a:normAutofit fontScale="92500" lnSpcReduction="10000"/>
          </a:bodyPr>
          <a:lstStyle/>
          <a:p>
            <a:r>
              <a:rPr lang="en-US" dirty="0"/>
              <a:t>Rapid-fire Q&amp;A</a:t>
            </a:r>
          </a:p>
          <a:p>
            <a:r>
              <a:rPr lang="en-US" dirty="0"/>
              <a:t>Course Focus</a:t>
            </a:r>
          </a:p>
          <a:p>
            <a:pPr lvl="1"/>
            <a:r>
              <a:rPr lang="en-US" dirty="0"/>
              <a:t>Time, Place, Themes</a:t>
            </a:r>
          </a:p>
          <a:p>
            <a:r>
              <a:rPr lang="en-US" dirty="0"/>
              <a:t>Course Procedures</a:t>
            </a:r>
          </a:p>
          <a:p>
            <a:pPr lvl="1"/>
            <a:r>
              <a:rPr lang="en-US" dirty="0"/>
              <a:t>Websites, Assignments</a:t>
            </a:r>
          </a:p>
          <a:p>
            <a:r>
              <a:rPr lang="en-US" dirty="0"/>
              <a:t>Monday’s Assignment</a:t>
            </a:r>
          </a:p>
          <a:p>
            <a:pPr lvl="1"/>
            <a:r>
              <a:rPr lang="en-US" dirty="0"/>
              <a:t>Plus academic honesty...</a:t>
            </a:r>
          </a:p>
        </p:txBody>
      </p:sp>
      <p:pic>
        <p:nvPicPr>
          <p:cNvPr id="4" name="Picture 3" descr="Team-Based Learning: 2016 JGME-ALiEM Hot Topics in Medical Educ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1828800"/>
            <a:ext cx="3422796" cy="2139248"/>
          </a:xfrm>
          <a:prstGeom prst="rect">
            <a:avLst/>
          </a:prstGeom>
        </p:spPr>
      </p:pic>
    </p:spTree>
    <p:extLst>
      <p:ext uri="{BB962C8B-B14F-4D97-AF65-F5344CB8AC3E}">
        <p14:creationId xmlns:p14="http://schemas.microsoft.com/office/powerpoint/2010/main" val="127221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6572-61F2-475A-9130-207BDA0236D0}"/>
              </a:ext>
            </a:extLst>
          </p:cNvPr>
          <p:cNvSpPr>
            <a:spLocks noGrp="1"/>
          </p:cNvSpPr>
          <p:nvPr>
            <p:ph type="title"/>
          </p:nvPr>
        </p:nvSpPr>
        <p:spPr/>
        <p:txBody>
          <a:bodyPr/>
          <a:lstStyle/>
          <a:p>
            <a:r>
              <a:rPr lang="en-US" dirty="0"/>
              <a:t>Monday’s Assignment</a:t>
            </a:r>
          </a:p>
        </p:txBody>
      </p:sp>
      <p:sp>
        <p:nvSpPr>
          <p:cNvPr id="3" name="Text Placeholder 2">
            <a:extLst>
              <a:ext uri="{FF2B5EF4-FFF2-40B4-BE49-F238E27FC236}">
                <a16:creationId xmlns:a16="http://schemas.microsoft.com/office/drawing/2014/main" id="{A99C3762-4A53-46E3-92EE-85102CFE7006}"/>
              </a:ext>
            </a:extLst>
          </p:cNvPr>
          <p:cNvSpPr>
            <a:spLocks noGrp="1"/>
          </p:cNvSpPr>
          <p:nvPr>
            <p:ph type="body" idx="1"/>
          </p:nvPr>
        </p:nvSpPr>
        <p:spPr/>
        <p:txBody>
          <a:bodyPr/>
          <a:lstStyle/>
          <a:p>
            <a:r>
              <a:rPr lang="en-US" dirty="0"/>
              <a:t>Plus academic honesty…</a:t>
            </a:r>
          </a:p>
        </p:txBody>
      </p:sp>
      <p:sp>
        <p:nvSpPr>
          <p:cNvPr id="4" name="TextBox 3">
            <a:extLst>
              <a:ext uri="{FF2B5EF4-FFF2-40B4-BE49-F238E27FC236}">
                <a16:creationId xmlns:a16="http://schemas.microsoft.com/office/drawing/2014/main" id="{5813AC85-BFFC-497D-B8E3-9DBD4B4284CA}"/>
              </a:ext>
            </a:extLst>
          </p:cNvPr>
          <p:cNvSpPr txBox="1"/>
          <p:nvPr/>
        </p:nvSpPr>
        <p:spPr>
          <a:xfrm>
            <a:off x="1221664" y="4683606"/>
            <a:ext cx="5070619" cy="575927"/>
          </a:xfrm>
          <a:prstGeom prst="rect">
            <a:avLst/>
          </a:prstGeom>
          <a:noFill/>
        </p:spPr>
        <p:txBody>
          <a:bodyPr wrap="none" rtlCol="0" anchor="ctr" anchorCtr="0">
            <a:spAutoFit/>
          </a:bodyPr>
          <a:lstStyle/>
          <a:p>
            <a:pPr>
              <a:lnSpc>
                <a:spcPct val="125000"/>
              </a:lnSpc>
            </a:pPr>
            <a:r>
              <a:rPr lang="en-US" sz="2800" dirty="0">
                <a:solidFill>
                  <a:schemeClr val="tx2"/>
                </a:solidFill>
                <a:hlinkClick r:id="rId3"/>
              </a:rPr>
              <a:t>https://tinyurl.com/36k5u4tb</a:t>
            </a:r>
            <a:endParaRPr lang="en-US" sz="2800" dirty="0">
              <a:solidFill>
                <a:schemeClr val="tx2"/>
              </a:solidFill>
            </a:endParaRPr>
          </a:p>
        </p:txBody>
      </p:sp>
    </p:spTree>
    <p:extLst>
      <p:ext uri="{BB962C8B-B14F-4D97-AF65-F5344CB8AC3E}">
        <p14:creationId xmlns:p14="http://schemas.microsoft.com/office/powerpoint/2010/main" val="174703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75C6A-DE9A-4C60-9F76-38CF05329D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12" y="1"/>
            <a:ext cx="12198022" cy="6857999"/>
          </a:xfrm>
          <a:prstGeom prst="rect">
            <a:avLst/>
          </a:prstGeom>
        </p:spPr>
      </p:pic>
      <p:sp>
        <p:nvSpPr>
          <p:cNvPr id="4" name="Title 3">
            <a:extLst>
              <a:ext uri="{FF2B5EF4-FFF2-40B4-BE49-F238E27FC236}">
                <a16:creationId xmlns:a16="http://schemas.microsoft.com/office/drawing/2014/main" id="{8780CBDF-37A8-4C9D-AB12-FBEED12E6207}"/>
              </a:ext>
            </a:extLst>
          </p:cNvPr>
          <p:cNvSpPr>
            <a:spLocks noGrp="1"/>
          </p:cNvSpPr>
          <p:nvPr>
            <p:ph type="title" idx="4294967295"/>
          </p:nvPr>
        </p:nvSpPr>
        <p:spPr>
          <a:xfrm>
            <a:off x="0" y="-1325563"/>
            <a:ext cx="9753600" cy="1325563"/>
          </a:xfrm>
        </p:spPr>
        <p:txBody>
          <a:bodyPr vert="horz" lIns="91440" tIns="45720" rIns="91440" bIns="45720" rtlCol="0" anchor="b">
            <a:normAutofit/>
          </a:bodyPr>
          <a:lstStyle/>
          <a:p>
            <a:r>
              <a:rPr lang="en-US" dirty="0"/>
              <a:t>Rapid-Fire Q&amp;A</a:t>
            </a:r>
          </a:p>
        </p:txBody>
      </p:sp>
    </p:spTree>
    <p:extLst>
      <p:ext uri="{BB962C8B-B14F-4D97-AF65-F5344CB8AC3E}">
        <p14:creationId xmlns:p14="http://schemas.microsoft.com/office/powerpoint/2010/main" val="29397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BAB10E0-B145-4E96-9A10-BCAEBB187FD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571501"/>
            <a:ext cx="12188825" cy="5713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34A74A-EA7B-4340-8928-DD7BD5825B86}"/>
              </a:ext>
            </a:extLst>
          </p:cNvPr>
          <p:cNvSpPr>
            <a:spLocks noGrp="1"/>
          </p:cNvSpPr>
          <p:nvPr>
            <p:ph type="title"/>
          </p:nvPr>
        </p:nvSpPr>
        <p:spPr>
          <a:xfrm>
            <a:off x="3364969" y="355634"/>
            <a:ext cx="5462073" cy="1292662"/>
          </a:xfrm>
          <a:solidFill>
            <a:schemeClr val="tx2">
              <a:alpha val="31000"/>
            </a:schemeClr>
          </a:solidFill>
        </p:spPr>
        <p:txBody>
          <a:bodyPr wrap="none" anchor="ctr" anchorCtr="0">
            <a:spAutoFit/>
          </a:bodyPr>
          <a:lstStyle/>
          <a:p>
            <a:r>
              <a:rPr lang="en-US" sz="8000" dirty="0">
                <a:solidFill>
                  <a:schemeClr val="bg1"/>
                </a:solidFill>
              </a:rPr>
              <a:t>Envy Wins!</a:t>
            </a:r>
          </a:p>
        </p:txBody>
      </p:sp>
      <p:sp>
        <p:nvSpPr>
          <p:cNvPr id="4" name="TextBox 3">
            <a:extLst>
              <a:ext uri="{FF2B5EF4-FFF2-40B4-BE49-F238E27FC236}">
                <a16:creationId xmlns:a16="http://schemas.microsoft.com/office/drawing/2014/main" id="{840A224A-C814-4C47-9F78-FE1E11442104}"/>
              </a:ext>
            </a:extLst>
          </p:cNvPr>
          <p:cNvSpPr txBox="1"/>
          <p:nvPr/>
        </p:nvSpPr>
        <p:spPr>
          <a:xfrm>
            <a:off x="8077200" y="5902137"/>
            <a:ext cx="3252814" cy="424732"/>
          </a:xfrm>
          <a:prstGeom prst="rect">
            <a:avLst/>
          </a:prstGeom>
          <a:noFill/>
        </p:spPr>
        <p:txBody>
          <a:bodyPr wrap="none" rtlCol="0">
            <a:spAutoFit/>
          </a:bodyPr>
          <a:lstStyle/>
          <a:p>
            <a:pPr>
              <a:lnSpc>
                <a:spcPct val="90000"/>
              </a:lnSpc>
            </a:pPr>
            <a:r>
              <a:rPr lang="en-US" sz="2400" dirty="0">
                <a:solidFill>
                  <a:schemeClr val="bg1"/>
                </a:solidFill>
                <a:hlinkClick r:id="rId4"/>
              </a:rPr>
              <a:t>Let’s learn about it…</a:t>
            </a:r>
            <a:endParaRPr lang="en-US" sz="2400" dirty="0">
              <a:solidFill>
                <a:schemeClr val="bg1"/>
              </a:solidFill>
            </a:endParaRPr>
          </a:p>
        </p:txBody>
      </p:sp>
    </p:spTree>
    <p:extLst>
      <p:ext uri="{BB962C8B-B14F-4D97-AF65-F5344CB8AC3E}">
        <p14:creationId xmlns:p14="http://schemas.microsoft.com/office/powerpoint/2010/main" val="184562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BAB10E0-B145-4E96-9A10-BCAEBB187FD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571501"/>
            <a:ext cx="12188825" cy="5713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34A74A-EA7B-4340-8928-DD7BD5825B86}"/>
              </a:ext>
            </a:extLst>
          </p:cNvPr>
          <p:cNvSpPr>
            <a:spLocks noGrp="1"/>
          </p:cNvSpPr>
          <p:nvPr>
            <p:ph type="title"/>
          </p:nvPr>
        </p:nvSpPr>
        <p:spPr>
          <a:xfrm>
            <a:off x="736057" y="604933"/>
            <a:ext cx="10719922" cy="794064"/>
          </a:xfrm>
          <a:solidFill>
            <a:schemeClr val="tx2">
              <a:alpha val="31000"/>
            </a:schemeClr>
          </a:solidFill>
        </p:spPr>
        <p:txBody>
          <a:bodyPr wrap="none" anchor="ctr" anchorCtr="0">
            <a:spAutoFit/>
          </a:bodyPr>
          <a:lstStyle/>
          <a:p>
            <a:r>
              <a:rPr lang="en-US" dirty="0">
                <a:solidFill>
                  <a:schemeClr val="bg1"/>
                </a:solidFill>
              </a:rPr>
              <a:t>What, though, does the name mean?</a:t>
            </a:r>
          </a:p>
        </p:txBody>
      </p:sp>
    </p:spTree>
    <p:extLst>
      <p:ext uri="{BB962C8B-B14F-4D97-AF65-F5344CB8AC3E}">
        <p14:creationId xmlns:p14="http://schemas.microsoft.com/office/powerpoint/2010/main" val="103574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2E15-034B-444B-B0A2-40D45E55EA36}"/>
              </a:ext>
            </a:extLst>
          </p:cNvPr>
          <p:cNvSpPr>
            <a:spLocks noGrp="1"/>
          </p:cNvSpPr>
          <p:nvPr>
            <p:ph type="title"/>
          </p:nvPr>
        </p:nvSpPr>
        <p:spPr/>
        <p:txBody>
          <a:bodyPr/>
          <a:lstStyle/>
          <a:p>
            <a:r>
              <a:rPr lang="en-US" dirty="0"/>
              <a:t>Let’s ask AI!</a:t>
            </a:r>
          </a:p>
        </p:txBody>
      </p:sp>
      <p:pic>
        <p:nvPicPr>
          <p:cNvPr id="7" name="Content Placeholder 6" descr="AI Overview. TEAM ENVY officially signs the first professional roster in ...&#10;Team Envy was called that because it started as Team EnVyUs, a competitive Call of Duty team founded by players FoRePLayy and StaiNViLLe in 2007, with the name reflecting their ambitious drive to dominate and &quot;be envied&quot; in the early esports scene, later shortened to just Envy.">
            <a:extLst>
              <a:ext uri="{FF2B5EF4-FFF2-40B4-BE49-F238E27FC236}">
                <a16:creationId xmlns:a16="http://schemas.microsoft.com/office/drawing/2014/main" id="{CDBC8AD5-5242-4B90-B271-D0606F9988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9398" y="1828800"/>
            <a:ext cx="9133205" cy="4343400"/>
          </a:xfrm>
        </p:spPr>
      </p:pic>
    </p:spTree>
    <p:extLst>
      <p:ext uri="{BB962C8B-B14F-4D97-AF65-F5344CB8AC3E}">
        <p14:creationId xmlns:p14="http://schemas.microsoft.com/office/powerpoint/2010/main" val="21021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EAD11A5-1B61-4457-8A6E-FA7B8816DDBF}"/>
              </a:ext>
            </a:extLst>
          </p:cNvPr>
          <p:cNvSpPr txBox="1">
            <a:spLocks noGrp="1"/>
          </p:cNvSpPr>
          <p:nvPr>
            <p:ph type="title" idx="4294967295"/>
          </p:nvPr>
        </p:nvSpPr>
        <p:spPr>
          <a:xfrm>
            <a:off x="1428750" y="3033713"/>
            <a:ext cx="9334500" cy="701675"/>
          </a:xfrm>
          <a:prstGeom prst="rect">
            <a:avLst/>
          </a:prstGeom>
          <a:noFill/>
          <a:ln>
            <a:noFill/>
            <a:prstDash/>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algn="ctr">
              <a:spcBef>
                <a:spcPts val="0"/>
              </a:spcBef>
              <a:defRPr/>
            </a:pPr>
            <a:r>
              <a:rPr lang="en-US" dirty="0">
                <a:solidFill>
                  <a:schemeClr val="tx1"/>
                </a:solidFill>
                <a:latin typeface="+mn-lt"/>
                <a:ea typeface="+mn-ea"/>
                <a:cs typeface="+mn-cs"/>
              </a:rPr>
              <a:t>So, Envy wins, but does </a:t>
            </a:r>
            <a:r>
              <a:rPr lang="en-US" b="1" i="1" dirty="0">
                <a:solidFill>
                  <a:schemeClr val="tx1"/>
                </a:solidFill>
                <a:latin typeface="+mn-lt"/>
                <a:ea typeface="+mn-ea"/>
                <a:cs typeface="+mn-cs"/>
              </a:rPr>
              <a:t>envy</a:t>
            </a:r>
            <a:r>
              <a:rPr lang="en-US" dirty="0">
                <a:solidFill>
                  <a:schemeClr val="tx1"/>
                </a:solidFill>
                <a:latin typeface="+mn-lt"/>
                <a:ea typeface="+mn-ea"/>
                <a:cs typeface="+mn-cs"/>
              </a:rPr>
              <a:t> win?</a:t>
            </a:r>
          </a:p>
        </p:txBody>
      </p:sp>
    </p:spTree>
    <p:extLst>
      <p:ext uri="{BB962C8B-B14F-4D97-AF65-F5344CB8AC3E}">
        <p14:creationId xmlns:p14="http://schemas.microsoft.com/office/powerpoint/2010/main" val="135409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87C16D-2EF8-42D3-8ED4-3098137FDB6D}"/>
              </a:ext>
            </a:extLst>
          </p:cNvPr>
          <p:cNvSpPr>
            <a:spLocks noGrp="1"/>
          </p:cNvSpPr>
          <p:nvPr>
            <p:ph type="title" idx="4294967295"/>
          </p:nvPr>
        </p:nvSpPr>
        <p:spPr>
          <a:xfrm>
            <a:off x="0" y="-1325563"/>
            <a:ext cx="9753600" cy="1325563"/>
          </a:xfrm>
        </p:spPr>
        <p:txBody>
          <a:bodyPr vert="horz" lIns="91440" tIns="45720" rIns="91440" bIns="45720" rtlCol="0" anchor="b">
            <a:normAutofit/>
          </a:bodyPr>
          <a:lstStyle/>
          <a:p>
            <a:r>
              <a:rPr lang="en-US" dirty="0"/>
              <a:t>Skala Envy mosaic</a:t>
            </a:r>
          </a:p>
        </p:txBody>
      </p:sp>
      <p:grpSp>
        <p:nvGrpSpPr>
          <p:cNvPr id="7" name="Group 6" descr="Skala Envy mosaic, Kephalonia, ca. 200 CE">
            <a:extLst>
              <a:ext uri="{FF2B5EF4-FFF2-40B4-BE49-F238E27FC236}">
                <a16:creationId xmlns:a16="http://schemas.microsoft.com/office/drawing/2014/main" id="{658424D0-6C30-4A81-A1B4-71A5870BABDD}"/>
              </a:ext>
            </a:extLst>
          </p:cNvPr>
          <p:cNvGrpSpPr/>
          <p:nvPr/>
        </p:nvGrpSpPr>
        <p:grpSpPr>
          <a:xfrm>
            <a:off x="576942" y="0"/>
            <a:ext cx="11038116" cy="6858000"/>
            <a:chOff x="575354" y="0"/>
            <a:chExt cx="11038116" cy="6858000"/>
          </a:xfrm>
        </p:grpSpPr>
        <p:pic>
          <p:nvPicPr>
            <p:cNvPr id="3" name="Picture 2">
              <a:extLst>
                <a:ext uri="{FF2B5EF4-FFF2-40B4-BE49-F238E27FC236}">
                  <a16:creationId xmlns:a16="http://schemas.microsoft.com/office/drawing/2014/main" id="{ED362393-6EC0-4496-A4DD-57400E281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337" y="10886"/>
              <a:ext cx="5229133" cy="6847114"/>
            </a:xfrm>
            <a:prstGeom prst="rect">
              <a:avLst/>
            </a:prstGeom>
          </p:spPr>
        </p:pic>
        <p:pic>
          <p:nvPicPr>
            <p:cNvPr id="5" name="Picture 4">
              <a:extLst>
                <a:ext uri="{FF2B5EF4-FFF2-40B4-BE49-F238E27FC236}">
                  <a16:creationId xmlns:a16="http://schemas.microsoft.com/office/drawing/2014/main" id="{B72F8B7F-E6A6-4C1F-9EC2-A5B3906205E0}"/>
                </a:ext>
              </a:extLst>
            </p:cNvPr>
            <p:cNvPicPr>
              <a:picLocks noChangeAspect="1"/>
            </p:cNvPicPr>
            <p:nvPr/>
          </p:nvPicPr>
          <p:blipFill>
            <a:blip r:embed="rId4"/>
            <a:stretch>
              <a:fillRect/>
            </a:stretch>
          </p:blipFill>
          <p:spPr>
            <a:xfrm>
              <a:off x="575354" y="0"/>
              <a:ext cx="5115743" cy="6858000"/>
            </a:xfrm>
            <a:prstGeom prst="rect">
              <a:avLst/>
            </a:prstGeom>
          </p:spPr>
        </p:pic>
      </p:grpSp>
      <p:grpSp>
        <p:nvGrpSpPr>
          <p:cNvPr id="14" name="Group 13" descr="Map. Kefalonia">
            <a:extLst>
              <a:ext uri="{FF2B5EF4-FFF2-40B4-BE49-F238E27FC236}">
                <a16:creationId xmlns:a16="http://schemas.microsoft.com/office/drawing/2014/main" id="{8FD3B5F0-4FBE-4DEB-8F41-BA17C6689D25}"/>
              </a:ext>
            </a:extLst>
          </p:cNvPr>
          <p:cNvGrpSpPr/>
          <p:nvPr/>
        </p:nvGrpSpPr>
        <p:grpSpPr>
          <a:xfrm>
            <a:off x="685574" y="3075839"/>
            <a:ext cx="3745274" cy="3676143"/>
            <a:chOff x="429163" y="3075839"/>
            <a:chExt cx="3745274" cy="3676143"/>
          </a:xfrm>
        </p:grpSpPr>
        <p:pic>
          <p:nvPicPr>
            <p:cNvPr id="4" name="Picture 3">
              <a:extLst>
                <a:ext uri="{FF2B5EF4-FFF2-40B4-BE49-F238E27FC236}">
                  <a16:creationId xmlns:a16="http://schemas.microsoft.com/office/drawing/2014/main" id="{B300EBA9-CE7F-4538-BF66-49997AF2D59A}"/>
                </a:ext>
              </a:extLst>
            </p:cNvPr>
            <p:cNvPicPr>
              <a:picLocks noChangeAspect="1"/>
            </p:cNvPicPr>
            <p:nvPr/>
          </p:nvPicPr>
          <p:blipFill>
            <a:blip r:embed="rId5"/>
            <a:stretch>
              <a:fillRect/>
            </a:stretch>
          </p:blipFill>
          <p:spPr>
            <a:xfrm>
              <a:off x="429163" y="3075839"/>
              <a:ext cx="3745274" cy="3676143"/>
            </a:xfrm>
            <a:prstGeom prst="rect">
              <a:avLst/>
            </a:prstGeom>
            <a:ln w="25400">
              <a:solidFill>
                <a:schemeClr val="tx2"/>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F9C2951-4234-402C-8428-87A93781DD08}"/>
                </a:ext>
              </a:extLst>
            </p:cNvPr>
            <p:cNvSpPr txBox="1"/>
            <p:nvPr/>
          </p:nvSpPr>
          <p:spPr>
            <a:xfrm>
              <a:off x="567408" y="3361278"/>
              <a:ext cx="3460481" cy="1114536"/>
            </a:xfrm>
            <a:prstGeom prst="rect">
              <a:avLst/>
            </a:prstGeom>
            <a:solidFill>
              <a:schemeClr val="bg1">
                <a:alpha val="74000"/>
              </a:schemeClr>
            </a:solidFill>
          </p:spPr>
          <p:txBody>
            <a:bodyPr wrap="square" rtlCol="0" anchor="ctr" anchorCtr="0">
              <a:spAutoFit/>
            </a:bodyPr>
            <a:lstStyle/>
            <a:p>
              <a:pPr>
                <a:lnSpc>
                  <a:spcPct val="125000"/>
                </a:lnSpc>
              </a:pPr>
              <a:r>
                <a:rPr lang="en-US" sz="2800" dirty="0">
                  <a:solidFill>
                    <a:srgbClr val="FF0000"/>
                  </a:solidFill>
                </a:rPr>
                <a:t>Skala Envy Mosaic, ca. 200 CE</a:t>
              </a:r>
              <a:endParaRPr lang="en-US" sz="2000" dirty="0">
                <a:solidFill>
                  <a:srgbClr val="FF0000"/>
                </a:solidFill>
              </a:endParaRPr>
            </a:p>
          </p:txBody>
        </p:sp>
        <p:sp>
          <p:nvSpPr>
            <p:cNvPr id="9" name="Oval 8">
              <a:extLst>
                <a:ext uri="{FF2B5EF4-FFF2-40B4-BE49-F238E27FC236}">
                  <a16:creationId xmlns:a16="http://schemas.microsoft.com/office/drawing/2014/main" id="{55AA3B94-C21E-4273-9E9B-2FC6F646CF67}"/>
                </a:ext>
              </a:extLst>
            </p:cNvPr>
            <p:cNvSpPr>
              <a:spLocks noChangeAspect="1"/>
            </p:cNvSpPr>
            <p:nvPr/>
          </p:nvSpPr>
          <p:spPr>
            <a:xfrm>
              <a:off x="614232" y="4713401"/>
              <a:ext cx="454819" cy="452487"/>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7D126304-51AF-472B-95FA-8B06026CEDB2}"/>
                </a:ext>
              </a:extLst>
            </p:cNvPr>
            <p:cNvSpPr txBox="1"/>
            <p:nvPr/>
          </p:nvSpPr>
          <p:spPr>
            <a:xfrm>
              <a:off x="601664" y="5539838"/>
              <a:ext cx="2924198" cy="506870"/>
            </a:xfrm>
            <a:prstGeom prst="rect">
              <a:avLst/>
            </a:prstGeom>
            <a:noFill/>
          </p:spPr>
          <p:txBody>
            <a:bodyPr wrap="none" rtlCol="0" anchor="ctr" anchorCtr="0">
              <a:spAutoFit/>
            </a:bodyPr>
            <a:lstStyle/>
            <a:p>
              <a:pPr>
                <a:lnSpc>
                  <a:spcPct val="125000"/>
                </a:lnSpc>
              </a:pPr>
              <a:r>
                <a:rPr lang="en-US" sz="2400" dirty="0">
                  <a:solidFill>
                    <a:srgbClr val="FF0000"/>
                  </a:solidFill>
                </a:rPr>
                <a:t>Kefalonia, Greece</a:t>
              </a:r>
            </a:p>
          </p:txBody>
        </p:sp>
        <p:cxnSp>
          <p:nvCxnSpPr>
            <p:cNvPr id="12" name="Straight Arrow Connector 11">
              <a:extLst>
                <a:ext uri="{FF2B5EF4-FFF2-40B4-BE49-F238E27FC236}">
                  <a16:creationId xmlns:a16="http://schemas.microsoft.com/office/drawing/2014/main" id="{CA1FE5FB-951A-4F56-99A7-8B34E2431C61}"/>
                </a:ext>
              </a:extLst>
            </p:cNvPr>
            <p:cNvCxnSpPr/>
            <p:nvPr/>
          </p:nvCxnSpPr>
          <p:spPr>
            <a:xfrm flipH="1" flipV="1">
              <a:off x="933254" y="5231877"/>
              <a:ext cx="259249" cy="3487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75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9D6F-5204-44E0-AD37-6FF195EEEE27}"/>
              </a:ext>
            </a:extLst>
          </p:cNvPr>
          <p:cNvSpPr>
            <a:spLocks noGrp="1"/>
          </p:cNvSpPr>
          <p:nvPr>
            <p:ph type="title"/>
          </p:nvPr>
        </p:nvSpPr>
        <p:spPr/>
        <p:txBody>
          <a:bodyPr/>
          <a:lstStyle/>
          <a:p>
            <a:r>
              <a:rPr lang="en-US" dirty="0"/>
              <a:t>Skala Envy Mosaic: Inscription</a:t>
            </a:r>
          </a:p>
        </p:txBody>
      </p:sp>
      <p:sp>
        <p:nvSpPr>
          <p:cNvPr id="3" name="Content Placeholder 2">
            <a:extLst>
              <a:ext uri="{FF2B5EF4-FFF2-40B4-BE49-F238E27FC236}">
                <a16:creationId xmlns:a16="http://schemas.microsoft.com/office/drawing/2014/main" id="{875BB855-DD0E-40A3-B985-DAD936E925CF}"/>
              </a:ext>
            </a:extLst>
          </p:cNvPr>
          <p:cNvSpPr>
            <a:spLocks noGrp="1"/>
          </p:cNvSpPr>
          <p:nvPr>
            <p:ph idx="1"/>
          </p:nvPr>
        </p:nvSpPr>
        <p:spPr>
          <a:xfrm>
            <a:off x="1217613" y="1828800"/>
            <a:ext cx="9756775" cy="4610100"/>
          </a:xfrm>
        </p:spPr>
        <p:txBody>
          <a:bodyPr>
            <a:normAutofit/>
          </a:bodyPr>
          <a:lstStyle/>
          <a:p>
            <a:pPr marL="45720" indent="0">
              <a:buNone/>
            </a:pPr>
            <a:r>
              <a:rPr lang="en-US" sz="2800" dirty="0"/>
              <a:t>“O Envy, even yours, this image of baneful</a:t>
            </a:r>
            <a:br>
              <a:rPr lang="en-US" sz="2800" dirty="0"/>
            </a:br>
            <a:r>
              <a:rPr lang="en-US" sz="2800" dirty="0"/>
              <a:t>passion that a draftsman has sketched, and</a:t>
            </a:r>
            <a:br>
              <a:rPr lang="en-US" sz="2800" dirty="0"/>
            </a:br>
            <a:r>
              <a:rPr lang="en-US" sz="2800" dirty="0"/>
              <a:t>Krateros has set in stone, not because men</a:t>
            </a:r>
            <a:br>
              <a:rPr lang="en-US" sz="2800" dirty="0"/>
            </a:br>
            <a:r>
              <a:rPr lang="en-US" sz="2800" dirty="0"/>
              <a:t>honor you, but because you, who cast your</a:t>
            </a:r>
            <a:br>
              <a:rPr lang="en-US" sz="2800" dirty="0"/>
            </a:br>
            <a:r>
              <a:rPr lang="en-US" sz="2800" dirty="0"/>
              <a:t>evil eye on mortal bliss, have taken this form on yourself. Come stand before the gaze of all,</a:t>
            </a:r>
            <a:br>
              <a:rPr lang="en-US" sz="2800" dirty="0"/>
            </a:br>
            <a:r>
              <a:rPr lang="en-US" sz="2800" dirty="0"/>
              <a:t>stand, you wretch, bearing the vile mark of wasting that the envious bear!” (</a:t>
            </a:r>
            <a:r>
              <a:rPr lang="en-US" sz="2800" dirty="0">
                <a:hlinkClick r:id="rId2"/>
              </a:rPr>
              <a:t>https://shorturl.at/uPpUj</a:t>
            </a:r>
            <a:r>
              <a:rPr lang="en-US" sz="2800" dirty="0"/>
              <a:t>)</a:t>
            </a:r>
          </a:p>
        </p:txBody>
      </p:sp>
      <p:pic>
        <p:nvPicPr>
          <p:cNvPr id="7" name="Picture 6" descr="Skala Envy mosaic, Kephalonia, ca. 200 CE">
            <a:extLst>
              <a:ext uri="{FF2B5EF4-FFF2-40B4-BE49-F238E27FC236}">
                <a16:creationId xmlns:a16="http://schemas.microsoft.com/office/drawing/2014/main" id="{D62E59C5-F192-407E-B117-EE6B7AC9F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6595" y="1828800"/>
            <a:ext cx="2448146" cy="3205643"/>
          </a:xfrm>
          <a:prstGeom prst="rect">
            <a:avLst/>
          </a:prstGeom>
        </p:spPr>
      </p:pic>
    </p:spTree>
    <p:extLst>
      <p:ext uri="{BB962C8B-B14F-4D97-AF65-F5344CB8AC3E}">
        <p14:creationId xmlns:p14="http://schemas.microsoft.com/office/powerpoint/2010/main" val="184740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rfg" id="{D1BD97BE-91EB-4F05-B7CE-87F24FBE407D}" vid="{DCE9AD80-88BA-4131-B85E-69607D4B95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rfg</Template>
  <TotalTime>198</TotalTime>
  <Words>1194</Words>
  <Application>Microsoft Office PowerPoint</Application>
  <PresentationFormat>Widescreen</PresentationFormat>
  <Paragraphs>104</Paragraphs>
  <Slides>20</Slides>
  <Notes>19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Calibri</vt:lpstr>
      <vt:lpstr>Century Gothic</vt:lpstr>
      <vt:lpstr>rfg</vt:lpstr>
      <vt:lpstr>Image</vt:lpstr>
      <vt:lpstr>Race for Glory: Greek Civilization Under Rome. Andrew Scholtz, Instructor</vt:lpstr>
      <vt:lpstr>Agenda</vt:lpstr>
      <vt:lpstr>Rapid-Fire Q&amp;A</vt:lpstr>
      <vt:lpstr>Envy Wins!</vt:lpstr>
      <vt:lpstr>What, though, does the name mean?</vt:lpstr>
      <vt:lpstr>Let’s ask AI!</vt:lpstr>
      <vt:lpstr>So, Envy wins, but does envy win?</vt:lpstr>
      <vt:lpstr>Skala Envy mosaic</vt:lpstr>
      <vt:lpstr>Skala Envy Mosaic: Inscription</vt:lpstr>
      <vt:lpstr>What do you see?</vt:lpstr>
      <vt:lpstr>Let’s take stock…</vt:lpstr>
      <vt:lpstr>Course Focus</vt:lpstr>
      <vt:lpstr>Roman Empire in 125 CE. Andrei N. Creative Commons Attribution-Share Alike 3.0 Unported license </vt:lpstr>
      <vt:lpstr>Library of Celsus, Ephesus, Turkey. Completed 1st half 2nd cent. CE</vt:lpstr>
      <vt:lpstr>Agonism (agōn, “contest”)</vt:lpstr>
      <vt:lpstr>Emotion</vt:lpstr>
      <vt:lpstr>Course Procedures</vt:lpstr>
      <vt:lpstr>Dual Websites</vt:lpstr>
      <vt:lpstr>Types of Assignments</vt:lpstr>
      <vt:lpstr>Monday’s 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23</cp:revision>
  <cp:lastPrinted>2026-01-21T21:48:43Z</cp:lastPrinted>
  <dcterms:created xsi:type="dcterms:W3CDTF">2026-01-21T00:34:53Z</dcterms:created>
  <dcterms:modified xsi:type="dcterms:W3CDTF">2026-01-26T06:02:24Z</dcterms:modified>
</cp:coreProperties>
</file>