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18"/>
  </p:notesMasterIdLst>
  <p:handoutMasterIdLst>
    <p:handoutMasterId r:id="rId19"/>
  </p:handoutMasterIdLst>
  <p:sldIdLst>
    <p:sldId id="315" r:id="rId2"/>
    <p:sldId id="292" r:id="rId3"/>
    <p:sldId id="266" r:id="rId4"/>
    <p:sldId id="304" r:id="rId5"/>
    <p:sldId id="294" r:id="rId6"/>
    <p:sldId id="289" r:id="rId7"/>
    <p:sldId id="305" r:id="rId8"/>
    <p:sldId id="307" r:id="rId9"/>
    <p:sldId id="308" r:id="rId10"/>
    <p:sldId id="306" r:id="rId11"/>
    <p:sldId id="309" r:id="rId12"/>
    <p:sldId id="310" r:id="rId13"/>
    <p:sldId id="311" r:id="rId14"/>
    <p:sldId id="312" r:id="rId15"/>
    <p:sldId id="313" r:id="rId16"/>
    <p:sldId id="316" r:id="rId17"/>
  </p:sldIdLst>
  <p:sldSz cx="12188825"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6911" userDrawn="1">
          <p15:clr>
            <a:srgbClr val="A4A3A4"/>
          </p15:clr>
        </p15:guide>
        <p15:guide id="3" orient="horz" pos="2040" userDrawn="1">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1C4"/>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9081" autoAdjust="0"/>
    <p:restoredTop sz="97457" autoAdjust="0"/>
  </p:normalViewPr>
  <p:slideViewPr>
    <p:cSldViewPr snapToGrid="0">
      <p:cViewPr varScale="1">
        <p:scale>
          <a:sx n="160" d="100"/>
          <a:sy n="160" d="100"/>
        </p:scale>
        <p:origin x="1300" y="100"/>
      </p:cViewPr>
      <p:guideLst>
        <p:guide orient="horz" pos="3888"/>
        <p:guide pos="6911"/>
        <p:guide orient="horz" pos="20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9" d="100"/>
          <a:sy n="119" d="100"/>
        </p:scale>
        <p:origin x="4036" y="76"/>
      </p:cViewPr>
      <p:guideLst>
        <p:guide orient="horz" pos="2926"/>
        <p:guide pos="220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089" tIns="46545" rIns="93089" bIns="46545" rtlCol="0"/>
          <a:lstStyle>
            <a:lvl1pPr algn="l">
              <a:defRPr sz="1200"/>
            </a:lvl1pPr>
          </a:lstStyle>
          <a:p>
            <a:endParaRPr/>
          </a:p>
        </p:txBody>
      </p:sp>
      <p:sp>
        <p:nvSpPr>
          <p:cNvPr id="3" name="Date Placeholder 2"/>
          <p:cNvSpPr>
            <a:spLocks noGrp="1"/>
          </p:cNvSpPr>
          <p:nvPr>
            <p:ph type="dt" sz="quarter" idx="1"/>
          </p:nvPr>
        </p:nvSpPr>
        <p:spPr>
          <a:xfrm>
            <a:off x="3967341" y="0"/>
            <a:ext cx="3035088" cy="464503"/>
          </a:xfrm>
          <a:prstGeom prst="rect">
            <a:avLst/>
          </a:prstGeom>
        </p:spPr>
        <p:txBody>
          <a:bodyPr vert="horz" lIns="93089" tIns="46545" rIns="93089" bIns="46545" rtlCol="0"/>
          <a:lstStyle>
            <a:lvl1pPr algn="r">
              <a:defRPr sz="1200"/>
            </a:lvl1pPr>
          </a:lstStyle>
          <a:p>
            <a:fld id="{128FCA9C-FF92-4024-BDEC-A6D3B663DC09}" type="datetimeFigureOut">
              <a:rPr lang="en-US"/>
              <a:t>1/27/2026</a:t>
            </a:fld>
            <a:endParaRPr/>
          </a:p>
        </p:txBody>
      </p:sp>
      <p:sp>
        <p:nvSpPr>
          <p:cNvPr id="4" name="Footer Placeholder 3"/>
          <p:cNvSpPr>
            <a:spLocks noGrp="1"/>
          </p:cNvSpPr>
          <p:nvPr>
            <p:ph type="ftr" sz="quarter" idx="2"/>
          </p:nvPr>
        </p:nvSpPr>
        <p:spPr>
          <a:xfrm>
            <a:off x="0" y="8823935"/>
            <a:ext cx="3035088" cy="464503"/>
          </a:xfrm>
          <a:prstGeom prst="rect">
            <a:avLst/>
          </a:prstGeom>
        </p:spPr>
        <p:txBody>
          <a:bodyPr vert="horz" lIns="93089" tIns="46545" rIns="93089" bIns="46545" rtlCol="0" anchor="b"/>
          <a:lstStyle>
            <a:lvl1pPr algn="l">
              <a:defRPr sz="1200"/>
            </a:lvl1pPr>
          </a:lstStyle>
          <a:p>
            <a:endParaRPr/>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089" tIns="46545" rIns="93089" bIns="46545"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089" tIns="46545" rIns="93089" bIns="46545" rtlCol="0"/>
          <a:lstStyle>
            <a:lvl1pPr algn="l">
              <a:defRPr sz="1200"/>
            </a:lvl1pPr>
          </a:lstStyle>
          <a:p>
            <a:endParaRPr/>
          </a:p>
        </p:txBody>
      </p:sp>
      <p:sp>
        <p:nvSpPr>
          <p:cNvPr id="3" name="Date Placeholder 2"/>
          <p:cNvSpPr>
            <a:spLocks noGrp="1"/>
          </p:cNvSpPr>
          <p:nvPr>
            <p:ph type="dt" idx="1"/>
          </p:nvPr>
        </p:nvSpPr>
        <p:spPr>
          <a:xfrm>
            <a:off x="3967341" y="0"/>
            <a:ext cx="3035088" cy="464503"/>
          </a:xfrm>
          <a:prstGeom prst="rect">
            <a:avLst/>
          </a:prstGeom>
        </p:spPr>
        <p:txBody>
          <a:bodyPr vert="horz" lIns="93089" tIns="46545" rIns="93089" bIns="46545" rtlCol="0"/>
          <a:lstStyle>
            <a:lvl1pPr algn="r">
              <a:defRPr sz="1200"/>
            </a:lvl1pPr>
          </a:lstStyle>
          <a:p>
            <a:fld id="{772AB877-E7B1-4681-847E-D0918612832B}" type="datetimeFigureOut">
              <a:rPr lang="en-US"/>
              <a:t>1/27/2026</a:t>
            </a:fld>
            <a:endParaRPr/>
          </a:p>
        </p:txBody>
      </p:sp>
      <p:sp>
        <p:nvSpPr>
          <p:cNvPr id="4" name="Slide Image Placeholder 3"/>
          <p:cNvSpPr>
            <a:spLocks noGrp="1" noRot="1" noChangeAspect="1"/>
          </p:cNvSpPr>
          <p:nvPr>
            <p:ph type="sldImg" idx="2"/>
          </p:nvPr>
        </p:nvSpPr>
        <p:spPr>
          <a:xfrm>
            <a:off x="407988" y="696913"/>
            <a:ext cx="6188075" cy="3482975"/>
          </a:xfrm>
          <a:prstGeom prst="rect">
            <a:avLst/>
          </a:prstGeom>
          <a:noFill/>
          <a:ln w="12700">
            <a:solidFill>
              <a:prstClr val="black"/>
            </a:solidFill>
          </a:ln>
        </p:spPr>
        <p:txBody>
          <a:bodyPr vert="horz" lIns="93089" tIns="46545" rIns="93089" bIns="46545" rtlCol="0" anchor="ctr"/>
          <a:lstStyle/>
          <a:p>
            <a:endParaRPr/>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089" tIns="46545" rIns="93089" bIns="46545"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089" tIns="46545" rIns="93089" bIns="46545" rtlCol="0" anchor="b"/>
          <a:lstStyle>
            <a:lvl1pPr algn="l">
              <a:defRPr sz="1200"/>
            </a:lvl1pPr>
          </a:lstStyle>
          <a:p>
            <a:endParaRPr/>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089" tIns="46545" rIns="93089" bIns="46545"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12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12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12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12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12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oebclassics-com.proxy.binghamton.edu/view/longus-story_daphnis_chloe/2009/pb_LCL069.35.xml?pageNumber=&amp;payload=&amp;t:ac=longus-story_daphnis_chloe%24002f2009%24002fpb_LCL069.117.xml&amp;t:formdata=N81bbI+GFxBB3SC0ycfrDbnlCdA%3D%3AH4sIAAAAAAAAAJXQsUoEMRAG4HFBOLxOsBAEBbXNWniNNh6CICyHsGorSXZcI9kkJrPu2Vj5EjY+gVjpE1xh5zv4ADYWVhZu1kZQRJth+En4hv%2F2BaabZVjSFkV6qLDZR7VRWrKOl8jiMHUl0EPwMLC+ZNxxeYKMuMNA%2FmLApPWolWCCB2RD0YZc0o5CXazkSLVbPZj0n+ce3xOYyqAvrSFv9YhXSDCbnfJznmpuyjQnr0y5OXYEM5EddexfTxv+97Q9byWGkNeiUiEoayZ3xfrx281TAjB2zSIs%2FMyG+IEiufUrKW3lrEFDgXUGfRev89f5h%2Fur7QSSDHpSq%2Fb1bnEGl11RqLFqg1hUF8Viep%2F60dqX9QMbHlP8wQEAAA%3D%3D&amp;t:state:client=xXegdXTmswIYP1XfZTlBvqnn%2FyA%3D%3AH4sIAAAAAAAAAD2OvUoDQRRGb%2FzBSKxsfAFbZzaChmAZEEIGEaJpl8nudXZkdma8c91kG1tLX8QXsra2s7JybOzOB4fD9%2F4F+5s9ABgkgkUgI3TUVYOCdcTE1F8I6xnJaycSUmcrTGLmLHq+RUo2caZri65eciBtcN5Gd7rA%2FuP75O3g8+d1B3YVjKrQxuCzOq8ZjtWj7rR02hu5ZLLeXCk4fPiL3OgWn+AFBgqGMdf+9zZGhhFhbQkrvifHcOQCruXK4uYOLcNEdhmlC948p7OU3%2FRlrWPjbSqrJrvyvCimMq5LNVPF5VSMxxOxbd0vjC1YAQIBAAA%3D&amp;t:submit=%5B%22submit_0%22%2C%22submit_0%22%5D&amp;t:zoneid=goToPage&amp;uri=%2Flongus-story_daphnis_chloe%2F2009%2Fpb_LCL069.117.xml#note_LCL069_35_1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55432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echoes and evocations of Sappho are especially prominent in </a:t>
            </a:r>
            <a:r>
              <a:rPr lang="en-US" i="1" dirty="0"/>
              <a:t>D&amp;C</a:t>
            </a:r>
            <a:r>
              <a:rPr lang="en-US" i="0" dirty="0"/>
              <a:t>. though Sappho wrote most about her desire for women, she also wrote on marriage. for the ancient </a:t>
            </a:r>
            <a:r>
              <a:rPr lang="en-US" i="0" dirty="0" err="1"/>
              <a:t>Greco-roman</a:t>
            </a:r>
            <a:r>
              <a:rPr lang="en-US" i="0" dirty="0"/>
              <a:t> world, she simply was the preeminent poet of love.</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287185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break up into groups to put together the story of d, c, and d. how the three get to know one another, how the relationship develops, how it all ends</a:t>
            </a:r>
          </a:p>
          <a:p>
            <a:r>
              <a:rPr lang="en-US" dirty="0"/>
              <a:t>complex emotions</a:t>
            </a:r>
          </a:p>
          <a:p>
            <a:pPr marL="171313" indent="-171313">
              <a:buFontTx/>
              <a:buChar char="-"/>
            </a:pPr>
            <a:r>
              <a:rPr lang="en-US" dirty="0"/>
              <a:t>she-wolf harasses flocks</a:t>
            </a:r>
          </a:p>
          <a:p>
            <a:pPr marL="171313" indent="-171313">
              <a:buFontTx/>
              <a:buChar char="-"/>
            </a:pPr>
            <a:r>
              <a:rPr lang="en-US" dirty="0"/>
              <a:t>herders build a trap</a:t>
            </a:r>
          </a:p>
          <a:p>
            <a:pPr marL="171313" indent="-171313">
              <a:buFontTx/>
              <a:buChar char="-"/>
            </a:pPr>
            <a:r>
              <a:rPr lang="en-US" dirty="0"/>
              <a:t>wolf ignores, rival goats, </a:t>
            </a:r>
            <a:r>
              <a:rPr lang="en-US" dirty="0" err="1"/>
              <a:t>daf</a:t>
            </a:r>
            <a:r>
              <a:rPr lang="en-US" dirty="0"/>
              <a:t> in hot pursuit, fall for it</a:t>
            </a:r>
          </a:p>
          <a:p>
            <a:pPr marL="171313" indent="-171313">
              <a:buFontTx/>
              <a:buChar char="-"/>
            </a:pPr>
            <a:r>
              <a:rPr lang="en-US" dirty="0" err="1"/>
              <a:t>dorco’s</a:t>
            </a:r>
            <a:r>
              <a:rPr lang="en-US" dirty="0"/>
              <a:t> aid summoned</a:t>
            </a:r>
          </a:p>
          <a:p>
            <a:pPr marL="171313" indent="-171313">
              <a:buFontTx/>
              <a:buChar char="-"/>
            </a:pPr>
            <a:r>
              <a:rPr lang="en-US" dirty="0" err="1"/>
              <a:t>dorco</a:t>
            </a:r>
            <a:r>
              <a:rPr lang="en-US" dirty="0"/>
              <a:t> (sexually mature, experienced) conceives a passion for </a:t>
            </a:r>
            <a:r>
              <a:rPr lang="en-US" dirty="0" err="1"/>
              <a:t>chloe</a:t>
            </a:r>
            <a:endParaRPr lang="en-US" dirty="0"/>
          </a:p>
          <a:p>
            <a:pPr marL="171313" indent="-171313">
              <a:buFontTx/>
              <a:buChar char="-"/>
            </a:pPr>
            <a:r>
              <a:rPr lang="en-US" dirty="0"/>
              <a:t>beauty contest</a:t>
            </a:r>
          </a:p>
          <a:p>
            <a:pPr marL="171313" indent="-171313">
              <a:buFontTx/>
              <a:buChar char="-"/>
            </a:pPr>
            <a:r>
              <a:rPr lang="en-US" dirty="0" err="1"/>
              <a:t>dorco</a:t>
            </a:r>
            <a:r>
              <a:rPr lang="en-US" dirty="0"/>
              <a:t> loses, in pain (phthonos?)</a:t>
            </a:r>
          </a:p>
          <a:p>
            <a:pPr marL="171313" indent="-171313">
              <a:buFontTx/>
              <a:buChar char="-"/>
            </a:pPr>
            <a:r>
              <a:rPr lang="en-US" dirty="0" err="1"/>
              <a:t>daf</a:t>
            </a:r>
            <a:r>
              <a:rPr lang="en-US" dirty="0"/>
              <a:t> also in pain, but b/c of kiss = eros</a:t>
            </a:r>
          </a:p>
          <a:p>
            <a:pPr marL="171313" indent="-171313">
              <a:buFontTx/>
              <a:buChar char="-"/>
            </a:pPr>
            <a:r>
              <a:rPr lang="en-US" dirty="0" err="1"/>
              <a:t>dorco</a:t>
            </a:r>
            <a:r>
              <a:rPr lang="en-US" dirty="0"/>
              <a:t> proposes marriage, fails</a:t>
            </a:r>
          </a:p>
          <a:p>
            <a:pPr marL="171313" indent="-171313">
              <a:buFontTx/>
              <a:buChar char="-"/>
            </a:pPr>
            <a:r>
              <a:rPr lang="en-US" dirty="0"/>
              <a:t>d will abduct c. </a:t>
            </a:r>
            <a:r>
              <a:rPr lang="en-US" dirty="0" err="1"/>
              <a:t>dorc</a:t>
            </a:r>
            <a:r>
              <a:rPr lang="en-US" dirty="0"/>
              <a:t> will become a wolf, symbol of out-of-control desire. wolf-</a:t>
            </a:r>
            <a:r>
              <a:rPr lang="en-US" dirty="0" err="1"/>
              <a:t>dorc</a:t>
            </a:r>
            <a:r>
              <a:rPr lang="en-US" dirty="0"/>
              <a:t> attacked by c's dogs. evocation of </a:t>
            </a:r>
            <a:r>
              <a:rPr lang="en-US" dirty="0" err="1"/>
              <a:t>actaeon</a:t>
            </a:r>
            <a:r>
              <a:rPr lang="en-US" dirty="0"/>
              <a:t>. naively, d/c don't get it, think a mere game</a:t>
            </a:r>
          </a:p>
          <a:p>
            <a:pPr marL="171313" indent="-171313">
              <a:buFontTx/>
              <a:buChar char="-"/>
            </a:pPr>
            <a:r>
              <a:rPr lang="en-US" dirty="0"/>
              <a:t>pirate episode. </a:t>
            </a:r>
            <a:r>
              <a:rPr lang="en-US" dirty="0" err="1"/>
              <a:t>daf</a:t>
            </a:r>
            <a:r>
              <a:rPr lang="en-US" dirty="0"/>
              <a:t> kidnapped. </a:t>
            </a:r>
            <a:r>
              <a:rPr lang="en-US" dirty="0" err="1"/>
              <a:t>chl</a:t>
            </a:r>
            <a:r>
              <a:rPr lang="en-US" dirty="0"/>
              <a:t> to avenge </a:t>
            </a:r>
            <a:r>
              <a:rPr lang="en-US" dirty="0" err="1"/>
              <a:t>dorc</a:t>
            </a:r>
            <a:r>
              <a:rPr lang="en-US" dirty="0"/>
              <a:t> and rescue </a:t>
            </a:r>
            <a:r>
              <a:rPr lang="en-US" dirty="0" err="1"/>
              <a:t>daf</a:t>
            </a:r>
            <a:r>
              <a:rPr lang="en-US" dirty="0"/>
              <a:t>. with syrinx song </a:t>
            </a:r>
            <a:r>
              <a:rPr lang="en-US" dirty="0" err="1"/>
              <a:t>chl</a:t>
            </a:r>
            <a:r>
              <a:rPr lang="en-US" dirty="0"/>
              <a:t> rescues </a:t>
            </a:r>
            <a:r>
              <a:rPr lang="en-US" dirty="0" err="1"/>
              <a:t>daf</a:t>
            </a:r>
            <a:r>
              <a:rPr lang="en-US" dirty="0"/>
              <a:t> and the cattle. </a:t>
            </a:r>
            <a:r>
              <a:rPr lang="en-US" dirty="0" err="1"/>
              <a:t>dorco</a:t>
            </a:r>
            <a:r>
              <a:rPr lang="en-US" dirty="0"/>
              <a:t> dies</a:t>
            </a:r>
          </a:p>
          <a:p>
            <a:pPr marL="171313" indent="-171313">
              <a:buFontTx/>
              <a:buChar char="-"/>
            </a:pP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79756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dorco</a:t>
            </a:r>
            <a:r>
              <a:rPr lang="en-US" dirty="0"/>
              <a:t>: “I, my girl, am bigger than Daphnis, and I’m a cowherd </a:t>
            </a:r>
            <a:r>
              <a:rPr lang="en-US" dirty="0" err="1"/>
              <a:t>16while</a:t>
            </a:r>
            <a:r>
              <a:rPr lang="en-US" dirty="0"/>
              <a:t> he’s a goatherd, so I’m as superior to him as cows are to goats. … He tends he-goats and smells terrible himself, and he’s too poor to keep even a dog.”</a:t>
            </a:r>
          </a:p>
          <a:p>
            <a:r>
              <a:rPr lang="en-US" dirty="0" err="1"/>
              <a:t>daf</a:t>
            </a:r>
            <a:r>
              <a:rPr lang="en-US" dirty="0"/>
              <a:t>: “… </a:t>
            </a:r>
            <a:r>
              <a:rPr lang="en-US" b="0" i="0" dirty="0">
                <a:solidFill>
                  <a:srgbClr val="333333"/>
                </a:solidFill>
                <a:effectLst/>
                <a:latin typeface="zephtextregular"/>
              </a:rPr>
              <a:t>I have plenty of cheese, bread baked on a spit, and </a:t>
            </a:r>
            <a:r>
              <a:rPr lang="en-US" b="0" i="0" dirty="0" err="1">
                <a:solidFill>
                  <a:srgbClr val="333333"/>
                </a:solidFill>
                <a:effectLst/>
                <a:latin typeface="zephtextregular"/>
              </a:rPr>
              <a:t>white</a:t>
            </a:r>
            <a:r>
              <a:rPr lang="en-US" b="0" i="0" u="none" strike="noStrike" baseline="30000" dirty="0" err="1">
                <a:solidFill>
                  <a:srgbClr val="777777"/>
                </a:solidFill>
                <a:effectLst/>
                <a:latin typeface="zephtextregular"/>
                <a:hlinkClick r:id="rId3"/>
              </a:rPr>
              <a:t>15</a:t>
            </a:r>
            <a:r>
              <a:rPr lang="en-US" b="0" i="0" dirty="0">
                <a:solidFill>
                  <a:srgbClr val="333333"/>
                </a:solidFill>
                <a:effectLst/>
                <a:latin typeface="zephtextregular"/>
              </a:rPr>
              <a:t> wine—the sort of goods that make countrymen rich. … And if you must kiss someone, you can kiss my mouth but only the hairs on his chin. Remember, my girl, that a sheep nursed you, but you are beautiful.”</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3165616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3448214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underneath it all lies a sophisticated interior that belies the naïve exterior.</a:t>
            </a:r>
          </a:p>
          <a:p>
            <a:r>
              <a:rPr lang="en-US" dirty="0"/>
              <a:t>the author’s writing seeks to outstrip in beauty the painting and, by extension, the reality represented by both painting and writing..</a:t>
            </a:r>
          </a:p>
          <a:p>
            <a:r>
              <a:rPr lang="en-US" dirty="0"/>
              <a:t>the prologue is an example of ecphrasis, a description, a rhetorical genre prominent at this time. the aim was to produce a word picture at least as vivid as a visual picture. and with its numerous and learned allusions to Greek classics, its stylish language showing a command of great writers of the past (imagine if I assigned you to write an essay in the style Shakespeare or Charles Dickens), the piece fits neatly into the culture of the second sophistic.</a:t>
            </a:r>
          </a:p>
          <a:p>
            <a:r>
              <a:rPr lang="en-US" dirty="0"/>
              <a:t>“… </a:t>
            </a:r>
            <a:r>
              <a:rPr lang="en-US" b="0" i="0" dirty="0">
                <a:solidFill>
                  <a:srgbClr val="333333"/>
                </a:solidFill>
                <a:effectLst/>
                <a:latin typeface="zephtextregular"/>
              </a:rPr>
              <a:t>a delightful possession for all mankind that will heal the sick and encourage the depressed, that will stir memories in those experienced in love and for the inexperienced will be a lesson for the future” – that is a deliberate evocation of the opening of Thucydides </a:t>
            </a:r>
            <a:r>
              <a:rPr lang="en-US" b="0" i="1" dirty="0">
                <a:solidFill>
                  <a:srgbClr val="333333"/>
                </a:solidFill>
                <a:effectLst/>
                <a:latin typeface="zephtextregular"/>
              </a:rPr>
              <a:t>History of the Peloponnesian War</a:t>
            </a:r>
            <a:r>
              <a:rPr lang="en-US" b="0" i="0" dirty="0">
                <a:solidFill>
                  <a:srgbClr val="333333"/>
                </a:solidFill>
                <a:effectLst/>
                <a:latin typeface="zephtextregular"/>
              </a:rPr>
              <a:t> , which </a:t>
            </a:r>
            <a:r>
              <a:rPr lang="en-US" b="0" i="0" dirty="0" err="1">
                <a:solidFill>
                  <a:srgbClr val="333333"/>
                </a:solidFill>
                <a:effectLst/>
                <a:latin typeface="zephtextregular"/>
              </a:rPr>
              <a:t>thuc</a:t>
            </a:r>
            <a:r>
              <a:rPr lang="en-US" b="0" i="0" dirty="0">
                <a:solidFill>
                  <a:srgbClr val="333333"/>
                </a:solidFill>
                <a:effectLst/>
                <a:latin typeface="zephtextregular"/>
              </a:rPr>
              <a:t> describes as a “possession for all time.” from some six centuries earlier (!). this book is to be to the love novel what Thucydides was to history. (keep in mind that the painting and the writing both tell a “history.”) but because the novelist, unlike the earlier historian, seeks to introduce mythological material and to entertain, this is a direct </a:t>
            </a:r>
            <a:r>
              <a:rPr lang="en-US" b="0" i="1" dirty="0">
                <a:solidFill>
                  <a:srgbClr val="333333"/>
                </a:solidFill>
                <a:effectLst/>
                <a:latin typeface="zephtextregular"/>
              </a:rPr>
              <a:t>challenge</a:t>
            </a:r>
            <a:r>
              <a:rPr lang="en-US" b="0" i="0" dirty="0">
                <a:solidFill>
                  <a:srgbClr val="333333"/>
                </a:solidFill>
                <a:effectLst/>
                <a:latin typeface="zephtextregular"/>
              </a:rPr>
              <a:t> to </a:t>
            </a:r>
            <a:r>
              <a:rPr lang="en-US" b="0" i="0" dirty="0" err="1">
                <a:solidFill>
                  <a:srgbClr val="333333"/>
                </a:solidFill>
                <a:effectLst/>
                <a:latin typeface="zephtextregular"/>
              </a:rPr>
              <a:t>thuc</a:t>
            </a:r>
            <a:r>
              <a:rPr lang="en-US" b="0" i="0" dirty="0">
                <a:solidFill>
                  <a:srgbClr val="333333"/>
                </a:solidFill>
                <a:effectLst/>
                <a:latin typeface="zephtextregular"/>
              </a:rPr>
              <a:t>, who explicitly refuses to do so.</a:t>
            </a:r>
            <a:endParaRPr lang="en-US" dirty="0"/>
          </a:p>
        </p:txBody>
      </p:sp>
      <p:sp>
        <p:nvSpPr>
          <p:cNvPr id="4" name="Slide Number Placeholder 3"/>
          <p:cNvSpPr>
            <a:spLocks noGrp="1"/>
          </p:cNvSpPr>
          <p:nvPr>
            <p:ph type="sldNum" sz="quarter" idx="5"/>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1193125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allusions in </a:t>
            </a:r>
            <a:r>
              <a:rPr lang="en-US" dirty="0" err="1"/>
              <a:t>d&amp;c</a:t>
            </a:r>
            <a:r>
              <a:rPr lang="en-US" dirty="0"/>
              <a:t> are </a:t>
            </a:r>
            <a:r>
              <a:rPr lang="en-US" i="1" dirty="0"/>
              <a:t>learned</a:t>
            </a:r>
            <a:r>
              <a:rPr lang="en-US" i="0" dirty="0"/>
              <a:t> allusions; they test the reader’s knowledge of the classics.</a:t>
            </a:r>
          </a:p>
          <a:p>
            <a:r>
              <a:rPr lang="en-US" i="0" dirty="0"/>
              <a:t>but they’re also demonstrations of the author’s </a:t>
            </a:r>
            <a:r>
              <a:rPr lang="en-US" i="1" dirty="0"/>
              <a:t>paideia</a:t>
            </a:r>
            <a:r>
              <a:rPr lang="en-US" i="0" dirty="0"/>
              <a:t>, their education and refinement.</a:t>
            </a:r>
          </a:p>
          <a:p>
            <a:r>
              <a:rPr lang="en-US" dirty="0"/>
              <a:t>as such they signal the author’s desire to measure up to what’s expected of an educated person, in other words, the author’s literary ambition, they’re desire to </a:t>
            </a:r>
            <a:r>
              <a:rPr lang="en-US" i="1" dirty="0"/>
              <a:t>excel</a:t>
            </a:r>
            <a:r>
              <a:rPr lang="en-US" dirty="0"/>
              <a:t>.</a:t>
            </a:r>
          </a:p>
        </p:txBody>
      </p:sp>
      <p:sp>
        <p:nvSpPr>
          <p:cNvPr id="4" name="Slide Number Placeholder 3"/>
          <p:cNvSpPr>
            <a:spLocks noGrp="1"/>
          </p:cNvSpPr>
          <p:nvPr>
            <p:ph type="sldNum" sz="quarter" idx="5"/>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332018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novel illustrates </a:t>
            </a:r>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228860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them this image and ask them, with the music in mind (do they need to hear it again?), what story they “hear” and “see” to go along with the music and the image.</a:t>
            </a:r>
          </a:p>
          <a:p>
            <a:r>
              <a:rPr lang="en-US" dirty="0"/>
              <a:t>then explain that the music is ravel’s 1912 ballet and the image a set design for the premier performance. music and image capture the dreamy, never-never-</a:t>
            </a:r>
            <a:r>
              <a:rPr lang="en-US" dirty="0" err="1"/>
              <a:t>landish</a:t>
            </a:r>
            <a:r>
              <a:rPr lang="en-US" dirty="0"/>
              <a:t> atmosphere of the ancient novel of the same name. the sense of an imaginary past, sometimes with clear reference to a particular period, sometimes an eternal past purely of the imagination, will be central to a lot of what we’ll be studying. but how can something be both imaginary and real, both past-tense and present-tense (“present-tense in the sense of belonging to </a:t>
            </a:r>
            <a:r>
              <a:rPr lang="en-US" dirty="0" err="1"/>
              <a:t>someoneś</a:t>
            </a:r>
            <a:r>
              <a:rPr lang="en-US" dirty="0"/>
              <a:t>, not necessarily our, here and now), at the same time? shifting focus from ravel’s ballet to the text assigned for today, I’d suggest that some such question likely will guide much of our discussion today.</a:t>
            </a:r>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2668111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214088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always interested in students’ impressions of readings from this period. Things like Homer’s </a:t>
            </a:r>
            <a:r>
              <a:rPr lang="en-US" i="1" dirty="0"/>
              <a:t>Odyssey</a:t>
            </a:r>
            <a:r>
              <a:rPr lang="en-US" dirty="0"/>
              <a:t> or Sophocles</a:t>
            </a:r>
            <a:r>
              <a:rPr lang="en-US" i="1" dirty="0"/>
              <a:t> Oedipus Rex</a:t>
            </a:r>
            <a:r>
              <a:rPr lang="en-US" dirty="0"/>
              <a:t> — they’re real grabbers, they have that air of universality almost without even trying. </a:t>
            </a:r>
            <a:r>
              <a:rPr lang="en-US" i="1" dirty="0"/>
              <a:t>D&amp;C</a:t>
            </a:r>
            <a:r>
              <a:rPr lang="en-US" dirty="0"/>
              <a:t> tries pretty hard to create a certain atmosphere, but it’s not always clear that it’s one that instantly appeals to a modern readership. so, what are your thoughts?</a:t>
            </a:r>
          </a:p>
          <a:p>
            <a:r>
              <a:rPr lang="en-US" dirty="0"/>
              <a:t>Short Writing Assignment (SWA) prompt, very subjective this time, not particularly critical-analytical: Write 100-200 words conveying your impressions of the text. For instance, what kinds of stories/films/anything does it remind you of? What's different about it? Really, anything, provided it has to do with the reading. (Just a reminder that for these </a:t>
            </a:r>
            <a:r>
              <a:rPr lang="en-US" dirty="0" err="1"/>
              <a:t>SWAs</a:t>
            </a:r>
            <a:r>
              <a:rPr lang="en-US" dirty="0"/>
              <a:t>, we're working on our writing. Please don't use AI for any part of it: I want to read you, not some robot. Plus, how can I help you with your writing if there's nothing there of you for me to comment on?</a:t>
            </a:r>
          </a:p>
          <a:p>
            <a:r>
              <a:rPr lang="en-US" dirty="0"/>
              <a:t>my impression: the reading is full of lots of little events that kind of happen and disappear, and there’s not a lot of structure or suspense — this wouldn’t make a great movie. but it does kind of feel like how days pass when you’re maybe 12 and it’s summer and school’s out. it feels more decorative than substantial. so if any substance is there, we’re going to have to be really sensitive to it.</a:t>
            </a:r>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193527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14939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5998D-6D45-4D5B-815E-F0D6B3E94196}" type="slidenum">
              <a:rPr lang="en-US"/>
              <a:pPr/>
              <a:t>6</a:t>
            </a:fld>
            <a:endParaRPr lang="en-US"/>
          </a:p>
        </p:txBody>
      </p:sp>
      <p:sp>
        <p:nvSpPr>
          <p:cNvPr id="106498" name="Rectangle 2"/>
          <p:cNvSpPr>
            <a:spLocks noGrp="1" noRot="1" noChangeAspect="1" noChangeArrowheads="1" noTextEdit="1"/>
          </p:cNvSpPr>
          <p:nvPr>
            <p:ph type="sldImg"/>
          </p:nvPr>
        </p:nvSpPr>
        <p:spPr>
          <a:xfrm>
            <a:off x="1793875" y="700088"/>
            <a:ext cx="3452813" cy="1943100"/>
          </a:xfrm>
          <a:ln/>
        </p:spPr>
      </p:sp>
      <p:sp>
        <p:nvSpPr>
          <p:cNvPr id="106499" name="Rectangle 3"/>
          <p:cNvSpPr>
            <a:spLocks noGrp="1" noChangeArrowheads="1"/>
          </p:cNvSpPr>
          <p:nvPr>
            <p:ph type="body" idx="1"/>
          </p:nvPr>
        </p:nvSpPr>
        <p:spPr/>
        <p:txBody>
          <a:bodyPr/>
          <a:lstStyle/>
          <a:p>
            <a:r>
              <a:rPr lang="en-US" dirty="0"/>
              <a:t>“</a:t>
            </a:r>
            <a:r>
              <a:rPr lang="en-US" sz="1800" dirty="0">
                <a:solidFill>
                  <a:srgbClr val="000000"/>
                </a:solidFill>
              </a:rPr>
              <a:t>It is especially concerned with the countryside because its heroes are exposed urban aristocrats who are brought up there as foundlings by peasant farmers.” (Swain)</a:t>
            </a:r>
            <a:endParaRPr lang="en-US" dirty="0"/>
          </a:p>
          <a:p>
            <a:r>
              <a:rPr lang="en-US" dirty="0"/>
              <a:t>the tokens are a conventional touch having to do with exposure.</a:t>
            </a:r>
          </a:p>
          <a:p>
            <a:r>
              <a:rPr lang="en-US" dirty="0"/>
              <a:t>what is the where and when of the story?</a:t>
            </a:r>
          </a:p>
        </p:txBody>
      </p:sp>
    </p:spTree>
    <p:extLst>
      <p:ext uri="{BB962C8B-B14F-4D97-AF65-F5344CB8AC3E}">
        <p14:creationId xmlns:p14="http://schemas.microsoft.com/office/powerpoint/2010/main" val="111220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276962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novel’s focus on the loves of shepherds strongly recalls bucolic poetry and Sappho. Both have pastoral elements, both feature eros</a:t>
            </a:r>
          </a:p>
        </p:txBody>
      </p:sp>
      <p:sp>
        <p:nvSpPr>
          <p:cNvPr id="4" name="Slide Number Placeholder 3"/>
          <p:cNvSpPr>
            <a:spLocks noGrp="1"/>
          </p:cNvSpPr>
          <p:nvPr>
            <p:ph type="sldNum" sz="quarter" idx="5"/>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10145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1375036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0699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Longus Daphnis and Chloe</a:t>
            </a:r>
            <a:endParaRPr lang="en-US" dirty="0"/>
          </a:p>
        </p:txBody>
      </p:sp>
      <p:sp>
        <p:nvSpPr>
          <p:cNvPr id="4" name="Date Placeholder 3"/>
          <p:cNvSpPr>
            <a:spLocks noGrp="1"/>
          </p:cNvSpPr>
          <p:nvPr>
            <p:ph type="dt" sz="half" idx="10"/>
          </p:nvPr>
        </p:nvSpPr>
        <p:spPr/>
        <p:txBody>
          <a:bodyPr/>
          <a:lstStyle/>
          <a:p>
            <a:r>
              <a:rPr lang="en-US"/>
              <a:t>19-apr 2018</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07674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Longus Daphnis and Chloe</a:t>
            </a:r>
            <a:endParaRPr lang="en-US" dirty="0"/>
          </a:p>
        </p:txBody>
      </p:sp>
      <p:sp>
        <p:nvSpPr>
          <p:cNvPr id="4" name="Date Placeholder 3"/>
          <p:cNvSpPr>
            <a:spLocks noGrp="1"/>
          </p:cNvSpPr>
          <p:nvPr>
            <p:ph type="dt" sz="half" idx="10"/>
          </p:nvPr>
        </p:nvSpPr>
        <p:spPr/>
        <p:txBody>
          <a:bodyPr/>
          <a:lstStyle/>
          <a:p>
            <a:r>
              <a:rPr lang="en-US"/>
              <a:t>19-apr 2018</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98078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Longus Daphnis and Chloe</a:t>
            </a:r>
            <a:endParaRPr lang="en-US" dirty="0"/>
          </a:p>
        </p:txBody>
      </p:sp>
      <p:sp>
        <p:nvSpPr>
          <p:cNvPr id="4" name="Date Placeholder 3"/>
          <p:cNvSpPr>
            <a:spLocks noGrp="1"/>
          </p:cNvSpPr>
          <p:nvPr>
            <p:ph type="dt" sz="half" idx="10"/>
          </p:nvPr>
        </p:nvSpPr>
        <p:spPr/>
        <p:txBody>
          <a:bodyPr/>
          <a:lstStyle/>
          <a:p>
            <a:r>
              <a:rPr lang="en-US"/>
              <a:t>19-apr 2018</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00538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567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Longus Daphnis and Chloe</a:t>
            </a:r>
            <a:endParaRPr lang="en-US" dirty="0"/>
          </a:p>
        </p:txBody>
      </p:sp>
      <p:sp>
        <p:nvSpPr>
          <p:cNvPr id="5" name="Date Placeholder 4"/>
          <p:cNvSpPr>
            <a:spLocks noGrp="1"/>
          </p:cNvSpPr>
          <p:nvPr>
            <p:ph type="dt" sz="half" idx="10"/>
          </p:nvPr>
        </p:nvSpPr>
        <p:spPr/>
        <p:txBody>
          <a:bodyPr/>
          <a:lstStyle/>
          <a:p>
            <a:r>
              <a:rPr lang="en-US"/>
              <a:t>19-apr 2018</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Longus Daphnis and Chloe</a:t>
            </a:r>
            <a:endParaRPr lang="en-US" dirty="0"/>
          </a:p>
        </p:txBody>
      </p:sp>
      <p:sp>
        <p:nvSpPr>
          <p:cNvPr id="7" name="Date Placeholder 6"/>
          <p:cNvSpPr>
            <a:spLocks noGrp="1"/>
          </p:cNvSpPr>
          <p:nvPr>
            <p:ph type="dt" sz="half" idx="10"/>
          </p:nvPr>
        </p:nvSpPr>
        <p:spPr/>
        <p:txBody>
          <a:bodyPr/>
          <a:lstStyle/>
          <a:p>
            <a:r>
              <a:rPr lang="en-US"/>
              <a:t>19-apr 2018</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60990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8641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2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Longus Daphnis and Chloe</a:t>
            </a:r>
            <a:endParaRPr lang="en-US" dirty="0"/>
          </a:p>
        </p:txBody>
      </p:sp>
      <p:sp>
        <p:nvSpPr>
          <p:cNvPr id="5" name="Date Placeholder 4"/>
          <p:cNvSpPr>
            <a:spLocks noGrp="1"/>
          </p:cNvSpPr>
          <p:nvPr>
            <p:ph type="dt" sz="half" idx="10"/>
          </p:nvPr>
        </p:nvSpPr>
        <p:spPr/>
        <p:txBody>
          <a:bodyPr/>
          <a:lstStyle/>
          <a:p>
            <a:r>
              <a:rPr lang="en-US"/>
              <a:t>19-apr 2018</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86179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a:t>Longus Daphnis and Chloe</a:t>
            </a:r>
            <a:endParaRPr lang="en-US" dirty="0"/>
          </a:p>
        </p:txBody>
      </p:sp>
      <p:sp>
        <p:nvSpPr>
          <p:cNvPr id="5" name="Date Placeholder 4"/>
          <p:cNvSpPr>
            <a:spLocks noGrp="1"/>
          </p:cNvSpPr>
          <p:nvPr>
            <p:ph type="dt" sz="half" idx="10"/>
          </p:nvPr>
        </p:nvSpPr>
        <p:spPr/>
        <p:txBody>
          <a:bodyPr/>
          <a:lstStyle/>
          <a:p>
            <a:r>
              <a:rPr lang="en-US"/>
              <a:t>19-apr 2018</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4293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Longus Daphnis and Chloe</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19-apr 2018</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22835307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4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A9CC9AC5-2572-4237-8525-D33D9F56F0BA}"/>
              </a:ext>
            </a:extLst>
          </p:cNvPr>
          <p:cNvSpPr txBox="1">
            <a:spLocks noGrp="1" noChangeArrowheads="1"/>
          </p:cNvSpPr>
          <p:nvPr>
            <p:ph type="title" idx="4294967295"/>
          </p:nvPr>
        </p:nvSpPr>
        <p:spPr>
          <a:xfrm>
            <a:off x="278297" y="2339713"/>
            <a:ext cx="6736343" cy="9464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chemeClr val="tx2"/>
                </a:solidFill>
                <a:effectLst/>
                <a:uLnTx/>
                <a:uFillTx/>
                <a:latin typeface="Bradley Hand ITC" panose="03070402050302030203" pitchFamily="66" charset="0"/>
                <a:ea typeface="+mj-ea"/>
                <a:cs typeface="+mj-cs"/>
              </a:rPr>
              <a:t>The Past Is Ever New</a:t>
            </a:r>
            <a:endParaRPr kumimoji="0" lang="en-US" sz="6000" b="0" i="0" u="none" strike="noStrike" kern="1200" cap="none" spc="0" normalizeH="0" baseline="0" noProof="0" dirty="0">
              <a:ln>
                <a:noFill/>
              </a:ln>
              <a:solidFill>
                <a:schemeClr val="tx2"/>
              </a:solidFill>
              <a:effectLst/>
              <a:uLnTx/>
              <a:uFillTx/>
              <a:latin typeface="Bradley Hand ITC" panose="03070402050302030203" pitchFamily="66" charset="0"/>
              <a:ea typeface="+mj-ea"/>
              <a:cs typeface="+mj-cs"/>
            </a:endParaRPr>
          </a:p>
        </p:txBody>
      </p:sp>
      <p:sp>
        <p:nvSpPr>
          <p:cNvPr id="11" name="Rectangle 3">
            <a:extLst>
              <a:ext uri="{FF2B5EF4-FFF2-40B4-BE49-F238E27FC236}">
                <a16:creationId xmlns:a16="http://schemas.microsoft.com/office/drawing/2014/main" id="{626F956C-DB9A-4150-A0A8-1B28A7F1390E}"/>
              </a:ext>
            </a:extLst>
          </p:cNvPr>
          <p:cNvSpPr txBox="1">
            <a:spLocks noChangeArrowheads="1"/>
          </p:cNvSpPr>
          <p:nvPr/>
        </p:nvSpPr>
        <p:spPr>
          <a:xfrm>
            <a:off x="2130291" y="3605213"/>
            <a:ext cx="4884350" cy="653705"/>
          </a:xfrm>
          <a:prstGeom prst="rect">
            <a:avLst/>
          </a:prstGeom>
          <a:noFill/>
        </p:spPr>
        <p:txBody>
          <a:bodyPr vert="horz" wrap="none" lIns="91440" tIns="45720" rIns="91440" bIns="45720" rtlCol="0">
            <a:spAutoFit/>
          </a:bodyPr>
          <a:lst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lgn="r">
              <a:buNone/>
            </a:pPr>
            <a:r>
              <a:rPr lang="en-US" b="1" dirty="0">
                <a:solidFill>
                  <a:schemeClr val="tx2"/>
                </a:solidFill>
                <a:latin typeface="Bradley Hand ITC" pitchFamily="66" charset="0"/>
              </a:rPr>
              <a:t>Longus </a:t>
            </a:r>
            <a:r>
              <a:rPr lang="en-US" b="1" i="1" dirty="0">
                <a:solidFill>
                  <a:schemeClr val="tx2"/>
                </a:solidFill>
                <a:latin typeface="Bradley Hand ITC" pitchFamily="66" charset="0"/>
              </a:rPr>
              <a:t>Daphnis &amp; Chloe</a:t>
            </a:r>
            <a:r>
              <a:rPr lang="en-US" b="1" dirty="0">
                <a:solidFill>
                  <a:schemeClr val="tx2"/>
                </a:solidFill>
                <a:latin typeface="Bradley Hand ITC" pitchFamily="66" charset="0"/>
              </a:rPr>
              <a:t> 1</a:t>
            </a:r>
          </a:p>
        </p:txBody>
      </p:sp>
      <p:sp>
        <p:nvSpPr>
          <p:cNvPr id="4" name="TextBox 3">
            <a:extLst>
              <a:ext uri="{FF2B5EF4-FFF2-40B4-BE49-F238E27FC236}">
                <a16:creationId xmlns:a16="http://schemas.microsoft.com/office/drawing/2014/main" id="{1F240EAB-064F-4604-AD69-CC35B2A21582}"/>
              </a:ext>
            </a:extLst>
          </p:cNvPr>
          <p:cNvSpPr txBox="1"/>
          <p:nvPr/>
        </p:nvSpPr>
        <p:spPr>
          <a:xfrm>
            <a:off x="1977638" y="5859267"/>
            <a:ext cx="4868640" cy="341632"/>
          </a:xfrm>
          <a:prstGeom prst="rect">
            <a:avLst/>
          </a:prstGeom>
          <a:noFill/>
        </p:spPr>
        <p:txBody>
          <a:bodyPr wrap="none" rtlCol="0" anchor="b" anchorCtr="0">
            <a:spAutoFit/>
          </a:bodyPr>
          <a:lstStyle/>
          <a:p>
            <a:pPr algn="r">
              <a:lnSpc>
                <a:spcPct val="90000"/>
              </a:lnSpc>
            </a:pPr>
            <a:r>
              <a:rPr lang="en-US" dirty="0"/>
              <a:t>Background: Chagall, Daphnis and Chloe</a:t>
            </a:r>
          </a:p>
        </p:txBody>
      </p:sp>
    </p:spTree>
    <p:extLst>
      <p:ext uri="{BB962C8B-B14F-4D97-AF65-F5344CB8AC3E}">
        <p14:creationId xmlns:p14="http://schemas.microsoft.com/office/powerpoint/2010/main" val="38374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563A98-3DA3-4CE9-BFEC-A3C205E9C575}"/>
              </a:ext>
            </a:extLst>
          </p:cNvPr>
          <p:cNvSpPr txBox="1">
            <a:spLocks noGrp="1"/>
          </p:cNvSpPr>
          <p:nvPr>
            <p:ph type="title" idx="4294967295"/>
          </p:nvPr>
        </p:nvSpPr>
        <p:spPr>
          <a:xfrm>
            <a:off x="519757" y="762058"/>
            <a:ext cx="7560083" cy="7017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0" i="1" u="none" strike="noStrike" kern="1200" cap="none" spc="0" normalizeH="0" baseline="0" noProof="0" dirty="0">
                <a:ln>
                  <a:noFill/>
                </a:ln>
                <a:solidFill>
                  <a:schemeClr val="bg1"/>
                </a:solidFill>
                <a:effectLst/>
                <a:uLnTx/>
                <a:uFillTx/>
                <a:latin typeface="+mn-lt"/>
                <a:ea typeface="+mn-ea"/>
                <a:cs typeface="+mn-cs"/>
              </a:rPr>
              <a:t>erōs</a:t>
            </a:r>
            <a:r>
              <a:rPr kumimoji="0" lang="en-US" sz="4400" b="0" i="0" u="none" strike="noStrike" kern="1200" cap="none" spc="0" normalizeH="0" baseline="0" noProof="0" dirty="0">
                <a:ln>
                  <a:noFill/>
                </a:ln>
                <a:solidFill>
                  <a:schemeClr val="bg1"/>
                </a:solidFill>
                <a:effectLst/>
                <a:uLnTx/>
                <a:uFillTx/>
                <a:latin typeface="+mn-lt"/>
                <a:ea typeface="+mn-ea"/>
                <a:cs typeface="+mn-cs"/>
              </a:rPr>
              <a:t>: “desire,” “lust,” “love”</a:t>
            </a:r>
          </a:p>
        </p:txBody>
      </p:sp>
      <p:sp>
        <p:nvSpPr>
          <p:cNvPr id="5" name="TextBox 4">
            <a:extLst>
              <a:ext uri="{FF2B5EF4-FFF2-40B4-BE49-F238E27FC236}">
                <a16:creationId xmlns:a16="http://schemas.microsoft.com/office/drawing/2014/main" id="{34AEE90B-1EA3-4F04-A9FE-438C3CDDB805}"/>
              </a:ext>
            </a:extLst>
          </p:cNvPr>
          <p:cNvSpPr txBox="1"/>
          <p:nvPr/>
        </p:nvSpPr>
        <p:spPr>
          <a:xfrm>
            <a:off x="519757" y="2127296"/>
            <a:ext cx="6567824" cy="3416320"/>
          </a:xfrm>
          <a:prstGeom prst="rect">
            <a:avLst/>
          </a:prstGeom>
          <a:noFill/>
        </p:spPr>
        <p:txBody>
          <a:bodyPr wrap="none" rtlCol="0">
            <a:spAutoFit/>
          </a:bodyPr>
          <a:lstStyle/>
          <a:p>
            <a:pPr>
              <a:lnSpc>
                <a:spcPct val="90000"/>
              </a:lnSpc>
            </a:pPr>
            <a:r>
              <a:rPr lang="en-US" sz="2400" dirty="0">
                <a:solidFill>
                  <a:schemeClr val="bg1"/>
                </a:solidFill>
              </a:rPr>
              <a:t>“… Whom should I persuade (now again)</a:t>
            </a:r>
          </a:p>
          <a:p>
            <a:pPr>
              <a:lnSpc>
                <a:spcPct val="90000"/>
              </a:lnSpc>
            </a:pPr>
            <a:r>
              <a:rPr lang="en-US" sz="2400" dirty="0">
                <a:solidFill>
                  <a:schemeClr val="bg1"/>
                </a:solidFill>
              </a:rPr>
              <a:t>to lead you back into her love? Who, O</a:t>
            </a:r>
          </a:p>
          <a:p>
            <a:pPr>
              <a:lnSpc>
                <a:spcPct val="90000"/>
              </a:lnSpc>
            </a:pPr>
            <a:r>
              <a:rPr lang="en-US" sz="2400" dirty="0">
                <a:solidFill>
                  <a:schemeClr val="bg1"/>
                </a:solidFill>
              </a:rPr>
              <a:t>   Sappho, is wronging you?</a:t>
            </a:r>
          </a:p>
          <a:p>
            <a:pPr>
              <a:lnSpc>
                <a:spcPct val="90000"/>
              </a:lnSpc>
            </a:pPr>
            <a:r>
              <a:rPr lang="en-US" sz="2400" dirty="0">
                <a:solidFill>
                  <a:schemeClr val="bg1"/>
                </a:solidFill>
              </a:rPr>
              <a:t> </a:t>
            </a:r>
          </a:p>
          <a:p>
            <a:pPr>
              <a:lnSpc>
                <a:spcPct val="90000"/>
              </a:lnSpc>
            </a:pPr>
            <a:r>
              <a:rPr lang="en-US" sz="2400" dirty="0">
                <a:solidFill>
                  <a:schemeClr val="bg1"/>
                </a:solidFill>
              </a:rPr>
              <a:t>“For if she flees, soon she will pursue.</a:t>
            </a:r>
          </a:p>
          <a:p>
            <a:pPr>
              <a:lnSpc>
                <a:spcPct val="90000"/>
              </a:lnSpc>
            </a:pPr>
            <a:r>
              <a:rPr lang="en-US" sz="2400" dirty="0">
                <a:solidFill>
                  <a:schemeClr val="bg1"/>
                </a:solidFill>
              </a:rPr>
              <a:t>If she refuses gifts, rather will she give them.</a:t>
            </a:r>
          </a:p>
          <a:p>
            <a:pPr>
              <a:lnSpc>
                <a:spcPct val="90000"/>
              </a:lnSpc>
            </a:pPr>
            <a:r>
              <a:rPr lang="en-US" sz="2400" dirty="0">
                <a:solidFill>
                  <a:schemeClr val="bg1"/>
                </a:solidFill>
              </a:rPr>
              <a:t>If she does not love, soon she will love</a:t>
            </a:r>
          </a:p>
          <a:p>
            <a:pPr>
              <a:lnSpc>
                <a:spcPct val="90000"/>
              </a:lnSpc>
            </a:pPr>
            <a:r>
              <a:rPr lang="en-US" sz="2400" dirty="0">
                <a:solidFill>
                  <a:schemeClr val="bg1"/>
                </a:solidFill>
              </a:rPr>
              <a:t>   even unwilling.”</a:t>
            </a:r>
            <a:br>
              <a:rPr lang="en-US" sz="2400" dirty="0">
                <a:solidFill>
                  <a:schemeClr val="bg1"/>
                </a:solidFill>
              </a:rPr>
            </a:br>
            <a:endParaRPr lang="en-US" sz="2400" dirty="0">
              <a:solidFill>
                <a:schemeClr val="bg1"/>
              </a:solidFill>
            </a:endParaRPr>
          </a:p>
          <a:p>
            <a:pPr>
              <a:lnSpc>
                <a:spcPct val="90000"/>
              </a:lnSpc>
            </a:pPr>
            <a:r>
              <a:rPr lang="en-US" sz="2400" dirty="0">
                <a:solidFill>
                  <a:schemeClr val="bg1"/>
                </a:solidFill>
              </a:rPr>
              <a:t>(Sappho fragment 1, trans. Carson)</a:t>
            </a:r>
          </a:p>
        </p:txBody>
      </p:sp>
      <p:pic>
        <p:nvPicPr>
          <p:cNvPr id="3" name="Picture 2" descr="See caption">
            <a:extLst>
              <a:ext uri="{FF2B5EF4-FFF2-40B4-BE49-F238E27FC236}">
                <a16:creationId xmlns:a16="http://schemas.microsoft.com/office/drawing/2014/main" id="{34938B35-B656-44AD-90FD-52C3252A9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2193" y="1057524"/>
            <a:ext cx="3161968" cy="4742953"/>
          </a:xfrm>
          <a:prstGeom prst="rect">
            <a:avLst/>
          </a:prstGeom>
        </p:spPr>
      </p:pic>
      <p:sp>
        <p:nvSpPr>
          <p:cNvPr id="4" name="TextBox 3">
            <a:extLst>
              <a:ext uri="{FF2B5EF4-FFF2-40B4-BE49-F238E27FC236}">
                <a16:creationId xmlns:a16="http://schemas.microsoft.com/office/drawing/2014/main" id="{11C785E2-20EE-4856-8C86-73DCCECF3300}"/>
              </a:ext>
            </a:extLst>
          </p:cNvPr>
          <p:cNvSpPr txBox="1"/>
          <p:nvPr/>
        </p:nvSpPr>
        <p:spPr>
          <a:xfrm>
            <a:off x="7982319" y="5951553"/>
            <a:ext cx="4161716" cy="341632"/>
          </a:xfrm>
          <a:prstGeom prst="rect">
            <a:avLst/>
          </a:prstGeom>
          <a:noFill/>
        </p:spPr>
        <p:txBody>
          <a:bodyPr wrap="none" rtlCol="0">
            <a:spAutoFit/>
          </a:bodyPr>
          <a:lstStyle/>
          <a:p>
            <a:pPr algn="r">
              <a:lnSpc>
                <a:spcPct val="90000"/>
              </a:lnSpc>
            </a:pPr>
            <a:r>
              <a:rPr lang="en-US" dirty="0">
                <a:solidFill>
                  <a:schemeClr val="bg1"/>
                </a:solidFill>
              </a:rPr>
              <a:t>Sappho, vase painting 480–470 BCE</a:t>
            </a:r>
          </a:p>
        </p:txBody>
      </p:sp>
    </p:spTree>
    <p:extLst>
      <p:ext uri="{BB962C8B-B14F-4D97-AF65-F5344CB8AC3E}">
        <p14:creationId xmlns:p14="http://schemas.microsoft.com/office/powerpoint/2010/main" val="6261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7E69-58B8-4A1A-945A-33538423CD01}"/>
              </a:ext>
            </a:extLst>
          </p:cNvPr>
          <p:cNvSpPr>
            <a:spLocks noGrp="1"/>
          </p:cNvSpPr>
          <p:nvPr>
            <p:ph type="title"/>
          </p:nvPr>
        </p:nvSpPr>
        <p:spPr/>
        <p:txBody>
          <a:bodyPr/>
          <a:lstStyle/>
          <a:p>
            <a:r>
              <a:rPr lang="en-US" dirty="0"/>
              <a:t>A Love Triangle</a:t>
            </a:r>
          </a:p>
        </p:txBody>
      </p:sp>
      <p:grpSp>
        <p:nvGrpSpPr>
          <p:cNvPr id="9" name="Group 8" descr="Daphnis, Chloe, Dorco, romantic triangle">
            <a:extLst>
              <a:ext uri="{FF2B5EF4-FFF2-40B4-BE49-F238E27FC236}">
                <a16:creationId xmlns:a16="http://schemas.microsoft.com/office/drawing/2014/main" id="{C424CC84-BCB3-4D45-9614-61401B470F89}"/>
              </a:ext>
            </a:extLst>
          </p:cNvPr>
          <p:cNvGrpSpPr/>
          <p:nvPr/>
        </p:nvGrpSpPr>
        <p:grpSpPr>
          <a:xfrm>
            <a:off x="2785563" y="2108189"/>
            <a:ext cx="6315235" cy="3928348"/>
            <a:chOff x="2785563" y="2234316"/>
            <a:chExt cx="6315235" cy="3928348"/>
          </a:xfrm>
        </p:grpSpPr>
        <p:sp>
          <p:nvSpPr>
            <p:cNvPr id="4" name="Isosceles Triangle 3">
              <a:extLst>
                <a:ext uri="{FF2B5EF4-FFF2-40B4-BE49-F238E27FC236}">
                  <a16:creationId xmlns:a16="http://schemas.microsoft.com/office/drawing/2014/main" id="{AD400A1C-BFAB-4CC6-8106-84045FDB3B6D}"/>
                </a:ext>
              </a:extLst>
            </p:cNvPr>
            <p:cNvSpPr/>
            <p:nvPr/>
          </p:nvSpPr>
          <p:spPr>
            <a:xfrm>
              <a:off x="4170461" y="2770366"/>
              <a:ext cx="3856199" cy="3324309"/>
            </a:xfrm>
            <a:prstGeom prst="triangle">
              <a:avLst/>
            </a:prstGeom>
            <a:noFill/>
            <a:ln w="25400">
              <a:solidFill>
                <a:schemeClr val="tx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4349C20B-34D4-45AC-823F-A9D15B284E42}"/>
                </a:ext>
              </a:extLst>
            </p:cNvPr>
            <p:cNvSpPr txBox="1"/>
            <p:nvPr/>
          </p:nvSpPr>
          <p:spPr>
            <a:xfrm>
              <a:off x="5587703" y="2234316"/>
              <a:ext cx="1013419" cy="480131"/>
            </a:xfrm>
            <a:prstGeom prst="rect">
              <a:avLst/>
            </a:prstGeom>
            <a:noFill/>
          </p:spPr>
          <p:txBody>
            <a:bodyPr wrap="none" rtlCol="0">
              <a:spAutoFit/>
            </a:bodyPr>
            <a:lstStyle/>
            <a:p>
              <a:pPr algn="ctr">
                <a:lnSpc>
                  <a:spcPct val="90000"/>
                </a:lnSpc>
              </a:pPr>
              <a:r>
                <a:rPr lang="en-US" sz="2800" dirty="0">
                  <a:solidFill>
                    <a:schemeClr val="tx2"/>
                  </a:solidFill>
                  <a:latin typeface="Calibri" panose="020F0502020204030204" pitchFamily="34" charset="0"/>
                  <a:ea typeface="Calibri" panose="020F0502020204030204" pitchFamily="34" charset="0"/>
                  <a:cs typeface="Calibri" panose="020F0502020204030204" pitchFamily="34" charset="0"/>
                </a:rPr>
                <a:t>Chloe</a:t>
              </a:r>
            </a:p>
          </p:txBody>
        </p:sp>
        <p:sp>
          <p:nvSpPr>
            <p:cNvPr id="7" name="TextBox 6">
              <a:extLst>
                <a:ext uri="{FF2B5EF4-FFF2-40B4-BE49-F238E27FC236}">
                  <a16:creationId xmlns:a16="http://schemas.microsoft.com/office/drawing/2014/main" id="{3B8499FE-CF46-4928-BE1F-5BB4159461D0}"/>
                </a:ext>
              </a:extLst>
            </p:cNvPr>
            <p:cNvSpPr txBox="1"/>
            <p:nvPr/>
          </p:nvSpPr>
          <p:spPr>
            <a:xfrm>
              <a:off x="2785563" y="5682533"/>
              <a:ext cx="1367683" cy="480131"/>
            </a:xfrm>
            <a:prstGeom prst="rect">
              <a:avLst/>
            </a:prstGeom>
            <a:noFill/>
          </p:spPr>
          <p:txBody>
            <a:bodyPr wrap="none" rtlCol="0">
              <a:spAutoFit/>
            </a:bodyPr>
            <a:lstStyle/>
            <a:p>
              <a:pPr algn="r">
                <a:lnSpc>
                  <a:spcPct val="90000"/>
                </a:lnSpc>
              </a:pPr>
              <a:r>
                <a:rPr lang="en-US" sz="2800" dirty="0">
                  <a:solidFill>
                    <a:schemeClr val="tx2"/>
                  </a:solidFill>
                  <a:latin typeface="Calibri" panose="020F0502020204030204" pitchFamily="34" charset="0"/>
                  <a:ea typeface="Calibri" panose="020F0502020204030204" pitchFamily="34" charset="0"/>
                  <a:cs typeface="Calibri" panose="020F0502020204030204" pitchFamily="34" charset="0"/>
                </a:rPr>
                <a:t>Daphnis</a:t>
              </a:r>
            </a:p>
          </p:txBody>
        </p:sp>
        <p:sp>
          <p:nvSpPr>
            <p:cNvPr id="8" name="TextBox 7">
              <a:extLst>
                <a:ext uri="{FF2B5EF4-FFF2-40B4-BE49-F238E27FC236}">
                  <a16:creationId xmlns:a16="http://schemas.microsoft.com/office/drawing/2014/main" id="{A2DB983F-69A0-4B0D-BEB0-0244CC19F286}"/>
                </a:ext>
              </a:extLst>
            </p:cNvPr>
            <p:cNvSpPr txBox="1"/>
            <p:nvPr/>
          </p:nvSpPr>
          <p:spPr>
            <a:xfrm>
              <a:off x="8047496" y="5682533"/>
              <a:ext cx="1053302" cy="480131"/>
            </a:xfrm>
            <a:prstGeom prst="rect">
              <a:avLst/>
            </a:prstGeom>
            <a:noFill/>
          </p:spPr>
          <p:txBody>
            <a:bodyPr wrap="none" rtlCol="0">
              <a:spAutoFit/>
            </a:bodyPr>
            <a:lstStyle/>
            <a:p>
              <a:pPr>
                <a:lnSpc>
                  <a:spcPct val="90000"/>
                </a:lnSpc>
              </a:pPr>
              <a:r>
                <a:rPr lang="en-US" sz="2800" dirty="0" err="1">
                  <a:solidFill>
                    <a:schemeClr val="tx2"/>
                  </a:solidFill>
                  <a:latin typeface="Calibri" panose="020F0502020204030204" pitchFamily="34" charset="0"/>
                  <a:ea typeface="Calibri" panose="020F0502020204030204" pitchFamily="34" charset="0"/>
                  <a:cs typeface="Calibri" panose="020F0502020204030204" pitchFamily="34" charset="0"/>
                </a:rPr>
                <a:t>Dorco</a:t>
              </a:r>
              <a:endParaRPr lang="en-US" sz="28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2579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D9F3A9-BD27-4C6E-B443-CAC1F766A8C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7931" y="3175062"/>
            <a:ext cx="5453280" cy="3408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90E3E4-A051-4C17-897B-2D8ACF94F997}"/>
              </a:ext>
            </a:extLst>
          </p:cNvPr>
          <p:cNvSpPr>
            <a:spLocks noGrp="1"/>
          </p:cNvSpPr>
          <p:nvPr>
            <p:ph type="title"/>
          </p:nvPr>
        </p:nvSpPr>
        <p:spPr/>
        <p:txBody>
          <a:bodyPr/>
          <a:lstStyle/>
          <a:p>
            <a:r>
              <a:rPr lang="en-US" dirty="0"/>
              <a:t>D v D Beauty Contest (pp. 35–37)</a:t>
            </a:r>
          </a:p>
        </p:txBody>
      </p:sp>
      <p:sp>
        <p:nvSpPr>
          <p:cNvPr id="3" name="Content Placeholder 2">
            <a:extLst>
              <a:ext uri="{FF2B5EF4-FFF2-40B4-BE49-F238E27FC236}">
                <a16:creationId xmlns:a16="http://schemas.microsoft.com/office/drawing/2014/main" id="{A540035E-4D7A-42A4-80F8-DA706EA26672}"/>
              </a:ext>
            </a:extLst>
          </p:cNvPr>
          <p:cNvSpPr>
            <a:spLocks noGrp="1"/>
          </p:cNvSpPr>
          <p:nvPr>
            <p:ph idx="1"/>
          </p:nvPr>
        </p:nvSpPr>
        <p:spPr/>
        <p:txBody>
          <a:bodyPr/>
          <a:lstStyle/>
          <a:p>
            <a:r>
              <a:rPr lang="en-US" dirty="0"/>
              <a:t>How conducted?</a:t>
            </a:r>
          </a:p>
          <a:p>
            <a:r>
              <a:rPr lang="en-US" i="1" dirty="0"/>
              <a:t>Through rhetoric and debate!</a:t>
            </a:r>
            <a:endParaRPr lang="en-US" dirty="0"/>
          </a:p>
          <a:p>
            <a:pPr lvl="1"/>
            <a:r>
              <a:rPr lang="en-US" dirty="0"/>
              <a:t>Antithesis</a:t>
            </a:r>
          </a:p>
          <a:p>
            <a:pPr lvl="1"/>
            <a:r>
              <a:rPr lang="en-US" dirty="0"/>
              <a:t>Analogy</a:t>
            </a:r>
          </a:p>
          <a:p>
            <a:pPr lvl="1"/>
            <a:r>
              <a:rPr lang="en-US" dirty="0"/>
              <a:t>Spin (</a:t>
            </a:r>
            <a:r>
              <a:rPr lang="en-US" i="1" dirty="0" err="1"/>
              <a:t>khrōma</a:t>
            </a:r>
            <a:r>
              <a:rPr lang="en-US" dirty="0"/>
              <a:t>, “color”)</a:t>
            </a:r>
          </a:p>
        </p:txBody>
      </p:sp>
    </p:spTree>
    <p:extLst>
      <p:ext uri="{BB962C8B-B14F-4D97-AF65-F5344CB8AC3E}">
        <p14:creationId xmlns:p14="http://schemas.microsoft.com/office/powerpoint/2010/main" val="426653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C848-37FD-491B-AC2D-136BA8CBB24E}"/>
              </a:ext>
            </a:extLst>
          </p:cNvPr>
          <p:cNvSpPr>
            <a:spLocks noGrp="1"/>
          </p:cNvSpPr>
          <p:nvPr>
            <p:ph type="title"/>
          </p:nvPr>
        </p:nvSpPr>
        <p:spPr/>
        <p:txBody>
          <a:bodyPr/>
          <a:lstStyle/>
          <a:p>
            <a:r>
              <a:rPr lang="en-US" dirty="0"/>
              <a:t>Arrow of Emulation (</a:t>
            </a:r>
            <a:r>
              <a:rPr lang="en-US" i="1" dirty="0"/>
              <a:t>zēlos</a:t>
            </a:r>
            <a:r>
              <a:rPr lang="en-US" dirty="0"/>
              <a:t>)</a:t>
            </a:r>
          </a:p>
        </p:txBody>
      </p:sp>
      <p:grpSp>
        <p:nvGrpSpPr>
          <p:cNvPr id="15" name="Group 14" descr="Arrow of ambition">
            <a:extLst>
              <a:ext uri="{FF2B5EF4-FFF2-40B4-BE49-F238E27FC236}">
                <a16:creationId xmlns:a16="http://schemas.microsoft.com/office/drawing/2014/main" id="{D4FE5AFE-1535-434A-8FD6-9735C80BB7C8}"/>
              </a:ext>
            </a:extLst>
          </p:cNvPr>
          <p:cNvGrpSpPr/>
          <p:nvPr/>
        </p:nvGrpSpPr>
        <p:grpSpPr>
          <a:xfrm>
            <a:off x="343513" y="3027344"/>
            <a:ext cx="11386596" cy="424732"/>
            <a:chOff x="343513" y="3027344"/>
            <a:chExt cx="11386596" cy="424732"/>
          </a:xfrm>
        </p:grpSpPr>
        <p:cxnSp>
          <p:nvCxnSpPr>
            <p:cNvPr id="7" name="Straight Arrow Connector 6">
              <a:extLst>
                <a:ext uri="{FF2B5EF4-FFF2-40B4-BE49-F238E27FC236}">
                  <a16:creationId xmlns:a16="http://schemas.microsoft.com/office/drawing/2014/main" id="{D9AA23AA-1340-425F-A48D-B851953E7967}"/>
                </a:ext>
              </a:extLst>
            </p:cNvPr>
            <p:cNvCxnSpPr>
              <a:cxnSpLocks/>
            </p:cNvCxnSpPr>
            <p:nvPr/>
          </p:nvCxnSpPr>
          <p:spPr>
            <a:xfrm>
              <a:off x="4436834" y="3238500"/>
              <a:ext cx="3315694" cy="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05BB69F-937B-4C43-AF0A-B1C18EB38ED9}"/>
                </a:ext>
              </a:extLst>
            </p:cNvPr>
            <p:cNvSpPr txBox="1"/>
            <p:nvPr/>
          </p:nvSpPr>
          <p:spPr>
            <a:xfrm>
              <a:off x="4927631" y="3027344"/>
              <a:ext cx="2334101" cy="424732"/>
            </a:xfrm>
            <a:prstGeom prst="rect">
              <a:avLst/>
            </a:prstGeom>
            <a:solidFill>
              <a:schemeClr val="bg1"/>
            </a:solidFill>
          </p:spPr>
          <p:txBody>
            <a:bodyPr wrap="none" rtlCol="0" anchor="ctr" anchorCtr="0">
              <a:spAutoFit/>
            </a:bodyPr>
            <a:lstStyle/>
            <a:p>
              <a:pPr algn="ctr">
                <a:lnSpc>
                  <a:spcPct val="9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emulation (</a:t>
              </a:r>
              <a:r>
                <a:rPr lang="en-US" sz="2400" i="1" dirty="0">
                  <a:solidFill>
                    <a:schemeClr val="tx2"/>
                  </a:solidFill>
                  <a:latin typeface="Calibri" panose="020F0502020204030204" pitchFamily="34" charset="0"/>
                  <a:ea typeface="Calibri" panose="020F0502020204030204" pitchFamily="34" charset="0"/>
                  <a:cs typeface="Calibri" panose="020F0502020204030204" pitchFamily="34" charset="0"/>
                </a:rPr>
                <a:t>zēlos</a:t>
              </a: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C46765C3-9EF0-4B35-B445-8495CE020310}"/>
                </a:ext>
              </a:extLst>
            </p:cNvPr>
            <p:cNvSpPr txBox="1"/>
            <p:nvPr/>
          </p:nvSpPr>
          <p:spPr>
            <a:xfrm>
              <a:off x="343513" y="3027344"/>
              <a:ext cx="3960059" cy="424732"/>
            </a:xfrm>
            <a:prstGeom prst="rect">
              <a:avLst/>
            </a:prstGeom>
            <a:noFill/>
          </p:spPr>
          <p:txBody>
            <a:bodyPr wrap="none" rtlCol="0" anchor="ctr" anchorCtr="0">
              <a:spAutoFit/>
            </a:bodyPr>
            <a:lstStyle/>
            <a:p>
              <a:pPr algn="r">
                <a:lnSpc>
                  <a:spcPct val="9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subject of emulation =  author</a:t>
              </a:r>
            </a:p>
          </p:txBody>
        </p:sp>
        <p:sp>
          <p:nvSpPr>
            <p:cNvPr id="10" name="TextBox 9">
              <a:extLst>
                <a:ext uri="{FF2B5EF4-FFF2-40B4-BE49-F238E27FC236}">
                  <a16:creationId xmlns:a16="http://schemas.microsoft.com/office/drawing/2014/main" id="{56A402B9-6A16-4CEC-A1F0-03BE35041AED}"/>
                </a:ext>
              </a:extLst>
            </p:cNvPr>
            <p:cNvSpPr txBox="1"/>
            <p:nvPr/>
          </p:nvSpPr>
          <p:spPr>
            <a:xfrm>
              <a:off x="7902907" y="3027344"/>
              <a:ext cx="3827202" cy="424732"/>
            </a:xfrm>
            <a:prstGeom prst="rect">
              <a:avLst/>
            </a:prstGeom>
            <a:noFill/>
          </p:spPr>
          <p:txBody>
            <a:bodyPr wrap="none" rtlCol="0" anchor="ctr" anchorCtr="0">
              <a:spAutoFit/>
            </a:bodyPr>
            <a:lstStyle/>
            <a:p>
              <a:pPr>
                <a:lnSpc>
                  <a:spcPct val="90000"/>
                </a:lnSpc>
              </a:pPr>
              <a:r>
                <a:rPr lang="en-US" sz="2400" dirty="0">
                  <a:solidFill>
                    <a:schemeClr val="tx2"/>
                  </a:solidFill>
                  <a:latin typeface="Calibri" panose="020F0502020204030204" pitchFamily="34" charset="0"/>
                  <a:ea typeface="Calibri" panose="020F0502020204030204" pitchFamily="34" charset="0"/>
                  <a:cs typeface="Calibri" panose="020F0502020204030204" pitchFamily="34" charset="0"/>
                </a:rPr>
                <a:t>object of emulation = painter</a:t>
              </a:r>
            </a:p>
          </p:txBody>
        </p:sp>
      </p:grpSp>
    </p:spTree>
    <p:extLst>
      <p:ext uri="{BB962C8B-B14F-4D97-AF65-F5344CB8AC3E}">
        <p14:creationId xmlns:p14="http://schemas.microsoft.com/office/powerpoint/2010/main" val="354005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EA27-A9CA-4321-B4C1-95445E7AFBB0}"/>
              </a:ext>
            </a:extLst>
          </p:cNvPr>
          <p:cNvSpPr>
            <a:spLocks noGrp="1"/>
          </p:cNvSpPr>
          <p:nvPr>
            <p:ph type="title"/>
          </p:nvPr>
        </p:nvSpPr>
        <p:spPr/>
        <p:txBody>
          <a:bodyPr/>
          <a:lstStyle/>
          <a:p>
            <a:r>
              <a:rPr lang="en-US" dirty="0"/>
              <a:t>Prologue: Ambition</a:t>
            </a:r>
          </a:p>
        </p:txBody>
      </p:sp>
      <p:sp>
        <p:nvSpPr>
          <p:cNvPr id="14" name="Content Placeholder 13">
            <a:extLst>
              <a:ext uri="{FF2B5EF4-FFF2-40B4-BE49-F238E27FC236}">
                <a16:creationId xmlns:a16="http://schemas.microsoft.com/office/drawing/2014/main" id="{31C9D2EB-1D0B-4D0B-A661-29D4A17DC73D}"/>
              </a:ext>
            </a:extLst>
          </p:cNvPr>
          <p:cNvSpPr>
            <a:spLocks noGrp="1"/>
          </p:cNvSpPr>
          <p:nvPr>
            <p:ph idx="1"/>
          </p:nvPr>
        </p:nvSpPr>
        <p:spPr/>
        <p:txBody>
          <a:bodyPr>
            <a:normAutofit fontScale="92500" lnSpcReduction="20000"/>
          </a:bodyPr>
          <a:lstStyle/>
          <a:p>
            <a:r>
              <a:rPr lang="en-US" dirty="0"/>
              <a:t>Viewing</a:t>
            </a:r>
          </a:p>
          <a:p>
            <a:pPr lvl="1"/>
            <a:r>
              <a:rPr lang="en-US" dirty="0"/>
              <a:t>“An image …, a story of love, … lovelier [than the grove]”</a:t>
            </a:r>
          </a:p>
          <a:p>
            <a:r>
              <a:rPr lang="en-US" dirty="0"/>
              <a:t>Feeling</a:t>
            </a:r>
          </a:p>
          <a:p>
            <a:pPr lvl="1"/>
            <a:r>
              <a:rPr lang="en-US" dirty="0"/>
              <a:t>“A longing seized me to rival the depiction in words”</a:t>
            </a:r>
          </a:p>
          <a:p>
            <a:r>
              <a:rPr lang="en-US" dirty="0"/>
              <a:t>Achieving</a:t>
            </a:r>
          </a:p>
          <a:p>
            <a:pPr lvl="1"/>
            <a:r>
              <a:rPr lang="en-US" dirty="0"/>
              <a:t>“… an offering to Love and the Nymphs and Pan, a delightful possession for all [hu]mankind”</a:t>
            </a:r>
          </a:p>
        </p:txBody>
      </p:sp>
    </p:spTree>
    <p:extLst>
      <p:ext uri="{BB962C8B-B14F-4D97-AF65-F5344CB8AC3E}">
        <p14:creationId xmlns:p14="http://schemas.microsoft.com/office/powerpoint/2010/main" val="368377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001E8-089C-4EDA-9084-ABA975BD99AD}"/>
              </a:ext>
            </a:extLst>
          </p:cNvPr>
          <p:cNvSpPr>
            <a:spLocks noGrp="1"/>
          </p:cNvSpPr>
          <p:nvPr>
            <p:ph type="title"/>
          </p:nvPr>
        </p:nvSpPr>
        <p:spPr/>
        <p:txBody>
          <a:bodyPr/>
          <a:lstStyle/>
          <a:p>
            <a:r>
              <a:rPr lang="en-US" dirty="0"/>
              <a:t>Context (Second Sophistic)</a:t>
            </a:r>
          </a:p>
        </p:txBody>
      </p:sp>
      <p:sp>
        <p:nvSpPr>
          <p:cNvPr id="3" name="Content Placeholder 2">
            <a:extLst>
              <a:ext uri="{FF2B5EF4-FFF2-40B4-BE49-F238E27FC236}">
                <a16:creationId xmlns:a16="http://schemas.microsoft.com/office/drawing/2014/main" id="{62A385B1-1D56-4905-BACB-8F5270C4E499}"/>
              </a:ext>
            </a:extLst>
          </p:cNvPr>
          <p:cNvSpPr>
            <a:spLocks noGrp="1"/>
          </p:cNvSpPr>
          <p:nvPr>
            <p:ph idx="1"/>
          </p:nvPr>
        </p:nvSpPr>
        <p:spPr>
          <a:xfrm>
            <a:off x="1217613" y="1828800"/>
            <a:ext cx="7691822" cy="4343400"/>
          </a:xfrm>
        </p:spPr>
        <p:txBody>
          <a:bodyPr>
            <a:normAutofit/>
          </a:bodyPr>
          <a:lstStyle/>
          <a:p>
            <a:r>
              <a:rPr lang="en-US" dirty="0"/>
              <a:t>1</a:t>
            </a:r>
            <a:r>
              <a:rPr lang="en-US" baseline="30000" dirty="0"/>
              <a:t>st</a:t>
            </a:r>
            <a:r>
              <a:rPr lang="en-US" dirty="0"/>
              <a:t> – 3</a:t>
            </a:r>
            <a:r>
              <a:rPr lang="en-US" baseline="30000" dirty="0"/>
              <a:t>rd</a:t>
            </a:r>
            <a:r>
              <a:rPr lang="en-US" dirty="0"/>
              <a:t> century CE</a:t>
            </a:r>
          </a:p>
          <a:p>
            <a:r>
              <a:rPr lang="en-US" dirty="0"/>
              <a:t>Greek revival featuring </a:t>
            </a:r>
            <a:r>
              <a:rPr lang="en-US" sz="2400" dirty="0"/>
              <a:t>(among others)</a:t>
            </a:r>
            <a:endParaRPr lang="en-US" dirty="0"/>
          </a:p>
          <a:p>
            <a:r>
              <a:rPr lang="en-US" dirty="0"/>
              <a:t>Sophists =</a:t>
            </a:r>
          </a:p>
          <a:p>
            <a:pPr lvl="1"/>
            <a:r>
              <a:rPr lang="en-US" dirty="0"/>
              <a:t>Teacher-performers of rhetoric</a:t>
            </a:r>
          </a:p>
          <a:p>
            <a:pPr lvl="1"/>
            <a:r>
              <a:rPr lang="en-US" dirty="0"/>
              <a:t>Wealthy philanthropists (often)</a:t>
            </a:r>
          </a:p>
          <a:p>
            <a:pPr lvl="1"/>
            <a:r>
              <a:rPr lang="en-US" dirty="0"/>
              <a:t>Exemplars of </a:t>
            </a:r>
            <a:r>
              <a:rPr lang="en-US" i="1" dirty="0"/>
              <a:t>paideia</a:t>
            </a:r>
            <a:r>
              <a:rPr lang="en-US" dirty="0"/>
              <a:t>-“culture” (always)</a:t>
            </a:r>
          </a:p>
        </p:txBody>
      </p:sp>
      <p:pic>
        <p:nvPicPr>
          <p:cNvPr id="5" name="Picture 4" descr="See caption">
            <a:extLst>
              <a:ext uri="{FF2B5EF4-FFF2-40B4-BE49-F238E27FC236}">
                <a16:creationId xmlns:a16="http://schemas.microsoft.com/office/drawing/2014/main" id="{6732FB6B-1C3C-447D-B197-E04F62C2B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7123" y="1828801"/>
            <a:ext cx="1684088" cy="2526132"/>
          </a:xfrm>
          <a:prstGeom prst="rect">
            <a:avLst/>
          </a:prstGeom>
        </p:spPr>
      </p:pic>
      <p:sp>
        <p:nvSpPr>
          <p:cNvPr id="6" name="TextBox 5">
            <a:extLst>
              <a:ext uri="{FF2B5EF4-FFF2-40B4-BE49-F238E27FC236}">
                <a16:creationId xmlns:a16="http://schemas.microsoft.com/office/drawing/2014/main" id="{C484932F-D29B-48A5-84BC-99D79A495B7F}"/>
              </a:ext>
            </a:extLst>
          </p:cNvPr>
          <p:cNvSpPr txBox="1"/>
          <p:nvPr/>
        </p:nvSpPr>
        <p:spPr>
          <a:xfrm>
            <a:off x="9026110" y="4354933"/>
            <a:ext cx="2322789" cy="783021"/>
          </a:xfrm>
          <a:prstGeom prst="rect">
            <a:avLst/>
          </a:prstGeom>
          <a:noFill/>
        </p:spPr>
        <p:txBody>
          <a:bodyPr wrap="square" rtlCol="0">
            <a:spAutoFit/>
          </a:bodyPr>
          <a:lstStyle/>
          <a:p>
            <a:pPr algn="ctr">
              <a:lnSpc>
                <a:spcPct val="90000"/>
              </a:lnSpc>
            </a:pPr>
            <a:r>
              <a:rPr lang="en-US" sz="2400" dirty="0">
                <a:latin typeface="Calibri" panose="020F0502020204030204" pitchFamily="34" charset="0"/>
                <a:ea typeface="Calibri" panose="020F0502020204030204" pitchFamily="34" charset="0"/>
                <a:cs typeface="Calibri" panose="020F0502020204030204" pitchFamily="34" charset="0"/>
              </a:rPr>
              <a:t>Herodes Atticus (ca. 101–177 CE)</a:t>
            </a:r>
          </a:p>
        </p:txBody>
      </p:sp>
    </p:spTree>
    <p:extLst>
      <p:ext uri="{BB962C8B-B14F-4D97-AF65-F5344CB8AC3E}">
        <p14:creationId xmlns:p14="http://schemas.microsoft.com/office/powerpoint/2010/main" val="40239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9E4E7-1345-4144-A69B-58851162E2AC}"/>
              </a:ext>
            </a:extLst>
          </p:cNvPr>
          <p:cNvSpPr>
            <a:spLocks noGrp="1"/>
          </p:cNvSpPr>
          <p:nvPr>
            <p:ph type="title"/>
          </p:nvPr>
        </p:nvSpPr>
        <p:spPr/>
        <p:txBody>
          <a:bodyPr/>
          <a:lstStyle/>
          <a:p>
            <a:r>
              <a:rPr lang="en-US" dirty="0"/>
              <a:t>Socialization</a:t>
            </a:r>
          </a:p>
        </p:txBody>
      </p:sp>
      <p:sp>
        <p:nvSpPr>
          <p:cNvPr id="7" name="Content Placeholder 6">
            <a:extLst>
              <a:ext uri="{FF2B5EF4-FFF2-40B4-BE49-F238E27FC236}">
                <a16:creationId xmlns:a16="http://schemas.microsoft.com/office/drawing/2014/main" id="{E089B992-44B5-4C5D-B5F5-4ACED89FBAA1}"/>
              </a:ext>
            </a:extLst>
          </p:cNvPr>
          <p:cNvSpPr>
            <a:spLocks noGrp="1"/>
          </p:cNvSpPr>
          <p:nvPr>
            <p:ph sz="half" idx="1"/>
          </p:nvPr>
        </p:nvSpPr>
        <p:spPr/>
        <p:txBody>
          <a:bodyPr/>
          <a:lstStyle/>
          <a:p>
            <a:r>
              <a:rPr lang="en-US" dirty="0"/>
              <a:t>Nature</a:t>
            </a:r>
          </a:p>
          <a:p>
            <a:r>
              <a:rPr lang="en-US" dirty="0"/>
              <a:t>Equality</a:t>
            </a:r>
          </a:p>
          <a:p>
            <a:r>
              <a:rPr lang="en-US" dirty="0"/>
              <a:t>Country</a:t>
            </a:r>
          </a:p>
          <a:p>
            <a:r>
              <a:rPr lang="en-US" i="1" dirty="0" err="1"/>
              <a:t>amathia</a:t>
            </a:r>
            <a:endParaRPr lang="en-US" dirty="0"/>
          </a:p>
          <a:p>
            <a:pPr lvl="1"/>
            <a:r>
              <a:rPr lang="en-US" dirty="0"/>
              <a:t>Ignorance</a:t>
            </a:r>
            <a:endParaRPr lang="en-US" i="1" dirty="0"/>
          </a:p>
        </p:txBody>
      </p:sp>
      <p:sp>
        <p:nvSpPr>
          <p:cNvPr id="8" name="Content Placeholder 7">
            <a:extLst>
              <a:ext uri="{FF2B5EF4-FFF2-40B4-BE49-F238E27FC236}">
                <a16:creationId xmlns:a16="http://schemas.microsoft.com/office/drawing/2014/main" id="{5DBCCCCD-0A06-44BA-AC49-CDC8A4C5FD6F}"/>
              </a:ext>
            </a:extLst>
          </p:cNvPr>
          <p:cNvSpPr>
            <a:spLocks noGrp="1"/>
          </p:cNvSpPr>
          <p:nvPr>
            <p:ph sz="half" idx="2"/>
          </p:nvPr>
        </p:nvSpPr>
        <p:spPr/>
        <p:txBody>
          <a:bodyPr/>
          <a:lstStyle/>
          <a:p>
            <a:r>
              <a:rPr lang="en-US" dirty="0"/>
              <a:t>Nurture</a:t>
            </a:r>
          </a:p>
          <a:p>
            <a:r>
              <a:rPr lang="en-US" dirty="0"/>
              <a:t>Hierarchy</a:t>
            </a:r>
          </a:p>
          <a:p>
            <a:r>
              <a:rPr lang="en-US" dirty="0"/>
              <a:t>City</a:t>
            </a:r>
          </a:p>
          <a:p>
            <a:r>
              <a:rPr lang="en-US" i="1" dirty="0"/>
              <a:t>paideia</a:t>
            </a:r>
            <a:endParaRPr lang="en-US" dirty="0"/>
          </a:p>
          <a:p>
            <a:pPr lvl="1"/>
            <a:r>
              <a:rPr lang="en-US" dirty="0"/>
              <a:t>Education, savoir-faire</a:t>
            </a:r>
            <a:endParaRPr lang="en-US" i="1" dirty="0"/>
          </a:p>
        </p:txBody>
      </p:sp>
    </p:spTree>
    <p:extLst>
      <p:ext uri="{BB962C8B-B14F-4D97-AF65-F5344CB8AC3E}">
        <p14:creationId xmlns:p14="http://schemas.microsoft.com/office/powerpoint/2010/main" val="68133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ee ti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564" y="0"/>
            <a:ext cx="9633696" cy="6858000"/>
          </a:xfrm>
          <a:prstGeom prst="rect">
            <a:avLst/>
          </a:prstGeom>
        </p:spPr>
      </p:pic>
      <p:sp>
        <p:nvSpPr>
          <p:cNvPr id="3" name="Title 2"/>
          <p:cNvSpPr txBox="1">
            <a:spLocks noGrp="1"/>
          </p:cNvSpPr>
          <p:nvPr>
            <p:ph type="title" idx="4294967295"/>
          </p:nvPr>
        </p:nvSpPr>
        <p:spPr>
          <a:xfrm>
            <a:off x="6902245" y="5663380"/>
            <a:ext cx="4999703" cy="923330"/>
          </a:xfrm>
          <a:prstGeom prst="rect">
            <a:avLst/>
          </a:prstGeom>
          <a:solidFill>
            <a:schemeClr val="tx2">
              <a:alpha val="37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Set design by Léon Bakst for the world premiere of </a:t>
            </a:r>
            <a:r>
              <a:rPr kumimoji="0" lang="en-US" sz="2000" b="0" i="1" u="none" strike="noStrike" kern="1200" cap="none" spc="0" normalizeH="0" baseline="0" noProof="0" dirty="0">
                <a:ln>
                  <a:noFill/>
                </a:ln>
                <a:solidFill>
                  <a:schemeClr val="bg1"/>
                </a:solidFill>
                <a:effectLst/>
                <a:uLnTx/>
                <a:uFillTx/>
                <a:latin typeface="+mn-lt"/>
                <a:ea typeface="+mn-ea"/>
                <a:cs typeface="+mn-cs"/>
              </a:rPr>
              <a:t>Daphnis et Chloé</a:t>
            </a:r>
            <a:r>
              <a:rPr kumimoji="0" lang="en-US" sz="2000" b="0" i="0" u="none" strike="noStrike" kern="1200" cap="none" spc="0" normalizeH="0" baseline="0" noProof="0" dirty="0">
                <a:ln>
                  <a:noFill/>
                </a:ln>
                <a:solidFill>
                  <a:schemeClr val="bg1"/>
                </a:solidFill>
                <a:effectLst/>
                <a:uLnTx/>
                <a:uFillTx/>
                <a:latin typeface="+mn-lt"/>
                <a:ea typeface="+mn-ea"/>
                <a:cs typeface="+mn-cs"/>
              </a:rPr>
              <a:t>, Paris 1912.</a:t>
            </a:r>
          </a:p>
        </p:txBody>
      </p:sp>
    </p:spTree>
    <p:extLst>
      <p:ext uri="{BB962C8B-B14F-4D97-AF65-F5344CB8AC3E}">
        <p14:creationId xmlns:p14="http://schemas.microsoft.com/office/powerpoint/2010/main" val="17791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pPr lvl="0"/>
            <a:r>
              <a:rPr lang="en-US" dirty="0"/>
              <a:t>Discussion</a:t>
            </a:r>
          </a:p>
          <a:p>
            <a:pPr lvl="1"/>
            <a:r>
              <a:rPr lang="en-US" i="1" dirty="0"/>
              <a:t>Daphnis and Chloe</a:t>
            </a:r>
            <a:r>
              <a:rPr lang="en-US" dirty="0"/>
              <a:t>, Your Impressions</a:t>
            </a:r>
          </a:p>
          <a:p>
            <a:pPr lvl="0"/>
            <a:r>
              <a:rPr lang="en-US" dirty="0"/>
              <a:t>Introduction to</a:t>
            </a:r>
          </a:p>
          <a:p>
            <a:pPr lvl="1"/>
            <a:r>
              <a:rPr lang="en-US" dirty="0"/>
              <a:t>Longus </a:t>
            </a:r>
            <a:r>
              <a:rPr lang="en-US" i="1" dirty="0"/>
              <a:t>Daphnis and Chloe</a:t>
            </a:r>
          </a:p>
          <a:p>
            <a:pPr lvl="0"/>
            <a:r>
              <a:rPr lang="en-US" dirty="0"/>
              <a:t>Issues in </a:t>
            </a:r>
            <a:r>
              <a:rPr lang="en-US" i="1" dirty="0"/>
              <a:t>D&amp;C</a:t>
            </a:r>
          </a:p>
          <a:p>
            <a:pPr lvl="1"/>
            <a:r>
              <a:rPr lang="en-US" i="1" dirty="0"/>
              <a:t>Agōn</a:t>
            </a:r>
            <a:r>
              <a:rPr lang="en-US" dirty="0"/>
              <a:t>, Emotion</a:t>
            </a:r>
          </a:p>
        </p:txBody>
      </p:sp>
    </p:spTree>
    <p:extLst>
      <p:ext uri="{BB962C8B-B14F-4D97-AF65-F5344CB8AC3E}">
        <p14:creationId xmlns:p14="http://schemas.microsoft.com/office/powerpoint/2010/main" val="30663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55088-96AB-4D28-9EE7-B0C8370B3E5F}"/>
              </a:ext>
            </a:extLst>
          </p:cNvPr>
          <p:cNvSpPr>
            <a:spLocks noGrp="1"/>
          </p:cNvSpPr>
          <p:nvPr>
            <p:ph type="title"/>
          </p:nvPr>
        </p:nvSpPr>
        <p:spPr>
          <a:xfrm>
            <a:off x="1217614" y="2091267"/>
            <a:ext cx="9753600" cy="1354665"/>
          </a:xfrm>
        </p:spPr>
        <p:txBody>
          <a:bodyPr/>
          <a:lstStyle/>
          <a:p>
            <a:r>
              <a:rPr lang="en-US" dirty="0"/>
              <a:t>Discussion</a:t>
            </a:r>
          </a:p>
        </p:txBody>
      </p:sp>
      <p:sp>
        <p:nvSpPr>
          <p:cNvPr id="3" name="Text Placeholder 2">
            <a:extLst>
              <a:ext uri="{FF2B5EF4-FFF2-40B4-BE49-F238E27FC236}">
                <a16:creationId xmlns:a16="http://schemas.microsoft.com/office/drawing/2014/main" id="{650F2C4A-1B90-49DA-8A3D-65A742ADE66E}"/>
              </a:ext>
            </a:extLst>
          </p:cNvPr>
          <p:cNvSpPr>
            <a:spLocks noGrp="1"/>
          </p:cNvSpPr>
          <p:nvPr>
            <p:ph type="body" idx="1"/>
          </p:nvPr>
        </p:nvSpPr>
        <p:spPr>
          <a:xfrm>
            <a:off x="1213150" y="3742277"/>
            <a:ext cx="9758063" cy="1142999"/>
          </a:xfrm>
        </p:spPr>
        <p:txBody>
          <a:bodyPr/>
          <a:lstStyle/>
          <a:p>
            <a:r>
              <a:rPr lang="en-US" i="1" dirty="0"/>
              <a:t>Daphnis and Chloe</a:t>
            </a:r>
            <a:r>
              <a:rPr lang="en-US" dirty="0"/>
              <a:t>, Your Impressions</a:t>
            </a:r>
          </a:p>
        </p:txBody>
      </p:sp>
    </p:spTree>
    <p:extLst>
      <p:ext uri="{BB962C8B-B14F-4D97-AF65-F5344CB8AC3E}">
        <p14:creationId xmlns:p14="http://schemas.microsoft.com/office/powerpoint/2010/main" val="23883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to</a:t>
            </a:r>
          </a:p>
        </p:txBody>
      </p:sp>
      <p:sp>
        <p:nvSpPr>
          <p:cNvPr id="3" name="Text Placeholder 2"/>
          <p:cNvSpPr>
            <a:spLocks noGrp="1"/>
          </p:cNvSpPr>
          <p:nvPr>
            <p:ph type="body" idx="1"/>
          </p:nvPr>
        </p:nvSpPr>
        <p:spPr/>
        <p:txBody>
          <a:bodyPr/>
          <a:lstStyle/>
          <a:p>
            <a:r>
              <a:rPr lang="en-US" dirty="0"/>
              <a:t>Longus </a:t>
            </a:r>
            <a:r>
              <a:rPr lang="en-US" i="1" dirty="0"/>
              <a:t>Daphnis and Chloe</a:t>
            </a:r>
            <a:endParaRPr lang="en-US" dirty="0"/>
          </a:p>
        </p:txBody>
      </p:sp>
    </p:spTree>
    <p:extLst>
      <p:ext uri="{BB962C8B-B14F-4D97-AF65-F5344CB8AC3E}">
        <p14:creationId xmlns:p14="http://schemas.microsoft.com/office/powerpoint/2010/main" val="7701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217614" y="274638"/>
            <a:ext cx="9753600" cy="1325562"/>
          </a:xfrm>
        </p:spPr>
        <p:txBody>
          <a:bodyPr/>
          <a:lstStyle/>
          <a:p>
            <a:r>
              <a:rPr lang="en-US" dirty="0"/>
              <a:t>Daphnis &amp; Chloe: Basics</a:t>
            </a:r>
          </a:p>
        </p:txBody>
      </p:sp>
      <p:sp>
        <p:nvSpPr>
          <p:cNvPr id="105475" name="Rectangle 3"/>
          <p:cNvSpPr>
            <a:spLocks noGrp="1" noChangeArrowheads="1"/>
          </p:cNvSpPr>
          <p:nvPr>
            <p:ph sz="half" idx="1"/>
          </p:nvPr>
        </p:nvSpPr>
        <p:spPr>
          <a:xfrm>
            <a:off x="1233279" y="1828800"/>
            <a:ext cx="4708734" cy="5029200"/>
          </a:xfrm>
        </p:spPr>
        <p:txBody>
          <a:bodyPr>
            <a:normAutofit/>
          </a:bodyPr>
          <a:lstStyle/>
          <a:p>
            <a:r>
              <a:rPr lang="en-US" dirty="0"/>
              <a:t>Story</a:t>
            </a:r>
          </a:p>
          <a:p>
            <a:pPr lvl="1"/>
            <a:r>
              <a:rPr lang="en-US" dirty="0"/>
              <a:t>Education in love</a:t>
            </a:r>
          </a:p>
          <a:p>
            <a:pPr lvl="1"/>
            <a:r>
              <a:rPr lang="en-US" dirty="0"/>
              <a:t>Adventures, suspense</a:t>
            </a:r>
          </a:p>
          <a:p>
            <a:r>
              <a:rPr lang="en-US" dirty="0"/>
              <a:t>Characters include…</a:t>
            </a:r>
          </a:p>
          <a:p>
            <a:pPr lvl="1"/>
            <a:r>
              <a:rPr lang="en-US" dirty="0"/>
              <a:t>Daphnis, Chloe, parents</a:t>
            </a:r>
          </a:p>
          <a:p>
            <a:pPr lvl="1"/>
            <a:r>
              <a:rPr lang="en-US" dirty="0" err="1"/>
              <a:t>Dorco</a:t>
            </a:r>
            <a:endParaRPr lang="en-US" dirty="0"/>
          </a:p>
          <a:p>
            <a:pPr lvl="1"/>
            <a:r>
              <a:rPr lang="en-US" dirty="0"/>
              <a:t>Philetas</a:t>
            </a:r>
          </a:p>
          <a:p>
            <a:pPr lvl="1"/>
            <a:r>
              <a:rPr lang="en-US" dirty="0"/>
              <a:t>Pirates, enemy army, city folk, animals, etc. etc.</a:t>
            </a:r>
          </a:p>
        </p:txBody>
      </p:sp>
      <p:sp>
        <p:nvSpPr>
          <p:cNvPr id="4" name="Content Placeholder 3">
            <a:extLst>
              <a:ext uri="{FF2B5EF4-FFF2-40B4-BE49-F238E27FC236}">
                <a16:creationId xmlns:a16="http://schemas.microsoft.com/office/drawing/2014/main" id="{2F26A2F4-1971-470D-A091-FF7AB75D3E32}"/>
              </a:ext>
            </a:extLst>
          </p:cNvPr>
          <p:cNvSpPr>
            <a:spLocks noGrp="1"/>
          </p:cNvSpPr>
          <p:nvPr>
            <p:ph sz="half" idx="2"/>
          </p:nvPr>
        </p:nvSpPr>
        <p:spPr>
          <a:xfrm>
            <a:off x="6262479" y="1828800"/>
            <a:ext cx="4708734" cy="5029200"/>
          </a:xfrm>
        </p:spPr>
        <p:txBody>
          <a:bodyPr>
            <a:normAutofit/>
          </a:bodyPr>
          <a:lstStyle/>
          <a:p>
            <a:r>
              <a:rPr lang="en-US" dirty="0"/>
              <a:t>Composition date, author</a:t>
            </a:r>
          </a:p>
          <a:p>
            <a:pPr lvl="1"/>
            <a:r>
              <a:rPr lang="en-US" dirty="0"/>
              <a:t>ca. 200 CE, “Longus” (?)</a:t>
            </a:r>
          </a:p>
          <a:p>
            <a:r>
              <a:rPr lang="en-US" dirty="0"/>
              <a:t>Language</a:t>
            </a:r>
          </a:p>
          <a:p>
            <a:pPr lvl="1"/>
            <a:r>
              <a:rPr lang="en-US" dirty="0"/>
              <a:t>Atticizing (already old-fashioned) Greek</a:t>
            </a:r>
          </a:p>
          <a:p>
            <a:r>
              <a:rPr lang="en-US" dirty="0"/>
              <a:t>Setting</a:t>
            </a:r>
          </a:p>
          <a:p>
            <a:pPr lvl="1"/>
            <a:r>
              <a:rPr lang="en-US" dirty="0"/>
              <a:t>“Classical” Lesbos = what?</a:t>
            </a:r>
          </a:p>
          <a:p>
            <a:pPr lvl="1"/>
            <a:r>
              <a:rPr lang="en-US" dirty="0"/>
              <a:t>Country versus city</a:t>
            </a:r>
          </a:p>
          <a:p>
            <a:pPr lvl="1"/>
            <a:r>
              <a:rPr lang="en-US" dirty="0"/>
              <a:t>“Then” = “Now”</a:t>
            </a:r>
          </a:p>
        </p:txBody>
      </p:sp>
    </p:spTree>
    <p:extLst>
      <p:ext uri="{BB962C8B-B14F-4D97-AF65-F5344CB8AC3E}">
        <p14:creationId xmlns:p14="http://schemas.microsoft.com/office/powerpoint/2010/main" val="26999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500"/>
                                        <p:tgtEl>
                                          <p:spTgt spid="10547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fade">
                                      <p:cBhvr>
                                        <p:cTn id="10" dur="500"/>
                                        <p:tgtEl>
                                          <p:spTgt spid="10547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5475">
                                            <p:txEl>
                                              <p:pRg st="2" end="2"/>
                                            </p:txEl>
                                          </p:spTgt>
                                        </p:tgtEl>
                                        <p:attrNameLst>
                                          <p:attrName>style.visibility</p:attrName>
                                        </p:attrNameLst>
                                      </p:cBhvr>
                                      <p:to>
                                        <p:strVal val="visible"/>
                                      </p:to>
                                    </p:set>
                                    <p:animEffect transition="in" filter="fade">
                                      <p:cBhvr>
                                        <p:cTn id="13" dur="500"/>
                                        <p:tgtEl>
                                          <p:spTgt spid="10547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5475">
                                            <p:txEl>
                                              <p:pRg st="3" end="3"/>
                                            </p:txEl>
                                          </p:spTgt>
                                        </p:tgtEl>
                                        <p:attrNameLst>
                                          <p:attrName>style.visibility</p:attrName>
                                        </p:attrNameLst>
                                      </p:cBhvr>
                                      <p:to>
                                        <p:strVal val="visible"/>
                                      </p:to>
                                    </p:set>
                                    <p:animEffect transition="in" filter="fade">
                                      <p:cBhvr>
                                        <p:cTn id="18" dur="500"/>
                                        <p:tgtEl>
                                          <p:spTgt spid="105475">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475">
                                            <p:txEl>
                                              <p:pRg st="4" end="4"/>
                                            </p:txEl>
                                          </p:spTgt>
                                        </p:tgtEl>
                                        <p:attrNameLst>
                                          <p:attrName>style.visibility</p:attrName>
                                        </p:attrNameLst>
                                      </p:cBhvr>
                                      <p:to>
                                        <p:strVal val="visible"/>
                                      </p:to>
                                    </p:set>
                                    <p:animEffect transition="in" filter="fade">
                                      <p:cBhvr>
                                        <p:cTn id="21" dur="500"/>
                                        <p:tgtEl>
                                          <p:spTgt spid="10547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5475">
                                            <p:txEl>
                                              <p:pRg st="5" end="5"/>
                                            </p:txEl>
                                          </p:spTgt>
                                        </p:tgtEl>
                                        <p:attrNameLst>
                                          <p:attrName>style.visibility</p:attrName>
                                        </p:attrNameLst>
                                      </p:cBhvr>
                                      <p:to>
                                        <p:strVal val="visible"/>
                                      </p:to>
                                    </p:set>
                                    <p:animEffect transition="in" filter="fade">
                                      <p:cBhvr>
                                        <p:cTn id="24" dur="500"/>
                                        <p:tgtEl>
                                          <p:spTgt spid="105475">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5475">
                                            <p:txEl>
                                              <p:pRg st="6" end="6"/>
                                            </p:txEl>
                                          </p:spTgt>
                                        </p:tgtEl>
                                        <p:attrNameLst>
                                          <p:attrName>style.visibility</p:attrName>
                                        </p:attrNameLst>
                                      </p:cBhvr>
                                      <p:to>
                                        <p:strVal val="visible"/>
                                      </p:to>
                                    </p:set>
                                    <p:animEffect transition="in" filter="fade">
                                      <p:cBhvr>
                                        <p:cTn id="27" dur="500"/>
                                        <p:tgtEl>
                                          <p:spTgt spid="105475">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5475">
                                            <p:txEl>
                                              <p:pRg st="7" end="7"/>
                                            </p:txEl>
                                          </p:spTgt>
                                        </p:tgtEl>
                                        <p:attrNameLst>
                                          <p:attrName>style.visibility</p:attrName>
                                        </p:attrNameLst>
                                      </p:cBhvr>
                                      <p:to>
                                        <p:strVal val="visible"/>
                                      </p:to>
                                    </p:set>
                                    <p:animEffect transition="in" filter="fade">
                                      <p:cBhvr>
                                        <p:cTn id="30" dur="500"/>
                                        <p:tgtEl>
                                          <p:spTgt spid="10547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animEffect transition="in" filter="fade">
                                      <p:cBhvr>
                                        <p:cTn id="51" dur="500"/>
                                        <p:tgtEl>
                                          <p:spTgt spid="4">
                                            <p:txEl>
                                              <p:pRg st="4" end="4"/>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
                                            <p:txEl>
                                              <p:pRg st="5" end="5"/>
                                            </p:txEl>
                                          </p:spTgt>
                                        </p:tgtEl>
                                        <p:attrNameLst>
                                          <p:attrName>style.visibility</p:attrName>
                                        </p:attrNameLst>
                                      </p:cBhvr>
                                      <p:to>
                                        <p:strVal val="visible"/>
                                      </p:to>
                                    </p:set>
                                    <p:animEffect transition="in" filter="fade">
                                      <p:cBhvr>
                                        <p:cTn id="54" dur="500"/>
                                        <p:tgtEl>
                                          <p:spTgt spid="4">
                                            <p:txEl>
                                              <p:pRg st="5" end="5"/>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
                                            <p:txEl>
                                              <p:pRg st="6" end="6"/>
                                            </p:txEl>
                                          </p:spTgt>
                                        </p:tgtEl>
                                        <p:attrNameLst>
                                          <p:attrName>style.visibility</p:attrName>
                                        </p:attrNameLst>
                                      </p:cBhvr>
                                      <p:to>
                                        <p:strVal val="visible"/>
                                      </p:to>
                                    </p:set>
                                    <p:animEffect transition="in" filter="fade">
                                      <p:cBhvr>
                                        <p:cTn id="57" dur="500"/>
                                        <p:tgtEl>
                                          <p:spTgt spid="4">
                                            <p:txEl>
                                              <p:pRg st="6" end="6"/>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51A3A01-2835-485E-9455-C23DED27DF69}"/>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Map. Aegean, Lesbos</a:t>
            </a:r>
          </a:p>
        </p:txBody>
      </p:sp>
      <p:grpSp>
        <p:nvGrpSpPr>
          <p:cNvPr id="22" name="Group 21" descr="Map. Island of Lesbos, showing Mytilene and Methymna">
            <a:extLst>
              <a:ext uri="{FF2B5EF4-FFF2-40B4-BE49-F238E27FC236}">
                <a16:creationId xmlns:a16="http://schemas.microsoft.com/office/drawing/2014/main" id="{78E2AC2A-328F-4614-84EB-6799747DD125}"/>
              </a:ext>
            </a:extLst>
          </p:cNvPr>
          <p:cNvGrpSpPr/>
          <p:nvPr/>
        </p:nvGrpSpPr>
        <p:grpSpPr>
          <a:xfrm>
            <a:off x="376" y="0"/>
            <a:ext cx="12188072" cy="6858000"/>
            <a:chOff x="376" y="0"/>
            <a:chExt cx="12188072" cy="6858000"/>
          </a:xfrm>
        </p:grpSpPr>
        <p:pic>
          <p:nvPicPr>
            <p:cNvPr id="3" name="Picture 2">
              <a:extLst>
                <a:ext uri="{FF2B5EF4-FFF2-40B4-BE49-F238E27FC236}">
                  <a16:creationId xmlns:a16="http://schemas.microsoft.com/office/drawing/2014/main" id="{F0B6708C-C16E-4C9C-983E-FF53ADFA6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 y="0"/>
              <a:ext cx="12188072" cy="6858000"/>
            </a:xfrm>
            <a:prstGeom prst="rect">
              <a:avLst/>
            </a:prstGeom>
          </p:spPr>
        </p:pic>
        <p:sp>
          <p:nvSpPr>
            <p:cNvPr id="4" name="Oval 3">
              <a:extLst>
                <a:ext uri="{FF2B5EF4-FFF2-40B4-BE49-F238E27FC236}">
                  <a16:creationId xmlns:a16="http://schemas.microsoft.com/office/drawing/2014/main" id="{DA4391DA-1144-403D-BB37-87532A96A856}"/>
                </a:ext>
              </a:extLst>
            </p:cNvPr>
            <p:cNvSpPr>
              <a:spLocks noChangeAspect="1"/>
            </p:cNvSpPr>
            <p:nvPr/>
          </p:nvSpPr>
          <p:spPr>
            <a:xfrm>
              <a:off x="7859865" y="1526650"/>
              <a:ext cx="544664" cy="544664"/>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AA539DA2-2D89-4DAD-8180-5619442197D3}"/>
                </a:ext>
              </a:extLst>
            </p:cNvPr>
            <p:cNvSpPr>
              <a:spLocks noChangeAspect="1"/>
            </p:cNvSpPr>
            <p:nvPr/>
          </p:nvSpPr>
          <p:spPr>
            <a:xfrm>
              <a:off x="8639092" y="2262146"/>
              <a:ext cx="544664" cy="544664"/>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0AE6EDA9-D0AA-4BDF-B254-0D85C091298C}"/>
                </a:ext>
              </a:extLst>
            </p:cNvPr>
            <p:cNvSpPr>
              <a:spLocks noChangeAspect="1"/>
            </p:cNvSpPr>
            <p:nvPr/>
          </p:nvSpPr>
          <p:spPr>
            <a:xfrm>
              <a:off x="2399968" y="5174973"/>
              <a:ext cx="895848" cy="895848"/>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69137942-ACEA-4C75-9A80-1ED5F36BA34B}"/>
                </a:ext>
              </a:extLst>
            </p:cNvPr>
            <p:cNvSpPr txBox="1"/>
            <p:nvPr/>
          </p:nvSpPr>
          <p:spPr>
            <a:xfrm>
              <a:off x="3140765" y="4834393"/>
              <a:ext cx="1212191" cy="424732"/>
            </a:xfrm>
            <a:prstGeom prst="rect">
              <a:avLst/>
            </a:prstGeom>
            <a:solidFill>
              <a:schemeClr val="bg1">
                <a:alpha val="25000"/>
              </a:schemeClr>
            </a:solidFill>
          </p:spPr>
          <p:txBody>
            <a:bodyPr wrap="none" rtlCol="0">
              <a:spAutoFit/>
            </a:bodyPr>
            <a:lstStyle/>
            <a:p>
              <a:pPr>
                <a:lnSpc>
                  <a:spcPct val="90000"/>
                </a:lnSpc>
              </a:pPr>
              <a:r>
                <a:rPr lang="en-US" sz="2400" dirty="0">
                  <a:solidFill>
                    <a:srgbClr val="FF0000"/>
                  </a:solidFill>
                </a:rPr>
                <a:t>Athens</a:t>
              </a:r>
            </a:p>
          </p:txBody>
        </p:sp>
        <p:sp>
          <p:nvSpPr>
            <p:cNvPr id="16" name="TextBox 15">
              <a:extLst>
                <a:ext uri="{FF2B5EF4-FFF2-40B4-BE49-F238E27FC236}">
                  <a16:creationId xmlns:a16="http://schemas.microsoft.com/office/drawing/2014/main" id="{25374924-E2F3-41C6-B5DF-9CF655778823}"/>
                </a:ext>
              </a:extLst>
            </p:cNvPr>
            <p:cNvSpPr txBox="1"/>
            <p:nvPr/>
          </p:nvSpPr>
          <p:spPr>
            <a:xfrm>
              <a:off x="6317311" y="2687541"/>
              <a:ext cx="1180131" cy="424732"/>
            </a:xfrm>
            <a:prstGeom prst="rect">
              <a:avLst/>
            </a:prstGeom>
            <a:solidFill>
              <a:schemeClr val="bg1">
                <a:alpha val="25000"/>
              </a:schemeClr>
            </a:solidFill>
            <a:ln>
              <a:noFill/>
            </a:ln>
          </p:spPr>
          <p:txBody>
            <a:bodyPr wrap="none" rtlCol="0">
              <a:spAutoFit/>
            </a:bodyPr>
            <a:lstStyle/>
            <a:p>
              <a:pPr algn="r">
                <a:lnSpc>
                  <a:spcPct val="90000"/>
                </a:lnSpc>
              </a:pPr>
              <a:r>
                <a:rPr lang="en-US" sz="2400" dirty="0">
                  <a:solidFill>
                    <a:srgbClr val="FF0000"/>
                  </a:solidFill>
                </a:rPr>
                <a:t>Lesbos</a:t>
              </a:r>
            </a:p>
          </p:txBody>
        </p:sp>
        <p:sp>
          <p:nvSpPr>
            <p:cNvPr id="18" name="TextBox 17">
              <a:extLst>
                <a:ext uri="{FF2B5EF4-FFF2-40B4-BE49-F238E27FC236}">
                  <a16:creationId xmlns:a16="http://schemas.microsoft.com/office/drawing/2014/main" id="{AF3194B7-02C9-43E1-9829-724A925328F8}"/>
                </a:ext>
              </a:extLst>
            </p:cNvPr>
            <p:cNvSpPr txBox="1"/>
            <p:nvPr/>
          </p:nvSpPr>
          <p:spPr>
            <a:xfrm>
              <a:off x="6322153" y="1469666"/>
              <a:ext cx="1404552" cy="341632"/>
            </a:xfrm>
            <a:prstGeom prst="rect">
              <a:avLst/>
            </a:prstGeom>
            <a:solidFill>
              <a:schemeClr val="bg1">
                <a:alpha val="25000"/>
              </a:schemeClr>
            </a:solidFill>
          </p:spPr>
          <p:txBody>
            <a:bodyPr wrap="none" rtlCol="0">
              <a:spAutoFit/>
            </a:bodyPr>
            <a:lstStyle/>
            <a:p>
              <a:pPr algn="r">
                <a:lnSpc>
                  <a:spcPct val="90000"/>
                </a:lnSpc>
              </a:pPr>
              <a:r>
                <a:rPr lang="en-US" dirty="0" err="1">
                  <a:solidFill>
                    <a:srgbClr val="FF0000"/>
                  </a:solidFill>
                </a:rPr>
                <a:t>Methymna</a:t>
              </a:r>
              <a:endParaRPr lang="en-US" dirty="0">
                <a:solidFill>
                  <a:srgbClr val="FF0000"/>
                </a:solidFill>
              </a:endParaRPr>
            </a:p>
          </p:txBody>
        </p:sp>
        <p:sp>
          <p:nvSpPr>
            <p:cNvPr id="19" name="TextBox 18">
              <a:extLst>
                <a:ext uri="{FF2B5EF4-FFF2-40B4-BE49-F238E27FC236}">
                  <a16:creationId xmlns:a16="http://schemas.microsoft.com/office/drawing/2014/main" id="{32496985-38E0-465B-9556-1251CF577737}"/>
                </a:ext>
              </a:extLst>
            </p:cNvPr>
            <p:cNvSpPr txBox="1"/>
            <p:nvPr/>
          </p:nvSpPr>
          <p:spPr>
            <a:xfrm>
              <a:off x="8462166" y="2900899"/>
              <a:ext cx="1133645" cy="341632"/>
            </a:xfrm>
            <a:prstGeom prst="rect">
              <a:avLst/>
            </a:prstGeom>
            <a:solidFill>
              <a:schemeClr val="bg1">
                <a:alpha val="7000"/>
              </a:schemeClr>
            </a:solidFill>
          </p:spPr>
          <p:txBody>
            <a:bodyPr wrap="none" rtlCol="0">
              <a:spAutoFit/>
            </a:bodyPr>
            <a:lstStyle/>
            <a:p>
              <a:pPr algn="r">
                <a:lnSpc>
                  <a:spcPct val="90000"/>
                </a:lnSpc>
              </a:pPr>
              <a:r>
                <a:rPr lang="en-US" dirty="0">
                  <a:solidFill>
                    <a:srgbClr val="FF0000"/>
                  </a:solidFill>
                </a:rPr>
                <a:t>Mytilene</a:t>
              </a:r>
            </a:p>
          </p:txBody>
        </p:sp>
        <p:sp>
          <p:nvSpPr>
            <p:cNvPr id="21" name="TextBox 20">
              <a:extLst>
                <a:ext uri="{FF2B5EF4-FFF2-40B4-BE49-F238E27FC236}">
                  <a16:creationId xmlns:a16="http://schemas.microsoft.com/office/drawing/2014/main" id="{C708AE55-06B4-48DE-BA2C-98119CABFB28}"/>
                </a:ext>
              </a:extLst>
            </p:cNvPr>
            <p:cNvSpPr txBox="1"/>
            <p:nvPr/>
          </p:nvSpPr>
          <p:spPr>
            <a:xfrm>
              <a:off x="3981720" y="3909917"/>
              <a:ext cx="2383986" cy="480131"/>
            </a:xfrm>
            <a:prstGeom prst="rect">
              <a:avLst/>
            </a:prstGeom>
            <a:solidFill>
              <a:schemeClr val="bg1">
                <a:alpha val="25000"/>
              </a:schemeClr>
            </a:solidFill>
            <a:ln>
              <a:noFill/>
            </a:ln>
          </p:spPr>
          <p:txBody>
            <a:bodyPr wrap="none" rtlCol="0">
              <a:spAutoFit/>
            </a:bodyPr>
            <a:lstStyle/>
            <a:p>
              <a:pPr algn="r">
                <a:lnSpc>
                  <a:spcPct val="90000"/>
                </a:lnSpc>
              </a:pPr>
              <a:r>
                <a:rPr lang="en-US" sz="2800" dirty="0">
                  <a:solidFill>
                    <a:srgbClr val="FF0000"/>
                  </a:solidFill>
                </a:rPr>
                <a:t>Aegean Sea</a:t>
              </a:r>
            </a:p>
          </p:txBody>
        </p:sp>
      </p:grpSp>
    </p:spTree>
    <p:extLst>
      <p:ext uri="{BB962C8B-B14F-4D97-AF65-F5344CB8AC3E}">
        <p14:creationId xmlns:p14="http://schemas.microsoft.com/office/powerpoint/2010/main" val="23429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0CAAC3-92B0-4ACB-8DF4-5AD1CBC66034}"/>
              </a:ext>
            </a:extLst>
          </p:cNvPr>
          <p:cNvSpPr>
            <a:spLocks noGrp="1"/>
          </p:cNvSpPr>
          <p:nvPr>
            <p:ph type="title"/>
          </p:nvPr>
        </p:nvSpPr>
        <p:spPr>
          <a:xfrm>
            <a:off x="792045" y="352129"/>
            <a:ext cx="7239482" cy="701731"/>
          </a:xfrm>
          <a:solidFill>
            <a:schemeClr val="bg1">
              <a:alpha val="34000"/>
            </a:schemeClr>
          </a:solidFill>
        </p:spPr>
        <p:txBody>
          <a:bodyPr wrap="none">
            <a:spAutoFit/>
          </a:bodyPr>
          <a:lstStyle/>
          <a:p>
            <a:r>
              <a:rPr lang="en-US" i="1" dirty="0"/>
              <a:t>D&amp;C</a:t>
            </a:r>
            <a:r>
              <a:rPr lang="en-US" dirty="0"/>
              <a:t>: Literary Resonances</a:t>
            </a:r>
          </a:p>
        </p:txBody>
      </p:sp>
      <p:sp>
        <p:nvSpPr>
          <p:cNvPr id="7" name="Content Placeholder 6">
            <a:extLst>
              <a:ext uri="{FF2B5EF4-FFF2-40B4-BE49-F238E27FC236}">
                <a16:creationId xmlns:a16="http://schemas.microsoft.com/office/drawing/2014/main" id="{EA24387F-E162-40B7-A4F5-8FB9351CBEE0}"/>
              </a:ext>
            </a:extLst>
          </p:cNvPr>
          <p:cNvSpPr>
            <a:spLocks noGrp="1"/>
          </p:cNvSpPr>
          <p:nvPr>
            <p:ph idx="1"/>
          </p:nvPr>
        </p:nvSpPr>
        <p:spPr>
          <a:xfrm>
            <a:off x="792046" y="1282461"/>
            <a:ext cx="7239482" cy="2215551"/>
          </a:xfrm>
          <a:solidFill>
            <a:schemeClr val="bg1">
              <a:alpha val="34000"/>
            </a:schemeClr>
          </a:solidFill>
        </p:spPr>
        <p:txBody>
          <a:bodyPr/>
          <a:lstStyle/>
          <a:p>
            <a:r>
              <a:rPr lang="en-US" dirty="0">
                <a:solidFill>
                  <a:schemeClr val="tx2"/>
                </a:solidFill>
              </a:rPr>
              <a:t>Bucolic (pastoral) poetry</a:t>
            </a:r>
          </a:p>
          <a:p>
            <a:pPr lvl="1"/>
            <a:r>
              <a:rPr lang="en-US" dirty="0">
                <a:solidFill>
                  <a:schemeClr val="tx2"/>
                </a:solidFill>
              </a:rPr>
              <a:t>Theocritus (</a:t>
            </a:r>
            <a:r>
              <a:rPr lang="en-US" dirty="0" err="1">
                <a:solidFill>
                  <a:schemeClr val="tx2"/>
                </a:solidFill>
              </a:rPr>
              <a:t>200s</a:t>
            </a:r>
            <a:r>
              <a:rPr lang="en-US" dirty="0">
                <a:solidFill>
                  <a:schemeClr val="tx2"/>
                </a:solidFill>
              </a:rPr>
              <a:t> BCE)</a:t>
            </a:r>
          </a:p>
          <a:p>
            <a:r>
              <a:rPr lang="en-US" dirty="0">
                <a:solidFill>
                  <a:schemeClr val="tx2"/>
                </a:solidFill>
              </a:rPr>
              <a:t>Sappho (ca. 600 BCE) and others</a:t>
            </a:r>
          </a:p>
        </p:txBody>
      </p:sp>
      <p:sp>
        <p:nvSpPr>
          <p:cNvPr id="2" name="TextBox 1">
            <a:extLst>
              <a:ext uri="{FF2B5EF4-FFF2-40B4-BE49-F238E27FC236}">
                <a16:creationId xmlns:a16="http://schemas.microsoft.com/office/drawing/2014/main" id="{C8F6617A-5281-4483-A57C-2131955801E5}"/>
              </a:ext>
            </a:extLst>
          </p:cNvPr>
          <p:cNvSpPr txBox="1"/>
          <p:nvPr/>
        </p:nvSpPr>
        <p:spPr>
          <a:xfrm>
            <a:off x="792045" y="6172200"/>
            <a:ext cx="6553397" cy="424732"/>
          </a:xfrm>
          <a:prstGeom prst="rect">
            <a:avLst/>
          </a:prstGeom>
          <a:noFill/>
        </p:spPr>
        <p:txBody>
          <a:bodyPr wrap="none" rtlCol="0">
            <a:spAutoFit/>
          </a:bodyPr>
          <a:lstStyle/>
          <a:p>
            <a:pPr>
              <a:lnSpc>
                <a:spcPct val="90000"/>
              </a:lnSpc>
            </a:pPr>
            <a:r>
              <a:rPr lang="en-US" sz="2400" dirty="0">
                <a:solidFill>
                  <a:schemeClr val="bg1"/>
                </a:solidFill>
              </a:rPr>
              <a:t>Background image: Thomas Cole, Arcadia</a:t>
            </a:r>
          </a:p>
        </p:txBody>
      </p:sp>
    </p:spTree>
    <p:extLst>
      <p:ext uri="{BB962C8B-B14F-4D97-AF65-F5344CB8AC3E}">
        <p14:creationId xmlns:p14="http://schemas.microsoft.com/office/powerpoint/2010/main" val="276484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57CD-CAB7-401E-9963-D4EDA017ECB3}"/>
              </a:ext>
            </a:extLst>
          </p:cNvPr>
          <p:cNvSpPr>
            <a:spLocks noGrp="1"/>
          </p:cNvSpPr>
          <p:nvPr>
            <p:ph type="title"/>
          </p:nvPr>
        </p:nvSpPr>
        <p:spPr/>
        <p:txBody>
          <a:bodyPr/>
          <a:lstStyle/>
          <a:p>
            <a:r>
              <a:rPr lang="en-US" dirty="0"/>
              <a:t>Issues in </a:t>
            </a:r>
            <a:r>
              <a:rPr lang="en-US" i="1" dirty="0"/>
              <a:t>D&amp;C</a:t>
            </a:r>
          </a:p>
        </p:txBody>
      </p:sp>
      <p:sp>
        <p:nvSpPr>
          <p:cNvPr id="3" name="Text Placeholder 2">
            <a:extLst>
              <a:ext uri="{FF2B5EF4-FFF2-40B4-BE49-F238E27FC236}">
                <a16:creationId xmlns:a16="http://schemas.microsoft.com/office/drawing/2014/main" id="{EEB21444-29FB-447B-9171-3778B13E5801}"/>
              </a:ext>
            </a:extLst>
          </p:cNvPr>
          <p:cNvSpPr>
            <a:spLocks noGrp="1"/>
          </p:cNvSpPr>
          <p:nvPr>
            <p:ph type="body" idx="1"/>
          </p:nvPr>
        </p:nvSpPr>
        <p:spPr/>
        <p:txBody>
          <a:bodyPr/>
          <a:lstStyle/>
          <a:p>
            <a:r>
              <a:rPr lang="en-US" dirty="0"/>
              <a:t>Emotion, a</a:t>
            </a:r>
            <a:r>
              <a:rPr lang="en-US" i="1" dirty="0"/>
              <a:t>gōn</a:t>
            </a:r>
            <a:r>
              <a:rPr lang="en-US" dirty="0"/>
              <a:t>, socialization</a:t>
            </a:r>
          </a:p>
        </p:txBody>
      </p:sp>
    </p:spTree>
    <p:extLst>
      <p:ext uri="{BB962C8B-B14F-4D97-AF65-F5344CB8AC3E}">
        <p14:creationId xmlns:p14="http://schemas.microsoft.com/office/powerpoint/2010/main" val="21683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ace_for_glory">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ace_for_glory" id="{271C441D-6D25-4F9A-B55A-0D930AC4E9AE}" vid="{5835374C-4F07-4EC4-A1F4-78B7937555B7}"/>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race_for_glory</Template>
  <TotalTime>1354</TotalTime>
  <Words>1660</Words>
  <Application>Microsoft Office PowerPoint</Application>
  <PresentationFormat>Custom</PresentationFormat>
  <Paragraphs>145</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Bradley Hand ITC</vt:lpstr>
      <vt:lpstr>Calibri</vt:lpstr>
      <vt:lpstr>Century Gothic</vt:lpstr>
      <vt:lpstr>zephtextregular</vt:lpstr>
      <vt:lpstr>race_for_glory</vt:lpstr>
      <vt:lpstr>The Past Is Ever New</vt:lpstr>
      <vt:lpstr>Set design by Léon Bakst for the world premiere of Daphnis et Chloé, Paris 1912.</vt:lpstr>
      <vt:lpstr>Agenda</vt:lpstr>
      <vt:lpstr>Discussion</vt:lpstr>
      <vt:lpstr>Introduction to</vt:lpstr>
      <vt:lpstr>Daphnis &amp; Chloe: Basics</vt:lpstr>
      <vt:lpstr>Map. Aegean, Lesbos</vt:lpstr>
      <vt:lpstr>D&amp;C: Literary Resonances</vt:lpstr>
      <vt:lpstr>Issues in D&amp;C</vt:lpstr>
      <vt:lpstr>erōs: “desire,” “lust,” “love”</vt:lpstr>
      <vt:lpstr>A Love Triangle</vt:lpstr>
      <vt:lpstr>D v D Beauty Contest (pp. 35–37)</vt:lpstr>
      <vt:lpstr>Arrow of Emulation (zēlos)</vt:lpstr>
      <vt:lpstr>Prologue: Ambition</vt:lpstr>
      <vt:lpstr>Context (Second Sophistic)</vt:lpstr>
      <vt:lpstr>Socialization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Scholtz, Andrew</dc:creator>
  <cp:lastModifiedBy>Andrew Scholtz</cp:lastModifiedBy>
  <cp:revision>208</cp:revision>
  <cp:lastPrinted>2026-01-26T21:41:29Z</cp:lastPrinted>
  <dcterms:created xsi:type="dcterms:W3CDTF">2018-03-15T01:55:56Z</dcterms:created>
  <dcterms:modified xsi:type="dcterms:W3CDTF">2026-01-28T02:09:31Z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