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6"/>
  </p:notesMasterIdLst>
  <p:handoutMasterIdLst>
    <p:handoutMasterId r:id="rId17"/>
  </p:handoutMasterIdLst>
  <p:sldIdLst>
    <p:sldId id="256" r:id="rId2"/>
    <p:sldId id="257" r:id="rId3"/>
    <p:sldId id="258" r:id="rId4"/>
    <p:sldId id="273" r:id="rId5"/>
    <p:sldId id="259" r:id="rId6"/>
    <p:sldId id="274" r:id="rId7"/>
    <p:sldId id="275" r:id="rId8"/>
    <p:sldId id="276" r:id="rId9"/>
    <p:sldId id="310" r:id="rId10"/>
    <p:sldId id="312" r:id="rId11"/>
    <p:sldId id="311" r:id="rId12"/>
    <p:sldId id="317" r:id="rId13"/>
    <p:sldId id="318" r:id="rId14"/>
    <p:sldId id="316"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45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0AC"/>
    <a:srgbClr val="EFDEC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16" autoAdjust="0"/>
    <p:restoredTop sz="41349" autoAdjust="0"/>
  </p:normalViewPr>
  <p:slideViewPr>
    <p:cSldViewPr snapToGrid="0">
      <p:cViewPr varScale="1">
        <p:scale>
          <a:sx n="31" d="100"/>
          <a:sy n="31" d="100"/>
        </p:scale>
        <p:origin x="2938" y="38"/>
      </p:cViewPr>
      <p:guideLst>
        <p:guide orient="horz" pos="4152"/>
        <p:guide pos="45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1" d="100"/>
          <a:sy n="61" d="100"/>
        </p:scale>
        <p:origin x="3139" y="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1/28/2026</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1/28/2026</a:t>
            </a:fld>
            <a:endParaRPr/>
          </a:p>
        </p:txBody>
      </p:sp>
      <p:sp>
        <p:nvSpPr>
          <p:cNvPr id="4" name="Slide Image Placeholder 3"/>
          <p:cNvSpPr>
            <a:spLocks noGrp="1" noRot="1" noChangeAspect="1"/>
          </p:cNvSpPr>
          <p:nvPr>
            <p:ph type="sldImg" idx="2"/>
          </p:nvPr>
        </p:nvSpPr>
        <p:spPr>
          <a:xfrm>
            <a:off x="1722438" y="696913"/>
            <a:ext cx="3565525" cy="20066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2935106"/>
            <a:ext cx="5608320" cy="5664064"/>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oebclassics-com.proxy.binghamton.edu/view/longus-story_daphnis_chloe/2009/pb_LCL069.35.xml?pageNumber=&amp;payload=&amp;t:ac=longus-story_daphnis_chloe%24002f2009%24002fpb_LCL069.117.xml&amp;t:formdata=N81bbI+GFxBB3SC0ycfrDbnlCdA%3D%3AH4sIAAAAAAAAAJXQsUoEMRAG4HFBOLxOsBAEBbXNWniNNh6CICyHsGorSXZcI9kkJrPu2Vj5EjY+gVjpE1xh5zv4ADYWVhZu1kZQRJth+En4hv%2F2BaabZVjSFkV6qLDZR7VRWrKOl8jiMHUl0EPwMLC+ZNxxeYKMuMNA%2FmLApPWolWCCB2RD0YZc0o5CXazkSLVbPZj0n+ce3xOYyqAvrSFv9YhXSDCbnfJznmpuyjQnr0y5OXYEM5EddexfTxv+97Q9byWGkNeiUiEoayZ3xfrx281TAjB2zSIs%2FMyG+IEiufUrKW3lrEFDgXUGfRev89f5h%2Fur7QSSDHpSq%2Fb1bnEGl11RqLFqg1hUF8Viep%2F60dqX9QMbHlP8wQEAAA%3D%3D&amp;t:state:client=xXegdXTmswIYP1XfZTlBvqnn%2FyA%3D%3AH4sIAAAAAAAAAD2OvUoDQRRGb%2FzBSKxsfAFbZzaChmAZEEIGEaJpl8nudXZkdma8c91kG1tLX8QXsra2s7JybOzOB4fD9%2F4F+5s9ABgkgkUgI3TUVYOCdcTE1F8I6xnJaycSUmcrTGLmLHq+RUo2caZri65eciBtcN5Gd7rA%2FuP75O3g8+d1B3YVjKrQxuCzOq8ZjtWj7rR02hu5ZLLeXCk4fPiL3OgWn+AFBgqGMdf+9zZGhhFhbQkrvifHcOQCruXK4uYOLcNEdhmlC948p7OU3%2FRlrWPjbSqrJrvyvCimMq5LNVPF5VSMxxOxbd0vjC1YAQIBAAA%3D&amp;t:submit=%5B%22submit_0%22%2C%22submit_0%22%5D&amp;t:zoneid=goToPage&amp;uri=%2Flongus-story_daphnis_chloe%2F2009%2Fpb_LCL069.117.xml#note_LCL069_35_1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98290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underneath it all lies a sophisticated interior that belies the naïve exterior.</a:t>
            </a:r>
          </a:p>
          <a:p>
            <a:r>
              <a:rPr lang="en-US" dirty="0"/>
              <a:t>the author’s writing seeks to outstrip in beauty the painting and, by extension, the reality represented by both painting and writing..</a:t>
            </a:r>
          </a:p>
          <a:p>
            <a:r>
              <a:rPr lang="en-US" dirty="0"/>
              <a:t>the prologue is an example of ecphrasis, a description, a rhetorical genre prominent at this time. the aim was to produce a word picture at least as vivid as a visual picture. and with its numerous and learned allusions to Greek classics, its stylish language showing a command of great writers of the past (imagine if I assigned you to write an essay in the style Shakespeare or Charles Dickens), the piece fits neatly into the culture of the second sophistic.</a:t>
            </a:r>
          </a:p>
          <a:p>
            <a:r>
              <a:rPr lang="en-US" dirty="0"/>
              <a:t>“… </a:t>
            </a:r>
            <a:r>
              <a:rPr lang="en-US" b="0" i="0" dirty="0">
                <a:solidFill>
                  <a:srgbClr val="333333"/>
                </a:solidFill>
                <a:effectLst/>
                <a:latin typeface="zephtextregular"/>
              </a:rPr>
              <a:t>a delightful possession for all mankind that will heal the sick and encourage the depressed, that will stir memories in those experienced in love and for the inexperienced will be a lesson for the future” – that is a deliberate evocation of the opening of Thucydides </a:t>
            </a:r>
            <a:r>
              <a:rPr lang="en-US" b="0" i="1" dirty="0">
                <a:solidFill>
                  <a:srgbClr val="333333"/>
                </a:solidFill>
                <a:effectLst/>
                <a:latin typeface="zephtextregular"/>
              </a:rPr>
              <a:t>History of the Peloponnesian War</a:t>
            </a:r>
            <a:r>
              <a:rPr lang="en-US" b="0" i="0" dirty="0">
                <a:solidFill>
                  <a:srgbClr val="333333"/>
                </a:solidFill>
                <a:effectLst/>
                <a:latin typeface="zephtextregular"/>
              </a:rPr>
              <a:t> , which </a:t>
            </a:r>
            <a:r>
              <a:rPr lang="en-US" b="0" i="0" dirty="0" err="1">
                <a:solidFill>
                  <a:srgbClr val="333333"/>
                </a:solidFill>
                <a:effectLst/>
                <a:latin typeface="zephtextregular"/>
              </a:rPr>
              <a:t>thuc</a:t>
            </a:r>
            <a:r>
              <a:rPr lang="en-US" b="0" i="0" dirty="0">
                <a:solidFill>
                  <a:srgbClr val="333333"/>
                </a:solidFill>
                <a:effectLst/>
                <a:latin typeface="zephtextregular"/>
              </a:rPr>
              <a:t> describes as a “possession for all time.” from some six centuries earlier (!). this book is to be to the love novel what Thucydides was to history. (keep in mind that the painting and the writing both tell a “history.”) but because the novelist, unlike the earlier historian, seeks to introduce mythological material and to entertain, this is a direct </a:t>
            </a:r>
            <a:r>
              <a:rPr lang="en-US" b="0" i="1" dirty="0">
                <a:solidFill>
                  <a:srgbClr val="333333"/>
                </a:solidFill>
                <a:effectLst/>
                <a:latin typeface="zephtextregular"/>
              </a:rPr>
              <a:t>challenge</a:t>
            </a:r>
            <a:r>
              <a:rPr lang="en-US" b="0" i="0" dirty="0">
                <a:solidFill>
                  <a:srgbClr val="333333"/>
                </a:solidFill>
                <a:effectLst/>
                <a:latin typeface="zephtextregular"/>
              </a:rPr>
              <a:t> to </a:t>
            </a:r>
            <a:r>
              <a:rPr lang="en-US" b="0" i="0" dirty="0" err="1">
                <a:solidFill>
                  <a:srgbClr val="333333"/>
                </a:solidFill>
                <a:effectLst/>
                <a:latin typeface="zephtextregular"/>
              </a:rPr>
              <a:t>thuc</a:t>
            </a:r>
            <a:r>
              <a:rPr lang="en-US" b="0" i="0" dirty="0">
                <a:solidFill>
                  <a:srgbClr val="333333"/>
                </a:solidFill>
                <a:effectLst/>
                <a:latin typeface="zephtextregular"/>
              </a:rPr>
              <a:t>, who explicitly refuses to do so.</a:t>
            </a:r>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119312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zēlos is surely the key emotion in the novel’s prologue. the whole work is dramatically framed by this implied (unstated dc never explicitly mentions zēlos, philotimia, or related )</a:t>
            </a:r>
          </a:p>
        </p:txBody>
      </p:sp>
      <p:sp>
        <p:nvSpPr>
          <p:cNvPr id="4" name="Slide Number Placeholder 3"/>
          <p:cNvSpPr>
            <a:spLocks noGrp="1"/>
          </p:cNvSpPr>
          <p:nvPr>
            <p:ph type="sldNum" sz="quarter" idx="5"/>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448214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99829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77-79. mini meletai pro and con. this matters for our class. (quaint and cute d's speech. easily analyzable: proem, </a:t>
            </a:r>
            <a:r>
              <a:rPr lang="en-US" sz="1800" dirty="0" err="1">
                <a:latin typeface="Segoe UI" panose="020B0502040204020203" pitchFamily="34" charset="0"/>
              </a:rPr>
              <a:t>pisteis</a:t>
            </a:r>
            <a:r>
              <a:rPr lang="en-US" sz="1800" dirty="0">
                <a:latin typeface="Segoe UI" panose="020B0502040204020203" pitchFamily="34" charset="0"/>
              </a:rPr>
              <a:t>, emotional epilogue (tears); d’s rhetorical panache belies his lack of education and is a nod to his (so far) unrevealed elite status. that a naive country lad would give such a speech validates rhetoric for the novel's audience.</a:t>
            </a:r>
          </a:p>
          <a:p>
            <a:r>
              <a:rPr lang="en-US" sz="1800" dirty="0">
                <a:latin typeface="Segoe UI" panose="020B0502040204020203" pitchFamily="34" charset="0"/>
              </a:rPr>
              <a:t>d’s speech clearly structured: intro summarizes case. itemized proofs. emotional finish (strategic tears)</a:t>
            </a:r>
          </a:p>
          <a:p>
            <a:endParaRPr lang="en-US" sz="1800" dirty="0">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225174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this process in the introductory lesson that Philetas provides in eros. the couple learn the god’s name and learn the preliminary steps in curing their “malaise.” but Philetas, too modest to reveal complete the picture, leaves the young people erotically hanging from the proverbial cliff. how will it end? that’s for next time. for now, I want to stress that this education in eros, the theme of the novel, cannot be considered apart from Imperial Greek conceptions of morality, or Imperial Greek conceptions of morality, from intellectual maturation. it’s all connected, as we’ll soon see.</a:t>
            </a:r>
          </a:p>
          <a:p>
            <a:r>
              <a:rPr lang="en-US" dirty="0"/>
              <a:t>question: is this how we see education today? as an effort to socialize young people into civil society? to tame their natural instincts for self-gratification and violence, and harness that energy for the good of the state? to confer on them the savoir-faire befitting their station in life?</a:t>
            </a:r>
          </a:p>
        </p:txBody>
      </p:sp>
      <p:sp>
        <p:nvSpPr>
          <p:cNvPr id="4" name="Slide Number Placeholder 3"/>
          <p:cNvSpPr>
            <a:spLocks noGrp="1"/>
          </p:cNvSpPr>
          <p:nvPr>
            <p:ph type="sldNum" sz="quarter" idx="5"/>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28860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17339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Il gruppo statuario in marmo (h. 1.58 m) di Pan e Dafni, facente parte della Collezione Farnese, è esposto nel Museo archeologico nazionale di Napoli (</a:t>
            </a:r>
            <a:r>
              <a:rPr lang="it-IT" dirty="0" err="1"/>
              <a:t>inv</a:t>
            </a:r>
            <a:r>
              <a:rPr lang="it-IT" dirty="0"/>
              <a:t>. 6329). Copia romana da un originale greco di Eliodoro (III-II secolo a.C.), mostra il dio-capro intento ad insegnare al giovane pastorello Dafni a suonare la siringa (flauto di Pan), ed intanto tradisce nei suoi gesti affettuosi, nello sguardo, e nel sesso eretto il suo amore e desiderio per il grazioso discepolo.</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167353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anyone want to help reconstruct the myth of pan and syrinx? (</a:t>
            </a:r>
            <a:r>
              <a:rPr lang="en-US" i="1" dirty="0"/>
              <a:t>D&amp;C</a:t>
            </a:r>
            <a:r>
              <a:rPr lang="en-US" i="0" dirty="0"/>
              <a:t> pp. 97-99).how does this myth digression fit into the text? is it just a cute story?</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myth of the amorous pursuit of the nymph Syrinx by the god Pan, in which Pan falls in love with Syrinx, however, as Syrinx does not return the love to Pan, she turns herself into a water reed and hides in the marshes. Pan cuts the reeds to make his pipes, in turn killing his love. D&amp;C pp. 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celebration party (rescue of </a:t>
            </a:r>
            <a:r>
              <a:rPr lang="en-US" dirty="0" err="1"/>
              <a:t>chloe</a:t>
            </a:r>
            <a:r>
              <a:rPr lang="en-US" dirty="0"/>
              <a:t>), </a:t>
            </a:r>
            <a:r>
              <a:rPr lang="en-US" dirty="0" err="1"/>
              <a:t>lamo</a:t>
            </a:r>
            <a:r>
              <a:rPr lang="en-US" dirty="0"/>
              <a:t> tells story of the invention of the syrinx. pan attempts rape syrinx. "When she tired from running, she hid in some reeds and vanished into a marsh." pan fashions the reeds into an instrument. violence, including, but not limited to, sexual violence, as ever present in this fantasy world. a dose of reality. what the music perhaps fails to capture.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section of the story begins to introduce reality into the frame: maturation, the transformation of innocent symmetry into asymmetrical maturity. the violent punishment of the unwilling echo by an angry pan, the god of unrestrained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Meanwhile </a:t>
            </a:r>
            <a:r>
              <a:rPr lang="en-US" i="0" dirty="0" err="1"/>
              <a:t>Lamo</a:t>
            </a:r>
            <a:r>
              <a:rPr lang="en-US" i="0" dirty="0"/>
              <a:t> agreed to tell them the story of the syrinx, which a Sicilian goatherd had sung for him for the price of a goat and a syrinx.</a:t>
            </a:r>
          </a:p>
          <a:p>
            <a:r>
              <a:rPr lang="en-US" i="0" dirty="0"/>
              <a:t>“This syrinx was originally not an instrument but a fair maiden with a musical voice. She grazed goats, played with the Nymphs, and sang as she still does. As she was grazing, playing, and singing, Pan approached her and tried to talk her into what he wanted by promising to make all her she-goats have twins.</a:t>
            </a:r>
          </a:p>
          <a:p>
            <a:r>
              <a:rPr lang="en-US" i="0" dirty="0"/>
              <a:t>“But she scoffed at his love and refused to accept a lover who was not a full-fledged goat or man. Pan started to chase her with force in mind. Syrinx started running from Pan and his force. When she tired from running, she hid in some reeds and vanished into a marsh.</a:t>
            </a:r>
          </a:p>
          <a:p>
            <a:r>
              <a:rPr lang="en-US" i="0" dirty="0"/>
              <a:t>“Pan angrily cut away the reeds, could not find the girl, realized what had happened to her, and thought of the instrument after he had bound reeds together with wax, of unequal lengths just as their love had been unequal. And what was once a fair maiden is now a musical syrinx.”</a:t>
            </a:r>
          </a:p>
        </p:txBody>
      </p:sp>
      <p:sp>
        <p:nvSpPr>
          <p:cNvPr id="4" name="Slide Number Placeholder 3"/>
          <p:cNvSpPr>
            <a:spLocks noGrp="1"/>
          </p:cNvSpPr>
          <p:nvPr>
            <p:ph type="sldNum" sz="quarter" idx="5"/>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129265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62408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9121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apologize for the framing of the question: I probably should have said “up to this point in the story,” as competition is, if anything, more prominent in book 1 of the novel. so, feel free to include that in your conversations….</a:t>
            </a:r>
          </a:p>
        </p:txBody>
      </p:sp>
      <p:sp>
        <p:nvSpPr>
          <p:cNvPr id="4" name="Slide Number Placeholder 3"/>
          <p:cNvSpPr>
            <a:spLocks noGrp="1"/>
          </p:cNvSpPr>
          <p:nvPr>
            <p:ph type="sldNum" sz="quarter" idx="5"/>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274049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90246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dorco</a:t>
            </a:r>
            <a:r>
              <a:rPr lang="en-US" dirty="0"/>
              <a:t>: “I, my girl, am bigger than Daphnis, and I’m a cowherd </a:t>
            </a:r>
            <a:r>
              <a:rPr lang="en-US" dirty="0" err="1"/>
              <a:t>16while</a:t>
            </a:r>
            <a:r>
              <a:rPr lang="en-US" dirty="0"/>
              <a:t> he’s a goatherd, so I’m as superior to him as cows are to goats. … He tends he-goats and smells terrible himself, and he’s too poor to keep even a dog.”</a:t>
            </a:r>
          </a:p>
          <a:p>
            <a:r>
              <a:rPr lang="en-US" dirty="0" err="1"/>
              <a:t>daf</a:t>
            </a:r>
            <a:r>
              <a:rPr lang="en-US" dirty="0"/>
              <a:t>: “… </a:t>
            </a:r>
            <a:r>
              <a:rPr lang="en-US" b="0" i="0" dirty="0">
                <a:solidFill>
                  <a:srgbClr val="333333"/>
                </a:solidFill>
                <a:effectLst/>
                <a:latin typeface="zephtextregular"/>
              </a:rPr>
              <a:t>I have plenty of cheese, bread baked on a spit, and </a:t>
            </a:r>
            <a:r>
              <a:rPr lang="en-US" b="0" i="0" dirty="0" err="1">
                <a:solidFill>
                  <a:srgbClr val="333333"/>
                </a:solidFill>
                <a:effectLst/>
                <a:latin typeface="zephtextregular"/>
              </a:rPr>
              <a:t>white</a:t>
            </a:r>
            <a:r>
              <a:rPr lang="en-US" b="0" i="0" u="none" strike="noStrike" baseline="30000" dirty="0" err="1">
                <a:solidFill>
                  <a:srgbClr val="777777"/>
                </a:solidFill>
                <a:effectLst/>
                <a:latin typeface="zephtextregular"/>
                <a:hlinkClick r:id="rId3"/>
              </a:rPr>
              <a:t>15</a:t>
            </a:r>
            <a:r>
              <a:rPr lang="en-US" b="0" i="0" dirty="0">
                <a:solidFill>
                  <a:srgbClr val="333333"/>
                </a:solidFill>
                <a:effectLst/>
                <a:latin typeface="zephtextregular"/>
              </a:rPr>
              <a:t> wine—the sort of goods that make countrymen rich. … And if you must kiss someone, you can kiss my mouth but only the hairs on his chin. Remember, my girl, that a sheep nursed you, but you are beautiful.”</a:t>
            </a:r>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165616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7776" cy="6858000"/>
          </a:xfrm>
          <a:prstGeom prst="rect">
            <a:avLst/>
          </a:prstGeom>
        </p:spPr>
      </p:pic>
      <p:sp>
        <p:nvSpPr>
          <p:cNvPr id="10" name="Rectangle 9"/>
          <p:cNvSpPr/>
          <p:nvPr/>
        </p:nvSpPr>
        <p:spPr>
          <a:xfrm>
            <a:off x="0" y="0"/>
            <a:ext cx="12189887"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7776" cy="6858000"/>
          </a:xfrm>
          <a:prstGeom prst="rect">
            <a:avLst/>
          </a:prstGeom>
        </p:spPr>
      </p:pic>
      <p:sp>
        <p:nvSpPr>
          <p:cNvPr id="5" name="Rectangle 4"/>
          <p:cNvSpPr/>
          <p:nvPr/>
        </p:nvSpPr>
        <p:spPr>
          <a:xfrm>
            <a:off x="0" y="0"/>
            <a:ext cx="12189887"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C8B0E08E-A7AC-4024-AA2D-CBBD9439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7776" cy="6858000"/>
          </a:xfrm>
          <a:prstGeom prst="rect">
            <a:avLst/>
          </a:prstGeom>
        </p:spPr>
      </p:pic>
      <p:sp>
        <p:nvSpPr>
          <p:cNvPr id="8" name="Rectangle 7">
            <a:extLst>
              <a:ext uri="{FF2B5EF4-FFF2-40B4-BE49-F238E27FC236}">
                <a16:creationId xmlns:a16="http://schemas.microsoft.com/office/drawing/2014/main" id="{D0EE4818-76F7-4AE4-A069-A77B220F6EDC}"/>
              </a:ext>
            </a:extLst>
          </p:cNvPr>
          <p:cNvSpPr/>
          <p:nvPr userDrawn="1"/>
        </p:nvSpPr>
        <p:spPr>
          <a:xfrm>
            <a:off x="0" y="0"/>
            <a:ext cx="12189887"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235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04963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2049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7776" cy="6858000"/>
          </a:xfrm>
          <a:prstGeom prst="rect">
            <a:avLst/>
          </a:prstGeom>
        </p:spPr>
      </p:pic>
      <p:sp>
        <p:nvSpPr>
          <p:cNvPr id="10" name="Rectangle 9"/>
          <p:cNvSpPr/>
          <p:nvPr/>
        </p:nvSpPr>
        <p:spPr>
          <a:xfrm>
            <a:off x="0" y="0"/>
            <a:ext cx="12189887"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0754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1"/>
          <p:cNvGrpSpPr/>
          <p:nvPr userDrawn="1"/>
        </p:nvGrpSpPr>
        <p:grpSpPr>
          <a:xfrm>
            <a:off x="0" y="1782763"/>
            <a:ext cx="11074400" cy="1422400"/>
            <a:chOff x="0" y="1782763"/>
            <a:chExt cx="8305800" cy="1422400"/>
          </a:xfrm>
        </p:grpSpPr>
        <p:sp>
          <p:nvSpPr>
            <p:cNvPr id="390148" name="Rectangle 4"/>
            <p:cNvSpPr>
              <a:spLocks noChangeArrowheads="1"/>
            </p:cNvSpPr>
            <p:nvPr/>
          </p:nvSpPr>
          <p:spPr bwMode="auto">
            <a:xfrm>
              <a:off x="0" y="1782763"/>
              <a:ext cx="8305800" cy="1422400"/>
            </a:xfrm>
            <a:prstGeom prst="rect">
              <a:avLst/>
            </a:prstGeom>
            <a:gradFill rotWithShape="1">
              <a:gsLst>
                <a:gs pos="0">
                  <a:srgbClr val="FFD1A3"/>
                </a:gs>
                <a:gs pos="100000">
                  <a:srgbClr val="CC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90149" name="Line 5"/>
            <p:cNvSpPr>
              <a:spLocks noChangeShapeType="1"/>
            </p:cNvSpPr>
            <p:nvPr/>
          </p:nvSpPr>
          <p:spPr bwMode="auto">
            <a:xfrm>
              <a:off x="0" y="3073400"/>
              <a:ext cx="8305800" cy="0"/>
            </a:xfrm>
            <a:prstGeom prst="line">
              <a:avLst/>
            </a:prstGeom>
            <a:noFill/>
            <a:ln w="508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390150" name="Rectangle 6"/>
          <p:cNvSpPr>
            <a:spLocks noGrp="1" noChangeArrowheads="1"/>
          </p:cNvSpPr>
          <p:nvPr>
            <p:ph type="ctrTitle"/>
          </p:nvPr>
        </p:nvSpPr>
        <p:spPr>
          <a:xfrm>
            <a:off x="304801" y="1782765"/>
            <a:ext cx="10769600" cy="1430337"/>
          </a:xfrm>
        </p:spPr>
        <p:txBody>
          <a:bodyPr/>
          <a:lstStyle>
            <a:lvl1pPr>
              <a:defRPr sz="4000"/>
            </a:lvl1pPr>
          </a:lstStyle>
          <a:p>
            <a:pPr lvl="0"/>
            <a:r>
              <a:rPr lang="en-US" altLang="en-US" noProof="0"/>
              <a:t>Click to edit Master title style</a:t>
            </a:r>
            <a:endParaRPr lang="en-US" altLang="en-US" noProof="0" dirty="0"/>
          </a:p>
        </p:txBody>
      </p:sp>
      <p:sp>
        <p:nvSpPr>
          <p:cNvPr id="390151" name="Rectangle 7"/>
          <p:cNvSpPr>
            <a:spLocks noGrp="1" noChangeArrowheads="1"/>
          </p:cNvSpPr>
          <p:nvPr>
            <p:ph type="subTitle" idx="1"/>
          </p:nvPr>
        </p:nvSpPr>
        <p:spPr>
          <a:xfrm>
            <a:off x="1422400" y="3695700"/>
            <a:ext cx="8839200" cy="1676400"/>
          </a:xfrm>
        </p:spPr>
        <p:txBody>
          <a:bodyPr/>
          <a:lstStyle>
            <a:lvl1pPr marL="0" indent="0">
              <a:buFont typeface="Wingdings" pitchFamily="2" charset="2"/>
              <a:buNone/>
              <a:defRPr/>
            </a:lvl1pPr>
          </a:lstStyle>
          <a:p>
            <a:pPr lvl="0"/>
            <a:r>
              <a:rPr lang="en-US" altLang="en-US" noProof="0"/>
              <a:t>Click to edit Master subtitle style</a:t>
            </a:r>
          </a:p>
        </p:txBody>
      </p:sp>
      <p:sp>
        <p:nvSpPr>
          <p:cNvPr id="390152" name="Rectangle 8"/>
          <p:cNvSpPr>
            <a:spLocks noGrp="1" noChangeArrowheads="1"/>
          </p:cNvSpPr>
          <p:nvPr>
            <p:ph type="dt" sz="half" idx="2"/>
          </p:nvPr>
        </p:nvSpPr>
        <p:spPr>
          <a:xfrm>
            <a:off x="1578874" y="6353339"/>
            <a:ext cx="906253" cy="261610"/>
          </a:xfrm>
        </p:spPr>
        <p:txBody>
          <a:bodyPr/>
          <a:lstStyle>
            <a:lvl1pPr>
              <a:defRPr/>
            </a:lvl1pPr>
          </a:lstStyle>
          <a:p>
            <a:r>
              <a:rPr lang="en-US" altLang="en-US"/>
              <a:t>19-apr 2018</a:t>
            </a:r>
          </a:p>
        </p:txBody>
      </p:sp>
      <p:sp>
        <p:nvSpPr>
          <p:cNvPr id="390153" name="Rectangle 9"/>
          <p:cNvSpPr>
            <a:spLocks noGrp="1" noChangeArrowheads="1"/>
          </p:cNvSpPr>
          <p:nvPr>
            <p:ph type="ftr" sz="quarter" idx="3"/>
          </p:nvPr>
        </p:nvSpPr>
        <p:spPr>
          <a:xfrm>
            <a:off x="4165600" y="6350958"/>
            <a:ext cx="1454623" cy="261610"/>
          </a:xfrm>
        </p:spPr>
        <p:txBody>
          <a:bodyPr/>
          <a:lstStyle>
            <a:lvl1pPr>
              <a:defRPr/>
            </a:lvl1pPr>
          </a:lstStyle>
          <a:p>
            <a:r>
              <a:rPr lang="en-US" altLang="en-US"/>
              <a:t>Longus Daphnis and Chloe</a:t>
            </a:r>
          </a:p>
        </p:txBody>
      </p:sp>
      <p:sp>
        <p:nvSpPr>
          <p:cNvPr id="390154" name="Rectangle 10"/>
          <p:cNvSpPr>
            <a:spLocks noGrp="1" noChangeArrowheads="1"/>
          </p:cNvSpPr>
          <p:nvPr>
            <p:ph type="sldNum" sz="quarter" idx="4"/>
          </p:nvPr>
        </p:nvSpPr>
        <p:spPr>
          <a:xfrm>
            <a:off x="11226121" y="6353339"/>
            <a:ext cx="356280" cy="261610"/>
          </a:xfrm>
        </p:spPr>
        <p:txBody>
          <a:bodyPr/>
          <a:lstStyle>
            <a:lvl1pPr>
              <a:defRPr/>
            </a:lvl1pPr>
          </a:lstStyle>
          <a:p>
            <a:fld id="{7A88AE38-B7DC-4EB9-AA3E-6710C533ED47}" type="slidenum">
              <a:rPr lang="en-US" altLang="en-US"/>
              <a:pPr/>
              <a:t>‹#›</a:t>
            </a:fld>
            <a:endParaRPr lang="en-US" altLang="en-US"/>
          </a:p>
        </p:txBody>
      </p:sp>
    </p:spTree>
    <p:extLst>
      <p:ext uri="{BB962C8B-B14F-4D97-AF65-F5344CB8AC3E}">
        <p14:creationId xmlns:p14="http://schemas.microsoft.com/office/powerpoint/2010/main" val="3161482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7776" cy="6858000"/>
          </a:xfrm>
          <a:prstGeom prst="rect">
            <a:avLst/>
          </a:prstGeom>
        </p:spPr>
      </p:pic>
      <p:sp>
        <p:nvSpPr>
          <p:cNvPr id="10" name="Rectangle 9"/>
          <p:cNvSpPr/>
          <p:nvPr userDrawn="1"/>
        </p:nvSpPr>
        <p:spPr>
          <a:xfrm>
            <a:off x="0" y="0"/>
            <a:ext cx="12189887"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100000">
                <a:schemeClr val="accent1">
                  <a:lumMod val="30000"/>
                  <a:lumOff val="70000"/>
                </a:schemeClr>
              </a:gs>
            </a:gsLst>
            <a:lin ang="10800000" scaled="1"/>
          </a:gradFill>
        </p:spPr>
        <p:txBody>
          <a:bodyPr/>
          <a:lstStyle/>
          <a:p>
            <a:r>
              <a:rPr lang="en-US"/>
              <a:t>Click to edit Master title style</a:t>
            </a:r>
            <a:endParaRPr/>
          </a:p>
        </p:txBody>
      </p:sp>
      <p:sp>
        <p:nvSpPr>
          <p:cNvPr id="3" name="Content Placeholder 2"/>
          <p:cNvSpPr>
            <a:spLocks noGrp="1"/>
          </p:cNvSpPr>
          <p:nvPr>
            <p:ph idx="1" hasCustomPrompt="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96848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8"/>
            <a:ext cx="9760605"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714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60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411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3560"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3560" y="1828801"/>
            <a:ext cx="1" cy="2878667"/>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10A077-42BE-41D4-9C65-F2010E631A9C}"/>
              </a:ext>
            </a:extLst>
          </p:cNvPr>
          <p:cNvCxnSpPr/>
          <p:nvPr userDrawn="1"/>
        </p:nvCxnSpPr>
        <p:spPr>
          <a:xfrm>
            <a:off x="5943560"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71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philostratus lives of the sophists 2</a:t>
            </a:r>
            <a:endParaRPr lang="en-US" dirty="0"/>
          </a:p>
        </p:txBody>
      </p:sp>
      <p:sp>
        <p:nvSpPr>
          <p:cNvPr id="7" name="Date Placeholder 6"/>
          <p:cNvSpPr>
            <a:spLocks noGrp="1"/>
          </p:cNvSpPr>
          <p:nvPr>
            <p:ph type="dt" sz="half" idx="10"/>
          </p:nvPr>
        </p:nvSpPr>
        <p:spPr/>
        <p:txBody>
          <a:bodyPr/>
          <a:lstStyle/>
          <a:p>
            <a:r>
              <a:rPr lang="en-US"/>
              <a:t>1-feb 2018</a:t>
            </a:r>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57339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63509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51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88171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9639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flip="none" rotWithShape="1">
            <a:gsLst>
              <a:gs pos="0">
                <a:schemeClr val="accent1">
                  <a:lumMod val="5000"/>
                  <a:lumOff val="95000"/>
                </a:schemeClr>
              </a:gs>
              <a:gs pos="100000">
                <a:schemeClr val="accent1">
                  <a:lumMod val="30000"/>
                  <a:lumOff val="70000"/>
                </a:schemeClr>
              </a:gs>
            </a:gsLst>
            <a:lin ang="10800000" scaled="1"/>
            <a:tileRect/>
          </a:gradFill>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931" y="1828800"/>
            <a:ext cx="9756141"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09151" y="6448427"/>
            <a:ext cx="6639905"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a:t>philostratus lives of the sophists 2</a:t>
            </a:r>
            <a:endParaRPr lang="en-US" dirty="0"/>
          </a:p>
        </p:txBody>
      </p:sp>
      <p:sp>
        <p:nvSpPr>
          <p:cNvPr id="4" name="Date Placeholder 3"/>
          <p:cNvSpPr>
            <a:spLocks noGrp="1"/>
          </p:cNvSpPr>
          <p:nvPr>
            <p:ph type="dt" sz="half" idx="2"/>
          </p:nvPr>
        </p:nvSpPr>
        <p:spPr>
          <a:xfrm>
            <a:off x="8153936" y="6448427"/>
            <a:ext cx="1396623" cy="180974"/>
          </a:xfrm>
          <a:prstGeom prst="rect">
            <a:avLst/>
          </a:prstGeom>
        </p:spPr>
        <p:txBody>
          <a:bodyPr vert="horz" lIns="91440" tIns="45720" rIns="91440" bIns="45720" rtlCol="0" anchor="ctr"/>
          <a:lstStyle>
            <a:lvl1pPr algn="r">
              <a:defRPr sz="1100">
                <a:solidFill>
                  <a:schemeClr val="tx1"/>
                </a:solidFill>
              </a:defRPr>
            </a:lvl1pPr>
          </a:lstStyle>
          <a:p>
            <a:r>
              <a:rPr lang="en-US"/>
              <a:t>1-feb 2018</a:t>
            </a:r>
          </a:p>
        </p:txBody>
      </p:sp>
      <p:sp>
        <p:nvSpPr>
          <p:cNvPr id="6" name="Slide Number Placeholder 5"/>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152988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4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3839">
          <p15:clr>
            <a:srgbClr val="F26B43"/>
          </p15:clr>
        </p15:guide>
        <p15:guide id="5" orient="horz" pos="216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jNLa4Uc2mIg?si=Jbmd2pbWGRDEcX3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bingdev.binghamton.edu/ascholtz/ams365/critical_thinking.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74183774-8966-46F1-A778-4744F8544111}"/>
              </a:ext>
            </a:extLst>
          </p:cNvPr>
          <p:cNvSpPr txBox="1">
            <a:spLocks noGrp="1" noChangeArrowheads="1"/>
          </p:cNvSpPr>
          <p:nvPr>
            <p:ph type="title" idx="4294967295"/>
          </p:nvPr>
        </p:nvSpPr>
        <p:spPr>
          <a:xfrm>
            <a:off x="278297" y="2339713"/>
            <a:ext cx="6736343" cy="946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2"/>
                </a:solidFill>
                <a:effectLst/>
                <a:uLnTx/>
                <a:uFillTx/>
                <a:latin typeface="Bradley Hand ITC" panose="03070402050302030203" pitchFamily="66" charset="0"/>
                <a:ea typeface="+mj-ea"/>
                <a:cs typeface="+mj-cs"/>
              </a:rPr>
              <a:t>The Past Is Ever New</a:t>
            </a:r>
          </a:p>
        </p:txBody>
      </p:sp>
      <p:sp>
        <p:nvSpPr>
          <p:cNvPr id="11" name="Rectangle 3">
            <a:extLst>
              <a:ext uri="{FF2B5EF4-FFF2-40B4-BE49-F238E27FC236}">
                <a16:creationId xmlns:a16="http://schemas.microsoft.com/office/drawing/2014/main" id="{AA470E97-85E9-45C5-BC3D-DA55110923CF}"/>
              </a:ext>
            </a:extLst>
          </p:cNvPr>
          <p:cNvSpPr txBox="1">
            <a:spLocks noChangeArrowheads="1"/>
          </p:cNvSpPr>
          <p:nvPr/>
        </p:nvSpPr>
        <p:spPr>
          <a:xfrm>
            <a:off x="2130291" y="3605213"/>
            <a:ext cx="4884350" cy="653705"/>
          </a:xfrm>
          <a:prstGeom prst="rect">
            <a:avLst/>
          </a:prstGeom>
          <a:noFill/>
        </p:spPr>
        <p:txBody>
          <a:bodyPr vert="horz" wrap="none" lIns="91440" tIns="45720" rIns="91440" bIns="45720" rtlCol="0">
            <a:spAutoFit/>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lgn="r">
              <a:buNone/>
            </a:pPr>
            <a:r>
              <a:rPr lang="en-US" b="1" dirty="0">
                <a:solidFill>
                  <a:schemeClr val="tx2"/>
                </a:solidFill>
                <a:latin typeface="Bradley Hand ITC" pitchFamily="66" charset="0"/>
              </a:rPr>
              <a:t>Longus </a:t>
            </a:r>
            <a:r>
              <a:rPr lang="en-US" b="1" i="1" dirty="0">
                <a:solidFill>
                  <a:schemeClr val="tx2"/>
                </a:solidFill>
                <a:latin typeface="Bradley Hand ITC" pitchFamily="66" charset="0"/>
              </a:rPr>
              <a:t>Daphnis &amp; Chloe</a:t>
            </a:r>
            <a:r>
              <a:rPr lang="en-US" b="1" dirty="0">
                <a:solidFill>
                  <a:schemeClr val="tx2"/>
                </a:solidFill>
                <a:latin typeface="Bradley Hand ITC" pitchFamily="66" charset="0"/>
              </a:rPr>
              <a:t> 2</a:t>
            </a:r>
          </a:p>
        </p:txBody>
      </p:sp>
      <p:sp>
        <p:nvSpPr>
          <p:cNvPr id="4" name="TextBox 3">
            <a:extLst>
              <a:ext uri="{FF2B5EF4-FFF2-40B4-BE49-F238E27FC236}">
                <a16:creationId xmlns:a16="http://schemas.microsoft.com/office/drawing/2014/main" id="{BC9B840E-ADC7-4E3E-81CE-7B9F32E85223}"/>
              </a:ext>
            </a:extLst>
          </p:cNvPr>
          <p:cNvSpPr txBox="1"/>
          <p:nvPr/>
        </p:nvSpPr>
        <p:spPr>
          <a:xfrm>
            <a:off x="1991428" y="6194067"/>
            <a:ext cx="4982454" cy="341632"/>
          </a:xfrm>
          <a:prstGeom prst="rect">
            <a:avLst/>
          </a:prstGeom>
          <a:noFill/>
        </p:spPr>
        <p:txBody>
          <a:bodyPr wrap="none" rtlCol="0">
            <a:spAutoFit/>
          </a:bodyPr>
          <a:lstStyle/>
          <a:p>
            <a:pPr algn="r">
              <a:lnSpc>
                <a:spcPct val="90000"/>
              </a:lnSpc>
            </a:pPr>
            <a:r>
              <a:rPr lang="en-US" dirty="0"/>
              <a:t>Background: Chagall, Myth of Syrinx (</a:t>
            </a:r>
            <a:r>
              <a:rPr lang="en-US" i="1" dirty="0"/>
              <a:t>D&amp;C</a:t>
            </a:r>
            <a:r>
              <a:rPr lang="en-US" dirty="0"/>
              <a:t>)</a:t>
            </a:r>
          </a:p>
        </p:txBody>
      </p:sp>
    </p:spTree>
    <p:extLst>
      <p:ext uri="{BB962C8B-B14F-4D97-AF65-F5344CB8AC3E}">
        <p14:creationId xmlns:p14="http://schemas.microsoft.com/office/powerpoint/2010/main" val="884876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EA27-A9CA-4321-B4C1-95445E7AFBB0}"/>
              </a:ext>
            </a:extLst>
          </p:cNvPr>
          <p:cNvSpPr>
            <a:spLocks noGrp="1"/>
          </p:cNvSpPr>
          <p:nvPr>
            <p:ph type="title"/>
          </p:nvPr>
        </p:nvSpPr>
        <p:spPr/>
        <p:txBody>
          <a:bodyPr/>
          <a:lstStyle/>
          <a:p>
            <a:r>
              <a:rPr lang="en-US" dirty="0"/>
              <a:t>Prologue</a:t>
            </a:r>
          </a:p>
        </p:txBody>
      </p:sp>
      <p:sp>
        <p:nvSpPr>
          <p:cNvPr id="14" name="Content Placeholder 13">
            <a:extLst>
              <a:ext uri="{FF2B5EF4-FFF2-40B4-BE49-F238E27FC236}">
                <a16:creationId xmlns:a16="http://schemas.microsoft.com/office/drawing/2014/main" id="{31C9D2EB-1D0B-4D0B-A661-29D4A17DC73D}"/>
              </a:ext>
            </a:extLst>
          </p:cNvPr>
          <p:cNvSpPr>
            <a:spLocks noGrp="1"/>
          </p:cNvSpPr>
          <p:nvPr>
            <p:ph idx="1"/>
          </p:nvPr>
        </p:nvSpPr>
        <p:spPr/>
        <p:txBody>
          <a:bodyPr>
            <a:normAutofit fontScale="92500" lnSpcReduction="20000"/>
          </a:bodyPr>
          <a:lstStyle/>
          <a:p>
            <a:r>
              <a:rPr lang="en-US" dirty="0"/>
              <a:t>Viewing</a:t>
            </a:r>
          </a:p>
          <a:p>
            <a:pPr lvl="1"/>
            <a:r>
              <a:rPr lang="en-US" dirty="0"/>
              <a:t>“An image …, a story of love, … lovelier [than the grove]”</a:t>
            </a:r>
          </a:p>
          <a:p>
            <a:r>
              <a:rPr lang="en-US" dirty="0"/>
              <a:t>Feeling</a:t>
            </a:r>
          </a:p>
          <a:p>
            <a:pPr lvl="1"/>
            <a:r>
              <a:rPr lang="en-US" dirty="0"/>
              <a:t>“A longing seized me to rival the depiction in words”</a:t>
            </a:r>
          </a:p>
          <a:p>
            <a:r>
              <a:rPr lang="en-US" dirty="0"/>
              <a:t>Achieving</a:t>
            </a:r>
          </a:p>
          <a:p>
            <a:pPr lvl="1"/>
            <a:r>
              <a:rPr lang="en-US" dirty="0"/>
              <a:t>“… an offering to Love and the Nymphs and Pan, a delightful possession for all [hu]mankind”</a:t>
            </a:r>
          </a:p>
        </p:txBody>
      </p:sp>
    </p:spTree>
    <p:extLst>
      <p:ext uri="{BB962C8B-B14F-4D97-AF65-F5344CB8AC3E}">
        <p14:creationId xmlns:p14="http://schemas.microsoft.com/office/powerpoint/2010/main" val="368377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C848-37FD-491B-AC2D-136BA8CBB24E}"/>
              </a:ext>
            </a:extLst>
          </p:cNvPr>
          <p:cNvSpPr>
            <a:spLocks noGrp="1"/>
          </p:cNvSpPr>
          <p:nvPr>
            <p:ph type="title"/>
          </p:nvPr>
        </p:nvSpPr>
        <p:spPr>
          <a:xfrm>
            <a:off x="2493092" y="1737089"/>
            <a:ext cx="7205819" cy="701731"/>
          </a:xfrm>
          <a:noFill/>
        </p:spPr>
        <p:txBody>
          <a:bodyPr wrap="none">
            <a:spAutoFit/>
          </a:bodyPr>
          <a:lstStyle/>
          <a:p>
            <a:r>
              <a:rPr lang="en-US" dirty="0"/>
              <a:t>Arrow of Emulation (</a:t>
            </a:r>
            <a:r>
              <a:rPr lang="en-US" i="1" dirty="0"/>
              <a:t>zēlos</a:t>
            </a:r>
            <a:r>
              <a:rPr lang="en-US" dirty="0"/>
              <a:t>)</a:t>
            </a:r>
          </a:p>
        </p:txBody>
      </p:sp>
      <p:grpSp>
        <p:nvGrpSpPr>
          <p:cNvPr id="15" name="Group 14" descr="Arrow of ambition">
            <a:extLst>
              <a:ext uri="{FF2B5EF4-FFF2-40B4-BE49-F238E27FC236}">
                <a16:creationId xmlns:a16="http://schemas.microsoft.com/office/drawing/2014/main" id="{D4FE5AFE-1535-434A-8FD6-9735C80BB7C8}"/>
              </a:ext>
            </a:extLst>
          </p:cNvPr>
          <p:cNvGrpSpPr/>
          <p:nvPr/>
        </p:nvGrpSpPr>
        <p:grpSpPr>
          <a:xfrm>
            <a:off x="345101" y="3710632"/>
            <a:ext cx="11386596" cy="424732"/>
            <a:chOff x="343513" y="3027344"/>
            <a:chExt cx="11386596" cy="424732"/>
          </a:xfrm>
        </p:grpSpPr>
        <p:cxnSp>
          <p:nvCxnSpPr>
            <p:cNvPr id="7" name="Straight Arrow Connector 6">
              <a:extLst>
                <a:ext uri="{FF2B5EF4-FFF2-40B4-BE49-F238E27FC236}">
                  <a16:creationId xmlns:a16="http://schemas.microsoft.com/office/drawing/2014/main" id="{D9AA23AA-1340-425F-A48D-B851953E7967}"/>
                </a:ext>
              </a:extLst>
            </p:cNvPr>
            <p:cNvCxnSpPr>
              <a:cxnSpLocks/>
            </p:cNvCxnSpPr>
            <p:nvPr/>
          </p:nvCxnSpPr>
          <p:spPr>
            <a:xfrm>
              <a:off x="4436834" y="3238500"/>
              <a:ext cx="3315694"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5BB69F-937B-4C43-AF0A-B1C18EB38ED9}"/>
                </a:ext>
              </a:extLst>
            </p:cNvPr>
            <p:cNvSpPr txBox="1"/>
            <p:nvPr/>
          </p:nvSpPr>
          <p:spPr>
            <a:xfrm>
              <a:off x="4927631" y="3027344"/>
              <a:ext cx="2334101" cy="424732"/>
            </a:xfrm>
            <a:prstGeom prst="rect">
              <a:avLst/>
            </a:prstGeom>
            <a:solidFill>
              <a:schemeClr val="bg1"/>
            </a:solidFill>
          </p:spPr>
          <p:txBody>
            <a:bodyPr wrap="none" rtlCol="0" anchor="ctr" anchorCtr="0">
              <a:spAutoFit/>
            </a:bodyPr>
            <a:lstStyle/>
            <a:p>
              <a:pPr algn="ctr">
                <a:lnSpc>
                  <a:spcPct val="90000"/>
                </a:lnSpc>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emulation (</a:t>
              </a:r>
              <a:r>
                <a:rPr lang="en-US" sz="2400" i="1" dirty="0">
                  <a:solidFill>
                    <a:schemeClr val="tx2"/>
                  </a:solidFill>
                  <a:latin typeface="Calibri" panose="020F0502020204030204" pitchFamily="34" charset="0"/>
                  <a:ea typeface="Calibri" panose="020F0502020204030204" pitchFamily="34" charset="0"/>
                  <a:cs typeface="Calibri" panose="020F0502020204030204" pitchFamily="34" charset="0"/>
                </a:rPr>
                <a:t>zēlos</a:t>
              </a: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C46765C3-9EF0-4B35-B445-8495CE020310}"/>
                </a:ext>
              </a:extLst>
            </p:cNvPr>
            <p:cNvSpPr txBox="1"/>
            <p:nvPr/>
          </p:nvSpPr>
          <p:spPr>
            <a:xfrm>
              <a:off x="343513" y="3027344"/>
              <a:ext cx="3960059" cy="424732"/>
            </a:xfrm>
            <a:prstGeom prst="rect">
              <a:avLst/>
            </a:prstGeom>
            <a:noFill/>
          </p:spPr>
          <p:txBody>
            <a:bodyPr wrap="none" rtlCol="0" anchor="ctr" anchorCtr="0">
              <a:spAutoFit/>
            </a:bodyPr>
            <a:lstStyle/>
            <a:p>
              <a:pPr algn="r">
                <a:lnSpc>
                  <a:spcPct val="90000"/>
                </a:lnSpc>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subject of emulation =  author</a:t>
              </a:r>
            </a:p>
          </p:txBody>
        </p:sp>
        <p:sp>
          <p:nvSpPr>
            <p:cNvPr id="10" name="TextBox 9">
              <a:extLst>
                <a:ext uri="{FF2B5EF4-FFF2-40B4-BE49-F238E27FC236}">
                  <a16:creationId xmlns:a16="http://schemas.microsoft.com/office/drawing/2014/main" id="{56A402B9-6A16-4CEC-A1F0-03BE35041AED}"/>
                </a:ext>
              </a:extLst>
            </p:cNvPr>
            <p:cNvSpPr txBox="1"/>
            <p:nvPr/>
          </p:nvSpPr>
          <p:spPr>
            <a:xfrm>
              <a:off x="7902907" y="3027344"/>
              <a:ext cx="3827202" cy="424732"/>
            </a:xfrm>
            <a:prstGeom prst="rect">
              <a:avLst/>
            </a:prstGeom>
            <a:noFill/>
          </p:spPr>
          <p:txBody>
            <a:bodyPr wrap="none" rtlCol="0" anchor="ctr" anchorCtr="0">
              <a:spAutoFit/>
            </a:bodyPr>
            <a:lstStyle/>
            <a:p>
              <a:pPr>
                <a:lnSpc>
                  <a:spcPct val="90000"/>
                </a:lnSpc>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object of emulation = painter</a:t>
              </a:r>
            </a:p>
          </p:txBody>
        </p:sp>
      </p:grpSp>
    </p:spTree>
    <p:extLst>
      <p:ext uri="{BB962C8B-B14F-4D97-AF65-F5344CB8AC3E}">
        <p14:creationId xmlns:p14="http://schemas.microsoft.com/office/powerpoint/2010/main" val="354005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51E4-23EA-4BDF-A573-DBE4D01BF619}"/>
              </a:ext>
            </a:extLst>
          </p:cNvPr>
          <p:cNvSpPr>
            <a:spLocks noGrp="1"/>
          </p:cNvSpPr>
          <p:nvPr>
            <p:ph type="title"/>
          </p:nvPr>
        </p:nvSpPr>
        <p:spPr/>
        <p:txBody>
          <a:bodyPr/>
          <a:lstStyle/>
          <a:p>
            <a:r>
              <a:rPr lang="en-US" dirty="0"/>
              <a:t>More </a:t>
            </a:r>
            <a:r>
              <a:rPr lang="en-US" i="1" dirty="0"/>
              <a:t>zēlos</a:t>
            </a:r>
            <a:r>
              <a:rPr lang="en-US" sz="3600" dirty="0"/>
              <a:t> (pp. 97–99)</a:t>
            </a:r>
            <a:endParaRPr lang="en-US" i="1" dirty="0"/>
          </a:p>
        </p:txBody>
      </p:sp>
      <p:sp>
        <p:nvSpPr>
          <p:cNvPr id="3" name="Content Placeholder 2">
            <a:extLst>
              <a:ext uri="{FF2B5EF4-FFF2-40B4-BE49-F238E27FC236}">
                <a16:creationId xmlns:a16="http://schemas.microsoft.com/office/drawing/2014/main" id="{4925A416-215C-4CE5-957C-D30AC7A681E9}"/>
              </a:ext>
            </a:extLst>
          </p:cNvPr>
          <p:cNvSpPr>
            <a:spLocks noGrp="1"/>
          </p:cNvSpPr>
          <p:nvPr>
            <p:ph idx="1"/>
          </p:nvPr>
        </p:nvSpPr>
        <p:spPr>
          <a:xfrm>
            <a:off x="1217931" y="1828800"/>
            <a:ext cx="6021069" cy="4343400"/>
          </a:xfrm>
        </p:spPr>
        <p:txBody>
          <a:bodyPr>
            <a:normAutofit/>
          </a:bodyPr>
          <a:lstStyle/>
          <a:p>
            <a:r>
              <a:rPr lang="en-US" dirty="0"/>
              <a:t>Philetas’ syrinx performance</a:t>
            </a:r>
          </a:p>
          <a:p>
            <a:r>
              <a:rPr lang="en-US" dirty="0"/>
              <a:t>Daphnis’ superior performance</a:t>
            </a:r>
          </a:p>
          <a:p>
            <a:r>
              <a:rPr lang="en-US" dirty="0"/>
              <a:t>Philetas’ conditional gift</a:t>
            </a:r>
          </a:p>
        </p:txBody>
      </p:sp>
      <p:pic>
        <p:nvPicPr>
          <p:cNvPr id="4" name="Picture 3" descr="See caption">
            <a:extLst>
              <a:ext uri="{FF2B5EF4-FFF2-40B4-BE49-F238E27FC236}">
                <a16:creationId xmlns:a16="http://schemas.microsoft.com/office/drawing/2014/main" id="{71813FE2-0D61-4DC8-B849-5C76161DB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312" y="2215664"/>
            <a:ext cx="3279778" cy="2468033"/>
          </a:xfrm>
          <a:prstGeom prst="rect">
            <a:avLst/>
          </a:prstGeom>
        </p:spPr>
      </p:pic>
      <p:sp>
        <p:nvSpPr>
          <p:cNvPr id="5" name="TextBox 4">
            <a:extLst>
              <a:ext uri="{FF2B5EF4-FFF2-40B4-BE49-F238E27FC236}">
                <a16:creationId xmlns:a16="http://schemas.microsoft.com/office/drawing/2014/main" id="{F25D7C87-A3D3-45F3-8F46-DFBB01722F76}"/>
              </a:ext>
            </a:extLst>
          </p:cNvPr>
          <p:cNvSpPr txBox="1"/>
          <p:nvPr/>
        </p:nvSpPr>
        <p:spPr>
          <a:xfrm>
            <a:off x="7243201" y="4848361"/>
            <a:ext cx="3886000" cy="341632"/>
          </a:xfrm>
          <a:prstGeom prst="rect">
            <a:avLst/>
          </a:prstGeom>
          <a:noFill/>
        </p:spPr>
        <p:txBody>
          <a:bodyPr wrap="none" rtlCol="0" anchor="b" anchorCtr="0">
            <a:spAutoFit/>
          </a:bodyPr>
          <a:lstStyle/>
          <a:p>
            <a:pPr algn="ctr">
              <a:lnSpc>
                <a:spcPct val="90000"/>
              </a:lnSpc>
            </a:pPr>
            <a:r>
              <a:rPr lang="en-US" dirty="0"/>
              <a:t>Pan flute (syrinx), Solomon Islands</a:t>
            </a:r>
          </a:p>
        </p:txBody>
      </p:sp>
    </p:spTree>
    <p:extLst>
      <p:ext uri="{BB962C8B-B14F-4D97-AF65-F5344CB8AC3E}">
        <p14:creationId xmlns:p14="http://schemas.microsoft.com/office/powerpoint/2010/main" val="404177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9AB7-710D-47FD-B340-49DA8D72C8A1}"/>
              </a:ext>
            </a:extLst>
          </p:cNvPr>
          <p:cNvSpPr>
            <a:spLocks noGrp="1"/>
          </p:cNvSpPr>
          <p:nvPr>
            <p:ph type="title"/>
          </p:nvPr>
        </p:nvSpPr>
        <p:spPr/>
        <p:txBody>
          <a:bodyPr/>
          <a:lstStyle/>
          <a:p>
            <a:r>
              <a:rPr lang="en-US" dirty="0"/>
              <a:t>More </a:t>
            </a:r>
            <a:r>
              <a:rPr lang="en-US" i="1" dirty="0"/>
              <a:t>agōn</a:t>
            </a:r>
            <a:r>
              <a:rPr lang="en-US" dirty="0"/>
              <a:t>: Trial Scene </a:t>
            </a:r>
            <a:r>
              <a:rPr lang="en-US" sz="3600" dirty="0"/>
              <a:t>(pp. 77–79)</a:t>
            </a:r>
            <a:endParaRPr lang="en-US" dirty="0"/>
          </a:p>
        </p:txBody>
      </p:sp>
      <p:sp>
        <p:nvSpPr>
          <p:cNvPr id="3" name="Content Placeholder 2">
            <a:extLst>
              <a:ext uri="{FF2B5EF4-FFF2-40B4-BE49-F238E27FC236}">
                <a16:creationId xmlns:a16="http://schemas.microsoft.com/office/drawing/2014/main" id="{0A365A2A-773E-4751-ADB6-19E3CA28979C}"/>
              </a:ext>
            </a:extLst>
          </p:cNvPr>
          <p:cNvSpPr>
            <a:spLocks noGrp="1"/>
          </p:cNvSpPr>
          <p:nvPr>
            <p:ph idx="1"/>
          </p:nvPr>
        </p:nvSpPr>
        <p:spPr/>
        <p:txBody>
          <a:bodyPr>
            <a:normAutofit/>
          </a:bodyPr>
          <a:lstStyle/>
          <a:p>
            <a:r>
              <a:rPr lang="en-US" dirty="0"/>
              <a:t>Yacht set adrift, Daphnis blamed</a:t>
            </a:r>
          </a:p>
          <a:p>
            <a:r>
              <a:rPr lang="en-US" dirty="0"/>
              <a:t>War declared</a:t>
            </a:r>
          </a:p>
          <a:p>
            <a:r>
              <a:rPr lang="en-US" dirty="0"/>
              <a:t>Chloe abducted, case arbitrated, speeches  delivered</a:t>
            </a:r>
          </a:p>
          <a:p>
            <a:pPr lvl="1"/>
            <a:r>
              <a:rPr lang="en-US" dirty="0" err="1"/>
              <a:t>Methymnians</a:t>
            </a:r>
            <a:r>
              <a:rPr lang="en-US" dirty="0"/>
              <a:t>’ speech (unartful )</a:t>
            </a:r>
          </a:p>
          <a:p>
            <a:pPr lvl="1"/>
            <a:r>
              <a:rPr lang="en-US" dirty="0"/>
              <a:t>Daphnis’ speech (polished, detailed, emotional)</a:t>
            </a:r>
          </a:p>
        </p:txBody>
      </p:sp>
    </p:spTree>
    <p:extLst>
      <p:ext uri="{BB962C8B-B14F-4D97-AF65-F5344CB8AC3E}">
        <p14:creationId xmlns:p14="http://schemas.microsoft.com/office/powerpoint/2010/main" val="57605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E4E7-1345-4144-A69B-58851162E2AC}"/>
              </a:ext>
            </a:extLst>
          </p:cNvPr>
          <p:cNvSpPr>
            <a:spLocks noGrp="1"/>
          </p:cNvSpPr>
          <p:nvPr>
            <p:ph type="title"/>
          </p:nvPr>
        </p:nvSpPr>
        <p:spPr/>
        <p:txBody>
          <a:bodyPr/>
          <a:lstStyle/>
          <a:p>
            <a:r>
              <a:rPr lang="en-US" dirty="0"/>
              <a:t>Socialization </a:t>
            </a:r>
            <a:r>
              <a:rPr lang="en-US" sz="3600" dirty="0"/>
              <a:t>(in </a:t>
            </a:r>
            <a:r>
              <a:rPr lang="en-US" sz="3600" i="1" dirty="0"/>
              <a:t>erōs</a:t>
            </a:r>
            <a:r>
              <a:rPr lang="en-US" sz="3600" dirty="0"/>
              <a:t> and other)</a:t>
            </a:r>
            <a:endParaRPr lang="en-US" dirty="0"/>
          </a:p>
        </p:txBody>
      </p:sp>
      <p:sp>
        <p:nvSpPr>
          <p:cNvPr id="7" name="Content Placeholder 6">
            <a:extLst>
              <a:ext uri="{FF2B5EF4-FFF2-40B4-BE49-F238E27FC236}">
                <a16:creationId xmlns:a16="http://schemas.microsoft.com/office/drawing/2014/main" id="{E089B992-44B5-4C5D-B5F5-4ACED89FBAA1}"/>
              </a:ext>
            </a:extLst>
          </p:cNvPr>
          <p:cNvSpPr>
            <a:spLocks noGrp="1"/>
          </p:cNvSpPr>
          <p:nvPr>
            <p:ph sz="half" idx="1"/>
          </p:nvPr>
        </p:nvSpPr>
        <p:spPr/>
        <p:txBody>
          <a:bodyPr/>
          <a:lstStyle/>
          <a:p>
            <a:r>
              <a:rPr lang="en-US" dirty="0"/>
              <a:t>Nature</a:t>
            </a:r>
          </a:p>
          <a:p>
            <a:r>
              <a:rPr lang="en-US" dirty="0"/>
              <a:t>Equality</a:t>
            </a:r>
          </a:p>
          <a:p>
            <a:r>
              <a:rPr lang="en-US" dirty="0"/>
              <a:t>Country</a:t>
            </a:r>
          </a:p>
          <a:p>
            <a:r>
              <a:rPr lang="en-US" i="1" dirty="0"/>
              <a:t>amathia</a:t>
            </a:r>
            <a:r>
              <a:rPr lang="en-US" dirty="0"/>
              <a:t> (ignorance)</a:t>
            </a:r>
            <a:endParaRPr lang="en-US" i="1" dirty="0"/>
          </a:p>
        </p:txBody>
      </p:sp>
      <p:sp>
        <p:nvSpPr>
          <p:cNvPr id="8" name="Content Placeholder 7">
            <a:extLst>
              <a:ext uri="{FF2B5EF4-FFF2-40B4-BE49-F238E27FC236}">
                <a16:creationId xmlns:a16="http://schemas.microsoft.com/office/drawing/2014/main" id="{5DBCCCCD-0A06-44BA-AC49-CDC8A4C5FD6F}"/>
              </a:ext>
            </a:extLst>
          </p:cNvPr>
          <p:cNvSpPr>
            <a:spLocks noGrp="1"/>
          </p:cNvSpPr>
          <p:nvPr>
            <p:ph sz="half" idx="2"/>
          </p:nvPr>
        </p:nvSpPr>
        <p:spPr/>
        <p:txBody>
          <a:bodyPr/>
          <a:lstStyle/>
          <a:p>
            <a:r>
              <a:rPr lang="en-US" dirty="0"/>
              <a:t>Nurture</a:t>
            </a:r>
          </a:p>
          <a:p>
            <a:r>
              <a:rPr lang="en-US" dirty="0"/>
              <a:t>Hierarchy</a:t>
            </a:r>
          </a:p>
          <a:p>
            <a:r>
              <a:rPr lang="en-US" dirty="0"/>
              <a:t>City</a:t>
            </a:r>
          </a:p>
          <a:p>
            <a:r>
              <a:rPr lang="en-US" i="1" dirty="0"/>
              <a:t>paideia</a:t>
            </a:r>
            <a:r>
              <a:rPr lang="en-US" dirty="0"/>
              <a:t> (education, savoir-faire)</a:t>
            </a:r>
            <a:endParaRPr lang="en-US" i="1" dirty="0"/>
          </a:p>
        </p:txBody>
      </p:sp>
    </p:spTree>
    <p:extLst>
      <p:ext uri="{BB962C8B-B14F-4D97-AF65-F5344CB8AC3E}">
        <p14:creationId xmlns:p14="http://schemas.microsoft.com/office/powerpoint/2010/main" val="68133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61610" y="3050435"/>
            <a:ext cx="10468783" cy="757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What do you hear?</a:t>
            </a:r>
          </a:p>
        </p:txBody>
      </p:sp>
      <p:sp>
        <p:nvSpPr>
          <p:cNvPr id="3" name="TextBox 2"/>
          <p:cNvSpPr txBox="1"/>
          <p:nvPr/>
        </p:nvSpPr>
        <p:spPr>
          <a:xfrm>
            <a:off x="1756513" y="5505254"/>
            <a:ext cx="8678979" cy="424732"/>
          </a:xfrm>
          <a:prstGeom prst="rect">
            <a:avLst/>
          </a:prstGeom>
          <a:noFill/>
        </p:spPr>
        <p:txBody>
          <a:bodyPr wrap="none" rtlCol="0">
            <a:spAutoFit/>
          </a:bodyPr>
          <a:lstStyle/>
          <a:p>
            <a:pPr algn="ctr">
              <a:lnSpc>
                <a:spcPct val="90000"/>
              </a:lnSpc>
            </a:pPr>
            <a:r>
              <a:rPr lang="en-US" sz="2400" dirty="0">
                <a:hlinkClick r:id="rId3"/>
              </a:rPr>
              <a:t>https://youtu.be/jNLa4Uc2mIg?si=Jbmd2pbWGRDEcX3s</a:t>
            </a:r>
            <a:endParaRPr lang="en-US" sz="2400" dirty="0"/>
          </a:p>
        </p:txBody>
      </p:sp>
    </p:spTree>
    <p:extLst>
      <p:ext uri="{BB962C8B-B14F-4D97-AF65-F5344CB8AC3E}">
        <p14:creationId xmlns:p14="http://schemas.microsoft.com/office/powerpoint/2010/main" val="28017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335078" y="5537757"/>
            <a:ext cx="4627659" cy="10895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Pan, Daphnis with syrinx. National Archaeological Museum, Naples</a:t>
            </a:r>
          </a:p>
        </p:txBody>
      </p:sp>
      <p:pic>
        <p:nvPicPr>
          <p:cNvPr id="1026" name="Picture 2" descr="https://lh3.googleusercontent.com/pw/AMWts8AiSr58ahiWxpHS3Aw1i0VPr9_cAhstSGmPMr-epHFHpr7iAQqIl7K4tha4E6YOHcVSZ1QU-ghiTb9m_EF_QFJ9Rj7jGQjWXhUG6uB8RPGLn09aeibl0EFvgPD8JTpwWCDchXWvE8TTn5iVqPqDA3pgqw=w1123-h1080-s-no?authus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31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8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3720-13D0-4889-8789-52497CC1F5A5}"/>
              </a:ext>
            </a:extLst>
          </p:cNvPr>
          <p:cNvSpPr>
            <a:spLocks noGrp="1"/>
          </p:cNvSpPr>
          <p:nvPr>
            <p:ph type="title"/>
          </p:nvPr>
        </p:nvSpPr>
        <p:spPr>
          <a:xfrm>
            <a:off x="1033558" y="586553"/>
            <a:ext cx="10124887" cy="701731"/>
          </a:xfrm>
          <a:noFill/>
        </p:spPr>
        <p:txBody>
          <a:bodyPr wrap="none">
            <a:spAutoFit/>
          </a:bodyPr>
          <a:lstStyle/>
          <a:p>
            <a:r>
              <a:rPr lang="en-US" dirty="0"/>
              <a:t>Myth of Pan and Syrinx </a:t>
            </a:r>
            <a:r>
              <a:rPr lang="en-US" sz="3600" dirty="0"/>
              <a:t>(D&amp;C pp. 97-99)</a:t>
            </a:r>
            <a:endParaRPr lang="en-US" dirty="0"/>
          </a:p>
        </p:txBody>
      </p:sp>
      <p:pic>
        <p:nvPicPr>
          <p:cNvPr id="6" name="Picture 5" descr="See caption">
            <a:extLst>
              <a:ext uri="{FF2B5EF4-FFF2-40B4-BE49-F238E27FC236}">
                <a16:creationId xmlns:a16="http://schemas.microsoft.com/office/drawing/2014/main" id="{E8557187-5BBC-405C-8B8D-386BFD1DD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 y="1510748"/>
            <a:ext cx="4285054" cy="4647536"/>
          </a:xfrm>
          <a:prstGeom prst="rect">
            <a:avLst/>
          </a:prstGeom>
        </p:spPr>
      </p:pic>
      <p:sp>
        <p:nvSpPr>
          <p:cNvPr id="8" name="TextBox 7">
            <a:extLst>
              <a:ext uri="{FF2B5EF4-FFF2-40B4-BE49-F238E27FC236}">
                <a16:creationId xmlns:a16="http://schemas.microsoft.com/office/drawing/2014/main" id="{21EB00DA-B90F-4259-987F-93CC428F8105}"/>
              </a:ext>
            </a:extLst>
          </p:cNvPr>
          <p:cNvSpPr txBox="1"/>
          <p:nvPr/>
        </p:nvSpPr>
        <p:spPr>
          <a:xfrm>
            <a:off x="1174104" y="6251567"/>
            <a:ext cx="3837910" cy="341632"/>
          </a:xfrm>
          <a:prstGeom prst="rect">
            <a:avLst/>
          </a:prstGeom>
          <a:noFill/>
        </p:spPr>
        <p:txBody>
          <a:bodyPr wrap="none" rtlCol="0" anchor="b" anchorCtr="0">
            <a:spAutoFit/>
          </a:bodyPr>
          <a:lstStyle/>
          <a:p>
            <a:pPr algn="ctr">
              <a:lnSpc>
                <a:spcPct val="90000"/>
              </a:lnSpc>
            </a:pPr>
            <a:r>
              <a:rPr lang="en-US" dirty="0" err="1"/>
              <a:t>Godecharle</a:t>
            </a:r>
            <a:r>
              <a:rPr lang="en-US" dirty="0"/>
              <a:t>. Pan, Syrinx (Louvre)</a:t>
            </a:r>
          </a:p>
        </p:txBody>
      </p:sp>
      <p:pic>
        <p:nvPicPr>
          <p:cNvPr id="4" name="Picture 3" descr="See caption">
            <a:extLst>
              <a:ext uri="{FF2B5EF4-FFF2-40B4-BE49-F238E27FC236}">
                <a16:creationId xmlns:a16="http://schemas.microsoft.com/office/drawing/2014/main" id="{74809407-47AF-4104-A8A1-DC6B2C65C3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619" y="3479461"/>
            <a:ext cx="3559898" cy="2678823"/>
          </a:xfrm>
          <a:prstGeom prst="rect">
            <a:avLst/>
          </a:prstGeom>
        </p:spPr>
      </p:pic>
      <p:sp>
        <p:nvSpPr>
          <p:cNvPr id="7" name="TextBox 6">
            <a:extLst>
              <a:ext uri="{FF2B5EF4-FFF2-40B4-BE49-F238E27FC236}">
                <a16:creationId xmlns:a16="http://schemas.microsoft.com/office/drawing/2014/main" id="{C9FFDFF7-1193-467F-8F51-626BDBE86A86}"/>
              </a:ext>
            </a:extLst>
          </p:cNvPr>
          <p:cNvSpPr txBox="1"/>
          <p:nvPr/>
        </p:nvSpPr>
        <p:spPr>
          <a:xfrm>
            <a:off x="6750568" y="6217666"/>
            <a:ext cx="3886000" cy="341632"/>
          </a:xfrm>
          <a:prstGeom prst="rect">
            <a:avLst/>
          </a:prstGeom>
          <a:noFill/>
        </p:spPr>
        <p:txBody>
          <a:bodyPr wrap="none" rtlCol="0" anchor="b" anchorCtr="0">
            <a:spAutoFit/>
          </a:bodyPr>
          <a:lstStyle/>
          <a:p>
            <a:pPr algn="ctr">
              <a:lnSpc>
                <a:spcPct val="90000"/>
              </a:lnSpc>
            </a:pPr>
            <a:r>
              <a:rPr lang="en-US" dirty="0"/>
              <a:t>Pan flute (syrinx), Solomon Islands</a:t>
            </a:r>
          </a:p>
        </p:txBody>
      </p:sp>
    </p:spTree>
    <p:extLst>
      <p:ext uri="{BB962C8B-B14F-4D97-AF65-F5344CB8AC3E}">
        <p14:creationId xmlns:p14="http://schemas.microsoft.com/office/powerpoint/2010/main" val="28498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lvl="0"/>
            <a:r>
              <a:rPr lang="en-US" dirty="0"/>
              <a:t>Discussion</a:t>
            </a:r>
          </a:p>
          <a:p>
            <a:pPr lvl="1"/>
            <a:r>
              <a:rPr lang="en-US" dirty="0"/>
              <a:t>Competition as Lens?</a:t>
            </a:r>
          </a:p>
          <a:p>
            <a:pPr lvl="0"/>
            <a:r>
              <a:rPr lang="en-US" dirty="0"/>
              <a:t>Recap and Update</a:t>
            </a:r>
          </a:p>
          <a:p>
            <a:pPr lvl="1"/>
            <a:r>
              <a:rPr lang="en-US" dirty="0"/>
              <a:t>Emotion, a</a:t>
            </a:r>
            <a:r>
              <a:rPr lang="en-US" i="1" dirty="0"/>
              <a:t>gōn</a:t>
            </a:r>
            <a:r>
              <a:rPr lang="en-US" dirty="0"/>
              <a:t>, socialization</a:t>
            </a:r>
          </a:p>
        </p:txBody>
      </p:sp>
    </p:spTree>
    <p:extLst>
      <p:ext uri="{BB962C8B-B14F-4D97-AF65-F5344CB8AC3E}">
        <p14:creationId xmlns:p14="http://schemas.microsoft.com/office/powerpoint/2010/main" val="122034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22C0-A96C-4D6F-900E-3118CDEB0442}"/>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C73E14A0-A897-4DFE-A162-18F1367EF84E}"/>
              </a:ext>
            </a:extLst>
          </p:cNvPr>
          <p:cNvSpPr>
            <a:spLocks noGrp="1"/>
          </p:cNvSpPr>
          <p:nvPr>
            <p:ph type="body" idx="1"/>
          </p:nvPr>
        </p:nvSpPr>
        <p:spPr/>
        <p:txBody>
          <a:bodyPr/>
          <a:lstStyle/>
          <a:p>
            <a:r>
              <a:rPr lang="en-US" dirty="0"/>
              <a:t>Competition as Lens?</a:t>
            </a:r>
          </a:p>
        </p:txBody>
      </p:sp>
    </p:spTree>
    <p:extLst>
      <p:ext uri="{BB962C8B-B14F-4D97-AF65-F5344CB8AC3E}">
        <p14:creationId xmlns:p14="http://schemas.microsoft.com/office/powerpoint/2010/main" val="77281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B573-C663-48E2-9ACA-18E98509CD63}"/>
              </a:ext>
            </a:extLst>
          </p:cNvPr>
          <p:cNvSpPr>
            <a:spLocks noGrp="1"/>
          </p:cNvSpPr>
          <p:nvPr>
            <p:ph type="title"/>
          </p:nvPr>
        </p:nvSpPr>
        <p:spPr/>
        <p:txBody>
          <a:bodyPr/>
          <a:lstStyle/>
          <a:p>
            <a:r>
              <a:rPr lang="en-US" dirty="0"/>
              <a:t>Competition as Lens? </a:t>
            </a:r>
            <a:r>
              <a:rPr lang="en-US" sz="3600" dirty="0"/>
              <a:t>(CT exercise)</a:t>
            </a:r>
            <a:endParaRPr lang="en-US" dirty="0"/>
          </a:p>
        </p:txBody>
      </p:sp>
      <p:sp>
        <p:nvSpPr>
          <p:cNvPr id="3" name="Content Placeholder 2">
            <a:extLst>
              <a:ext uri="{FF2B5EF4-FFF2-40B4-BE49-F238E27FC236}">
                <a16:creationId xmlns:a16="http://schemas.microsoft.com/office/drawing/2014/main" id="{D3F85511-AE28-4C02-8EE1-66DF5F48CB16}"/>
              </a:ext>
            </a:extLst>
          </p:cNvPr>
          <p:cNvSpPr>
            <a:spLocks noGrp="1"/>
          </p:cNvSpPr>
          <p:nvPr>
            <p:ph idx="1"/>
          </p:nvPr>
        </p:nvSpPr>
        <p:spPr/>
        <p:txBody>
          <a:bodyPr/>
          <a:lstStyle/>
          <a:p>
            <a:pPr marL="45720" indent="0">
              <a:buNone/>
            </a:pPr>
            <a:r>
              <a:rPr lang="en-US" dirty="0"/>
              <a:t>What does competition as lens bring into focus in </a:t>
            </a:r>
            <a:r>
              <a:rPr lang="en-US" i="1" dirty="0"/>
              <a:t>Daphnis and Chloe</a:t>
            </a:r>
            <a:r>
              <a:rPr lang="en-US" dirty="0"/>
              <a:t>, what does it reveal? </a:t>
            </a:r>
            <a:r>
              <a:rPr lang="en-US" i="1" dirty="0"/>
              <a:t>What does it miss?</a:t>
            </a:r>
            <a:endParaRPr lang="en-US" dirty="0"/>
          </a:p>
        </p:txBody>
      </p:sp>
      <p:sp>
        <p:nvSpPr>
          <p:cNvPr id="4" name="TextBox 3">
            <a:extLst>
              <a:ext uri="{FF2B5EF4-FFF2-40B4-BE49-F238E27FC236}">
                <a16:creationId xmlns:a16="http://schemas.microsoft.com/office/drawing/2014/main" id="{D68D7C7F-A602-43A9-B74D-D22E8EAC4D77}"/>
              </a:ext>
            </a:extLst>
          </p:cNvPr>
          <p:cNvSpPr txBox="1"/>
          <p:nvPr/>
        </p:nvSpPr>
        <p:spPr>
          <a:xfrm>
            <a:off x="1217928" y="5276653"/>
            <a:ext cx="8228535" cy="341632"/>
          </a:xfrm>
          <a:prstGeom prst="rect">
            <a:avLst/>
          </a:prstGeom>
          <a:noFill/>
        </p:spPr>
        <p:txBody>
          <a:bodyPr wrap="none" rtlCol="0" anchor="b" anchorCtr="0">
            <a:spAutoFit/>
          </a:bodyPr>
          <a:lstStyle/>
          <a:p>
            <a:pPr>
              <a:lnSpc>
                <a:spcPct val="90000"/>
              </a:lnSpc>
            </a:pPr>
            <a:r>
              <a:rPr lang="en-US" dirty="0">
                <a:hlinkClick r:id="rId3"/>
              </a:rPr>
              <a:t>https://bingdev.binghamton.edu/ascholtz/ams365/critical_thinking.html</a:t>
            </a:r>
            <a:endParaRPr lang="en-US" dirty="0"/>
          </a:p>
        </p:txBody>
      </p:sp>
    </p:spTree>
    <p:extLst>
      <p:ext uri="{BB962C8B-B14F-4D97-AF65-F5344CB8AC3E}">
        <p14:creationId xmlns:p14="http://schemas.microsoft.com/office/powerpoint/2010/main" val="1720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4743-6D66-4CF4-AF11-DFB07FB0CED0}"/>
              </a:ext>
            </a:extLst>
          </p:cNvPr>
          <p:cNvSpPr>
            <a:spLocks noGrp="1"/>
          </p:cNvSpPr>
          <p:nvPr>
            <p:ph type="title"/>
          </p:nvPr>
        </p:nvSpPr>
        <p:spPr/>
        <p:txBody>
          <a:bodyPr/>
          <a:lstStyle/>
          <a:p>
            <a:r>
              <a:rPr lang="en-US" dirty="0"/>
              <a:t>Recap and Update</a:t>
            </a:r>
          </a:p>
        </p:txBody>
      </p:sp>
      <p:sp>
        <p:nvSpPr>
          <p:cNvPr id="3" name="Text Placeholder 2">
            <a:extLst>
              <a:ext uri="{FF2B5EF4-FFF2-40B4-BE49-F238E27FC236}">
                <a16:creationId xmlns:a16="http://schemas.microsoft.com/office/drawing/2014/main" id="{B98CCCD1-C3C7-42AE-8CAB-8C971E0457A4}"/>
              </a:ext>
            </a:extLst>
          </p:cNvPr>
          <p:cNvSpPr>
            <a:spLocks noGrp="1"/>
          </p:cNvSpPr>
          <p:nvPr>
            <p:ph type="body" idx="1"/>
          </p:nvPr>
        </p:nvSpPr>
        <p:spPr/>
        <p:txBody>
          <a:bodyPr/>
          <a:lstStyle/>
          <a:p>
            <a:r>
              <a:rPr lang="en-US" dirty="0"/>
              <a:t>Emotion, a</a:t>
            </a:r>
            <a:r>
              <a:rPr lang="en-US" i="1" dirty="0"/>
              <a:t>gōn</a:t>
            </a:r>
            <a:r>
              <a:rPr lang="en-US" dirty="0"/>
              <a:t>, socialization</a:t>
            </a:r>
          </a:p>
        </p:txBody>
      </p:sp>
    </p:spTree>
    <p:extLst>
      <p:ext uri="{BB962C8B-B14F-4D97-AF65-F5344CB8AC3E}">
        <p14:creationId xmlns:p14="http://schemas.microsoft.com/office/powerpoint/2010/main" val="31752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6D9F3A9-BD27-4C6E-B443-CAC1F766A8C2}"/>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519" y="3175062"/>
            <a:ext cx="5453280" cy="3408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90E3E4-A051-4C17-897B-2D8ACF94F997}"/>
              </a:ext>
            </a:extLst>
          </p:cNvPr>
          <p:cNvSpPr>
            <a:spLocks noGrp="1"/>
          </p:cNvSpPr>
          <p:nvPr>
            <p:ph type="title"/>
          </p:nvPr>
        </p:nvSpPr>
        <p:spPr/>
        <p:txBody>
          <a:bodyPr/>
          <a:lstStyle/>
          <a:p>
            <a:r>
              <a:rPr lang="en-US" dirty="0"/>
              <a:t>D v D Beauty Contest (pp. 35–37)</a:t>
            </a:r>
          </a:p>
        </p:txBody>
      </p:sp>
      <p:sp>
        <p:nvSpPr>
          <p:cNvPr id="3" name="Content Placeholder 2">
            <a:extLst>
              <a:ext uri="{FF2B5EF4-FFF2-40B4-BE49-F238E27FC236}">
                <a16:creationId xmlns:a16="http://schemas.microsoft.com/office/drawing/2014/main" id="{A540035E-4D7A-42A4-80F8-DA706EA26672}"/>
              </a:ext>
            </a:extLst>
          </p:cNvPr>
          <p:cNvSpPr>
            <a:spLocks noGrp="1"/>
          </p:cNvSpPr>
          <p:nvPr>
            <p:ph idx="1"/>
          </p:nvPr>
        </p:nvSpPr>
        <p:spPr/>
        <p:txBody>
          <a:bodyPr/>
          <a:lstStyle/>
          <a:p>
            <a:r>
              <a:rPr lang="en-US" dirty="0"/>
              <a:t>How conducted?</a:t>
            </a:r>
          </a:p>
          <a:p>
            <a:r>
              <a:rPr lang="en-US" i="1" dirty="0"/>
              <a:t>Through rhetoric and debate!</a:t>
            </a:r>
            <a:endParaRPr lang="en-US" dirty="0"/>
          </a:p>
          <a:p>
            <a:pPr lvl="1"/>
            <a:r>
              <a:rPr lang="en-US" dirty="0"/>
              <a:t>Antithesis</a:t>
            </a:r>
          </a:p>
          <a:p>
            <a:pPr lvl="1"/>
            <a:r>
              <a:rPr lang="en-US" dirty="0"/>
              <a:t>Analogy</a:t>
            </a:r>
          </a:p>
          <a:p>
            <a:pPr lvl="1"/>
            <a:r>
              <a:rPr lang="en-US" dirty="0"/>
              <a:t>Spin (</a:t>
            </a:r>
            <a:r>
              <a:rPr lang="en-US" i="1" dirty="0" err="1"/>
              <a:t>khrōma</a:t>
            </a:r>
            <a:r>
              <a:rPr lang="en-US" dirty="0"/>
              <a:t>, “color”)</a:t>
            </a:r>
          </a:p>
        </p:txBody>
      </p:sp>
    </p:spTree>
    <p:extLst>
      <p:ext uri="{BB962C8B-B14F-4D97-AF65-F5344CB8AC3E}">
        <p14:creationId xmlns:p14="http://schemas.microsoft.com/office/powerpoint/2010/main" val="426653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fg">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b" anchorCtr="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rfg" id="{671B837C-7263-40D9-9AD4-19109622AE6C}" vid="{054CD386-AD3F-42D1-8AB1-1BA8779EAEAB}"/>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rfg</Template>
  <TotalTime>478</TotalTime>
  <Words>1615</Words>
  <Application>Microsoft Office PowerPoint</Application>
  <PresentationFormat>Widescreen</PresentationFormat>
  <Paragraphs>94</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Bradley Hand ITC</vt:lpstr>
      <vt:lpstr>Calibri</vt:lpstr>
      <vt:lpstr>Century Gothic</vt:lpstr>
      <vt:lpstr>Segoe UI</vt:lpstr>
      <vt:lpstr>Wingdings</vt:lpstr>
      <vt:lpstr>zephtextregular</vt:lpstr>
      <vt:lpstr>rfg</vt:lpstr>
      <vt:lpstr>The Past Is Ever New</vt:lpstr>
      <vt:lpstr>What do you hear?</vt:lpstr>
      <vt:lpstr>Pan, Daphnis with syrinx. National Archaeological Museum, Naples</vt:lpstr>
      <vt:lpstr>Myth of Pan and Syrinx (D&amp;C pp. 97-99)</vt:lpstr>
      <vt:lpstr>Agenda</vt:lpstr>
      <vt:lpstr>Discussion</vt:lpstr>
      <vt:lpstr>Competition as Lens? (CT exercise)</vt:lpstr>
      <vt:lpstr>Recap and Update</vt:lpstr>
      <vt:lpstr>D v D Beauty Contest (pp. 35–37)</vt:lpstr>
      <vt:lpstr>Prologue</vt:lpstr>
      <vt:lpstr>Arrow of Emulation (zēlos)</vt:lpstr>
      <vt:lpstr>More zēlos (pp. 97–99)</vt:lpstr>
      <vt:lpstr>More agōn: Trial Scene (pp. 77–79)</vt:lpstr>
      <vt:lpstr>Socialization (in erōs and other)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Love Got to Do with It?</dc:title>
  <dc:creator>Scholtz, Andrew</dc:creator>
  <cp:lastModifiedBy>Andrew Scholtz</cp:lastModifiedBy>
  <cp:revision>49</cp:revision>
  <cp:lastPrinted>2026-01-28T18:23:23Z</cp:lastPrinted>
  <dcterms:created xsi:type="dcterms:W3CDTF">2023-04-11T01:39:32Z</dcterms:created>
  <dcterms:modified xsi:type="dcterms:W3CDTF">2026-01-28T20:26:48Z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