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9"/>
  </p:notesMasterIdLst>
  <p:handoutMasterIdLst>
    <p:handoutMasterId r:id="rId20"/>
  </p:handoutMasterIdLst>
  <p:sldIdLst>
    <p:sldId id="256" r:id="rId2"/>
    <p:sldId id="319" r:id="rId3"/>
    <p:sldId id="320" r:id="rId4"/>
    <p:sldId id="259" r:id="rId5"/>
    <p:sldId id="283" r:id="rId6"/>
    <p:sldId id="284" r:id="rId7"/>
    <p:sldId id="285" r:id="rId8"/>
    <p:sldId id="318" r:id="rId9"/>
    <p:sldId id="286" r:id="rId10"/>
    <p:sldId id="288" r:id="rId11"/>
    <p:sldId id="287" r:id="rId12"/>
    <p:sldId id="317" r:id="rId13"/>
    <p:sldId id="272" r:id="rId14"/>
    <p:sldId id="313" r:id="rId15"/>
    <p:sldId id="275" r:id="rId16"/>
    <p:sldId id="273" r:id="rId17"/>
    <p:sldId id="274" r:id="rId1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7" userDrawn="1">
          <p15:clr>
            <a:srgbClr val="A4A3A4"/>
          </p15:clr>
        </p15:guide>
        <p15:guide id="2" pos="5207" userDrawn="1">
          <p15:clr>
            <a:srgbClr val="A4A3A4"/>
          </p15:clr>
        </p15:guide>
        <p15:guide id="3" orient="horz" pos="1152" userDrawn="1">
          <p15:clr>
            <a:srgbClr val="A4A3A4"/>
          </p15:clr>
        </p15:guide>
        <p15:guide id="4" pos="5087"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7C2"/>
    <a:srgbClr val="EFDEC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6323" autoAdjust="0"/>
  </p:normalViewPr>
  <p:slideViewPr>
    <p:cSldViewPr snapToGrid="0">
      <p:cViewPr varScale="1">
        <p:scale>
          <a:sx n="81" d="100"/>
          <a:sy n="81" d="100"/>
        </p:scale>
        <p:origin x="638" y="67"/>
      </p:cViewPr>
      <p:guideLst>
        <p:guide pos="767"/>
        <p:guide pos="5207"/>
        <p:guide orient="horz" pos="1152"/>
        <p:guide pos="5087"/>
      </p:guideLst>
    </p:cSldViewPr>
  </p:slideViewPr>
  <p:outlineViewPr>
    <p:cViewPr>
      <p:scale>
        <a:sx n="33" d="100"/>
        <a:sy n="33" d="100"/>
      </p:scale>
      <p:origin x="0" y="-174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2" d="100"/>
          <a:sy n="82" d="100"/>
        </p:scale>
        <p:origin x="383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2/2/2026</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2/2/2026</a:t>
            </a:fld>
            <a:endParaRPr/>
          </a:p>
        </p:txBody>
      </p:sp>
      <p:sp>
        <p:nvSpPr>
          <p:cNvPr id="4" name="Slide Image Placeholder 3"/>
          <p:cNvSpPr>
            <a:spLocks noGrp="1" noRot="1" noChangeAspect="1"/>
          </p:cNvSpPr>
          <p:nvPr>
            <p:ph type="sldImg" idx="2"/>
          </p:nvPr>
        </p:nvSpPr>
        <p:spPr>
          <a:xfrm>
            <a:off x="1722914" y="696913"/>
            <a:ext cx="3564573" cy="20061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2935106"/>
            <a:ext cx="5608320" cy="5664064"/>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982903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228860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1527723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r>
              <a:rPr lang="en-US" dirty="0"/>
              <a:t>the allusions in </a:t>
            </a:r>
            <a:r>
              <a:rPr lang="en-US" dirty="0" err="1"/>
              <a:t>d&amp;c</a:t>
            </a:r>
            <a:r>
              <a:rPr lang="en-US" dirty="0"/>
              <a:t> are </a:t>
            </a:r>
            <a:r>
              <a:rPr lang="en-US" i="1" dirty="0"/>
              <a:t>learned</a:t>
            </a:r>
            <a:r>
              <a:rPr lang="en-US" i="0" dirty="0"/>
              <a:t> allusions; they test the reader’s knowledge of the classics.</a:t>
            </a:r>
          </a:p>
          <a:p>
            <a:r>
              <a:rPr lang="en-US" i="0" dirty="0"/>
              <a:t>but they’re also demonstrations of the author’s </a:t>
            </a:r>
            <a:r>
              <a:rPr lang="en-US" i="1" dirty="0"/>
              <a:t>paideia</a:t>
            </a:r>
            <a:r>
              <a:rPr lang="en-US" i="0" dirty="0"/>
              <a:t>, their education and refinement.</a:t>
            </a:r>
          </a:p>
          <a:p>
            <a:r>
              <a:rPr lang="en-US" dirty="0"/>
              <a:t>as such they signal the author’s desire to measure up to what’s expected of an educated person, in other words, the author’s literary ambition, they’re desire to </a:t>
            </a:r>
            <a:r>
              <a:rPr lang="en-US" i="1" dirty="0"/>
              <a:t>excel</a:t>
            </a:r>
            <a:r>
              <a:rPr lang="en-US" dirty="0"/>
              <a:t>.</a:t>
            </a:r>
          </a:p>
        </p:txBody>
      </p:sp>
      <p:sp>
        <p:nvSpPr>
          <p:cNvPr id="4" name="Slide Number Placeholder 3"/>
          <p:cNvSpPr>
            <a:spLocks noGrp="1"/>
          </p:cNvSpPr>
          <p:nvPr>
            <p:ph type="sldNum" sz="quarter" idx="5"/>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3320184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pPr/>
              <a:t>15</a:t>
            </a:fld>
            <a:endParaRPr lang="en-US"/>
          </a:p>
        </p:txBody>
      </p:sp>
      <p:sp>
        <p:nvSpPr>
          <p:cNvPr id="7" name="Slide Image Placeholder 6">
            <a:extLst>
              <a:ext uri="{FF2B5EF4-FFF2-40B4-BE49-F238E27FC236}">
                <a16:creationId xmlns:a16="http://schemas.microsoft.com/office/drawing/2014/main" id="{00E144D0-614C-4E02-B66E-1BBEAB3FB438}"/>
              </a:ext>
            </a:extLst>
          </p:cNvPr>
          <p:cNvSpPr>
            <a:spLocks noGrp="1" noRot="1" noChangeAspect="1"/>
          </p:cNvSpPr>
          <p:nvPr>
            <p:ph type="sldImg"/>
          </p:nvPr>
        </p:nvSpPr>
        <p:spPr>
          <a:xfrm>
            <a:off x="1722438" y="696913"/>
            <a:ext cx="3565525" cy="2006600"/>
          </a:xfrm>
        </p:spPr>
      </p:sp>
    </p:spTree>
    <p:extLst>
      <p:ext uri="{BB962C8B-B14F-4D97-AF65-F5344CB8AC3E}">
        <p14:creationId xmlns:p14="http://schemas.microsoft.com/office/powerpoint/2010/main" val="322021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mini-meletai:</a:t>
            </a:r>
          </a:p>
          <a:p>
            <a:r>
              <a:rPr lang="en-US" dirty="0"/>
              <a:t>“Your </a:t>
            </a:r>
            <a:r>
              <a:rPr lang="en-US" dirty="0" err="1"/>
              <a:t>Gnatho’s</a:t>
            </a:r>
            <a:r>
              <a:rPr lang="en-US" dirty="0"/>
              <a:t> done for, master,” he said. “I’m the one </a:t>
            </a:r>
            <a:r>
              <a:rPr lang="en-US" dirty="0" err="1"/>
              <a:t>one</a:t>
            </a:r>
            <a:r>
              <a:rPr lang="en-US" dirty="0"/>
              <a:t> who until now loved only your table, who used to swear that nothing has a more youthful bloom than old wine, who said that your chefs are choicer than any boys in Mytilene, but now I think Daphnis is finer than anything. I have no taste for expensive food, even though there’s so much meat, fish, honey cakes prepared every day. I would gladly become a she-goat and eat grass and leaves so long as I could listen to Daphnis’ syrinx and have him take me to pasture. Please rescue your own </a:t>
            </a:r>
            <a:r>
              <a:rPr lang="en-US" dirty="0" err="1"/>
              <a:t>Gnatho</a:t>
            </a:r>
            <a:r>
              <a:rPr lang="en-US" dirty="0"/>
              <a:t>, and defeat invincible Love! Otherwise, I swear by you, my own god, that I will take a dagger, cram my belly with food, and kill myself on Daphnis’ doorstep, and no more will you be calling me </a:t>
            </a:r>
            <a:r>
              <a:rPr lang="en-US" dirty="0" err="1"/>
              <a:t>Gnathipoo</a:t>
            </a:r>
            <a:r>
              <a:rPr lang="en-US" dirty="0"/>
              <a:t>, as you always did when you were kidding.”</a:t>
            </a:r>
          </a:p>
          <a:p>
            <a:r>
              <a:rPr lang="en-US" dirty="0"/>
              <a:t>Wanting to steer him toward having his own second thoughts, he asked with a smile whether he felt no shame to be in love with a son of </a:t>
            </a:r>
            <a:r>
              <a:rPr lang="en-US" dirty="0" err="1"/>
              <a:t>Lamo</a:t>
            </a:r>
            <a:r>
              <a:rPr lang="en-US" dirty="0"/>
              <a:t> and indeed eager to bed down with a young man who herded goats; as he said this he burlesqued disgust at the reek of goats.</a:t>
            </a:r>
          </a:p>
          <a:p>
            <a:r>
              <a:rPr lang="en-US" dirty="0"/>
              <a:t>“But </a:t>
            </a:r>
            <a:r>
              <a:rPr lang="en-US" dirty="0" err="1"/>
              <a:t>Gnatho</a:t>
            </a:r>
            <a:r>
              <a:rPr lang="en-US" dirty="0"/>
              <a:t>, a veteran of debauched drinking parties, was well schooled in the whole of erotic mythology and did not miss the mark in defending both himself and Daphnis</a:t>
            </a:r>
          </a:p>
          <a:p>
            <a:r>
              <a:rPr lang="en-US" dirty="0"/>
              <a:t>(mastery of mythological allusion)</a:t>
            </a:r>
          </a:p>
          <a:p>
            <a:pPr algn="l"/>
            <a:r>
              <a:rPr lang="en-US" dirty="0"/>
              <a:t>4.17.6. ‘</a:t>
            </a:r>
            <a:r>
              <a:rPr lang="en-US" b="0" i="0" dirty="0">
                <a:solidFill>
                  <a:srgbClr val="333333"/>
                </a:solidFill>
                <a:effectLst/>
                <a:latin typeface="zephtextregular"/>
              </a:rPr>
              <a:t>What lover wouldn’t pray to get sweet kisses from that mouth? If I’ve fallen for a herdsman, I’ve followed the gods’ example. Anchises was a cowherd, and Aphrodite took up with him; </a:t>
            </a:r>
            <a:r>
              <a:rPr lang="en-US" b="0" i="0" dirty="0" err="1">
                <a:solidFill>
                  <a:srgbClr val="333333"/>
                </a:solidFill>
                <a:effectLst/>
                <a:latin typeface="zephtextregular"/>
              </a:rPr>
              <a:t>Branchus</a:t>
            </a:r>
            <a:r>
              <a:rPr lang="en-US" b="0" i="0" dirty="0">
                <a:solidFill>
                  <a:srgbClr val="333333"/>
                </a:solidFill>
                <a:effectLst/>
                <a:latin typeface="zephtextregular"/>
              </a:rPr>
              <a:t> grazed goats, and Apollo held him dear; Ganymede was a shepherd, and the king of the universe snatched him.’” [learned myth allusion]</a:t>
            </a:r>
          </a:p>
          <a:p>
            <a:pPr algn="l"/>
            <a:r>
              <a:rPr lang="en-US" b="0" i="0" dirty="0">
                <a:solidFill>
                  <a:srgbClr val="333333"/>
                </a:solidFill>
                <a:effectLst/>
                <a:latin typeface="zephtextregular"/>
              </a:rPr>
              <a:t>7. Let us not look down on a boy whom, as we have seen, even she-goats obey as if they were in love with him; no, we should instead be grateful to Zeus’ eagles for allowing such beauty to remain on earth.”</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pPr/>
              <a:t>16</a:t>
            </a:fld>
            <a:endParaRPr lang="en-US"/>
          </a:p>
        </p:txBody>
      </p:sp>
      <p:sp>
        <p:nvSpPr>
          <p:cNvPr id="7" name="Slide Image Placeholder 6">
            <a:extLst>
              <a:ext uri="{FF2B5EF4-FFF2-40B4-BE49-F238E27FC236}">
                <a16:creationId xmlns:a16="http://schemas.microsoft.com/office/drawing/2014/main" id="{294C8CF0-D63C-4C08-A9BE-788677A39AE4}"/>
              </a:ext>
            </a:extLst>
          </p:cNvPr>
          <p:cNvSpPr>
            <a:spLocks noGrp="1" noRot="1" noChangeAspect="1"/>
          </p:cNvSpPr>
          <p:nvPr>
            <p:ph type="sldImg"/>
          </p:nvPr>
        </p:nvSpPr>
        <p:spPr>
          <a:xfrm>
            <a:off x="1722438" y="696913"/>
            <a:ext cx="3565525" cy="2006600"/>
          </a:xfrm>
        </p:spPr>
      </p:sp>
    </p:spTree>
    <p:extLst>
      <p:ext uri="{BB962C8B-B14F-4D97-AF65-F5344CB8AC3E}">
        <p14:creationId xmlns:p14="http://schemas.microsoft.com/office/powerpoint/2010/main" val="3914160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r>
              <a:rPr lang="en-US" dirty="0"/>
              <a:t>“</a:t>
            </a:r>
            <a:r>
              <a:rPr lang="en-US" dirty="0" err="1"/>
              <a:t>Astylus</a:t>
            </a:r>
            <a:r>
              <a:rPr lang="en-US" dirty="0"/>
              <a:t> laughed gaily, particularly at this last remark, and said that Love (Erōs) makes great rhetoricians (</a:t>
            </a:r>
            <a:r>
              <a:rPr lang="en-US" dirty="0" err="1"/>
              <a:t>sophistas</a:t>
            </a:r>
            <a:r>
              <a:rPr lang="en-US" dirty="0"/>
              <a:t>).”</a:t>
            </a:r>
          </a:p>
          <a:p>
            <a:r>
              <a:rPr lang="el-GR" dirty="0"/>
              <a:t>Ἡδὺ γελάσας ὁ Ἄστυλος ἐπὶ τούτῳ μάλιστα τῷ λεχθέντι καὶ ὡς μεγάλους ὁ Ἔρως ποιεῖ σοφιστὰς εἰπὼν ἐπετήρει καιρὸν ἐν ᾧ τῷ πατρὶ περὶ Δάφνιδος </a:t>
            </a:r>
            <a:r>
              <a:rPr lang="el-GR" dirty="0" err="1"/>
              <a:t>διαλέξεται</a:t>
            </a:r>
            <a:r>
              <a:rPr lang="el-GR" dirty="0"/>
              <a:t>.</a:t>
            </a:r>
            <a:endParaRPr lang="en-US" dirty="0"/>
          </a:p>
          <a:p>
            <a:r>
              <a:rPr lang="en-US" dirty="0"/>
              <a:t>but this sophistry, which deploys tricky sleight of hand, like 1</a:t>
            </a:r>
            <a:r>
              <a:rPr lang="en-US" baseline="30000" dirty="0"/>
              <a:t>st</a:t>
            </a:r>
            <a:r>
              <a:rPr lang="en-US" dirty="0"/>
              <a:t> sophistic, seeks a negative outcome</a:t>
            </a:r>
          </a:p>
          <a:p>
            <a:r>
              <a:rPr lang="en-US"/>
              <a:t>bowie ad 4.18.1: </a:t>
            </a:r>
            <a:r>
              <a:rPr lang="en-US" dirty="0"/>
              <a:t>“L. hints at the fusion of poetic and sophistic traditions that his own work  exemplifies and invites readers to wonder whether he too owes his skill  to his subject Eros”</a:t>
            </a:r>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6322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56177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239822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357057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852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3457400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r>
              <a:rPr lang="en-US" dirty="0"/>
              <a:t>note the connection with the sex lesson with Lycaenion: Daphnis reluctant to inflict sexual violence on Chloe (</a:t>
            </a:r>
            <a:r>
              <a:rPr lang="en-US" dirty="0" err="1"/>
              <a:t>fraw</a:t>
            </a:r>
            <a:r>
              <a:rPr lang="en-US" dirty="0"/>
              <a:t> blood from her). d man-</a:t>
            </a:r>
            <a:r>
              <a:rPr lang="en-US" dirty="0" err="1"/>
              <a:t>splains</a:t>
            </a:r>
            <a:r>
              <a:rPr lang="en-US" dirty="0"/>
              <a:t> the myth. d will be c’s teacher in sex.</a:t>
            </a:r>
          </a:p>
          <a:p>
            <a:r>
              <a:rPr lang="en-US" dirty="0"/>
              <a:t>3.23.1. D&amp;C hear the echo of sailors’ songs.</a:t>
            </a:r>
          </a:p>
          <a:p>
            <a:r>
              <a:rPr lang="en-US" dirty="0"/>
              <a:t>3. After they had sailed by and the glen was quiet, she asked Daphnis whether there was sea behind the cape too, with another ship sailing by and other sailors singing the same songs and all falling silent together.</a:t>
            </a:r>
          </a:p>
          <a:p>
            <a:r>
              <a:rPr lang="en-US" dirty="0"/>
              <a:t>4. Laughing sweetly and giving her an even sweeter kiss, Daphnis fitted the garland of violets on her and began to tell her the story of Echo, asking a fee of ten more kisses for teaching her.</a:t>
            </a:r>
          </a:p>
          <a:p>
            <a:r>
              <a:rPr lang="en-US" dirty="0"/>
              <a:t>“Manifold is the race of Nymphs, my girl: there are </a:t>
            </a:r>
            <a:r>
              <a:rPr lang="en-US" dirty="0" err="1"/>
              <a:t>Meliae</a:t>
            </a:r>
            <a:r>
              <a:rPr lang="en-US" dirty="0"/>
              <a:t> and Dryads and </a:t>
            </a:r>
            <a:r>
              <a:rPr lang="en-US" dirty="0" err="1"/>
              <a:t>Heleii</a:t>
            </a:r>
            <a:r>
              <a:rPr lang="en-US" dirty="0"/>
              <a:t>, all beautiful, all musical. One of them had a daughter, Echo, mortal in having a mortal father but beautiful in having a beautiful mother.</a:t>
            </a:r>
          </a:p>
          <a:p>
            <a:pPr algn="l"/>
            <a:r>
              <a:rPr lang="en-US" dirty="0"/>
              <a:t>2. She was brought up by Nymphs and taught by Muses to play the syrinx and the pipes, &lt;to sing&gt; tunes for the lyre, tunes for the cithara, every kind of song. So when she reached </a:t>
            </a:r>
            <a:r>
              <a:rPr lang="en-US" b="0" i="0" dirty="0">
                <a:solidFill>
                  <a:srgbClr val="333333"/>
                </a:solidFill>
                <a:effectLst/>
                <a:latin typeface="zephtextregular"/>
              </a:rPr>
              <a:t>the flower of maidenhood she danced with the Nymphs, she sang with the Muses. She shunned all males, humans and gods alike, liking her maidenhood.</a:t>
            </a:r>
          </a:p>
          <a:p>
            <a:pPr algn="l"/>
            <a:r>
              <a:rPr lang="en-US" b="0" i="0" dirty="0">
                <a:solidFill>
                  <a:srgbClr val="333333"/>
                </a:solidFill>
                <a:effectLst/>
                <a:latin typeface="zephtextregular"/>
              </a:rPr>
              <a:t>3. Pan grew angry with the girl, being jealous of her music and unsuccessful at winning her beauty. He afflicted the shepherds and goatherds with madness, and they tore her apart like dogs or wolves and scattered her limbs, still singing, over all the earth.</a:t>
            </a:r>
          </a:p>
          <a:p>
            <a:pPr algn="l"/>
            <a:r>
              <a:rPr lang="en-US" b="0" i="0" dirty="0">
                <a:solidFill>
                  <a:srgbClr val="333333"/>
                </a:solidFill>
                <a:effectLst/>
                <a:latin typeface="zephtextregular"/>
              </a:rPr>
              <a:t>4. As a favor to Nymphs, Earth hid all her limbs and preserved their music, and by will of the Muses, she has a voice and imitates everything just as that girl once did: gods, humans, instruments, animals. She even imitates Pan himself as he plays the syrinx,</a:t>
            </a:r>
          </a:p>
          <a:p>
            <a:pPr algn="l"/>
            <a:r>
              <a:rPr lang="en-US" b="0" i="0" dirty="0">
                <a:solidFill>
                  <a:srgbClr val="333333"/>
                </a:solidFill>
                <a:effectLst/>
                <a:latin typeface="zephtextregular"/>
              </a:rPr>
              <a:t>5. and when he hears her he jumps up and chases over the hills, yearning only to know who his invisible pupil is.” </a:t>
            </a:r>
            <a:r>
              <a:rPr lang="en-US" dirty="0"/>
              <a:t>When Daphnis finished this tale, Chloe gave not only ten but a great many kisses, for Echo had repeated virtually everything, as if to testify that he told no lies.</a:t>
            </a:r>
          </a:p>
        </p:txBody>
      </p:sp>
      <p:sp>
        <p:nvSpPr>
          <p:cNvPr id="4" name="Slide Number Placeholder 3"/>
          <p:cNvSpPr>
            <a:spLocks noGrp="1"/>
          </p:cNvSpPr>
          <p:nvPr>
            <p:ph type="sldNum" sz="quarter" idx="5"/>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336020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r>
              <a:rPr lang="en-US" dirty="0"/>
              <a:t>[</a:t>
            </a:r>
            <a:r>
              <a:rPr lang="en-US" dirty="0" err="1"/>
              <a:t>Megacles</a:t>
            </a:r>
            <a:r>
              <a:rPr lang="en-US" dirty="0"/>
              <a:t> has just recognized tokens left with Chloe when an infant.]</a:t>
            </a:r>
          </a:p>
          <a:p>
            <a:r>
              <a:rPr lang="en-US" dirty="0"/>
              <a:t>4.35.</a:t>
            </a:r>
            <a:r>
              <a:rPr lang="en-US" b="0" i="0" dirty="0">
                <a:solidFill>
                  <a:srgbClr val="333333"/>
                </a:solidFill>
                <a:effectLst/>
                <a:latin typeface="zephtextregular"/>
              </a:rPr>
              <a:t>2. Please tell me, </a:t>
            </a:r>
            <a:r>
              <a:rPr lang="en-US" b="0" i="0" dirty="0" err="1">
                <a:solidFill>
                  <a:srgbClr val="333333"/>
                </a:solidFill>
                <a:effectLst/>
                <a:latin typeface="zephtextregular"/>
              </a:rPr>
              <a:t>Dionysophanes</a:t>
            </a:r>
            <a:r>
              <a:rPr lang="en-US" b="0" i="0" dirty="0">
                <a:solidFill>
                  <a:srgbClr val="333333"/>
                </a:solidFill>
                <a:effectLst/>
                <a:latin typeface="zephtextregular"/>
              </a:rPr>
              <a:t>, how did you come by my child’s tokens? After discovering Daphnis, don’t begrudge me my own discovery!” But </a:t>
            </a:r>
            <a:r>
              <a:rPr lang="en-US" b="0" i="0" dirty="0" err="1">
                <a:solidFill>
                  <a:srgbClr val="333333"/>
                </a:solidFill>
                <a:effectLst/>
                <a:latin typeface="zephtextregular"/>
              </a:rPr>
              <a:t>Dionysophanes</a:t>
            </a:r>
            <a:r>
              <a:rPr lang="en-US" b="0" i="0" dirty="0">
                <a:solidFill>
                  <a:srgbClr val="333333"/>
                </a:solidFill>
                <a:effectLst/>
                <a:latin typeface="zephtextregular"/>
              </a:rPr>
              <a:t> told him to speak first about the abandonment, and without lowering his voice at all he replied,</a:t>
            </a:r>
          </a:p>
          <a:p>
            <a:pPr algn="l"/>
            <a:r>
              <a:rPr lang="en-US" b="0" i="0" dirty="0" err="1">
                <a:solidFill>
                  <a:srgbClr val="333333"/>
                </a:solidFill>
                <a:effectLst/>
                <a:latin typeface="zephtextregular"/>
              </a:rPr>
              <a:t>3.“There</a:t>
            </a:r>
            <a:r>
              <a:rPr lang="en-US" b="0" i="0" dirty="0">
                <a:solidFill>
                  <a:srgbClr val="333333"/>
                </a:solidFill>
                <a:effectLst/>
                <a:latin typeface="zephtextregular"/>
              </a:rPr>
              <a:t> was a time when I had little to live on: what I had I had spent on fitting out choruses and warships. During that time a daughter came along. Reluctant to raise her in poverty, I adorned her with these tokens and abandoned her, knowing that many men are eager to become fathers even in that way.</a:t>
            </a:r>
          </a:p>
          <a:p>
            <a:pPr algn="l"/>
            <a:r>
              <a:rPr lang="en-US" b="0" i="0" dirty="0">
                <a:solidFill>
                  <a:srgbClr val="333333"/>
                </a:solidFill>
                <a:effectLst/>
                <a:latin typeface="zephtextregular"/>
              </a:rPr>
              <a:t>4. So the child was left lying in a cave of the Nymphs, entrusted to the goddesses, while for me wealth started to pour in day after day, though I had no heir.</a:t>
            </a:r>
          </a:p>
          <a:p>
            <a:pPr algn="l"/>
            <a:r>
              <a:rPr lang="en-US" b="0" i="0" dirty="0">
                <a:solidFill>
                  <a:srgbClr val="333333"/>
                </a:solidFill>
                <a:effectLst/>
                <a:latin typeface="zephtextregular"/>
              </a:rPr>
              <a:t>5. For I never had the luck to become a father again, even of a daughter, but as if having a laugh at my expense the gods kept sending me dreams at night, that a sheep would make me a father.”</a:t>
            </a:r>
          </a:p>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161481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r>
              <a:rPr lang="en-US" dirty="0"/>
              <a:t>[</a:t>
            </a:r>
            <a:r>
              <a:rPr lang="en-US" dirty="0" err="1"/>
              <a:t>Dionysophanes</a:t>
            </a:r>
            <a:r>
              <a:rPr lang="en-US" dirty="0"/>
              <a:t> has just recognized tokens left with Daphnis when an infant. </a:t>
            </a:r>
            <a:r>
              <a:rPr lang="en-US" dirty="0" err="1"/>
              <a:t>Dionysophanes</a:t>
            </a:r>
            <a:r>
              <a:rPr lang="en-US" dirty="0"/>
              <a:t> addresses Daphnis and D’s elder brother, </a:t>
            </a:r>
            <a:r>
              <a:rPr lang="en-US" dirty="0" err="1"/>
              <a:t>Astylus</a:t>
            </a:r>
            <a:r>
              <a:rPr lang="en-US" dirty="0"/>
              <a:t>]</a:t>
            </a:r>
          </a:p>
          <a:p>
            <a:r>
              <a:rPr lang="en-US" dirty="0"/>
              <a:t>4.24.1. </a:t>
            </a:r>
            <a:r>
              <a:rPr lang="en-US" b="0" i="0" dirty="0">
                <a:solidFill>
                  <a:srgbClr val="333333"/>
                </a:solidFill>
                <a:effectLst/>
                <a:latin typeface="zephtextregular"/>
              </a:rPr>
              <a:t>“My sons, I married quite young, and after a while I became a happy father, or so I thought. First I had a son, second a daughter, and third was </a:t>
            </a:r>
            <a:r>
              <a:rPr lang="en-US" b="0" i="0" dirty="0" err="1">
                <a:solidFill>
                  <a:srgbClr val="333333"/>
                </a:solidFill>
                <a:effectLst/>
                <a:latin typeface="zephtextregular"/>
              </a:rPr>
              <a:t>Astylus</a:t>
            </a:r>
            <a:r>
              <a:rPr lang="en-US" b="0" i="0" dirty="0">
                <a:solidFill>
                  <a:srgbClr val="333333"/>
                </a:solidFill>
                <a:effectLst/>
                <a:latin typeface="zephtextregular"/>
              </a:rPr>
              <a:t>. I thought my family was large enough, and when this child came along on top of all the others I abandoned him, leaving these things with him not as tokens of identity but as funeral offerings.</a:t>
            </a:r>
          </a:p>
          <a:p>
            <a:pPr algn="l"/>
            <a:r>
              <a:rPr lang="en-US" b="0" i="0" dirty="0">
                <a:solidFill>
                  <a:srgbClr val="333333"/>
                </a:solidFill>
                <a:effectLst/>
                <a:latin typeface="zephtextregular"/>
              </a:rPr>
              <a:t>2. But Fate had other plans: my elder son and my daughter perished of the same illness in a single day, but you were saved by the gods’ providence so that we would have more hands to support us.</a:t>
            </a:r>
          </a:p>
          <a:p>
            <a:pPr algn="l"/>
            <a:r>
              <a:rPr lang="en-US" b="0" i="0" dirty="0">
                <a:solidFill>
                  <a:srgbClr val="333333"/>
                </a:solidFill>
                <a:effectLst/>
                <a:latin typeface="zephtextregular"/>
              </a:rPr>
              <a:t>3. Please, never bear a grudge against me for that abandonment, and </a:t>
            </a:r>
            <a:r>
              <a:rPr lang="en-US" b="0" i="0" dirty="0" err="1">
                <a:solidFill>
                  <a:srgbClr val="333333"/>
                </a:solidFill>
                <a:effectLst/>
                <a:latin typeface="zephtextregular"/>
              </a:rPr>
              <a:t>Astylus</a:t>
            </a:r>
            <a:r>
              <a:rPr lang="en-US" b="0" i="0" dirty="0">
                <a:solidFill>
                  <a:srgbClr val="333333"/>
                </a:solidFill>
                <a:effectLst/>
                <a:latin typeface="zephtextregular"/>
              </a:rPr>
              <a:t>, please bear no resentment that you will receive a portion of my wealth instead of the whole: for sensible people, no possession is greater than a brother. Come, love one another, and as far as money is concerned you will rival even kings.</a:t>
            </a:r>
          </a:p>
          <a:p>
            <a:pPr algn="l"/>
            <a:r>
              <a:rPr lang="en-US" b="0" i="0" dirty="0">
                <a:solidFill>
                  <a:srgbClr val="333333"/>
                </a:solidFill>
                <a:effectLst/>
                <a:latin typeface="zephtextregular"/>
              </a:rPr>
              <a:t>4. For I shall bequeath you land, many competent servants, gold, silver, everything else that fortunate people possess. Only I award this place exclusively to Daphnis, along with </a:t>
            </a:r>
            <a:r>
              <a:rPr lang="en-US" b="0" i="0" dirty="0" err="1">
                <a:solidFill>
                  <a:srgbClr val="333333"/>
                </a:solidFill>
                <a:effectLst/>
                <a:latin typeface="zephtextregular"/>
              </a:rPr>
              <a:t>Lamo</a:t>
            </a:r>
            <a:r>
              <a:rPr lang="en-US" b="0" i="0" dirty="0">
                <a:solidFill>
                  <a:srgbClr val="333333"/>
                </a:solidFill>
                <a:effectLst/>
                <a:latin typeface="zephtextregular"/>
              </a:rPr>
              <a:t> and </a:t>
            </a:r>
            <a:r>
              <a:rPr lang="en-US" b="0" i="0" dirty="0" err="1">
                <a:solidFill>
                  <a:srgbClr val="333333"/>
                </a:solidFill>
                <a:effectLst/>
                <a:latin typeface="zephtextregular"/>
              </a:rPr>
              <a:t>Myrtale</a:t>
            </a:r>
            <a:r>
              <a:rPr lang="en-US" b="0" i="0" dirty="0">
                <a:solidFill>
                  <a:srgbClr val="333333"/>
                </a:solidFill>
                <a:effectLst/>
                <a:latin typeface="zephtextregular"/>
              </a:rPr>
              <a:t> and the she-goats that he himself used to graze.”</a:t>
            </a:r>
          </a:p>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3409780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6B40AF0D-5B44-4B75-9D96-9ABB01FA2D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8" name="Rectangle 7">
            <a:extLst>
              <a:ext uri="{FF2B5EF4-FFF2-40B4-BE49-F238E27FC236}">
                <a16:creationId xmlns:a16="http://schemas.microsoft.com/office/drawing/2014/main" id="{F4253DC7-E1B1-4645-A9C5-59692F4F8209}"/>
              </a:ext>
            </a:extLst>
          </p:cNvPr>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4253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philostratus lives of the sophists 2</a:t>
            </a:r>
            <a:endParaRPr lang="en-US" dirty="0"/>
          </a:p>
        </p:txBody>
      </p:sp>
      <p:sp>
        <p:nvSpPr>
          <p:cNvPr id="4" name="Date Placeholder 3"/>
          <p:cNvSpPr>
            <a:spLocks noGrp="1"/>
          </p:cNvSpPr>
          <p:nvPr>
            <p:ph type="dt" sz="half" idx="10"/>
          </p:nvPr>
        </p:nvSpPr>
        <p:spPr/>
        <p:txBody>
          <a:bodyPr/>
          <a:lstStyle/>
          <a:p>
            <a:r>
              <a:rPr lang="en-US"/>
              <a:t>1-feb 2018</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73010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philostratus lives of the sophists 2</a:t>
            </a:r>
            <a:endParaRPr lang="en-US" dirty="0"/>
          </a:p>
        </p:txBody>
      </p:sp>
      <p:sp>
        <p:nvSpPr>
          <p:cNvPr id="4" name="Date Placeholder 3"/>
          <p:cNvSpPr>
            <a:spLocks noGrp="1"/>
          </p:cNvSpPr>
          <p:nvPr>
            <p:ph type="dt" sz="half" idx="10"/>
          </p:nvPr>
        </p:nvSpPr>
        <p:spPr/>
        <p:txBody>
          <a:bodyPr/>
          <a:lstStyle/>
          <a:p>
            <a:r>
              <a:rPr lang="en-US"/>
              <a:t>1-feb 2018</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125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5459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1"/>
          <p:cNvGrpSpPr/>
          <p:nvPr userDrawn="1"/>
        </p:nvGrpSpPr>
        <p:grpSpPr>
          <a:xfrm>
            <a:off x="0" y="1782763"/>
            <a:ext cx="11071516" cy="1422400"/>
            <a:chOff x="0" y="1782763"/>
            <a:chExt cx="8305800" cy="1422400"/>
          </a:xfrm>
        </p:grpSpPr>
        <p:sp>
          <p:nvSpPr>
            <p:cNvPr id="390148" name="Rectangle 4"/>
            <p:cNvSpPr>
              <a:spLocks noChangeArrowheads="1"/>
            </p:cNvSpPr>
            <p:nvPr/>
          </p:nvSpPr>
          <p:spPr bwMode="auto">
            <a:xfrm>
              <a:off x="0" y="1782763"/>
              <a:ext cx="8305800" cy="1422400"/>
            </a:xfrm>
            <a:prstGeom prst="rect">
              <a:avLst/>
            </a:prstGeom>
            <a:gradFill rotWithShape="1">
              <a:gsLst>
                <a:gs pos="0">
                  <a:srgbClr val="FFD1A3"/>
                </a:gs>
                <a:gs pos="100000">
                  <a:srgbClr val="CC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90149" name="Line 5"/>
            <p:cNvSpPr>
              <a:spLocks noChangeShapeType="1"/>
            </p:cNvSpPr>
            <p:nvPr/>
          </p:nvSpPr>
          <p:spPr bwMode="auto">
            <a:xfrm>
              <a:off x="0" y="3073400"/>
              <a:ext cx="8305800" cy="0"/>
            </a:xfrm>
            <a:prstGeom prst="line">
              <a:avLst/>
            </a:prstGeom>
            <a:noFill/>
            <a:ln w="508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390150" name="Rectangle 6"/>
          <p:cNvSpPr>
            <a:spLocks noGrp="1" noChangeArrowheads="1"/>
          </p:cNvSpPr>
          <p:nvPr>
            <p:ph type="ctrTitle"/>
          </p:nvPr>
        </p:nvSpPr>
        <p:spPr>
          <a:xfrm>
            <a:off x="304721" y="1782764"/>
            <a:ext cx="10766795" cy="1430337"/>
          </a:xfrm>
        </p:spPr>
        <p:txBody>
          <a:bodyPr/>
          <a:lstStyle>
            <a:lvl1pPr>
              <a:defRPr sz="4000"/>
            </a:lvl1pPr>
          </a:lstStyle>
          <a:p>
            <a:pPr lvl="0"/>
            <a:r>
              <a:rPr lang="en-US" altLang="en-US" noProof="0"/>
              <a:t>Click to edit Master title style</a:t>
            </a:r>
            <a:endParaRPr lang="en-US" altLang="en-US" noProof="0" dirty="0"/>
          </a:p>
        </p:txBody>
      </p:sp>
      <p:sp>
        <p:nvSpPr>
          <p:cNvPr id="390151" name="Rectangle 7"/>
          <p:cNvSpPr>
            <a:spLocks noGrp="1" noChangeArrowheads="1"/>
          </p:cNvSpPr>
          <p:nvPr>
            <p:ph type="subTitle" idx="1"/>
          </p:nvPr>
        </p:nvSpPr>
        <p:spPr>
          <a:xfrm>
            <a:off x="1422030" y="3695700"/>
            <a:ext cx="8836898" cy="1676400"/>
          </a:xfrm>
        </p:spPr>
        <p:txBody>
          <a:bodyPr/>
          <a:lstStyle>
            <a:lvl1pPr marL="0" indent="0">
              <a:buFont typeface="Wingdings" pitchFamily="2" charset="2"/>
              <a:buNone/>
              <a:defRPr/>
            </a:lvl1pPr>
          </a:lstStyle>
          <a:p>
            <a:pPr lvl="0"/>
            <a:r>
              <a:rPr lang="en-US" altLang="en-US" noProof="0"/>
              <a:t>Click to edit Master subtitle style</a:t>
            </a:r>
          </a:p>
        </p:txBody>
      </p:sp>
      <p:sp>
        <p:nvSpPr>
          <p:cNvPr id="390152" name="Rectangle 8"/>
          <p:cNvSpPr>
            <a:spLocks noGrp="1" noChangeArrowheads="1"/>
          </p:cNvSpPr>
          <p:nvPr>
            <p:ph type="dt" sz="half" idx="2"/>
          </p:nvPr>
        </p:nvSpPr>
        <p:spPr>
          <a:xfrm>
            <a:off x="1578462" y="6353339"/>
            <a:ext cx="906017" cy="261610"/>
          </a:xfrm>
        </p:spPr>
        <p:txBody>
          <a:bodyPr/>
          <a:lstStyle>
            <a:lvl1pPr>
              <a:defRPr/>
            </a:lvl1pPr>
          </a:lstStyle>
          <a:p>
            <a:r>
              <a:rPr lang="en-US" altLang="en-US"/>
              <a:t>19-apr 2018</a:t>
            </a:r>
          </a:p>
        </p:txBody>
      </p:sp>
      <p:sp>
        <p:nvSpPr>
          <p:cNvPr id="390153" name="Rectangle 9"/>
          <p:cNvSpPr>
            <a:spLocks noGrp="1" noChangeArrowheads="1"/>
          </p:cNvSpPr>
          <p:nvPr>
            <p:ph type="ftr" sz="quarter" idx="3"/>
          </p:nvPr>
        </p:nvSpPr>
        <p:spPr>
          <a:xfrm>
            <a:off x="4164515" y="6350958"/>
            <a:ext cx="1454244" cy="261610"/>
          </a:xfrm>
        </p:spPr>
        <p:txBody>
          <a:bodyPr/>
          <a:lstStyle>
            <a:lvl1pPr>
              <a:defRPr/>
            </a:lvl1pPr>
          </a:lstStyle>
          <a:p>
            <a:r>
              <a:rPr lang="en-US" altLang="en-US"/>
              <a:t>Longus Daphnis and Chloe</a:t>
            </a:r>
          </a:p>
        </p:txBody>
      </p:sp>
      <p:sp>
        <p:nvSpPr>
          <p:cNvPr id="390154" name="Rectangle 10"/>
          <p:cNvSpPr>
            <a:spLocks noGrp="1" noChangeArrowheads="1"/>
          </p:cNvSpPr>
          <p:nvPr>
            <p:ph type="sldNum" sz="quarter" idx="4"/>
          </p:nvPr>
        </p:nvSpPr>
        <p:spPr>
          <a:xfrm>
            <a:off x="11223197" y="6353339"/>
            <a:ext cx="356187" cy="261610"/>
          </a:xfrm>
        </p:spPr>
        <p:txBody>
          <a:bodyPr/>
          <a:lstStyle>
            <a:lvl1pPr>
              <a:defRPr/>
            </a:lvl1pPr>
          </a:lstStyle>
          <a:p>
            <a:fld id="{7A88AE38-B7DC-4EB9-AA3E-6710C533ED47}" type="slidenum">
              <a:rPr lang="en-US" altLang="en-US"/>
              <a:pPr/>
              <a:t>‹#›</a:t>
            </a:fld>
            <a:endParaRPr lang="en-US" altLang="en-US"/>
          </a:p>
        </p:txBody>
      </p:sp>
    </p:spTree>
    <p:extLst>
      <p:ext uri="{BB962C8B-B14F-4D97-AF65-F5344CB8AC3E}">
        <p14:creationId xmlns:p14="http://schemas.microsoft.com/office/powerpoint/2010/main" val="163515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100000">
                <a:schemeClr val="accent1">
                  <a:lumMod val="30000"/>
                  <a:lumOff val="70000"/>
                </a:schemeClr>
              </a:gs>
            </a:gsLst>
            <a:lin ang="10800000" scaled="1"/>
          </a:gradFill>
        </p:spPr>
        <p:txBody>
          <a:bodyPr/>
          <a:lstStyle/>
          <a:p>
            <a:r>
              <a:rPr lang="en-US"/>
              <a:t>Click to edit Master title style</a:t>
            </a:r>
            <a:endParaRPr/>
          </a:p>
        </p:txBody>
      </p:sp>
      <p:sp>
        <p:nvSpPr>
          <p:cNvPr id="3" name="Content Placeholder 2"/>
          <p:cNvSpPr>
            <a:spLocks noGrp="1"/>
          </p:cNvSpPr>
          <p:nvPr>
            <p:ph idx="1" hasCustomPrompt="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r>
              <a:rPr lang="en-US"/>
              <a:t>philostratus lives of the sophists 2</a:t>
            </a:r>
            <a:endParaRPr lang="en-US" dirty="0"/>
          </a:p>
        </p:txBody>
      </p:sp>
      <p:sp>
        <p:nvSpPr>
          <p:cNvPr id="4" name="Date Placeholder 3"/>
          <p:cNvSpPr>
            <a:spLocks noGrp="1"/>
          </p:cNvSpPr>
          <p:nvPr>
            <p:ph type="dt" sz="half" idx="10"/>
          </p:nvPr>
        </p:nvSpPr>
        <p:spPr/>
        <p:txBody>
          <a:bodyPr/>
          <a:lstStyle/>
          <a:p>
            <a:r>
              <a:rPr lang="en-US"/>
              <a:t>1-feb 2018</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7976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dirty="0"/>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6635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philostratus lives of the sophists 2</a:t>
            </a:r>
            <a:endParaRPr lang="en-US" dirty="0"/>
          </a:p>
        </p:txBody>
      </p:sp>
      <p:sp>
        <p:nvSpPr>
          <p:cNvPr id="5" name="Date Placeholder 4"/>
          <p:cNvSpPr>
            <a:spLocks noGrp="1"/>
          </p:cNvSpPr>
          <p:nvPr>
            <p:ph type="dt" sz="half" idx="10"/>
          </p:nvPr>
        </p:nvSpPr>
        <p:spPr/>
        <p:txBody>
          <a:bodyPr/>
          <a:lstStyle/>
          <a:p>
            <a:r>
              <a:rPr lang="en-US"/>
              <a:t>1-feb 2018</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2012" y="1828800"/>
            <a:ext cx="1" cy="2878667"/>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6EE98A-B801-44B4-A831-520329F6D792}"/>
              </a:ext>
            </a:extLst>
          </p:cNvPr>
          <p:cNvCxnSpPr/>
          <p:nvPr userDrawn="1"/>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44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philostratus lives of the sophists 2</a:t>
            </a:r>
            <a:endParaRPr lang="en-US" dirty="0"/>
          </a:p>
        </p:txBody>
      </p:sp>
      <p:sp>
        <p:nvSpPr>
          <p:cNvPr id="7" name="Date Placeholder 6"/>
          <p:cNvSpPr>
            <a:spLocks noGrp="1"/>
          </p:cNvSpPr>
          <p:nvPr>
            <p:ph type="dt" sz="half" idx="10"/>
          </p:nvPr>
        </p:nvSpPr>
        <p:spPr/>
        <p:txBody>
          <a:bodyPr/>
          <a:lstStyle/>
          <a:p>
            <a:r>
              <a:rPr lang="en-US"/>
              <a:t>1-feb 2018</a:t>
            </a:r>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4085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134879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18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philostratus lives of the sophists 2</a:t>
            </a:r>
            <a:endParaRPr lang="en-US" dirty="0"/>
          </a:p>
        </p:txBody>
      </p:sp>
      <p:sp>
        <p:nvSpPr>
          <p:cNvPr id="5" name="Date Placeholder 4"/>
          <p:cNvSpPr>
            <a:spLocks noGrp="1"/>
          </p:cNvSpPr>
          <p:nvPr>
            <p:ph type="dt" sz="half" idx="10"/>
          </p:nvPr>
        </p:nvSpPr>
        <p:spPr/>
        <p:txBody>
          <a:bodyPr/>
          <a:lstStyle/>
          <a:p>
            <a:r>
              <a:rPr lang="en-US"/>
              <a:t>1-feb 2018</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1711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philostratus lives of the sophists 2</a:t>
            </a:r>
            <a:endParaRPr lang="en-US" dirty="0"/>
          </a:p>
        </p:txBody>
      </p:sp>
      <p:sp>
        <p:nvSpPr>
          <p:cNvPr id="5" name="Date Placeholder 4"/>
          <p:cNvSpPr>
            <a:spLocks noGrp="1"/>
          </p:cNvSpPr>
          <p:nvPr>
            <p:ph type="dt" sz="half" idx="10"/>
          </p:nvPr>
        </p:nvSpPr>
        <p:spPr/>
        <p:txBody>
          <a:bodyPr/>
          <a:lstStyle/>
          <a:p>
            <a:r>
              <a:rPr lang="en-US"/>
              <a:t>1-feb 2018</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2271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flip="none" rotWithShape="1">
            <a:gsLst>
              <a:gs pos="0">
                <a:schemeClr val="accent1">
                  <a:lumMod val="5000"/>
                  <a:lumOff val="95000"/>
                </a:schemeClr>
              </a:gs>
              <a:gs pos="100000">
                <a:schemeClr val="accent1">
                  <a:lumMod val="30000"/>
                  <a:lumOff val="70000"/>
                </a:schemeClr>
              </a:gs>
            </a:gsLst>
            <a:lin ang="10800000" scaled="1"/>
            <a:tileRect/>
          </a:gradFill>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a:t>philostratus lives of the sophists 2</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a:t>1-feb 2018</a:t>
            </a: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1050795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4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userDrawn="1">
          <p15:clr>
            <a:srgbClr val="F26B43"/>
          </p15:clr>
        </p15:guide>
        <p15:guide id="6"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question-mark-question-help-2314107/"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AAD8A397-B461-497F-9CD3-D4AC372D392D}"/>
              </a:ext>
            </a:extLst>
          </p:cNvPr>
          <p:cNvSpPr txBox="1">
            <a:spLocks noGrp="1" noChangeArrowheads="1"/>
          </p:cNvSpPr>
          <p:nvPr>
            <p:ph type="title" idx="4294967295"/>
          </p:nvPr>
        </p:nvSpPr>
        <p:spPr>
          <a:xfrm>
            <a:off x="278297" y="2339713"/>
            <a:ext cx="6736343" cy="946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2"/>
                </a:solidFill>
                <a:effectLst/>
                <a:uLnTx/>
                <a:uFillTx/>
                <a:latin typeface="Bradley Hand ITC" panose="03070402050302030203" pitchFamily="66" charset="0"/>
                <a:ea typeface="+mj-ea"/>
                <a:cs typeface="+mj-cs"/>
              </a:rPr>
              <a:t>The Past Is Ever New</a:t>
            </a:r>
          </a:p>
        </p:txBody>
      </p:sp>
      <p:sp>
        <p:nvSpPr>
          <p:cNvPr id="12" name="Rectangle 3">
            <a:extLst>
              <a:ext uri="{FF2B5EF4-FFF2-40B4-BE49-F238E27FC236}">
                <a16:creationId xmlns:a16="http://schemas.microsoft.com/office/drawing/2014/main" id="{F428E90B-3C3B-4F9D-B142-6C2390518D3E}"/>
              </a:ext>
            </a:extLst>
          </p:cNvPr>
          <p:cNvSpPr txBox="1">
            <a:spLocks noChangeArrowheads="1"/>
          </p:cNvSpPr>
          <p:nvPr/>
        </p:nvSpPr>
        <p:spPr>
          <a:xfrm>
            <a:off x="2130291" y="3605213"/>
            <a:ext cx="4884350" cy="653705"/>
          </a:xfrm>
          <a:prstGeom prst="rect">
            <a:avLst/>
          </a:prstGeom>
          <a:noFill/>
        </p:spPr>
        <p:txBody>
          <a:bodyPr vert="horz" wrap="none" lIns="91440" tIns="45720" rIns="91440" bIns="45720" rtlCol="0">
            <a:spAutoFit/>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lgn="r">
              <a:buNone/>
            </a:pPr>
            <a:r>
              <a:rPr lang="en-US" b="1" dirty="0">
                <a:solidFill>
                  <a:schemeClr val="tx2"/>
                </a:solidFill>
                <a:latin typeface="Bradley Hand ITC" pitchFamily="66" charset="0"/>
              </a:rPr>
              <a:t>Longus </a:t>
            </a:r>
            <a:r>
              <a:rPr lang="en-US" b="1" i="1" dirty="0">
                <a:solidFill>
                  <a:schemeClr val="tx2"/>
                </a:solidFill>
                <a:latin typeface="Bradley Hand ITC" pitchFamily="66" charset="0"/>
              </a:rPr>
              <a:t>Daphnis &amp; Chloe</a:t>
            </a:r>
            <a:r>
              <a:rPr lang="en-US" b="1" dirty="0">
                <a:solidFill>
                  <a:schemeClr val="tx2"/>
                </a:solidFill>
                <a:latin typeface="Bradley Hand ITC" pitchFamily="66" charset="0"/>
              </a:rPr>
              <a:t> 3</a:t>
            </a:r>
          </a:p>
        </p:txBody>
      </p:sp>
      <p:sp>
        <p:nvSpPr>
          <p:cNvPr id="13" name="TextBox 12">
            <a:extLst>
              <a:ext uri="{FF2B5EF4-FFF2-40B4-BE49-F238E27FC236}">
                <a16:creationId xmlns:a16="http://schemas.microsoft.com/office/drawing/2014/main" id="{4A5C2F0A-A4D1-41CD-903F-CF1FCCDBB994}"/>
              </a:ext>
            </a:extLst>
          </p:cNvPr>
          <p:cNvSpPr txBox="1"/>
          <p:nvPr/>
        </p:nvSpPr>
        <p:spPr>
          <a:xfrm>
            <a:off x="2105242" y="6194067"/>
            <a:ext cx="4868640" cy="341632"/>
          </a:xfrm>
          <a:prstGeom prst="rect">
            <a:avLst/>
          </a:prstGeom>
          <a:noFill/>
        </p:spPr>
        <p:txBody>
          <a:bodyPr wrap="none" rtlCol="0">
            <a:spAutoFit/>
          </a:bodyPr>
          <a:lstStyle/>
          <a:p>
            <a:pPr algn="r">
              <a:lnSpc>
                <a:spcPct val="90000"/>
              </a:lnSpc>
            </a:pPr>
            <a:r>
              <a:rPr lang="en-US" dirty="0"/>
              <a:t>Background: Chagall, Daphnis and Chloe</a:t>
            </a:r>
          </a:p>
        </p:txBody>
      </p:sp>
    </p:spTree>
    <p:extLst>
      <p:ext uri="{BB962C8B-B14F-4D97-AF65-F5344CB8AC3E}">
        <p14:creationId xmlns:p14="http://schemas.microsoft.com/office/powerpoint/2010/main" val="884876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41BF-4394-4EBE-95D7-3EA840DDE9B9}"/>
              </a:ext>
            </a:extLst>
          </p:cNvPr>
          <p:cNvSpPr>
            <a:spLocks noGrp="1"/>
          </p:cNvSpPr>
          <p:nvPr>
            <p:ph type="title"/>
          </p:nvPr>
        </p:nvSpPr>
        <p:spPr/>
        <p:txBody>
          <a:bodyPr/>
          <a:lstStyle/>
          <a:p>
            <a:r>
              <a:rPr lang="en-US" dirty="0"/>
              <a:t>Chloe: Why Exposed? </a:t>
            </a:r>
            <a:r>
              <a:rPr lang="en-US" sz="3600" dirty="0"/>
              <a:t>(p. 191–3)</a:t>
            </a:r>
            <a:endParaRPr lang="en-US" dirty="0"/>
          </a:p>
        </p:txBody>
      </p:sp>
      <p:sp>
        <p:nvSpPr>
          <p:cNvPr id="7" name="Content Placeholder 6">
            <a:extLst>
              <a:ext uri="{FF2B5EF4-FFF2-40B4-BE49-F238E27FC236}">
                <a16:creationId xmlns:a16="http://schemas.microsoft.com/office/drawing/2014/main" id="{E4A1FF36-9A07-455A-AAC1-F5577DD6889E}"/>
              </a:ext>
            </a:extLst>
          </p:cNvPr>
          <p:cNvSpPr>
            <a:spLocks noGrp="1"/>
          </p:cNvSpPr>
          <p:nvPr>
            <p:ph idx="1"/>
          </p:nvPr>
        </p:nvSpPr>
        <p:spPr>
          <a:xfrm>
            <a:off x="1217613" y="1828800"/>
            <a:ext cx="7048499" cy="4343400"/>
          </a:xfrm>
        </p:spPr>
        <p:txBody>
          <a:bodyPr/>
          <a:lstStyle/>
          <a:p>
            <a:r>
              <a:rPr lang="en-US" dirty="0"/>
              <a:t>Mini summary</a:t>
            </a:r>
          </a:p>
          <a:p>
            <a:pPr lvl="1"/>
            <a:r>
              <a:rPr lang="en-US" dirty="0" err="1"/>
              <a:t>Megacles</a:t>
            </a:r>
            <a:r>
              <a:rPr lang="en-US" dirty="0"/>
              <a:t> comes up with at best confusing explanation</a:t>
            </a:r>
          </a:p>
          <a:p>
            <a:r>
              <a:rPr lang="en-US" dirty="0"/>
              <a:t>Your thoughts?</a:t>
            </a:r>
          </a:p>
          <a:p>
            <a:pPr lvl="1"/>
            <a:r>
              <a:rPr lang="en-US" dirty="0"/>
              <a:t>Metaphor/irony – </a:t>
            </a:r>
            <a:r>
              <a:rPr lang="en-US" i="1" dirty="0"/>
              <a:t>some</a:t>
            </a:r>
            <a:r>
              <a:rPr lang="en-US" dirty="0"/>
              <a:t>one would want to adopt her. Irony of the fostering</a:t>
            </a:r>
          </a:p>
        </p:txBody>
      </p:sp>
      <p:pic>
        <p:nvPicPr>
          <p:cNvPr id="8" name="Content Placeholder 4" descr="See caption">
            <a:extLst>
              <a:ext uri="{FF2B5EF4-FFF2-40B4-BE49-F238E27FC236}">
                <a16:creationId xmlns:a16="http://schemas.microsoft.com/office/drawing/2014/main" id="{411C6E87-2146-46D2-8ADA-9FB51A97CD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5856" y="1828800"/>
            <a:ext cx="2895358" cy="4343400"/>
          </a:xfrm>
          <a:prstGeom prst="rect">
            <a:avLst/>
          </a:prstGeom>
        </p:spPr>
      </p:pic>
      <p:sp>
        <p:nvSpPr>
          <p:cNvPr id="5" name="TextBox 4">
            <a:extLst>
              <a:ext uri="{FF2B5EF4-FFF2-40B4-BE49-F238E27FC236}">
                <a16:creationId xmlns:a16="http://schemas.microsoft.com/office/drawing/2014/main" id="{E1CD2A09-50B0-41BC-8676-2AA9CB78B07C}"/>
              </a:ext>
            </a:extLst>
          </p:cNvPr>
          <p:cNvSpPr txBox="1"/>
          <p:nvPr/>
        </p:nvSpPr>
        <p:spPr>
          <a:xfrm>
            <a:off x="7545734" y="6241730"/>
            <a:ext cx="3974165" cy="341632"/>
          </a:xfrm>
          <a:prstGeom prst="rect">
            <a:avLst/>
          </a:prstGeom>
          <a:noFill/>
        </p:spPr>
        <p:txBody>
          <a:bodyPr wrap="none" rtlCol="0" anchor="b" anchorCtr="0">
            <a:spAutoFit/>
          </a:bodyPr>
          <a:lstStyle/>
          <a:p>
            <a:pPr algn="ctr">
              <a:lnSpc>
                <a:spcPct val="90000"/>
              </a:lnSpc>
            </a:pPr>
            <a:r>
              <a:rPr lang="en-US" dirty="0"/>
              <a:t>Grave stele of </a:t>
            </a:r>
            <a:r>
              <a:rPr lang="en-US" dirty="0" err="1"/>
              <a:t>Phylonoe</a:t>
            </a:r>
            <a:r>
              <a:rPr lang="en-US" dirty="0"/>
              <a:t>, </a:t>
            </a:r>
            <a:r>
              <a:rPr lang="en-US" dirty="0" err="1"/>
              <a:t>300s</a:t>
            </a:r>
            <a:r>
              <a:rPr lang="en-US" dirty="0"/>
              <a:t> BCE</a:t>
            </a:r>
          </a:p>
        </p:txBody>
      </p:sp>
    </p:spTree>
    <p:extLst>
      <p:ext uri="{BB962C8B-B14F-4D97-AF65-F5344CB8AC3E}">
        <p14:creationId xmlns:p14="http://schemas.microsoft.com/office/powerpoint/2010/main" val="194499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41BF-4394-4EBE-95D7-3EA840DDE9B9}"/>
              </a:ext>
            </a:extLst>
          </p:cNvPr>
          <p:cNvSpPr>
            <a:spLocks noGrp="1"/>
          </p:cNvSpPr>
          <p:nvPr>
            <p:ph type="title"/>
          </p:nvPr>
        </p:nvSpPr>
        <p:spPr/>
        <p:txBody>
          <a:bodyPr/>
          <a:lstStyle/>
          <a:p>
            <a:r>
              <a:rPr lang="en-US" dirty="0"/>
              <a:t>Daphnis: Why Exposed? </a:t>
            </a:r>
            <a:r>
              <a:rPr lang="en-US" sz="3600" dirty="0"/>
              <a:t>(pp. 179–81)</a:t>
            </a:r>
            <a:endParaRPr lang="en-US" dirty="0"/>
          </a:p>
        </p:txBody>
      </p:sp>
      <p:sp>
        <p:nvSpPr>
          <p:cNvPr id="7" name="Content Placeholder 6">
            <a:extLst>
              <a:ext uri="{FF2B5EF4-FFF2-40B4-BE49-F238E27FC236}">
                <a16:creationId xmlns:a16="http://schemas.microsoft.com/office/drawing/2014/main" id="{E4A1FF36-9A07-455A-AAC1-F5577DD6889E}"/>
              </a:ext>
            </a:extLst>
          </p:cNvPr>
          <p:cNvSpPr>
            <a:spLocks noGrp="1"/>
          </p:cNvSpPr>
          <p:nvPr>
            <p:ph idx="1"/>
          </p:nvPr>
        </p:nvSpPr>
        <p:spPr>
          <a:xfrm>
            <a:off x="1217613" y="1828800"/>
            <a:ext cx="7048499" cy="4343400"/>
          </a:xfrm>
        </p:spPr>
        <p:txBody>
          <a:bodyPr/>
          <a:lstStyle/>
          <a:p>
            <a:r>
              <a:rPr lang="en-US" dirty="0"/>
              <a:t>Mini summary</a:t>
            </a:r>
          </a:p>
          <a:p>
            <a:pPr lvl="1"/>
            <a:r>
              <a:rPr lang="en-US" dirty="0"/>
              <a:t>Too many kids</a:t>
            </a:r>
          </a:p>
          <a:p>
            <a:r>
              <a:rPr lang="en-US" dirty="0"/>
              <a:t>Your thoughts?</a:t>
            </a:r>
          </a:p>
          <a:p>
            <a:pPr lvl="1"/>
            <a:r>
              <a:rPr lang="en-US"/>
              <a:t>Irony </a:t>
            </a:r>
            <a:r>
              <a:rPr lang="en-US" dirty="0"/>
              <a:t>of </a:t>
            </a:r>
            <a:r>
              <a:rPr lang="en-US"/>
              <a:t>two dying</a:t>
            </a:r>
            <a:endParaRPr lang="en-US" dirty="0"/>
          </a:p>
        </p:txBody>
      </p:sp>
      <p:pic>
        <p:nvPicPr>
          <p:cNvPr id="8" name="Content Placeholder 4" descr="See caption">
            <a:extLst>
              <a:ext uri="{FF2B5EF4-FFF2-40B4-BE49-F238E27FC236}">
                <a16:creationId xmlns:a16="http://schemas.microsoft.com/office/drawing/2014/main" id="{411C6E87-2146-46D2-8ADA-9FB51A97CD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5856" y="1828800"/>
            <a:ext cx="2895358" cy="4343400"/>
          </a:xfrm>
          <a:prstGeom prst="rect">
            <a:avLst/>
          </a:prstGeom>
        </p:spPr>
      </p:pic>
      <p:sp>
        <p:nvSpPr>
          <p:cNvPr id="9" name="TextBox 8">
            <a:extLst>
              <a:ext uri="{FF2B5EF4-FFF2-40B4-BE49-F238E27FC236}">
                <a16:creationId xmlns:a16="http://schemas.microsoft.com/office/drawing/2014/main" id="{2A631F07-DFCE-4544-8FBA-09F611968B08}"/>
              </a:ext>
            </a:extLst>
          </p:cNvPr>
          <p:cNvSpPr txBox="1"/>
          <p:nvPr/>
        </p:nvSpPr>
        <p:spPr>
          <a:xfrm>
            <a:off x="7545734" y="6241730"/>
            <a:ext cx="3974165" cy="341632"/>
          </a:xfrm>
          <a:prstGeom prst="rect">
            <a:avLst/>
          </a:prstGeom>
          <a:noFill/>
        </p:spPr>
        <p:txBody>
          <a:bodyPr wrap="none" rtlCol="0" anchor="b" anchorCtr="0">
            <a:spAutoFit/>
          </a:bodyPr>
          <a:lstStyle/>
          <a:p>
            <a:pPr algn="ctr">
              <a:lnSpc>
                <a:spcPct val="90000"/>
              </a:lnSpc>
            </a:pPr>
            <a:r>
              <a:rPr lang="en-US" dirty="0"/>
              <a:t>Grave stele of </a:t>
            </a:r>
            <a:r>
              <a:rPr lang="en-US" dirty="0" err="1"/>
              <a:t>Phylonoe</a:t>
            </a:r>
            <a:r>
              <a:rPr lang="en-US" dirty="0"/>
              <a:t>, </a:t>
            </a:r>
            <a:r>
              <a:rPr lang="en-US" dirty="0" err="1"/>
              <a:t>300s</a:t>
            </a:r>
            <a:r>
              <a:rPr lang="en-US" dirty="0"/>
              <a:t> BCE</a:t>
            </a:r>
          </a:p>
        </p:txBody>
      </p:sp>
    </p:spTree>
    <p:extLst>
      <p:ext uri="{BB962C8B-B14F-4D97-AF65-F5344CB8AC3E}">
        <p14:creationId xmlns:p14="http://schemas.microsoft.com/office/powerpoint/2010/main" val="322339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E4E7-1345-4144-A69B-58851162E2AC}"/>
              </a:ext>
            </a:extLst>
          </p:cNvPr>
          <p:cNvSpPr>
            <a:spLocks noGrp="1"/>
          </p:cNvSpPr>
          <p:nvPr>
            <p:ph type="title"/>
          </p:nvPr>
        </p:nvSpPr>
        <p:spPr/>
        <p:txBody>
          <a:bodyPr/>
          <a:lstStyle/>
          <a:p>
            <a:r>
              <a:rPr lang="en-US" dirty="0"/>
              <a:t>Socialization </a:t>
            </a:r>
            <a:r>
              <a:rPr lang="en-US" sz="3599" dirty="0"/>
              <a:t>(in </a:t>
            </a:r>
            <a:r>
              <a:rPr lang="en-US" sz="3599" i="1" dirty="0"/>
              <a:t>erōs</a:t>
            </a:r>
            <a:r>
              <a:rPr lang="en-US" sz="3599" dirty="0"/>
              <a:t> and other)</a:t>
            </a:r>
            <a:endParaRPr lang="en-US" dirty="0"/>
          </a:p>
        </p:txBody>
      </p:sp>
      <p:sp>
        <p:nvSpPr>
          <p:cNvPr id="7" name="Content Placeholder 6">
            <a:extLst>
              <a:ext uri="{FF2B5EF4-FFF2-40B4-BE49-F238E27FC236}">
                <a16:creationId xmlns:a16="http://schemas.microsoft.com/office/drawing/2014/main" id="{E089B992-44B5-4C5D-B5F5-4ACED89FBAA1}"/>
              </a:ext>
            </a:extLst>
          </p:cNvPr>
          <p:cNvSpPr>
            <a:spLocks noGrp="1"/>
          </p:cNvSpPr>
          <p:nvPr>
            <p:ph sz="half" idx="1"/>
          </p:nvPr>
        </p:nvSpPr>
        <p:spPr/>
        <p:txBody>
          <a:bodyPr/>
          <a:lstStyle/>
          <a:p>
            <a:r>
              <a:rPr lang="en-US" dirty="0"/>
              <a:t>Nature</a:t>
            </a:r>
          </a:p>
          <a:p>
            <a:r>
              <a:rPr lang="en-US" dirty="0"/>
              <a:t>Equality</a:t>
            </a:r>
          </a:p>
          <a:p>
            <a:r>
              <a:rPr lang="en-US" dirty="0"/>
              <a:t>Country</a:t>
            </a:r>
          </a:p>
          <a:p>
            <a:r>
              <a:rPr lang="en-US" i="1" dirty="0"/>
              <a:t>amathia</a:t>
            </a:r>
            <a:r>
              <a:rPr lang="en-US" dirty="0"/>
              <a:t> (ignorance)</a:t>
            </a:r>
            <a:endParaRPr lang="en-US" i="1" dirty="0"/>
          </a:p>
        </p:txBody>
      </p:sp>
      <p:sp>
        <p:nvSpPr>
          <p:cNvPr id="8" name="Content Placeholder 7">
            <a:extLst>
              <a:ext uri="{FF2B5EF4-FFF2-40B4-BE49-F238E27FC236}">
                <a16:creationId xmlns:a16="http://schemas.microsoft.com/office/drawing/2014/main" id="{5DBCCCCD-0A06-44BA-AC49-CDC8A4C5FD6F}"/>
              </a:ext>
            </a:extLst>
          </p:cNvPr>
          <p:cNvSpPr>
            <a:spLocks noGrp="1"/>
          </p:cNvSpPr>
          <p:nvPr>
            <p:ph sz="half" idx="2"/>
          </p:nvPr>
        </p:nvSpPr>
        <p:spPr/>
        <p:txBody>
          <a:bodyPr/>
          <a:lstStyle/>
          <a:p>
            <a:r>
              <a:rPr lang="en-US" dirty="0"/>
              <a:t>Nurture</a:t>
            </a:r>
          </a:p>
          <a:p>
            <a:r>
              <a:rPr lang="en-US" dirty="0"/>
              <a:t>Hierarchy</a:t>
            </a:r>
          </a:p>
          <a:p>
            <a:r>
              <a:rPr lang="en-US" dirty="0"/>
              <a:t>City</a:t>
            </a:r>
          </a:p>
          <a:p>
            <a:r>
              <a:rPr lang="en-US" i="1" dirty="0"/>
              <a:t>paideia</a:t>
            </a:r>
            <a:r>
              <a:rPr lang="en-US" dirty="0"/>
              <a:t> (education, savoir-faire)</a:t>
            </a:r>
            <a:endParaRPr lang="en-US" i="1" dirty="0"/>
          </a:p>
        </p:txBody>
      </p:sp>
    </p:spTree>
    <p:extLst>
      <p:ext uri="{BB962C8B-B14F-4D97-AF65-F5344CB8AC3E}">
        <p14:creationId xmlns:p14="http://schemas.microsoft.com/office/powerpoint/2010/main" val="311162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a:normAutofit/>
          </a:bodyPr>
          <a:lstStyle/>
          <a:p>
            <a:r>
              <a:rPr lang="en-US" dirty="0"/>
              <a:t>“</a:t>
            </a:r>
            <a:r>
              <a:rPr lang="en-US" i="1" dirty="0"/>
              <a:t>Erōs</a:t>
            </a:r>
            <a:r>
              <a:rPr lang="en-US" dirty="0"/>
              <a:t> Makes Great Rhetoricians”</a:t>
            </a:r>
          </a:p>
        </p:txBody>
      </p:sp>
      <p:sp>
        <p:nvSpPr>
          <p:cNvPr id="3" name="Text Placeholder 2"/>
          <p:cNvSpPr>
            <a:spLocks noGrp="1"/>
          </p:cNvSpPr>
          <p:nvPr>
            <p:ph type="body" idx="1"/>
          </p:nvPr>
        </p:nvSpPr>
        <p:spPr>
          <a:xfrm>
            <a:off x="1213150" y="3742277"/>
            <a:ext cx="9758063" cy="1142999"/>
          </a:xfrm>
        </p:spPr>
        <p:txBody>
          <a:bodyPr>
            <a:normAutofit/>
          </a:bodyPr>
          <a:lstStyle/>
          <a:p>
            <a:r>
              <a:rPr lang="en-US"/>
              <a:t>Sophistic Evocations in D&amp;C</a:t>
            </a:r>
          </a:p>
        </p:txBody>
      </p:sp>
    </p:spTree>
    <p:extLst>
      <p:ext uri="{BB962C8B-B14F-4D97-AF65-F5344CB8AC3E}">
        <p14:creationId xmlns:p14="http://schemas.microsoft.com/office/powerpoint/2010/main" val="324176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01E8-089C-4EDA-9084-ABA975BD99AD}"/>
              </a:ext>
            </a:extLst>
          </p:cNvPr>
          <p:cNvSpPr>
            <a:spLocks noGrp="1"/>
          </p:cNvSpPr>
          <p:nvPr>
            <p:ph type="title"/>
          </p:nvPr>
        </p:nvSpPr>
        <p:spPr/>
        <p:txBody>
          <a:bodyPr/>
          <a:lstStyle/>
          <a:p>
            <a:r>
              <a:rPr lang="en-US" dirty="0"/>
              <a:t>Context (Second Sophistic)</a:t>
            </a:r>
          </a:p>
        </p:txBody>
      </p:sp>
      <p:sp>
        <p:nvSpPr>
          <p:cNvPr id="3" name="Content Placeholder 2">
            <a:extLst>
              <a:ext uri="{FF2B5EF4-FFF2-40B4-BE49-F238E27FC236}">
                <a16:creationId xmlns:a16="http://schemas.microsoft.com/office/drawing/2014/main" id="{62A385B1-1D56-4905-BACB-8F5270C4E499}"/>
              </a:ext>
            </a:extLst>
          </p:cNvPr>
          <p:cNvSpPr>
            <a:spLocks noGrp="1"/>
          </p:cNvSpPr>
          <p:nvPr>
            <p:ph idx="1"/>
          </p:nvPr>
        </p:nvSpPr>
        <p:spPr>
          <a:xfrm>
            <a:off x="1217613" y="1828800"/>
            <a:ext cx="7691822" cy="4343400"/>
          </a:xfrm>
        </p:spPr>
        <p:txBody>
          <a:bodyPr>
            <a:normAutofit/>
          </a:bodyPr>
          <a:lstStyle/>
          <a:p>
            <a:r>
              <a:rPr lang="en-US" dirty="0"/>
              <a:t>1</a:t>
            </a:r>
            <a:r>
              <a:rPr lang="en-US" baseline="30000" dirty="0"/>
              <a:t>st</a:t>
            </a:r>
            <a:r>
              <a:rPr lang="en-US" dirty="0"/>
              <a:t> – 3</a:t>
            </a:r>
            <a:r>
              <a:rPr lang="en-US" baseline="30000" dirty="0"/>
              <a:t>rd</a:t>
            </a:r>
            <a:r>
              <a:rPr lang="en-US" dirty="0"/>
              <a:t> century CE</a:t>
            </a:r>
          </a:p>
          <a:p>
            <a:r>
              <a:rPr lang="en-US" dirty="0"/>
              <a:t>Greek revival featuring…</a:t>
            </a:r>
          </a:p>
          <a:p>
            <a:r>
              <a:rPr lang="en-US" dirty="0"/>
              <a:t>Sophists (</a:t>
            </a:r>
            <a:r>
              <a:rPr lang="en-US" i="1" dirty="0"/>
              <a:t>sophistai</a:t>
            </a:r>
            <a:r>
              <a:rPr lang="en-US" dirty="0"/>
              <a:t>)</a:t>
            </a:r>
          </a:p>
          <a:p>
            <a:pPr lvl="1"/>
            <a:r>
              <a:rPr lang="en-US" dirty="0"/>
              <a:t>Orator-teachers</a:t>
            </a:r>
          </a:p>
          <a:p>
            <a:pPr lvl="1"/>
            <a:r>
              <a:rPr lang="en-US" dirty="0"/>
              <a:t>Exemplars of </a:t>
            </a:r>
            <a:r>
              <a:rPr lang="en-US" i="1" dirty="0"/>
              <a:t>paideia</a:t>
            </a:r>
            <a:r>
              <a:rPr lang="en-US" dirty="0"/>
              <a:t> </a:t>
            </a:r>
            <a:r>
              <a:rPr lang="en-US" sz="2000" dirty="0"/>
              <a:t>(education, refinement)</a:t>
            </a:r>
            <a:endParaRPr lang="en-US" dirty="0"/>
          </a:p>
        </p:txBody>
      </p:sp>
      <p:pic>
        <p:nvPicPr>
          <p:cNvPr id="5" name="Picture 4" descr="See caption">
            <a:extLst>
              <a:ext uri="{FF2B5EF4-FFF2-40B4-BE49-F238E27FC236}">
                <a16:creationId xmlns:a16="http://schemas.microsoft.com/office/drawing/2014/main" id="{6732FB6B-1C3C-447D-B197-E04F62C2B2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7123" y="1828801"/>
            <a:ext cx="1684088" cy="2526132"/>
          </a:xfrm>
          <a:prstGeom prst="rect">
            <a:avLst/>
          </a:prstGeom>
        </p:spPr>
      </p:pic>
      <p:sp>
        <p:nvSpPr>
          <p:cNvPr id="6" name="TextBox 5">
            <a:extLst>
              <a:ext uri="{FF2B5EF4-FFF2-40B4-BE49-F238E27FC236}">
                <a16:creationId xmlns:a16="http://schemas.microsoft.com/office/drawing/2014/main" id="{C484932F-D29B-48A5-84BC-99D79A495B7F}"/>
              </a:ext>
            </a:extLst>
          </p:cNvPr>
          <p:cNvSpPr txBox="1"/>
          <p:nvPr/>
        </p:nvSpPr>
        <p:spPr>
          <a:xfrm>
            <a:off x="9026110" y="4354933"/>
            <a:ext cx="2322789" cy="783021"/>
          </a:xfrm>
          <a:prstGeom prst="rect">
            <a:avLst/>
          </a:prstGeom>
          <a:noFill/>
        </p:spPr>
        <p:txBody>
          <a:bodyPr wrap="square" rtlCol="0">
            <a:spAutoFit/>
          </a:bodyPr>
          <a:lstStyle/>
          <a:p>
            <a:pPr algn="ctr">
              <a:lnSpc>
                <a:spcPct val="90000"/>
              </a:lnSpc>
            </a:pPr>
            <a:r>
              <a:rPr lang="en-US" sz="2400" dirty="0">
                <a:latin typeface="Calibri" panose="020F0502020204030204" pitchFamily="34" charset="0"/>
                <a:ea typeface="Calibri" panose="020F0502020204030204" pitchFamily="34" charset="0"/>
                <a:cs typeface="Calibri" panose="020F0502020204030204" pitchFamily="34" charset="0"/>
              </a:rPr>
              <a:t>Herodes Atticus (ca. 101–177 CE)</a:t>
            </a:r>
          </a:p>
        </p:txBody>
      </p:sp>
    </p:spTree>
    <p:extLst>
      <p:ext uri="{BB962C8B-B14F-4D97-AF65-F5344CB8AC3E}">
        <p14:creationId xmlns:p14="http://schemas.microsoft.com/office/powerpoint/2010/main" val="40239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p>
            <a:r>
              <a:rPr lang="en-US" dirty="0"/>
              <a:t>Daphnis </a:t>
            </a:r>
            <a:r>
              <a:rPr lang="en-US" i="1" dirty="0"/>
              <a:t>sophistēs</a:t>
            </a:r>
          </a:p>
        </p:txBody>
      </p:sp>
      <p:sp>
        <p:nvSpPr>
          <p:cNvPr id="3" name="Content Placeholder 2"/>
          <p:cNvSpPr>
            <a:spLocks noGrp="1"/>
          </p:cNvSpPr>
          <p:nvPr>
            <p:ph idx="1"/>
          </p:nvPr>
        </p:nvSpPr>
        <p:spPr>
          <a:xfrm>
            <a:off x="1217614" y="1828800"/>
            <a:ext cx="9753600" cy="4343400"/>
          </a:xfrm>
        </p:spPr>
        <p:txBody>
          <a:bodyPr/>
          <a:lstStyle/>
          <a:p>
            <a:r>
              <a:rPr lang="en-US" dirty="0"/>
              <a:t>Debate: beauty contest</a:t>
            </a:r>
          </a:p>
          <a:p>
            <a:pPr lvl="1"/>
            <a:r>
              <a:rPr lang="en-US" dirty="0"/>
              <a:t>Daphnis versus </a:t>
            </a:r>
            <a:r>
              <a:rPr lang="en-US" dirty="0" err="1"/>
              <a:t>Dorco</a:t>
            </a:r>
            <a:r>
              <a:rPr lang="en-US" dirty="0"/>
              <a:t> (pp. 35–7)</a:t>
            </a:r>
          </a:p>
          <a:p>
            <a:r>
              <a:rPr lang="en-US" dirty="0"/>
              <a:t>Trial scene</a:t>
            </a:r>
          </a:p>
          <a:p>
            <a:pPr lvl="1"/>
            <a:r>
              <a:rPr lang="en-US" dirty="0"/>
              <a:t>Daphnis versus Methymnians (pp. 77–79)</a:t>
            </a:r>
          </a:p>
        </p:txBody>
      </p:sp>
    </p:spTree>
    <p:extLst>
      <p:ext uri="{BB962C8B-B14F-4D97-AF65-F5344CB8AC3E}">
        <p14:creationId xmlns:p14="http://schemas.microsoft.com/office/powerpoint/2010/main" val="349097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Gnatho</a:t>
            </a:r>
            <a:r>
              <a:rPr lang="en-US" dirty="0"/>
              <a:t> </a:t>
            </a:r>
            <a:r>
              <a:rPr lang="en-US" i="1" dirty="0"/>
              <a:t>sophistēs</a:t>
            </a:r>
            <a:r>
              <a:rPr lang="en-US" dirty="0"/>
              <a:t> </a:t>
            </a:r>
            <a:r>
              <a:rPr lang="en-US" sz="3600" dirty="0"/>
              <a:t>(pages 168-73)</a:t>
            </a:r>
            <a:endParaRPr lang="en-US" dirty="0"/>
          </a:p>
        </p:txBody>
      </p:sp>
      <p:sp>
        <p:nvSpPr>
          <p:cNvPr id="3" name="Content Placeholder 2"/>
          <p:cNvSpPr>
            <a:spLocks noGrp="1"/>
          </p:cNvSpPr>
          <p:nvPr>
            <p:ph idx="1"/>
          </p:nvPr>
        </p:nvSpPr>
        <p:spPr/>
        <p:txBody>
          <a:bodyPr/>
          <a:lstStyle/>
          <a:p>
            <a:r>
              <a:rPr lang="en-US" dirty="0"/>
              <a:t>Comic-suicidal entreaty</a:t>
            </a:r>
          </a:p>
          <a:p>
            <a:pPr lvl="1"/>
            <a:r>
              <a:rPr lang="en-US" dirty="0"/>
              <a:t>“Please rescue your own </a:t>
            </a:r>
            <a:r>
              <a:rPr lang="en-US" dirty="0" err="1"/>
              <a:t>Gnatho</a:t>
            </a:r>
            <a:r>
              <a:rPr lang="en-US" dirty="0"/>
              <a:t>, and defeat invincible Love”</a:t>
            </a:r>
          </a:p>
          <a:p>
            <a:r>
              <a:rPr lang="en-US" dirty="0"/>
              <a:t>Refutation of </a:t>
            </a:r>
            <a:r>
              <a:rPr lang="en-US" dirty="0" err="1"/>
              <a:t>Astylus</a:t>
            </a:r>
            <a:endParaRPr lang="en-US" dirty="0"/>
          </a:p>
          <a:p>
            <a:pPr lvl="1"/>
            <a:r>
              <a:rPr lang="en-US" dirty="0" err="1"/>
              <a:t>Gnatho’s</a:t>
            </a:r>
            <a:r>
              <a:rPr lang="en-US" dirty="0"/>
              <a:t> “… love for the body of a slave but the beauty of a free man”</a:t>
            </a:r>
          </a:p>
          <a:p>
            <a:pPr lvl="1"/>
            <a:r>
              <a:rPr lang="en-US" dirty="0"/>
              <a:t>“I’ve followed the gods’ example…”</a:t>
            </a:r>
          </a:p>
          <a:p>
            <a:pPr lvl="1"/>
            <a:endParaRPr lang="en-US" dirty="0"/>
          </a:p>
        </p:txBody>
      </p:sp>
    </p:spTree>
    <p:extLst>
      <p:ext uri="{BB962C8B-B14F-4D97-AF65-F5344CB8AC3E}">
        <p14:creationId xmlns:p14="http://schemas.microsoft.com/office/powerpoint/2010/main" val="279128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D413F5-DF18-4673-96E4-730273912628}"/>
              </a:ext>
            </a:extLst>
          </p:cNvPr>
          <p:cNvSpPr>
            <a:spLocks noGrp="1"/>
          </p:cNvSpPr>
          <p:nvPr>
            <p:ph type="title"/>
          </p:nvPr>
        </p:nvSpPr>
        <p:spPr/>
        <p:txBody>
          <a:bodyPr/>
          <a:lstStyle/>
          <a:p>
            <a:r>
              <a:rPr lang="en-US" dirty="0"/>
              <a:t>Learned Allusion</a:t>
            </a:r>
          </a:p>
        </p:txBody>
      </p:sp>
      <p:sp>
        <p:nvSpPr>
          <p:cNvPr id="6" name="Content Placeholder 5">
            <a:extLst>
              <a:ext uri="{FF2B5EF4-FFF2-40B4-BE49-F238E27FC236}">
                <a16:creationId xmlns:a16="http://schemas.microsoft.com/office/drawing/2014/main" id="{96CB07F4-A6C0-4A6E-B89D-B417DF5F2023}"/>
              </a:ext>
            </a:extLst>
          </p:cNvPr>
          <p:cNvSpPr>
            <a:spLocks noGrp="1"/>
          </p:cNvSpPr>
          <p:nvPr>
            <p:ph idx="1"/>
          </p:nvPr>
        </p:nvSpPr>
        <p:spPr/>
        <p:txBody>
          <a:bodyPr/>
          <a:lstStyle/>
          <a:p>
            <a:pPr marL="45720" indent="0">
              <a:buNone/>
            </a:pPr>
            <a:r>
              <a:rPr lang="en-US" dirty="0"/>
              <a:t>“</a:t>
            </a:r>
            <a:r>
              <a:rPr lang="en-US" dirty="0" err="1"/>
              <a:t>Astylus</a:t>
            </a:r>
            <a:r>
              <a:rPr lang="en-US" dirty="0"/>
              <a:t> ... said that Love (</a:t>
            </a:r>
            <a:r>
              <a:rPr lang="en-US" i="1" dirty="0"/>
              <a:t>Erōs</a:t>
            </a:r>
            <a:r>
              <a:rPr lang="en-US" dirty="0"/>
              <a:t>) makes great rhetoricians (</a:t>
            </a:r>
            <a:r>
              <a:rPr lang="en-US" i="1" dirty="0" err="1"/>
              <a:t>sophistas</a:t>
            </a:r>
            <a:r>
              <a:rPr lang="en-US" dirty="0"/>
              <a:t>)” </a:t>
            </a:r>
            <a:r>
              <a:rPr lang="en-US" sz="2400" dirty="0"/>
              <a:t>(</a:t>
            </a:r>
            <a:r>
              <a:rPr lang="en-US" sz="2400" i="1" dirty="0"/>
              <a:t>D&amp;C</a:t>
            </a:r>
            <a:r>
              <a:rPr lang="en-US" sz="2400" dirty="0"/>
              <a:t> p. 173)</a:t>
            </a:r>
            <a:endParaRPr lang="en-US" dirty="0"/>
          </a:p>
          <a:p>
            <a:r>
              <a:rPr lang="en-US" dirty="0"/>
              <a:t>"Eros, mischievous sophist” </a:t>
            </a:r>
            <a:r>
              <a:rPr lang="en-US" sz="2400" dirty="0"/>
              <a:t>(Xenophon </a:t>
            </a:r>
            <a:r>
              <a:rPr lang="en-US" sz="2400" i="1" dirty="0"/>
              <a:t>Education of Cyrus</a:t>
            </a:r>
            <a:r>
              <a:rPr lang="en-US" sz="2400" dirty="0"/>
              <a:t> 6.1.41, ca. 400 BCE)</a:t>
            </a:r>
            <a:endParaRPr lang="en-US" dirty="0"/>
          </a:p>
          <a:p>
            <a:r>
              <a:rPr lang="en-US" dirty="0"/>
              <a:t>“Eros is a teacher more powerful than any tricky sophist” </a:t>
            </a:r>
            <a:r>
              <a:rPr lang="en-US" sz="2400" dirty="0"/>
              <a:t>(Anaxandrides, ca. 350 BCE)</a:t>
            </a:r>
            <a:endParaRPr lang="en-US" dirty="0"/>
          </a:p>
        </p:txBody>
      </p:sp>
    </p:spTree>
    <p:extLst>
      <p:ext uri="{BB962C8B-B14F-4D97-AF65-F5344CB8AC3E}">
        <p14:creationId xmlns:p14="http://schemas.microsoft.com/office/powerpoint/2010/main" val="198413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2C9B-6B1E-4349-BE27-BC84F1FF5B55}"/>
              </a:ext>
            </a:extLst>
          </p:cNvPr>
          <p:cNvSpPr>
            <a:spLocks noGrp="1"/>
          </p:cNvSpPr>
          <p:nvPr>
            <p:ph type="title"/>
          </p:nvPr>
        </p:nvSpPr>
        <p:spPr/>
        <p:txBody>
          <a:bodyPr/>
          <a:lstStyle/>
          <a:p>
            <a:r>
              <a:rPr lang="en-US" dirty="0"/>
              <a:t>Various</a:t>
            </a:r>
          </a:p>
        </p:txBody>
      </p:sp>
      <p:sp>
        <p:nvSpPr>
          <p:cNvPr id="3" name="Content Placeholder 2">
            <a:extLst>
              <a:ext uri="{FF2B5EF4-FFF2-40B4-BE49-F238E27FC236}">
                <a16:creationId xmlns:a16="http://schemas.microsoft.com/office/drawing/2014/main" id="{CEB45288-B78B-42F7-9A31-5EC47C3DC25D}"/>
              </a:ext>
            </a:extLst>
          </p:cNvPr>
          <p:cNvSpPr>
            <a:spLocks noGrp="1"/>
          </p:cNvSpPr>
          <p:nvPr>
            <p:ph idx="1"/>
          </p:nvPr>
        </p:nvSpPr>
        <p:spPr/>
        <p:txBody>
          <a:bodyPr/>
          <a:lstStyle/>
          <a:p>
            <a:r>
              <a:rPr lang="en-US" dirty="0"/>
              <a:t>Wed 4-Feb</a:t>
            </a:r>
          </a:p>
          <a:p>
            <a:pPr lvl="1"/>
            <a:r>
              <a:rPr lang="en-US" dirty="0"/>
              <a:t>Swain chapter, serious critical-thinking</a:t>
            </a:r>
          </a:p>
          <a:p>
            <a:r>
              <a:rPr lang="en-US" dirty="0"/>
              <a:t>Mon 9-Feb</a:t>
            </a:r>
          </a:p>
          <a:p>
            <a:pPr lvl="1"/>
            <a:r>
              <a:rPr lang="en-US" dirty="0"/>
              <a:t>Research session LN 1305 with readings and SWA prompt</a:t>
            </a:r>
          </a:p>
          <a:p>
            <a:r>
              <a:rPr lang="en-US" dirty="0"/>
              <a:t>Attendance taken 9-Feb onward</a:t>
            </a:r>
          </a:p>
        </p:txBody>
      </p:sp>
    </p:spTree>
    <p:extLst>
      <p:ext uri="{BB962C8B-B14F-4D97-AF65-F5344CB8AC3E}">
        <p14:creationId xmlns:p14="http://schemas.microsoft.com/office/powerpoint/2010/main" val="408334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25C6-D6C6-4274-979D-07804C966779}"/>
              </a:ext>
            </a:extLst>
          </p:cNvPr>
          <p:cNvSpPr>
            <a:spLocks noGrp="1"/>
          </p:cNvSpPr>
          <p:nvPr>
            <p:ph type="title"/>
          </p:nvPr>
        </p:nvSpPr>
        <p:spPr/>
        <p:txBody>
          <a:bodyPr/>
          <a:lstStyle/>
          <a:p>
            <a:r>
              <a:rPr lang="en-US" dirty="0"/>
              <a:t>Various (cont’d)</a:t>
            </a:r>
          </a:p>
        </p:txBody>
      </p:sp>
      <p:sp>
        <p:nvSpPr>
          <p:cNvPr id="3" name="Content Placeholder 2">
            <a:extLst>
              <a:ext uri="{FF2B5EF4-FFF2-40B4-BE49-F238E27FC236}">
                <a16:creationId xmlns:a16="http://schemas.microsoft.com/office/drawing/2014/main" id="{38ADA483-2DF6-41A4-9068-5758F8EE27BA}"/>
              </a:ext>
            </a:extLst>
          </p:cNvPr>
          <p:cNvSpPr>
            <a:spLocks noGrp="1"/>
          </p:cNvSpPr>
          <p:nvPr>
            <p:ph idx="1"/>
          </p:nvPr>
        </p:nvSpPr>
        <p:spPr>
          <a:xfrm>
            <a:off x="1217614" y="1828800"/>
            <a:ext cx="6857999" cy="4343400"/>
          </a:xfrm>
        </p:spPr>
        <p:txBody>
          <a:bodyPr/>
          <a:lstStyle/>
          <a:p>
            <a:pPr marL="45720" indent="0">
              <a:lnSpc>
                <a:spcPct val="125000"/>
              </a:lnSpc>
              <a:buNone/>
            </a:pPr>
            <a:r>
              <a:rPr lang="en-US" dirty="0"/>
              <a:t>ID the errors:</a:t>
            </a:r>
          </a:p>
          <a:p>
            <a:pPr marL="274320" lvl="1" indent="0">
              <a:lnSpc>
                <a:spcPct val="125000"/>
              </a:lnSpc>
              <a:buNone/>
            </a:pPr>
            <a:r>
              <a:rPr lang="en-US" dirty="0"/>
              <a:t>“Longus’ description of </a:t>
            </a:r>
            <a:r>
              <a:rPr lang="en-US" dirty="0" err="1"/>
              <a:t>Dionydorus</a:t>
            </a:r>
            <a:r>
              <a:rPr lang="en-US" dirty="0"/>
              <a:t>’ garden was quite evocative. A prose-poem that activated feelings of longing for a lost past.”</a:t>
            </a:r>
          </a:p>
        </p:txBody>
      </p:sp>
      <p:pic>
        <p:nvPicPr>
          <p:cNvPr id="5" name="Picture 4">
            <a:extLst>
              <a:ext uri="{FF2B5EF4-FFF2-40B4-BE49-F238E27FC236}">
                <a16:creationId xmlns:a16="http://schemas.microsoft.com/office/drawing/2014/main" id="{CEA2A10B-ACD5-40FF-B0B2-172BFD8065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75613" y="1828800"/>
            <a:ext cx="3860276" cy="3860276"/>
          </a:xfrm>
          <a:prstGeom prst="rect">
            <a:avLst/>
          </a:prstGeom>
        </p:spPr>
      </p:pic>
    </p:spTree>
    <p:extLst>
      <p:ext uri="{BB962C8B-B14F-4D97-AF65-F5344CB8AC3E}">
        <p14:creationId xmlns:p14="http://schemas.microsoft.com/office/powerpoint/2010/main" val="330344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lvl="0"/>
            <a:r>
              <a:rPr lang="en-US" dirty="0"/>
              <a:t>Discussion</a:t>
            </a:r>
          </a:p>
          <a:p>
            <a:pPr lvl="1"/>
            <a:r>
              <a:rPr lang="en-US" i="1" dirty="0"/>
              <a:t>D&amp;C</a:t>
            </a:r>
            <a:r>
              <a:rPr lang="en-US" dirty="0"/>
              <a:t>: Idyllic Fantasy? Social Reality?</a:t>
            </a:r>
          </a:p>
          <a:p>
            <a:pPr lvl="0"/>
            <a:r>
              <a:rPr lang="en-US" dirty="0"/>
              <a:t>Stuff Gets Real</a:t>
            </a:r>
          </a:p>
          <a:p>
            <a:pPr lvl="1"/>
            <a:r>
              <a:rPr lang="en-US" dirty="0"/>
              <a:t>Vignettes from </a:t>
            </a:r>
            <a:r>
              <a:rPr lang="en-US" i="1" dirty="0"/>
              <a:t>Daphnis and Chloe</a:t>
            </a:r>
            <a:r>
              <a:rPr lang="en-US" dirty="0"/>
              <a:t> </a:t>
            </a:r>
          </a:p>
          <a:p>
            <a:pPr lvl="0"/>
            <a:r>
              <a:rPr lang="en-US" dirty="0"/>
              <a:t>“</a:t>
            </a:r>
            <a:r>
              <a:rPr lang="en-US" i="1" dirty="0"/>
              <a:t>Erōs</a:t>
            </a:r>
            <a:r>
              <a:rPr lang="en-US" dirty="0"/>
              <a:t> Makes Great Rhetoricians”</a:t>
            </a:r>
          </a:p>
          <a:p>
            <a:pPr lvl="1"/>
            <a:r>
              <a:rPr lang="en-US" dirty="0"/>
              <a:t>Sophistic Evocations in </a:t>
            </a:r>
            <a:r>
              <a:rPr lang="en-US" i="1" dirty="0"/>
              <a:t>D&amp;C</a:t>
            </a:r>
          </a:p>
        </p:txBody>
      </p:sp>
    </p:spTree>
    <p:extLst>
      <p:ext uri="{BB962C8B-B14F-4D97-AF65-F5344CB8AC3E}">
        <p14:creationId xmlns:p14="http://schemas.microsoft.com/office/powerpoint/2010/main" val="122034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1D48-69EA-404E-B695-49CE655FE67D}"/>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3568F2F4-B3C4-4698-A39C-747CCDEDD37A}"/>
              </a:ext>
            </a:extLst>
          </p:cNvPr>
          <p:cNvSpPr>
            <a:spLocks noGrp="1"/>
          </p:cNvSpPr>
          <p:nvPr>
            <p:ph type="body" idx="1"/>
          </p:nvPr>
        </p:nvSpPr>
        <p:spPr/>
        <p:txBody>
          <a:bodyPr/>
          <a:lstStyle/>
          <a:p>
            <a:r>
              <a:rPr lang="en-US" i="1" dirty="0"/>
              <a:t>D&amp;C</a:t>
            </a:r>
            <a:r>
              <a:rPr lang="en-US" dirty="0"/>
              <a:t>: Idyllic Fantasy? Social Reality?</a:t>
            </a:r>
          </a:p>
        </p:txBody>
      </p:sp>
    </p:spTree>
    <p:extLst>
      <p:ext uri="{BB962C8B-B14F-4D97-AF65-F5344CB8AC3E}">
        <p14:creationId xmlns:p14="http://schemas.microsoft.com/office/powerpoint/2010/main" val="98382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6FC7-B5BB-4F3F-AB51-BFB1ECF3ED33}"/>
              </a:ext>
            </a:extLst>
          </p:cNvPr>
          <p:cNvSpPr>
            <a:spLocks noGrp="1"/>
          </p:cNvSpPr>
          <p:nvPr>
            <p:ph type="title"/>
          </p:nvPr>
        </p:nvSpPr>
        <p:spPr/>
        <p:txBody>
          <a:bodyPr/>
          <a:lstStyle/>
          <a:p>
            <a:r>
              <a:rPr lang="en-US" dirty="0"/>
              <a:t>SWA Prompt: </a:t>
            </a:r>
            <a:r>
              <a:rPr lang="en-US" i="1" dirty="0"/>
              <a:t>Daphnis and Chloe</a:t>
            </a:r>
            <a:r>
              <a:rPr lang="en-US" dirty="0"/>
              <a:t> 3</a:t>
            </a:r>
          </a:p>
        </p:txBody>
      </p:sp>
      <p:sp>
        <p:nvSpPr>
          <p:cNvPr id="3" name="Content Placeholder 2">
            <a:extLst>
              <a:ext uri="{FF2B5EF4-FFF2-40B4-BE49-F238E27FC236}">
                <a16:creationId xmlns:a16="http://schemas.microsoft.com/office/drawing/2014/main" id="{033B1CCC-2193-4FDE-87B1-3C2DEF322031}"/>
              </a:ext>
            </a:extLst>
          </p:cNvPr>
          <p:cNvSpPr>
            <a:spLocks noGrp="1"/>
          </p:cNvSpPr>
          <p:nvPr>
            <p:ph idx="1"/>
          </p:nvPr>
        </p:nvSpPr>
        <p:spPr/>
        <p:txBody>
          <a:bodyPr/>
          <a:lstStyle/>
          <a:p>
            <a:r>
              <a:rPr lang="en-US" dirty="0"/>
              <a:t>Is this just a bucolic idyll?</a:t>
            </a:r>
          </a:p>
          <a:p>
            <a:r>
              <a:rPr lang="en-US" dirty="0"/>
              <a:t>Do social realities begin to matter?</a:t>
            </a:r>
          </a:p>
        </p:txBody>
      </p:sp>
    </p:spTree>
    <p:extLst>
      <p:ext uri="{BB962C8B-B14F-4D97-AF65-F5344CB8AC3E}">
        <p14:creationId xmlns:p14="http://schemas.microsoft.com/office/powerpoint/2010/main" val="339249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74A9-DF2C-485B-B347-9B25959FC938}"/>
              </a:ext>
            </a:extLst>
          </p:cNvPr>
          <p:cNvSpPr>
            <a:spLocks noGrp="1"/>
          </p:cNvSpPr>
          <p:nvPr>
            <p:ph type="title"/>
          </p:nvPr>
        </p:nvSpPr>
        <p:spPr/>
        <p:txBody>
          <a:bodyPr/>
          <a:lstStyle/>
          <a:p>
            <a:r>
              <a:rPr lang="en-US" dirty="0"/>
              <a:t>Stuff Gets Real</a:t>
            </a:r>
          </a:p>
        </p:txBody>
      </p:sp>
      <p:sp>
        <p:nvSpPr>
          <p:cNvPr id="3" name="Text Placeholder 2">
            <a:extLst>
              <a:ext uri="{FF2B5EF4-FFF2-40B4-BE49-F238E27FC236}">
                <a16:creationId xmlns:a16="http://schemas.microsoft.com/office/drawing/2014/main" id="{67F57110-EBB9-42FD-AB2B-F0AC9B2D41C3}"/>
              </a:ext>
            </a:extLst>
          </p:cNvPr>
          <p:cNvSpPr>
            <a:spLocks noGrp="1"/>
          </p:cNvSpPr>
          <p:nvPr>
            <p:ph type="body" idx="1"/>
          </p:nvPr>
        </p:nvSpPr>
        <p:spPr/>
        <p:txBody>
          <a:bodyPr/>
          <a:lstStyle/>
          <a:p>
            <a:r>
              <a:rPr lang="en-US" dirty="0"/>
              <a:t>Vignettes from </a:t>
            </a:r>
            <a:r>
              <a:rPr lang="en-US" i="1" dirty="0"/>
              <a:t>Daphnis and Chloe</a:t>
            </a:r>
            <a:r>
              <a:rPr lang="en-US" dirty="0"/>
              <a:t> </a:t>
            </a:r>
            <a:endParaRPr lang="en-US" i="1" dirty="0"/>
          </a:p>
        </p:txBody>
      </p:sp>
    </p:spTree>
    <p:extLst>
      <p:ext uri="{BB962C8B-B14F-4D97-AF65-F5344CB8AC3E}">
        <p14:creationId xmlns:p14="http://schemas.microsoft.com/office/powerpoint/2010/main" val="266140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811A-E18E-4A77-8C7A-CD2CD3D628E3}"/>
              </a:ext>
            </a:extLst>
          </p:cNvPr>
          <p:cNvSpPr>
            <a:spLocks noGrp="1"/>
          </p:cNvSpPr>
          <p:nvPr>
            <p:ph type="title"/>
          </p:nvPr>
        </p:nvSpPr>
        <p:spPr/>
        <p:txBody>
          <a:bodyPr/>
          <a:lstStyle/>
          <a:p>
            <a:r>
              <a:rPr lang="en-US" dirty="0"/>
              <a:t>Vignettes: Group Activity</a:t>
            </a:r>
          </a:p>
        </p:txBody>
      </p:sp>
      <p:sp>
        <p:nvSpPr>
          <p:cNvPr id="4" name="Text Placeholder 3">
            <a:extLst>
              <a:ext uri="{FF2B5EF4-FFF2-40B4-BE49-F238E27FC236}">
                <a16:creationId xmlns:a16="http://schemas.microsoft.com/office/drawing/2014/main" id="{04B88EB7-6F3E-413B-8352-C7CF8573873D}"/>
              </a:ext>
            </a:extLst>
          </p:cNvPr>
          <p:cNvSpPr>
            <a:spLocks noGrp="1"/>
          </p:cNvSpPr>
          <p:nvPr>
            <p:ph type="body" idx="1"/>
          </p:nvPr>
        </p:nvSpPr>
        <p:spPr/>
        <p:txBody>
          <a:bodyPr>
            <a:normAutofit/>
          </a:bodyPr>
          <a:lstStyle/>
          <a:p>
            <a:r>
              <a:rPr lang="en-US" dirty="0"/>
              <a:t>Three passages</a:t>
            </a:r>
          </a:p>
        </p:txBody>
      </p:sp>
      <p:sp>
        <p:nvSpPr>
          <p:cNvPr id="7" name="Content Placeholder 6">
            <a:extLst>
              <a:ext uri="{FF2B5EF4-FFF2-40B4-BE49-F238E27FC236}">
                <a16:creationId xmlns:a16="http://schemas.microsoft.com/office/drawing/2014/main" id="{25E520FF-6E6B-4B83-86C9-07079945B81E}"/>
              </a:ext>
            </a:extLst>
          </p:cNvPr>
          <p:cNvSpPr>
            <a:spLocks noGrp="1"/>
          </p:cNvSpPr>
          <p:nvPr>
            <p:ph sz="half" idx="2"/>
          </p:nvPr>
        </p:nvSpPr>
        <p:spPr/>
        <p:txBody>
          <a:bodyPr/>
          <a:lstStyle/>
          <a:p>
            <a:r>
              <a:rPr lang="en-US" dirty="0"/>
              <a:t>Myth of Pan and Echo</a:t>
            </a:r>
          </a:p>
          <a:p>
            <a:r>
              <a:rPr lang="en-US" dirty="0"/>
              <a:t>Chloe: Why Exposed?</a:t>
            </a:r>
          </a:p>
          <a:p>
            <a:r>
              <a:rPr lang="en-US" dirty="0"/>
              <a:t>Daphnis: Why Exposed?</a:t>
            </a:r>
          </a:p>
        </p:txBody>
      </p:sp>
      <p:sp>
        <p:nvSpPr>
          <p:cNvPr id="5" name="Text Placeholder 4">
            <a:extLst>
              <a:ext uri="{FF2B5EF4-FFF2-40B4-BE49-F238E27FC236}">
                <a16:creationId xmlns:a16="http://schemas.microsoft.com/office/drawing/2014/main" id="{01E2D40E-95B2-4946-8FFB-8BD6535ABB52}"/>
              </a:ext>
            </a:extLst>
          </p:cNvPr>
          <p:cNvSpPr>
            <a:spLocks noGrp="1"/>
          </p:cNvSpPr>
          <p:nvPr>
            <p:ph type="body" sz="quarter" idx="3"/>
          </p:nvPr>
        </p:nvSpPr>
        <p:spPr/>
        <p:txBody>
          <a:bodyPr>
            <a:normAutofit/>
          </a:bodyPr>
          <a:lstStyle/>
          <a:p>
            <a:r>
              <a:rPr lang="en-US" dirty="0"/>
              <a:t>2 groups per passage</a:t>
            </a:r>
          </a:p>
        </p:txBody>
      </p:sp>
      <p:sp>
        <p:nvSpPr>
          <p:cNvPr id="3" name="Content Placeholder 2">
            <a:extLst>
              <a:ext uri="{FF2B5EF4-FFF2-40B4-BE49-F238E27FC236}">
                <a16:creationId xmlns:a16="http://schemas.microsoft.com/office/drawing/2014/main" id="{B417B54C-F8AF-40A4-95E6-49274E6EE8F0}"/>
              </a:ext>
            </a:extLst>
          </p:cNvPr>
          <p:cNvSpPr>
            <a:spLocks noGrp="1"/>
          </p:cNvSpPr>
          <p:nvPr>
            <p:ph sz="quarter" idx="4"/>
          </p:nvPr>
        </p:nvSpPr>
        <p:spPr/>
        <p:txBody>
          <a:bodyPr/>
          <a:lstStyle/>
          <a:p>
            <a:r>
              <a:rPr lang="en-US" dirty="0"/>
              <a:t>Mini summary of assigned passage</a:t>
            </a:r>
          </a:p>
          <a:p>
            <a:r>
              <a:rPr lang="en-US" dirty="0"/>
              <a:t>Your thoughts on assigned passage?</a:t>
            </a:r>
          </a:p>
        </p:txBody>
      </p:sp>
    </p:spTree>
    <p:extLst>
      <p:ext uri="{BB962C8B-B14F-4D97-AF65-F5344CB8AC3E}">
        <p14:creationId xmlns:p14="http://schemas.microsoft.com/office/powerpoint/2010/main" val="244542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811A-E18E-4A77-8C7A-CD2CD3D628E3}"/>
              </a:ext>
            </a:extLst>
          </p:cNvPr>
          <p:cNvSpPr>
            <a:spLocks noGrp="1"/>
          </p:cNvSpPr>
          <p:nvPr>
            <p:ph type="title"/>
          </p:nvPr>
        </p:nvSpPr>
        <p:spPr/>
        <p:txBody>
          <a:bodyPr/>
          <a:lstStyle/>
          <a:p>
            <a:r>
              <a:rPr lang="en-US" dirty="0"/>
              <a:t>Myth of Pan and Echo </a:t>
            </a:r>
            <a:r>
              <a:rPr lang="en-US" sz="3600" dirty="0"/>
              <a:t>(pp. 131–133)</a:t>
            </a:r>
            <a:endParaRPr lang="en-US" dirty="0"/>
          </a:p>
        </p:txBody>
      </p:sp>
      <p:sp>
        <p:nvSpPr>
          <p:cNvPr id="7" name="Content Placeholder 6">
            <a:extLst>
              <a:ext uri="{FF2B5EF4-FFF2-40B4-BE49-F238E27FC236}">
                <a16:creationId xmlns:a16="http://schemas.microsoft.com/office/drawing/2014/main" id="{25E520FF-6E6B-4B83-86C9-07079945B81E}"/>
              </a:ext>
            </a:extLst>
          </p:cNvPr>
          <p:cNvSpPr>
            <a:spLocks noGrp="1"/>
          </p:cNvSpPr>
          <p:nvPr>
            <p:ph idx="1"/>
          </p:nvPr>
        </p:nvSpPr>
        <p:spPr>
          <a:xfrm>
            <a:off x="1217614" y="1828800"/>
            <a:ext cx="7048499" cy="4343400"/>
          </a:xfrm>
        </p:spPr>
        <p:txBody>
          <a:bodyPr>
            <a:normAutofit lnSpcReduction="10000"/>
          </a:bodyPr>
          <a:lstStyle/>
          <a:p>
            <a:r>
              <a:rPr lang="en-US" dirty="0"/>
              <a:t>Mini summary</a:t>
            </a:r>
          </a:p>
          <a:p>
            <a:pPr lvl="1"/>
            <a:r>
              <a:rPr lang="en-US" dirty="0"/>
              <a:t>Pan doesn’t get girl, has her torn up</a:t>
            </a:r>
          </a:p>
          <a:p>
            <a:r>
              <a:rPr lang="en-US" dirty="0"/>
              <a:t>Your thoughts?</a:t>
            </a:r>
          </a:p>
          <a:p>
            <a:pPr lvl="1"/>
            <a:r>
              <a:rPr lang="en-US" dirty="0"/>
              <a:t>Romance through horror</a:t>
            </a:r>
          </a:p>
          <a:p>
            <a:pPr lvl="1"/>
            <a:r>
              <a:rPr lang="en-US" dirty="0"/>
              <a:t>Inverse of </a:t>
            </a:r>
            <a:r>
              <a:rPr lang="en-US" dirty="0" err="1"/>
              <a:t>Daph’s</a:t>
            </a:r>
            <a:r>
              <a:rPr lang="en-US" dirty="0"/>
              <a:t> relationship to Pan/divinity</a:t>
            </a:r>
          </a:p>
          <a:p>
            <a:pPr lvl="1"/>
            <a:r>
              <a:rPr lang="en-US" dirty="0"/>
              <a:t>2</a:t>
            </a:r>
            <a:r>
              <a:rPr lang="en-US" baseline="30000" dirty="0"/>
              <a:t>nd</a:t>
            </a:r>
            <a:r>
              <a:rPr lang="en-US" dirty="0"/>
              <a:t> instance of Pan’s violence</a:t>
            </a:r>
          </a:p>
        </p:txBody>
      </p:sp>
      <p:pic>
        <p:nvPicPr>
          <p:cNvPr id="8" name="Content Placeholder 4" descr="See caption">
            <a:extLst>
              <a:ext uri="{FF2B5EF4-FFF2-40B4-BE49-F238E27FC236}">
                <a16:creationId xmlns:a16="http://schemas.microsoft.com/office/drawing/2014/main" id="{7140B2E8-8847-4889-9CA5-828CE882C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4417" y="1828800"/>
            <a:ext cx="2876797" cy="4343400"/>
          </a:xfrm>
          <a:prstGeom prst="rect">
            <a:avLst/>
          </a:prstGeom>
        </p:spPr>
      </p:pic>
      <p:sp>
        <p:nvSpPr>
          <p:cNvPr id="9" name="TextBox 8">
            <a:extLst>
              <a:ext uri="{FF2B5EF4-FFF2-40B4-BE49-F238E27FC236}">
                <a16:creationId xmlns:a16="http://schemas.microsoft.com/office/drawing/2014/main" id="{70C37E49-E01C-4CF8-B827-7AEC975FA329}"/>
              </a:ext>
            </a:extLst>
          </p:cNvPr>
          <p:cNvSpPr txBox="1"/>
          <p:nvPr/>
        </p:nvSpPr>
        <p:spPr>
          <a:xfrm>
            <a:off x="7589013" y="6241730"/>
            <a:ext cx="3887604" cy="341632"/>
          </a:xfrm>
          <a:prstGeom prst="rect">
            <a:avLst/>
          </a:prstGeom>
          <a:noFill/>
        </p:spPr>
        <p:txBody>
          <a:bodyPr wrap="none" rtlCol="0" anchor="b" anchorCtr="0">
            <a:spAutoFit/>
          </a:bodyPr>
          <a:lstStyle/>
          <a:p>
            <a:pPr algn="ctr">
              <a:lnSpc>
                <a:spcPct val="90000"/>
              </a:lnSpc>
            </a:pPr>
            <a:r>
              <a:rPr lang="en-US" dirty="0"/>
              <a:t>Aphrodite, Eros, Pan, ca. 100 BCE</a:t>
            </a:r>
          </a:p>
        </p:txBody>
      </p:sp>
    </p:spTree>
    <p:extLst>
      <p:ext uri="{BB962C8B-B14F-4D97-AF65-F5344CB8AC3E}">
        <p14:creationId xmlns:p14="http://schemas.microsoft.com/office/powerpoint/2010/main" val="114910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fg">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b" anchorCtr="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rfg" id="{671B837C-7263-40D9-9AD4-19109622AE6C}" vid="{054CD386-AD3F-42D1-8AB1-1BA8779EAEAB}"/>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rfg</Template>
  <TotalTime>776</TotalTime>
  <Words>1986</Words>
  <Application>Microsoft Office PowerPoint</Application>
  <PresentationFormat>Custom</PresentationFormat>
  <Paragraphs>135</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Bradley Hand ITC</vt:lpstr>
      <vt:lpstr>Calibri</vt:lpstr>
      <vt:lpstr>Century Gothic</vt:lpstr>
      <vt:lpstr>Wingdings</vt:lpstr>
      <vt:lpstr>zephtextregular</vt:lpstr>
      <vt:lpstr>rfg</vt:lpstr>
      <vt:lpstr>The Past Is Ever New</vt:lpstr>
      <vt:lpstr>Various</vt:lpstr>
      <vt:lpstr>Various (cont’d)</vt:lpstr>
      <vt:lpstr>Agenda</vt:lpstr>
      <vt:lpstr>Discussion</vt:lpstr>
      <vt:lpstr>SWA Prompt: Daphnis and Chloe 3</vt:lpstr>
      <vt:lpstr>Stuff Gets Real</vt:lpstr>
      <vt:lpstr>Vignettes: Group Activity</vt:lpstr>
      <vt:lpstr>Myth of Pan and Echo (pp. 131–133)</vt:lpstr>
      <vt:lpstr>Chloe: Why Exposed? (p. 191–3)</vt:lpstr>
      <vt:lpstr>Daphnis: Why Exposed? (pp. 179–81)</vt:lpstr>
      <vt:lpstr>Socialization (in erōs and other)</vt:lpstr>
      <vt:lpstr>“Erōs Makes Great Rhetoricians”</vt:lpstr>
      <vt:lpstr>Context (Second Sophistic)</vt:lpstr>
      <vt:lpstr>Daphnis sophistēs</vt:lpstr>
      <vt:lpstr>Gnatho sophistēs (pages 168-73)</vt:lpstr>
      <vt:lpstr>Learned Allusion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Love Got to Do with It?</dc:title>
  <dc:creator>Scholtz, Andrew</dc:creator>
  <cp:lastModifiedBy>Andrew Scholtz</cp:lastModifiedBy>
  <cp:revision>103</cp:revision>
  <cp:lastPrinted>2023-04-18T13:03:15Z</cp:lastPrinted>
  <dcterms:created xsi:type="dcterms:W3CDTF">2023-04-11T01:39:32Z</dcterms:created>
  <dcterms:modified xsi:type="dcterms:W3CDTF">2026-02-02T23:29:46Z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