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4"/>
  </p:notesMasterIdLst>
  <p:sldIdLst>
    <p:sldId id="256" r:id="rId2"/>
    <p:sldId id="257" r:id="rId3"/>
    <p:sldId id="260" r:id="rId4"/>
    <p:sldId id="317" r:id="rId5"/>
    <p:sldId id="313" r:id="rId6"/>
    <p:sldId id="275" r:id="rId7"/>
    <p:sldId id="273" r:id="rId8"/>
    <p:sldId id="274" r:id="rId9"/>
    <p:sldId id="258" r:id="rId10"/>
    <p:sldId id="259" r:id="rId11"/>
    <p:sldId id="318" r:id="rId12"/>
    <p:sldId id="320" r:id="rId1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5165" autoAdjust="0"/>
  </p:normalViewPr>
  <p:slideViewPr>
    <p:cSldViewPr snapToGrid="0" showGuides="1">
      <p:cViewPr varScale="1">
        <p:scale>
          <a:sx n="107" d="100"/>
          <a:sy n="107" d="100"/>
        </p:scale>
        <p:origin x="108" y="156"/>
      </p:cViewPr>
      <p:guideLst/>
    </p:cSldViewPr>
  </p:slideViewPr>
  <p:outlineViewPr>
    <p:cViewPr>
      <p:scale>
        <a:sx n="33" d="100"/>
        <a:sy n="33" d="100"/>
      </p:scale>
      <p:origin x="0" y="-312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1" d="100"/>
          <a:sy n="61" d="100"/>
        </p:scale>
        <p:origin x="2165"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5B3581F-60F4-4B2D-A6BA-D1BCCA9293E2}" type="datetimeFigureOut">
              <a:rPr lang="en-US" smtClean="0"/>
              <a:t>2/4/2026</a:t>
            </a:fld>
            <a:endParaRPr lang="en-US"/>
          </a:p>
        </p:txBody>
      </p:sp>
      <p:sp>
        <p:nvSpPr>
          <p:cNvPr id="4" name="Slide Image Placeholder 3"/>
          <p:cNvSpPr>
            <a:spLocks noGrp="1" noRot="1" noChangeAspect="1"/>
          </p:cNvSpPr>
          <p:nvPr>
            <p:ph type="sldImg" idx="2"/>
          </p:nvPr>
        </p:nvSpPr>
        <p:spPr>
          <a:xfrm>
            <a:off x="1081680" y="648484"/>
            <a:ext cx="4847041" cy="2727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3557393"/>
            <a:ext cx="5607050" cy="457695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DE69842-4EC5-4CDE-BC1D-0C51D5BE4F80}" type="slidenum">
              <a:rPr lang="en-US" smtClean="0"/>
              <a:t>‹#›</a:t>
            </a:fld>
            <a:endParaRPr lang="en-US"/>
          </a:p>
        </p:txBody>
      </p:sp>
    </p:spTree>
    <p:extLst>
      <p:ext uri="{BB962C8B-B14F-4D97-AF65-F5344CB8AC3E}">
        <p14:creationId xmlns:p14="http://schemas.microsoft.com/office/powerpoint/2010/main" val="1577888794"/>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228860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r>
              <a:rPr lang="en-US" dirty="0"/>
              <a:t>the allusions in </a:t>
            </a:r>
            <a:r>
              <a:rPr lang="en-US" dirty="0" err="1"/>
              <a:t>d&amp;c</a:t>
            </a:r>
            <a:r>
              <a:rPr lang="en-US" dirty="0"/>
              <a:t> are </a:t>
            </a:r>
            <a:r>
              <a:rPr lang="en-US" i="1" dirty="0"/>
              <a:t>learned</a:t>
            </a:r>
            <a:r>
              <a:rPr lang="en-US" i="0" dirty="0"/>
              <a:t> allusions; they test the reader’s knowledge of the classics.</a:t>
            </a:r>
          </a:p>
          <a:p>
            <a:r>
              <a:rPr lang="en-US" i="0" dirty="0"/>
              <a:t>but they’re also demonstrations of the author’s </a:t>
            </a:r>
            <a:r>
              <a:rPr lang="en-US" i="1" dirty="0"/>
              <a:t>paideia</a:t>
            </a:r>
            <a:r>
              <a:rPr lang="en-US" i="0" dirty="0"/>
              <a:t>, their education and refinement.</a:t>
            </a:r>
          </a:p>
          <a:p>
            <a:r>
              <a:rPr lang="en-US" dirty="0"/>
              <a:t>as such they signal the author’s desire to measure up to what’s expected of an educated person, in other words, the author’s literary ambition, they’re desire to </a:t>
            </a:r>
            <a:r>
              <a:rPr lang="en-US" i="1" dirty="0"/>
              <a:t>excel</a:t>
            </a:r>
            <a:r>
              <a:rPr lang="en-US" dirty="0"/>
              <a:t>.</a:t>
            </a:r>
          </a:p>
        </p:txBody>
      </p:sp>
      <p:sp>
        <p:nvSpPr>
          <p:cNvPr id="4" name="Slide Number Placeholder 3"/>
          <p:cNvSpPr>
            <a:spLocks noGrp="1"/>
          </p:cNvSpPr>
          <p:nvPr>
            <p:ph type="sldNum" sz="quarter" idx="5"/>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32018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pPr/>
              <a:t>6</a:t>
            </a:fld>
            <a:endParaRPr lang="en-US"/>
          </a:p>
        </p:txBody>
      </p:sp>
      <p:sp>
        <p:nvSpPr>
          <p:cNvPr id="7" name="Slide Image Placeholder 6">
            <a:extLst>
              <a:ext uri="{FF2B5EF4-FFF2-40B4-BE49-F238E27FC236}">
                <a16:creationId xmlns:a16="http://schemas.microsoft.com/office/drawing/2014/main" id="{00E144D0-614C-4E02-B66E-1BBEAB3FB438}"/>
              </a:ext>
            </a:extLst>
          </p:cNvPr>
          <p:cNvSpPr>
            <a:spLocks noGrp="1" noRot="1" noChangeAspect="1"/>
          </p:cNvSpPr>
          <p:nvPr>
            <p:ph type="sldImg"/>
          </p:nvPr>
        </p:nvSpPr>
        <p:spPr>
          <a:xfrm>
            <a:off x="1722438" y="696913"/>
            <a:ext cx="3565525" cy="2006600"/>
          </a:xfrm>
        </p:spPr>
      </p:sp>
    </p:spTree>
    <p:extLst>
      <p:ext uri="{BB962C8B-B14F-4D97-AF65-F5344CB8AC3E}">
        <p14:creationId xmlns:p14="http://schemas.microsoft.com/office/powerpoint/2010/main" val="32202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mini-meletai:</a:t>
            </a:r>
          </a:p>
          <a:p>
            <a:r>
              <a:rPr lang="en-US" dirty="0"/>
              <a:t>“Your </a:t>
            </a:r>
            <a:r>
              <a:rPr lang="en-US" dirty="0" err="1"/>
              <a:t>Gnatho’s</a:t>
            </a:r>
            <a:r>
              <a:rPr lang="en-US" dirty="0"/>
              <a:t> done for, master,” he said. “I’m the one </a:t>
            </a:r>
            <a:r>
              <a:rPr lang="en-US" dirty="0" err="1"/>
              <a:t>one</a:t>
            </a:r>
            <a:r>
              <a:rPr lang="en-US" dirty="0"/>
              <a:t> who until now loved only your table, who used to swear that nothing has a more youthful bloom than old wine, who said that your chefs are choicer than any boys in Mytilene, but now I think Daphnis is finer than anything. I have no taste for expensive food, even though there’s so much meat, fish, honey cakes prepared every day. I would gladly become a she-goat and eat grass and leaves so long as I could listen to Daphnis’ syrinx and have him take me to pasture. Please rescue your own </a:t>
            </a:r>
            <a:r>
              <a:rPr lang="en-US" dirty="0" err="1"/>
              <a:t>Gnatho</a:t>
            </a:r>
            <a:r>
              <a:rPr lang="en-US" dirty="0"/>
              <a:t>, and defeat invincible Love! Otherwise, I swear by you, my own god, that I will take a dagger, cram my belly with food, and kill myself on Daphnis’ doorstep, and no more will you be calling me </a:t>
            </a:r>
            <a:r>
              <a:rPr lang="en-US" dirty="0" err="1"/>
              <a:t>Gnathipoo</a:t>
            </a:r>
            <a:r>
              <a:rPr lang="en-US" dirty="0"/>
              <a:t>, as you always did when you were kidding.”</a:t>
            </a:r>
          </a:p>
          <a:p>
            <a:r>
              <a:rPr lang="en-US" dirty="0"/>
              <a:t>Wanting to steer him toward having his own second thoughts, he asked with a smile whether he felt no shame to be in love with a son of </a:t>
            </a:r>
            <a:r>
              <a:rPr lang="en-US" dirty="0" err="1"/>
              <a:t>Lamo</a:t>
            </a:r>
            <a:r>
              <a:rPr lang="en-US" dirty="0"/>
              <a:t> and indeed eager to bed down with a young man who herded goats; as he said this he burlesqued disgust at the reek of goats.</a:t>
            </a:r>
          </a:p>
          <a:p>
            <a:r>
              <a:rPr lang="en-US" dirty="0"/>
              <a:t>“But </a:t>
            </a:r>
            <a:r>
              <a:rPr lang="en-US" dirty="0" err="1"/>
              <a:t>Gnatho</a:t>
            </a:r>
            <a:r>
              <a:rPr lang="en-US" dirty="0"/>
              <a:t>, a veteran of debauched drinking parties, was well schooled in the whole of erotic mythology and did not miss the mark in defending both himself and Daphnis</a:t>
            </a:r>
          </a:p>
          <a:p>
            <a:r>
              <a:rPr lang="en-US" dirty="0"/>
              <a:t>(mastery of mythological allusion)</a:t>
            </a:r>
          </a:p>
          <a:p>
            <a:pPr algn="l"/>
            <a:r>
              <a:rPr lang="en-US" dirty="0"/>
              <a:t>4.17.6. ‘</a:t>
            </a:r>
            <a:r>
              <a:rPr lang="en-US" b="0" i="0" dirty="0">
                <a:solidFill>
                  <a:srgbClr val="333333"/>
                </a:solidFill>
                <a:effectLst/>
                <a:latin typeface="zephtextregular"/>
              </a:rPr>
              <a:t>What lover wouldn’t pray to get sweet kisses from that mouth? If I’ve fallen for a herdsman, I’ve followed the gods’ example. Anchises was a cowherd, and Aphrodite took up with him; </a:t>
            </a:r>
            <a:r>
              <a:rPr lang="en-US" b="0" i="0" dirty="0" err="1">
                <a:solidFill>
                  <a:srgbClr val="333333"/>
                </a:solidFill>
                <a:effectLst/>
                <a:latin typeface="zephtextregular"/>
              </a:rPr>
              <a:t>Branchus</a:t>
            </a:r>
            <a:r>
              <a:rPr lang="en-US" b="0" i="0" dirty="0">
                <a:solidFill>
                  <a:srgbClr val="333333"/>
                </a:solidFill>
                <a:effectLst/>
                <a:latin typeface="zephtextregular"/>
              </a:rPr>
              <a:t> grazed goats, and Apollo held him dear; Ganymede was a shepherd, and the king of the universe snatched him.’” [learned myth allusion]</a:t>
            </a:r>
          </a:p>
          <a:p>
            <a:pPr algn="l"/>
            <a:r>
              <a:rPr lang="en-US" b="0" i="0" dirty="0">
                <a:solidFill>
                  <a:srgbClr val="333333"/>
                </a:solidFill>
                <a:effectLst/>
                <a:latin typeface="zephtextregular"/>
              </a:rPr>
              <a:t>7. Let us not look down on a boy whom, as we have seen, even she-goats obey as if they were in love with him; no, we should instead be grateful to Zeus’ eagles for allowing such beauty to remain on earth.”</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pPr/>
              <a:t>7</a:t>
            </a:fld>
            <a:endParaRPr lang="en-US"/>
          </a:p>
        </p:txBody>
      </p:sp>
      <p:sp>
        <p:nvSpPr>
          <p:cNvPr id="7" name="Slide Image Placeholder 6">
            <a:extLst>
              <a:ext uri="{FF2B5EF4-FFF2-40B4-BE49-F238E27FC236}">
                <a16:creationId xmlns:a16="http://schemas.microsoft.com/office/drawing/2014/main" id="{294C8CF0-D63C-4C08-A9BE-788677A39AE4}"/>
              </a:ext>
            </a:extLst>
          </p:cNvPr>
          <p:cNvSpPr>
            <a:spLocks noGrp="1" noRot="1" noChangeAspect="1"/>
          </p:cNvSpPr>
          <p:nvPr>
            <p:ph type="sldImg"/>
          </p:nvPr>
        </p:nvSpPr>
        <p:spPr>
          <a:xfrm>
            <a:off x="1722438" y="696913"/>
            <a:ext cx="3565525" cy="2006600"/>
          </a:xfrm>
        </p:spPr>
      </p:sp>
    </p:spTree>
    <p:extLst>
      <p:ext uri="{BB962C8B-B14F-4D97-AF65-F5344CB8AC3E}">
        <p14:creationId xmlns:p14="http://schemas.microsoft.com/office/powerpoint/2010/main" val="391416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96913"/>
            <a:ext cx="3565525" cy="2006600"/>
          </a:xfrm>
        </p:spPr>
      </p:sp>
      <p:sp>
        <p:nvSpPr>
          <p:cNvPr id="3" name="Notes Placeholder 2"/>
          <p:cNvSpPr>
            <a:spLocks noGrp="1"/>
          </p:cNvSpPr>
          <p:nvPr>
            <p:ph type="body" idx="1"/>
          </p:nvPr>
        </p:nvSpPr>
        <p:spPr/>
        <p:txBody>
          <a:bodyPr/>
          <a:lstStyle/>
          <a:p>
            <a:r>
              <a:rPr lang="en-US" dirty="0"/>
              <a:t>“</a:t>
            </a:r>
            <a:r>
              <a:rPr lang="en-US" dirty="0" err="1"/>
              <a:t>Astylus</a:t>
            </a:r>
            <a:r>
              <a:rPr lang="en-US" dirty="0"/>
              <a:t> laughed gaily, particularly at this last remark, and said that Love (Erōs) makes great rhetoricians (</a:t>
            </a:r>
            <a:r>
              <a:rPr lang="en-US" dirty="0" err="1"/>
              <a:t>sophistas</a:t>
            </a:r>
            <a:r>
              <a:rPr lang="en-US" dirty="0"/>
              <a:t>).”</a:t>
            </a:r>
          </a:p>
          <a:p>
            <a:r>
              <a:rPr lang="el-GR" dirty="0"/>
              <a:t>Ἡδὺ γελάσας ὁ Ἄστυλος ἐπὶ τούτῳ μάλιστα τῷ λεχθέντι καὶ ὡς μεγάλους ὁ Ἔρως ποιεῖ σοφιστὰς εἰπὼν ἐπετήρει καιρὸν ἐν ᾧ τῷ πατρὶ περὶ Δάφνιδος </a:t>
            </a:r>
            <a:r>
              <a:rPr lang="el-GR" dirty="0" err="1"/>
              <a:t>διαλέξεται</a:t>
            </a:r>
            <a:r>
              <a:rPr lang="el-GR" dirty="0"/>
              <a:t>.</a:t>
            </a:r>
            <a:endParaRPr lang="en-US" dirty="0"/>
          </a:p>
          <a:p>
            <a:r>
              <a:rPr lang="en-US" dirty="0"/>
              <a:t>but this sophistry, which deploys tricky sleight of hand, like 1</a:t>
            </a:r>
            <a:r>
              <a:rPr lang="en-US" baseline="30000" dirty="0"/>
              <a:t>st</a:t>
            </a:r>
            <a:r>
              <a:rPr lang="en-US" dirty="0"/>
              <a:t> sophistic, seeks a negative outcome</a:t>
            </a:r>
          </a:p>
          <a:p>
            <a:r>
              <a:rPr lang="en-US"/>
              <a:t>bowie ad 4.18.1: </a:t>
            </a:r>
            <a:r>
              <a:rPr lang="en-US" dirty="0"/>
              <a:t>“L. hints at the fusion of poetic and sophistic traditions that his own work  exemplifies and invites readers to wonder whether he too owes his skill  to his subject Eros”</a:t>
            </a:r>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6322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647700"/>
            <a:ext cx="4848225" cy="2727325"/>
          </a:xfrm>
        </p:spPr>
      </p:sp>
      <p:sp>
        <p:nvSpPr>
          <p:cNvPr id="3" name="Notes Placeholder 2"/>
          <p:cNvSpPr>
            <a:spLocks noGrp="1"/>
          </p:cNvSpPr>
          <p:nvPr>
            <p:ph type="body" idx="1"/>
          </p:nvPr>
        </p:nvSpPr>
        <p:spPr/>
        <p:txBody>
          <a:bodyPr/>
          <a:lstStyle/>
          <a:p>
            <a:r>
              <a:rPr lang="en-US" dirty="0"/>
              <a:t>I called the first unit of our course, “The past is ever new: Longus' Daphnis and Chloe.” So, what’s with this fixation on the past, a past with no hint of Rome?</a:t>
            </a:r>
          </a:p>
          <a:p>
            <a:r>
              <a:rPr lang="en-US" dirty="0"/>
              <a:t>Swain’s comment:</a:t>
            </a:r>
          </a:p>
          <a:p>
            <a:pPr marR="0"/>
            <a:r>
              <a:rPr lang="en-US" dirty="0"/>
              <a:t>104. why do novels treat "age-old polarities" (men v women, etc.) while ignoring contemporary world?</a:t>
            </a:r>
          </a:p>
          <a:p>
            <a:pPr marR="0"/>
            <a:r>
              <a:rPr lang="en-US" dirty="0"/>
              <a:t>104-105. novels originate from the Imperial Greek need for self-reflection.</a:t>
            </a:r>
          </a:p>
          <a:p>
            <a:pPr marR="0"/>
            <a:r>
              <a:rPr lang="en-US" dirty="0"/>
              <a:t>109. novels served as an expression of the "cultural hegemony" of the their elite readership.</a:t>
            </a:r>
          </a:p>
          <a:p>
            <a:pPr marR="0"/>
            <a:r>
              <a:rPr lang="en-US" dirty="0"/>
              <a:t>110-112. similar concern for the past as in declamation, some novels with historically fictive elements, others with a "Greek world independent, indeed oblivious of Rome" (110).</a:t>
            </a:r>
          </a:p>
          <a:p>
            <a:pPr marR="0"/>
            <a:r>
              <a:rPr lang="en-US" dirty="0"/>
              <a:t>112-113. on the elite's pleasure in the past, its appeal in terms of the "the role of the past in their [that of Imperial Greek-speaking elite society] ideology of power" (112).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novel is a reflection of Greek paideia as an element of specifically Greek identity]</a:t>
            </a:r>
          </a:p>
          <a:p>
            <a:pPr marR="0"/>
            <a:r>
              <a:rPr lang="en-US" dirty="0"/>
              <a:t>this connects to sexuality and marriage.</a:t>
            </a:r>
          </a:p>
          <a:p>
            <a:pPr marR="0"/>
            <a:r>
              <a:rPr lang="en-US" dirty="0"/>
              <a:t>129. marriage, genealogy, elite identity. this last sustained by the two preceding items:</a:t>
            </a:r>
          </a:p>
          <a:p>
            <a:pPr marR="0"/>
            <a:r>
              <a:rPr lang="en-US" dirty="0"/>
              <a:t>"The elite in the Greek city was formed through intermarriage, that is, it depended upon the deployment of alliance. This was certainly designed to ensure control over the circulation of wealth and the government of the city. But more than this it is a fact that such alliance looks to the past and is founded upon the mystique of ancestry. … In this regard it is no surprise to find the marriage relation becoming an important locus of self-identity for the Greek male. He married into a good family, firmly tied into the city's heritage. And by procreation he ensured the continuation of his own kind and therefore of the city he ruled.“</a:t>
            </a:r>
          </a:p>
          <a:p>
            <a:pPr marR="0"/>
            <a:r>
              <a:rPr lang="en-US" dirty="0"/>
              <a:t>so </a:t>
            </a:r>
            <a:r>
              <a:rPr lang="en-US" dirty="0" err="1"/>
              <a:t>d&amp;c</a:t>
            </a:r>
            <a:r>
              <a:rPr lang="en-US" dirty="0"/>
              <a:t> isn’t actually focused on the past, or rather, the past matters for the part it plays in the </a:t>
            </a:r>
            <a:r>
              <a:rPr lang="en-US" i="1" dirty="0"/>
              <a:t>present</a:t>
            </a:r>
            <a:r>
              <a:rPr lang="en-US" i="0" dirty="0"/>
              <a:t>, for the work it does in reminding “us” that we have an identity that extends beyond and past the reality that hangs over us, that of Roman Imperial rule </a:t>
            </a:r>
            <a:r>
              <a:rPr lang="en-US" i="0" dirty="0" err="1"/>
              <a:t>rule</a:t>
            </a:r>
            <a:r>
              <a:rPr lang="en-US" i="0" dirty="0"/>
              <a:t>.</a:t>
            </a:r>
            <a:endParaRPr lang="en-US" dirty="0"/>
          </a:p>
        </p:txBody>
      </p:sp>
      <p:sp>
        <p:nvSpPr>
          <p:cNvPr id="4" name="Slide Number Placeholder 3"/>
          <p:cNvSpPr>
            <a:spLocks noGrp="1"/>
          </p:cNvSpPr>
          <p:nvPr>
            <p:ph type="sldNum" sz="quarter" idx="5"/>
          </p:nvPr>
        </p:nvSpPr>
        <p:spPr/>
        <p:txBody>
          <a:bodyPr/>
          <a:lstStyle/>
          <a:p>
            <a:fld id="{1DE69842-4EC5-4CDE-BC1D-0C51D5BE4F80}" type="slidenum">
              <a:rPr lang="en-US" smtClean="0"/>
              <a:t>12</a:t>
            </a:fld>
            <a:endParaRPr lang="en-US"/>
          </a:p>
        </p:txBody>
      </p:sp>
    </p:spTree>
    <p:extLst>
      <p:ext uri="{BB962C8B-B14F-4D97-AF65-F5344CB8AC3E}">
        <p14:creationId xmlns:p14="http://schemas.microsoft.com/office/powerpoint/2010/main" val="18142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6B40AF0D-5B44-4B75-9D96-9ABB01FA2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8" name="Rectangle 7">
            <a:extLst>
              <a:ext uri="{FF2B5EF4-FFF2-40B4-BE49-F238E27FC236}">
                <a16:creationId xmlns:a16="http://schemas.microsoft.com/office/drawing/2014/main" id="{F4253DC7-E1B1-4645-A9C5-59692F4F8209}"/>
              </a:ext>
            </a:extLst>
          </p:cNvPr>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4253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73010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125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5459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100000">
                <a:schemeClr val="accent1">
                  <a:lumMod val="30000"/>
                  <a:lumOff val="70000"/>
                </a:schemeClr>
              </a:gs>
            </a:gsLst>
            <a:lin ang="10800000" scaled="1"/>
          </a:gradFill>
        </p:spPr>
        <p:txBody>
          <a:bodyPr/>
          <a:lstStyle/>
          <a:p>
            <a:r>
              <a:rPr lang="en-US"/>
              <a:t>Click to edit Master title style</a:t>
            </a:r>
            <a:endParaRPr/>
          </a:p>
        </p:txBody>
      </p:sp>
      <p:sp>
        <p:nvSpPr>
          <p:cNvPr id="3" name="Content Placeholder 2"/>
          <p:cNvSpPr>
            <a:spLocks noGrp="1"/>
          </p:cNvSpPr>
          <p:nvPr>
            <p:ph idx="1" hasCustomPrompt="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7976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635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2012" y="1828800"/>
            <a:ext cx="1" cy="2878667"/>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6EE98A-B801-44B4-A831-520329F6D792}"/>
              </a:ext>
            </a:extLst>
          </p:cNvPr>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44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philostratus lives of the sophists 2</a:t>
            </a:r>
            <a:endParaRPr lang="en-US" dirty="0"/>
          </a:p>
        </p:txBody>
      </p:sp>
      <p:sp>
        <p:nvSpPr>
          <p:cNvPr id="7" name="Date Placeholder 6"/>
          <p:cNvSpPr>
            <a:spLocks noGrp="1"/>
          </p:cNvSpPr>
          <p:nvPr>
            <p:ph type="dt" sz="half" idx="10"/>
          </p:nvPr>
        </p:nvSpPr>
        <p:spPr/>
        <p:txBody>
          <a:bodyPr/>
          <a:lstStyle/>
          <a:p>
            <a:r>
              <a:rPr lang="en-US"/>
              <a:t>1-feb 2018</a:t>
            </a:r>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4085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134879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18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1711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2271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flip="none" rotWithShape="1">
            <a:gsLst>
              <a:gs pos="0">
                <a:schemeClr val="accent1">
                  <a:lumMod val="5000"/>
                  <a:lumOff val="95000"/>
                </a:schemeClr>
              </a:gs>
              <a:gs pos="100000">
                <a:schemeClr val="accent1">
                  <a:lumMod val="30000"/>
                  <a:lumOff val="70000"/>
                </a:schemeClr>
              </a:gs>
            </a:gsLst>
            <a:lin ang="10800000" scaled="1"/>
            <a:tileRect/>
          </a:gradFill>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a:t>philostratus lives of the sophists 2</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a:t>1-feb 2018</a:t>
            </a: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1050795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EAF1D9-4AB3-471D-821E-EDD5FEA71F16}"/>
              </a:ext>
              <a:ext uri="{C183D7F6-B498-43B3-948B-1728B52AA6E4}">
                <adec:decorative xmlns:adec="http://schemas.microsoft.com/office/drawing/2017/decorative" val="1"/>
              </a:ext>
            </a:extLst>
          </p:cNvPr>
          <p:cNvSpPr>
            <a:spLocks/>
          </p:cNvSpPr>
          <p:nvPr/>
        </p:nvSpPr>
        <p:spPr>
          <a:xfrm>
            <a:off x="5850139" y="519952"/>
            <a:ext cx="5777085" cy="1613647"/>
          </a:xfrm>
          <a:prstGeom prst="rect">
            <a:avLst/>
          </a:prstGeom>
          <a:solidFill>
            <a:schemeClr val="bg1">
              <a:alpha val="5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400"/>
          </a:p>
        </p:txBody>
      </p:sp>
      <p:sp>
        <p:nvSpPr>
          <p:cNvPr id="4" name="Title 1">
            <a:extLst>
              <a:ext uri="{FF2B5EF4-FFF2-40B4-BE49-F238E27FC236}">
                <a16:creationId xmlns:a16="http://schemas.microsoft.com/office/drawing/2014/main" id="{E7788E34-8C94-4921-818A-1B528912ED18}"/>
              </a:ext>
            </a:extLst>
          </p:cNvPr>
          <p:cNvSpPr txBox="1">
            <a:spLocks noGrp="1"/>
          </p:cNvSpPr>
          <p:nvPr>
            <p:ph type="title" idx="4294967295"/>
          </p:nvPr>
        </p:nvSpPr>
        <p:spPr>
          <a:xfrm>
            <a:off x="5938667" y="601979"/>
            <a:ext cx="5600028" cy="867930"/>
          </a:xfrm>
          <a:prstGeom prst="rect">
            <a:avLst/>
          </a:prstGeom>
          <a:solidFill>
            <a:srgbClr val="00B0F0">
              <a:alpha val="81000"/>
            </a:srgb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300" normalizeH="0" baseline="0" noProof="0" dirty="0">
                <a:ln>
                  <a:noFill/>
                </a:ln>
                <a:solidFill>
                  <a:schemeClr val="bg1"/>
                </a:solidFill>
                <a:effectLst/>
                <a:uLnTx/>
                <a:uFillTx/>
                <a:latin typeface="+mj-lt"/>
                <a:ea typeface="+mj-ea"/>
                <a:cs typeface="+mj-cs"/>
              </a:rPr>
              <a:t>You Are What You Read</a:t>
            </a:r>
            <a:br>
              <a:rPr kumimoji="0" lang="en-US" sz="2800" b="1" i="0" u="none" strike="noStrike" kern="1200" cap="none" spc="300" normalizeH="0" baseline="0" noProof="0" dirty="0">
                <a:ln>
                  <a:noFill/>
                </a:ln>
                <a:solidFill>
                  <a:schemeClr val="bg1"/>
                </a:solidFill>
                <a:effectLst/>
                <a:uLnTx/>
                <a:uFillTx/>
                <a:latin typeface="+mj-lt"/>
                <a:ea typeface="+mj-ea"/>
                <a:cs typeface="+mj-cs"/>
              </a:rPr>
            </a:br>
            <a:r>
              <a:rPr kumimoji="0" lang="en-US" sz="2800" b="0" i="0" u="none" strike="noStrike" kern="1200" cap="none" spc="300" normalizeH="0" baseline="0" noProof="0" dirty="0">
                <a:ln>
                  <a:noFill/>
                </a:ln>
                <a:solidFill>
                  <a:schemeClr val="bg1"/>
                </a:solidFill>
                <a:effectLst/>
                <a:uLnTx/>
                <a:uFillTx/>
                <a:latin typeface="+mj-lt"/>
                <a:ea typeface="+mj-ea"/>
                <a:cs typeface="+mj-cs"/>
              </a:rPr>
              <a:t>Swain on the Greek novel</a:t>
            </a:r>
          </a:p>
        </p:txBody>
      </p:sp>
      <p:sp>
        <p:nvSpPr>
          <p:cNvPr id="5" name="Subtitle 2">
            <a:extLst>
              <a:ext uri="{FF2B5EF4-FFF2-40B4-BE49-F238E27FC236}">
                <a16:creationId xmlns:a16="http://schemas.microsoft.com/office/drawing/2014/main" id="{11A225B6-37E1-458A-A2F2-B26748916150}"/>
              </a:ext>
            </a:extLst>
          </p:cNvPr>
          <p:cNvSpPr txBox="1">
            <a:spLocks/>
          </p:cNvSpPr>
          <p:nvPr/>
        </p:nvSpPr>
        <p:spPr>
          <a:xfrm>
            <a:off x="5938667" y="1579804"/>
            <a:ext cx="3132668" cy="457200"/>
          </a:xfrm>
          <a:prstGeom prst="rect">
            <a:avLst/>
          </a:prstGeom>
          <a:solidFill>
            <a:srgbClr val="00B0F0">
              <a:alpha val="81000"/>
            </a:srgbClr>
          </a:solidFill>
        </p:spPr>
        <p:txBody>
          <a:bodyPr vert="horz" lIns="91440" tIns="45720" rIns="91440" bIns="45720" rtlCol="0" anchor="ctr" anchorCtr="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2400" dirty="0">
                <a:solidFill>
                  <a:schemeClr val="bg1"/>
                </a:solidFill>
              </a:rPr>
              <a:t>4-Feb 2026</a:t>
            </a:r>
          </a:p>
        </p:txBody>
      </p:sp>
    </p:spTree>
    <p:extLst>
      <p:ext uri="{BB962C8B-B14F-4D97-AF65-F5344CB8AC3E}">
        <p14:creationId xmlns:p14="http://schemas.microsoft.com/office/powerpoint/2010/main" val="193946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4BED-F963-429C-802E-2FFC175C3C6E}"/>
              </a:ext>
            </a:extLst>
          </p:cNvPr>
          <p:cNvSpPr>
            <a:spLocks noGrp="1"/>
          </p:cNvSpPr>
          <p:nvPr>
            <p:ph type="title"/>
          </p:nvPr>
        </p:nvSpPr>
        <p:spPr/>
        <p:txBody>
          <a:bodyPr/>
          <a:lstStyle/>
          <a:p>
            <a:r>
              <a:rPr lang="en-US" dirty="0"/>
              <a:t>Swain on the Greek Novel</a:t>
            </a:r>
          </a:p>
        </p:txBody>
      </p:sp>
      <p:sp>
        <p:nvSpPr>
          <p:cNvPr id="3" name="Content Placeholder 2">
            <a:extLst>
              <a:ext uri="{FF2B5EF4-FFF2-40B4-BE49-F238E27FC236}">
                <a16:creationId xmlns:a16="http://schemas.microsoft.com/office/drawing/2014/main" id="{714899BE-7EA8-42E9-9AFE-46ED9C4D2892}"/>
              </a:ext>
            </a:extLst>
          </p:cNvPr>
          <p:cNvSpPr>
            <a:spLocks noGrp="1"/>
          </p:cNvSpPr>
          <p:nvPr>
            <p:ph idx="1"/>
          </p:nvPr>
        </p:nvSpPr>
        <p:spPr/>
        <p:txBody>
          <a:bodyPr/>
          <a:lstStyle/>
          <a:p>
            <a:pPr marL="560070" indent="-514350">
              <a:buSzPct val="100000"/>
              <a:buFont typeface="+mj-lt"/>
              <a:buAutoNum type="arabicPeriod"/>
            </a:pPr>
            <a:r>
              <a:rPr lang="en-US" dirty="0"/>
              <a:t>In 280 characters </a:t>
            </a:r>
            <a:r>
              <a:rPr lang="en-US" i="1" dirty="0"/>
              <a:t>or fewer</a:t>
            </a:r>
            <a:r>
              <a:rPr lang="en-US" dirty="0"/>
              <a:t> (an X-tweet), summarize the article.</a:t>
            </a:r>
          </a:p>
          <a:p>
            <a:pPr lvl="1">
              <a:buFont typeface="Wingdings" panose="05000000000000000000" pitchFamily="2" charset="2"/>
              <a:buChar char="Ø"/>
            </a:pPr>
            <a:r>
              <a:rPr lang="en-US" dirty="0"/>
              <a:t>What is Swain’s overall point?</a:t>
            </a:r>
          </a:p>
          <a:p>
            <a:pPr marL="560070" indent="-514350">
              <a:buSzPct val="100000"/>
              <a:buFont typeface="+mj-lt"/>
              <a:buAutoNum type="arabicPeriod"/>
            </a:pPr>
            <a:r>
              <a:rPr lang="en-US" dirty="0"/>
              <a:t>How does that relate to </a:t>
            </a:r>
            <a:r>
              <a:rPr lang="en-US" i="1" dirty="0"/>
              <a:t>D&amp;C</a:t>
            </a:r>
            <a:r>
              <a:rPr lang="en-US" dirty="0"/>
              <a:t>?</a:t>
            </a:r>
          </a:p>
          <a:p>
            <a:pPr marL="560070" indent="-514350">
              <a:buSzPct val="100000"/>
              <a:buFont typeface="+mj-lt"/>
              <a:buAutoNum type="arabicPeriod"/>
            </a:pPr>
            <a:r>
              <a:rPr lang="en-US" dirty="0"/>
              <a:t>Do you have feedback for the author?</a:t>
            </a:r>
          </a:p>
        </p:txBody>
      </p:sp>
    </p:spTree>
    <p:extLst>
      <p:ext uri="{BB962C8B-B14F-4D97-AF65-F5344CB8AC3E}">
        <p14:creationId xmlns:p14="http://schemas.microsoft.com/office/powerpoint/2010/main" val="8864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A648-EFA8-4135-AA04-11047918BA5D}"/>
              </a:ext>
            </a:extLst>
          </p:cNvPr>
          <p:cNvSpPr>
            <a:spLocks noGrp="1"/>
          </p:cNvSpPr>
          <p:nvPr>
            <p:ph type="title"/>
          </p:nvPr>
        </p:nvSpPr>
        <p:spPr/>
        <p:txBody>
          <a:bodyPr/>
          <a:lstStyle/>
          <a:p>
            <a:r>
              <a:rPr lang="en-US" dirty="0"/>
              <a:t>A Further Question (depending…)</a:t>
            </a:r>
          </a:p>
        </p:txBody>
      </p:sp>
      <p:sp>
        <p:nvSpPr>
          <p:cNvPr id="3" name="Text Placeholder 2">
            <a:extLst>
              <a:ext uri="{FF2B5EF4-FFF2-40B4-BE49-F238E27FC236}">
                <a16:creationId xmlns:a16="http://schemas.microsoft.com/office/drawing/2014/main" id="{471D9CA5-6457-4E08-A714-EBECE197A160}"/>
              </a:ext>
            </a:extLst>
          </p:cNvPr>
          <p:cNvSpPr>
            <a:spLocks noGrp="1"/>
          </p:cNvSpPr>
          <p:nvPr>
            <p:ph type="body" idx="1"/>
          </p:nvPr>
        </p:nvSpPr>
        <p:spPr/>
        <p:txBody>
          <a:bodyPr>
            <a:normAutofit/>
          </a:bodyPr>
          <a:lstStyle/>
          <a:p>
            <a:r>
              <a:rPr lang="en-US" dirty="0"/>
              <a:t>Nostalgia in the Greek Novel</a:t>
            </a:r>
          </a:p>
        </p:txBody>
      </p:sp>
    </p:spTree>
    <p:extLst>
      <p:ext uri="{BB962C8B-B14F-4D97-AF65-F5344CB8AC3E}">
        <p14:creationId xmlns:p14="http://schemas.microsoft.com/office/powerpoint/2010/main" val="22878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D48D-BB62-4A35-AB6E-38F74E9D1D3C}"/>
              </a:ext>
            </a:extLst>
          </p:cNvPr>
          <p:cNvSpPr>
            <a:spLocks noGrp="1"/>
          </p:cNvSpPr>
          <p:nvPr>
            <p:ph type="title"/>
          </p:nvPr>
        </p:nvSpPr>
        <p:spPr>
          <a:xfrm>
            <a:off x="1217614" y="274638"/>
            <a:ext cx="9753600" cy="1325562"/>
          </a:xfrm>
        </p:spPr>
        <p:txBody>
          <a:bodyPr/>
          <a:lstStyle/>
          <a:p>
            <a:r>
              <a:rPr lang="en-US"/>
              <a:t>Question…</a:t>
            </a:r>
            <a:endParaRPr lang="en-US" dirty="0"/>
          </a:p>
        </p:txBody>
      </p:sp>
      <p:sp>
        <p:nvSpPr>
          <p:cNvPr id="3" name="Content Placeholder 2">
            <a:extLst>
              <a:ext uri="{FF2B5EF4-FFF2-40B4-BE49-F238E27FC236}">
                <a16:creationId xmlns:a16="http://schemas.microsoft.com/office/drawing/2014/main" id="{18E6C2EE-9018-4E7A-AEF5-176968762D2A}"/>
              </a:ext>
            </a:extLst>
          </p:cNvPr>
          <p:cNvSpPr>
            <a:spLocks noGrp="1"/>
          </p:cNvSpPr>
          <p:nvPr>
            <p:ph idx="1"/>
          </p:nvPr>
        </p:nvSpPr>
        <p:spPr>
          <a:xfrm>
            <a:off x="1217614" y="1828800"/>
            <a:ext cx="9753600" cy="4343400"/>
          </a:xfrm>
        </p:spPr>
        <p:txBody>
          <a:bodyPr>
            <a:normAutofit/>
          </a:bodyPr>
          <a:lstStyle/>
          <a:p>
            <a:pPr marL="45720" indent="0">
              <a:lnSpc>
                <a:spcPct val="125000"/>
              </a:lnSpc>
              <a:buNone/>
            </a:pPr>
            <a:r>
              <a:rPr lang="en-US" sz="3600" dirty="0"/>
              <a:t>Why are Swain’s “ideal” novels (for us, why is Longus’ </a:t>
            </a:r>
            <a:r>
              <a:rPr lang="en-US" sz="3600" i="1" dirty="0"/>
              <a:t>Daphnis and</a:t>
            </a:r>
            <a:br>
              <a:rPr lang="en-US" sz="3600" i="1" dirty="0"/>
            </a:br>
            <a:r>
              <a:rPr lang="en-US" sz="3600" i="1" dirty="0"/>
              <a:t>Chloe</a:t>
            </a:r>
            <a:r>
              <a:rPr lang="en-US" sz="3600" dirty="0"/>
              <a:t>) </a:t>
            </a:r>
            <a:r>
              <a:rPr lang="en-US" sz="3600" i="1" u="sng" dirty="0"/>
              <a:t>so</a:t>
            </a:r>
            <a:r>
              <a:rPr lang="en-US" sz="3600" dirty="0"/>
              <a:t> fixated on</a:t>
            </a:r>
            <a:br>
              <a:rPr lang="en-US" sz="3600" dirty="0"/>
            </a:br>
            <a:r>
              <a:rPr lang="en-US" sz="3600" dirty="0"/>
              <a:t>the Greek past?</a:t>
            </a:r>
          </a:p>
        </p:txBody>
      </p:sp>
    </p:spTree>
    <p:extLst>
      <p:ext uri="{BB962C8B-B14F-4D97-AF65-F5344CB8AC3E}">
        <p14:creationId xmlns:p14="http://schemas.microsoft.com/office/powerpoint/2010/main" val="205897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695E-1CB5-42F3-B243-806999A60B6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5CFF899-B0B3-4DE1-B7A4-EE0C65898CA1}"/>
              </a:ext>
            </a:extLst>
          </p:cNvPr>
          <p:cNvSpPr>
            <a:spLocks noGrp="1"/>
          </p:cNvSpPr>
          <p:nvPr>
            <p:ph idx="1"/>
          </p:nvPr>
        </p:nvSpPr>
        <p:spPr/>
        <p:txBody>
          <a:bodyPr/>
          <a:lstStyle/>
          <a:p>
            <a:pPr lvl="0"/>
            <a:r>
              <a:rPr lang="en-US" dirty="0"/>
              <a:t>Recap and Update</a:t>
            </a:r>
          </a:p>
          <a:p>
            <a:pPr lvl="1"/>
            <a:r>
              <a:rPr lang="en-US" dirty="0"/>
              <a:t>“</a:t>
            </a:r>
            <a:r>
              <a:rPr lang="en-US" i="1" dirty="0"/>
              <a:t>Erōs</a:t>
            </a:r>
            <a:r>
              <a:rPr lang="en-US" dirty="0"/>
              <a:t> Makes Great Rhetoricians”</a:t>
            </a:r>
          </a:p>
          <a:p>
            <a:pPr lvl="0"/>
            <a:r>
              <a:rPr lang="en-US" dirty="0"/>
              <a:t>Adventures in Critical Thinking!</a:t>
            </a:r>
          </a:p>
          <a:p>
            <a:pPr lvl="1"/>
            <a:r>
              <a:rPr lang="en-US" dirty="0"/>
              <a:t>Swain on the </a:t>
            </a:r>
            <a:r>
              <a:rPr lang="en-US"/>
              <a:t>Greek Novel</a:t>
            </a:r>
            <a:endParaRPr lang="en-US" dirty="0"/>
          </a:p>
          <a:p>
            <a:pPr lvl="0"/>
            <a:r>
              <a:rPr lang="en-US" dirty="0"/>
              <a:t>A Further Question (depending…)</a:t>
            </a:r>
          </a:p>
          <a:p>
            <a:pPr lvl="1"/>
            <a:r>
              <a:rPr lang="en-US" dirty="0"/>
              <a:t>Nostalgia in the Greek Novel</a:t>
            </a:r>
          </a:p>
        </p:txBody>
      </p:sp>
    </p:spTree>
    <p:extLst>
      <p:ext uri="{BB962C8B-B14F-4D97-AF65-F5344CB8AC3E}">
        <p14:creationId xmlns:p14="http://schemas.microsoft.com/office/powerpoint/2010/main" val="413707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A62C-D4CF-4D23-811F-B2ECFE0B9C87}"/>
              </a:ext>
            </a:extLst>
          </p:cNvPr>
          <p:cNvSpPr>
            <a:spLocks noGrp="1"/>
          </p:cNvSpPr>
          <p:nvPr>
            <p:ph type="title"/>
          </p:nvPr>
        </p:nvSpPr>
        <p:spPr/>
        <p:txBody>
          <a:bodyPr/>
          <a:lstStyle/>
          <a:p>
            <a:r>
              <a:rPr lang="en-US" dirty="0"/>
              <a:t>Recap and Update</a:t>
            </a:r>
          </a:p>
        </p:txBody>
      </p:sp>
      <p:sp>
        <p:nvSpPr>
          <p:cNvPr id="3" name="Text Placeholder 2">
            <a:extLst>
              <a:ext uri="{FF2B5EF4-FFF2-40B4-BE49-F238E27FC236}">
                <a16:creationId xmlns:a16="http://schemas.microsoft.com/office/drawing/2014/main" id="{772D477F-03AF-4DFA-ADA7-46D65281404A}"/>
              </a:ext>
            </a:extLst>
          </p:cNvPr>
          <p:cNvSpPr>
            <a:spLocks noGrp="1"/>
          </p:cNvSpPr>
          <p:nvPr>
            <p:ph type="body" idx="1"/>
          </p:nvPr>
        </p:nvSpPr>
        <p:spPr/>
        <p:txBody>
          <a:bodyPr/>
          <a:lstStyle/>
          <a:p>
            <a:r>
              <a:rPr lang="en-US" dirty="0"/>
              <a:t>“</a:t>
            </a:r>
            <a:r>
              <a:rPr lang="en-US" i="1" dirty="0"/>
              <a:t>Erōs</a:t>
            </a:r>
            <a:r>
              <a:rPr lang="en-US" dirty="0"/>
              <a:t> Makes Great Rhetoricians”</a:t>
            </a:r>
          </a:p>
        </p:txBody>
      </p:sp>
    </p:spTree>
    <p:extLst>
      <p:ext uri="{BB962C8B-B14F-4D97-AF65-F5344CB8AC3E}">
        <p14:creationId xmlns:p14="http://schemas.microsoft.com/office/powerpoint/2010/main" val="55022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E4E7-1345-4144-A69B-58851162E2AC}"/>
              </a:ext>
            </a:extLst>
          </p:cNvPr>
          <p:cNvSpPr>
            <a:spLocks noGrp="1"/>
          </p:cNvSpPr>
          <p:nvPr>
            <p:ph type="title"/>
          </p:nvPr>
        </p:nvSpPr>
        <p:spPr/>
        <p:txBody>
          <a:bodyPr/>
          <a:lstStyle/>
          <a:p>
            <a:r>
              <a:rPr lang="en-US" i="1" dirty="0"/>
              <a:t>D&amp;C</a:t>
            </a:r>
            <a:r>
              <a:rPr lang="en-US" dirty="0"/>
              <a:t> as Socialization</a:t>
            </a:r>
          </a:p>
        </p:txBody>
      </p:sp>
      <p:sp>
        <p:nvSpPr>
          <p:cNvPr id="7" name="Content Placeholder 6">
            <a:extLst>
              <a:ext uri="{FF2B5EF4-FFF2-40B4-BE49-F238E27FC236}">
                <a16:creationId xmlns:a16="http://schemas.microsoft.com/office/drawing/2014/main" id="{E089B992-44B5-4C5D-B5F5-4ACED89FBAA1}"/>
              </a:ext>
            </a:extLst>
          </p:cNvPr>
          <p:cNvSpPr>
            <a:spLocks noGrp="1"/>
          </p:cNvSpPr>
          <p:nvPr>
            <p:ph sz="half" idx="1"/>
          </p:nvPr>
        </p:nvSpPr>
        <p:spPr/>
        <p:txBody>
          <a:bodyPr/>
          <a:lstStyle/>
          <a:p>
            <a:r>
              <a:rPr lang="en-US" dirty="0"/>
              <a:t>Nature</a:t>
            </a:r>
          </a:p>
          <a:p>
            <a:r>
              <a:rPr lang="en-US" dirty="0"/>
              <a:t>Equality</a:t>
            </a:r>
          </a:p>
          <a:p>
            <a:r>
              <a:rPr lang="en-US" dirty="0"/>
              <a:t>Country</a:t>
            </a:r>
          </a:p>
          <a:p>
            <a:r>
              <a:rPr lang="en-US" i="1" dirty="0"/>
              <a:t>amathia</a:t>
            </a:r>
            <a:r>
              <a:rPr lang="en-US" dirty="0"/>
              <a:t> (ignorance)</a:t>
            </a:r>
            <a:endParaRPr lang="en-US" i="1" dirty="0"/>
          </a:p>
        </p:txBody>
      </p:sp>
      <p:sp>
        <p:nvSpPr>
          <p:cNvPr id="8" name="Content Placeholder 7">
            <a:extLst>
              <a:ext uri="{FF2B5EF4-FFF2-40B4-BE49-F238E27FC236}">
                <a16:creationId xmlns:a16="http://schemas.microsoft.com/office/drawing/2014/main" id="{5DBCCCCD-0A06-44BA-AC49-CDC8A4C5FD6F}"/>
              </a:ext>
            </a:extLst>
          </p:cNvPr>
          <p:cNvSpPr>
            <a:spLocks noGrp="1"/>
          </p:cNvSpPr>
          <p:nvPr>
            <p:ph sz="half" idx="2"/>
          </p:nvPr>
        </p:nvSpPr>
        <p:spPr/>
        <p:txBody>
          <a:bodyPr/>
          <a:lstStyle/>
          <a:p>
            <a:r>
              <a:rPr lang="en-US" dirty="0"/>
              <a:t>Nurture</a:t>
            </a:r>
          </a:p>
          <a:p>
            <a:r>
              <a:rPr lang="en-US" dirty="0"/>
              <a:t>Hierarchy</a:t>
            </a:r>
          </a:p>
          <a:p>
            <a:r>
              <a:rPr lang="en-US" dirty="0"/>
              <a:t>City</a:t>
            </a:r>
          </a:p>
          <a:p>
            <a:r>
              <a:rPr lang="en-US" i="1" dirty="0"/>
              <a:t>paideia</a:t>
            </a:r>
            <a:r>
              <a:rPr lang="en-US" dirty="0"/>
              <a:t> (education, savoir-faire)</a:t>
            </a:r>
            <a:endParaRPr lang="en-US" i="1" dirty="0"/>
          </a:p>
        </p:txBody>
      </p:sp>
    </p:spTree>
    <p:extLst>
      <p:ext uri="{BB962C8B-B14F-4D97-AF65-F5344CB8AC3E}">
        <p14:creationId xmlns:p14="http://schemas.microsoft.com/office/powerpoint/2010/main" val="311162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01E8-089C-4EDA-9084-ABA975BD99AD}"/>
              </a:ext>
            </a:extLst>
          </p:cNvPr>
          <p:cNvSpPr>
            <a:spLocks noGrp="1"/>
          </p:cNvSpPr>
          <p:nvPr>
            <p:ph type="title"/>
          </p:nvPr>
        </p:nvSpPr>
        <p:spPr/>
        <p:txBody>
          <a:bodyPr/>
          <a:lstStyle/>
          <a:p>
            <a:r>
              <a:rPr lang="en-US" dirty="0"/>
              <a:t>Second Sophistic</a:t>
            </a:r>
          </a:p>
        </p:txBody>
      </p:sp>
      <p:sp>
        <p:nvSpPr>
          <p:cNvPr id="3" name="Content Placeholder 2">
            <a:extLst>
              <a:ext uri="{FF2B5EF4-FFF2-40B4-BE49-F238E27FC236}">
                <a16:creationId xmlns:a16="http://schemas.microsoft.com/office/drawing/2014/main" id="{62A385B1-1D56-4905-BACB-8F5270C4E499}"/>
              </a:ext>
            </a:extLst>
          </p:cNvPr>
          <p:cNvSpPr>
            <a:spLocks noGrp="1"/>
          </p:cNvSpPr>
          <p:nvPr>
            <p:ph idx="1"/>
          </p:nvPr>
        </p:nvSpPr>
        <p:spPr>
          <a:xfrm>
            <a:off x="1217613" y="1828800"/>
            <a:ext cx="7691822" cy="4343400"/>
          </a:xfrm>
        </p:spPr>
        <p:txBody>
          <a:bodyPr>
            <a:normAutofit/>
          </a:bodyPr>
          <a:lstStyle/>
          <a:p>
            <a:r>
              <a:rPr lang="en-US" dirty="0"/>
              <a:t>1</a:t>
            </a:r>
            <a:r>
              <a:rPr lang="en-US" baseline="30000" dirty="0"/>
              <a:t>st</a:t>
            </a:r>
            <a:r>
              <a:rPr lang="en-US" dirty="0"/>
              <a:t> – 3</a:t>
            </a:r>
            <a:r>
              <a:rPr lang="en-US" baseline="30000" dirty="0"/>
              <a:t>rd</a:t>
            </a:r>
            <a:r>
              <a:rPr lang="en-US" dirty="0"/>
              <a:t> century CE</a:t>
            </a:r>
          </a:p>
          <a:p>
            <a:r>
              <a:rPr lang="en-US" dirty="0"/>
              <a:t>Greek revival featuring </a:t>
            </a:r>
            <a:r>
              <a:rPr lang="en-US" sz="2400" dirty="0"/>
              <a:t>(among other things)</a:t>
            </a:r>
            <a:endParaRPr lang="en-US" dirty="0"/>
          </a:p>
          <a:p>
            <a:r>
              <a:rPr lang="en-US" dirty="0"/>
              <a:t>Sophists (</a:t>
            </a:r>
            <a:r>
              <a:rPr lang="en-US" i="1" dirty="0"/>
              <a:t>sophistai</a:t>
            </a:r>
            <a:r>
              <a:rPr lang="en-US" dirty="0"/>
              <a:t>)</a:t>
            </a:r>
          </a:p>
          <a:p>
            <a:pPr lvl="1"/>
            <a:r>
              <a:rPr lang="en-US" dirty="0"/>
              <a:t>Orator-teachers</a:t>
            </a:r>
          </a:p>
          <a:p>
            <a:pPr lvl="1"/>
            <a:r>
              <a:rPr lang="en-US" dirty="0"/>
              <a:t>Exemplars of </a:t>
            </a:r>
            <a:r>
              <a:rPr lang="en-US" i="1" dirty="0"/>
              <a:t>paideia</a:t>
            </a:r>
            <a:r>
              <a:rPr lang="en-US" dirty="0"/>
              <a:t> </a:t>
            </a:r>
            <a:r>
              <a:rPr lang="en-US" sz="2000" dirty="0"/>
              <a:t>(education, refinement)</a:t>
            </a:r>
            <a:endParaRPr lang="en-US" dirty="0"/>
          </a:p>
        </p:txBody>
      </p:sp>
      <p:pic>
        <p:nvPicPr>
          <p:cNvPr id="5" name="Picture 4" descr="See caption">
            <a:extLst>
              <a:ext uri="{FF2B5EF4-FFF2-40B4-BE49-F238E27FC236}">
                <a16:creationId xmlns:a16="http://schemas.microsoft.com/office/drawing/2014/main" id="{6732FB6B-1C3C-447D-B197-E04F62C2B2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7123" y="1828801"/>
            <a:ext cx="1684088" cy="2526132"/>
          </a:xfrm>
          <a:prstGeom prst="rect">
            <a:avLst/>
          </a:prstGeom>
        </p:spPr>
      </p:pic>
      <p:sp>
        <p:nvSpPr>
          <p:cNvPr id="6" name="TextBox 5">
            <a:extLst>
              <a:ext uri="{FF2B5EF4-FFF2-40B4-BE49-F238E27FC236}">
                <a16:creationId xmlns:a16="http://schemas.microsoft.com/office/drawing/2014/main" id="{C484932F-D29B-48A5-84BC-99D79A495B7F}"/>
              </a:ext>
            </a:extLst>
          </p:cNvPr>
          <p:cNvSpPr txBox="1"/>
          <p:nvPr/>
        </p:nvSpPr>
        <p:spPr>
          <a:xfrm>
            <a:off x="9026110" y="4354933"/>
            <a:ext cx="2322789" cy="783021"/>
          </a:xfrm>
          <a:prstGeom prst="rect">
            <a:avLst/>
          </a:prstGeom>
          <a:noFill/>
        </p:spPr>
        <p:txBody>
          <a:bodyPr wrap="square" rtlCol="0">
            <a:spAutoFit/>
          </a:bodyPr>
          <a:lstStyle/>
          <a:p>
            <a:pPr algn="ctr">
              <a:lnSpc>
                <a:spcPct val="90000"/>
              </a:lnSpc>
            </a:pPr>
            <a:r>
              <a:rPr lang="en-US" sz="2400" dirty="0">
                <a:latin typeface="Calibri" panose="020F0502020204030204" pitchFamily="34" charset="0"/>
                <a:ea typeface="Calibri" panose="020F0502020204030204" pitchFamily="34" charset="0"/>
                <a:cs typeface="Calibri" panose="020F0502020204030204" pitchFamily="34" charset="0"/>
              </a:rPr>
              <a:t>Herodes Atticus (ca. 101–177 CE)</a:t>
            </a:r>
          </a:p>
        </p:txBody>
      </p:sp>
    </p:spTree>
    <p:extLst>
      <p:ext uri="{BB962C8B-B14F-4D97-AF65-F5344CB8AC3E}">
        <p14:creationId xmlns:p14="http://schemas.microsoft.com/office/powerpoint/2010/main" val="40239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p>
            <a:r>
              <a:rPr lang="en-US" dirty="0"/>
              <a:t>Daphnis </a:t>
            </a:r>
            <a:r>
              <a:rPr lang="en-US" i="1" dirty="0"/>
              <a:t>sophistēs</a:t>
            </a:r>
          </a:p>
        </p:txBody>
      </p:sp>
      <p:sp>
        <p:nvSpPr>
          <p:cNvPr id="3" name="Content Placeholder 2"/>
          <p:cNvSpPr>
            <a:spLocks noGrp="1"/>
          </p:cNvSpPr>
          <p:nvPr>
            <p:ph idx="1"/>
          </p:nvPr>
        </p:nvSpPr>
        <p:spPr>
          <a:xfrm>
            <a:off x="1217614" y="1828800"/>
            <a:ext cx="9753600" cy="4343400"/>
          </a:xfrm>
        </p:spPr>
        <p:txBody>
          <a:bodyPr/>
          <a:lstStyle/>
          <a:p>
            <a:r>
              <a:rPr lang="en-US" dirty="0"/>
              <a:t>Debate: beauty contest</a:t>
            </a:r>
          </a:p>
          <a:p>
            <a:pPr lvl="1"/>
            <a:r>
              <a:rPr lang="en-US" dirty="0"/>
              <a:t>Daphnis versus </a:t>
            </a:r>
            <a:r>
              <a:rPr lang="en-US" dirty="0" err="1"/>
              <a:t>Dorco</a:t>
            </a:r>
            <a:r>
              <a:rPr lang="en-US" dirty="0"/>
              <a:t> (pp. 35–7)</a:t>
            </a:r>
          </a:p>
          <a:p>
            <a:r>
              <a:rPr lang="en-US" dirty="0"/>
              <a:t>Trial scene</a:t>
            </a:r>
          </a:p>
          <a:p>
            <a:pPr lvl="1"/>
            <a:r>
              <a:rPr lang="en-US" dirty="0"/>
              <a:t>Daphnis versus Methymnians (pp. 77–79)</a:t>
            </a:r>
          </a:p>
        </p:txBody>
      </p:sp>
    </p:spTree>
    <p:extLst>
      <p:ext uri="{BB962C8B-B14F-4D97-AF65-F5344CB8AC3E}">
        <p14:creationId xmlns:p14="http://schemas.microsoft.com/office/powerpoint/2010/main" val="349097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Gnatho</a:t>
            </a:r>
            <a:r>
              <a:rPr lang="en-US" dirty="0"/>
              <a:t> </a:t>
            </a:r>
            <a:r>
              <a:rPr lang="en-US" i="1" dirty="0"/>
              <a:t>sophistēs</a:t>
            </a:r>
            <a:r>
              <a:rPr lang="en-US" dirty="0"/>
              <a:t> </a:t>
            </a:r>
            <a:r>
              <a:rPr lang="en-US" sz="3600" dirty="0"/>
              <a:t>(pages 168-73)</a:t>
            </a:r>
            <a:endParaRPr lang="en-US" dirty="0"/>
          </a:p>
        </p:txBody>
      </p:sp>
      <p:sp>
        <p:nvSpPr>
          <p:cNvPr id="3" name="Content Placeholder 2"/>
          <p:cNvSpPr>
            <a:spLocks noGrp="1"/>
          </p:cNvSpPr>
          <p:nvPr>
            <p:ph idx="1"/>
          </p:nvPr>
        </p:nvSpPr>
        <p:spPr/>
        <p:txBody>
          <a:bodyPr/>
          <a:lstStyle/>
          <a:p>
            <a:r>
              <a:rPr lang="en-US" dirty="0"/>
              <a:t>Comic-suicidal entreaty</a:t>
            </a:r>
          </a:p>
          <a:p>
            <a:pPr lvl="1"/>
            <a:r>
              <a:rPr lang="en-US" dirty="0"/>
              <a:t>“Please rescue your own </a:t>
            </a:r>
            <a:r>
              <a:rPr lang="en-US" dirty="0" err="1"/>
              <a:t>Gnatho</a:t>
            </a:r>
            <a:r>
              <a:rPr lang="en-US" dirty="0"/>
              <a:t>, and defeat invincible Love”</a:t>
            </a:r>
          </a:p>
          <a:p>
            <a:r>
              <a:rPr lang="en-US" dirty="0"/>
              <a:t>Refutation of </a:t>
            </a:r>
            <a:r>
              <a:rPr lang="en-US" dirty="0" err="1"/>
              <a:t>Astylus</a:t>
            </a:r>
            <a:endParaRPr lang="en-US" dirty="0"/>
          </a:p>
          <a:p>
            <a:pPr lvl="1"/>
            <a:r>
              <a:rPr lang="en-US" dirty="0" err="1"/>
              <a:t>Gnatho’s</a:t>
            </a:r>
            <a:r>
              <a:rPr lang="en-US" dirty="0"/>
              <a:t> “… love for the body of a slave but the beauty of a free man”</a:t>
            </a:r>
          </a:p>
          <a:p>
            <a:pPr lvl="1"/>
            <a:r>
              <a:rPr lang="en-US" dirty="0"/>
              <a:t>“I’ve followed the gods’ example…”</a:t>
            </a:r>
          </a:p>
          <a:p>
            <a:pPr lvl="1"/>
            <a:endParaRPr lang="en-US" dirty="0"/>
          </a:p>
        </p:txBody>
      </p:sp>
    </p:spTree>
    <p:extLst>
      <p:ext uri="{BB962C8B-B14F-4D97-AF65-F5344CB8AC3E}">
        <p14:creationId xmlns:p14="http://schemas.microsoft.com/office/powerpoint/2010/main" val="279128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D413F5-DF18-4673-96E4-730273912628}"/>
              </a:ext>
            </a:extLst>
          </p:cNvPr>
          <p:cNvSpPr>
            <a:spLocks noGrp="1"/>
          </p:cNvSpPr>
          <p:nvPr>
            <p:ph type="title"/>
          </p:nvPr>
        </p:nvSpPr>
        <p:spPr/>
        <p:txBody>
          <a:bodyPr/>
          <a:lstStyle/>
          <a:p>
            <a:r>
              <a:rPr lang="en-US" dirty="0"/>
              <a:t>Learned Allusion</a:t>
            </a:r>
          </a:p>
        </p:txBody>
      </p:sp>
      <p:sp>
        <p:nvSpPr>
          <p:cNvPr id="6" name="Content Placeholder 5">
            <a:extLst>
              <a:ext uri="{FF2B5EF4-FFF2-40B4-BE49-F238E27FC236}">
                <a16:creationId xmlns:a16="http://schemas.microsoft.com/office/drawing/2014/main" id="{96CB07F4-A6C0-4A6E-B89D-B417DF5F2023}"/>
              </a:ext>
            </a:extLst>
          </p:cNvPr>
          <p:cNvSpPr>
            <a:spLocks noGrp="1"/>
          </p:cNvSpPr>
          <p:nvPr>
            <p:ph idx="1"/>
          </p:nvPr>
        </p:nvSpPr>
        <p:spPr/>
        <p:txBody>
          <a:bodyPr/>
          <a:lstStyle/>
          <a:p>
            <a:pPr marL="45720" indent="0">
              <a:buNone/>
            </a:pPr>
            <a:r>
              <a:rPr lang="en-US" dirty="0"/>
              <a:t>“</a:t>
            </a:r>
            <a:r>
              <a:rPr lang="en-US" dirty="0" err="1"/>
              <a:t>Astylus</a:t>
            </a:r>
            <a:r>
              <a:rPr lang="en-US" dirty="0"/>
              <a:t> ... said that Love (</a:t>
            </a:r>
            <a:r>
              <a:rPr lang="en-US" i="1" dirty="0"/>
              <a:t>Erōs</a:t>
            </a:r>
            <a:r>
              <a:rPr lang="en-US" dirty="0"/>
              <a:t>) makes great rhetoricians (</a:t>
            </a:r>
            <a:r>
              <a:rPr lang="en-US" i="1" dirty="0" err="1"/>
              <a:t>sophistas</a:t>
            </a:r>
            <a:r>
              <a:rPr lang="en-US" dirty="0"/>
              <a:t>)” </a:t>
            </a:r>
            <a:r>
              <a:rPr lang="en-US" sz="2400" dirty="0"/>
              <a:t>(</a:t>
            </a:r>
            <a:r>
              <a:rPr lang="en-US" sz="2400" i="1" dirty="0"/>
              <a:t>D&amp;C</a:t>
            </a:r>
            <a:r>
              <a:rPr lang="en-US" sz="2400" dirty="0"/>
              <a:t> p. 173)</a:t>
            </a:r>
            <a:endParaRPr lang="en-US" dirty="0"/>
          </a:p>
          <a:p>
            <a:r>
              <a:rPr lang="en-US" dirty="0"/>
              <a:t>"Eros, mischievous sophist” </a:t>
            </a:r>
            <a:r>
              <a:rPr lang="en-US" sz="2400" dirty="0"/>
              <a:t>(Xenophon </a:t>
            </a:r>
            <a:r>
              <a:rPr lang="en-US" sz="2400" i="1" dirty="0"/>
              <a:t>Education of Cyrus</a:t>
            </a:r>
            <a:r>
              <a:rPr lang="en-US" sz="2400" dirty="0"/>
              <a:t> 6.1.41, ca. 400 BCE)</a:t>
            </a:r>
            <a:endParaRPr lang="en-US" dirty="0"/>
          </a:p>
          <a:p>
            <a:r>
              <a:rPr lang="en-US" dirty="0"/>
              <a:t>“Eros is a teacher more powerful than any tricky sophist” </a:t>
            </a:r>
            <a:r>
              <a:rPr lang="en-US" sz="2400" dirty="0"/>
              <a:t>(Anaxandrides, ca. 350 BCE)</a:t>
            </a:r>
            <a:endParaRPr lang="en-US" dirty="0"/>
          </a:p>
        </p:txBody>
      </p:sp>
    </p:spTree>
    <p:extLst>
      <p:ext uri="{BB962C8B-B14F-4D97-AF65-F5344CB8AC3E}">
        <p14:creationId xmlns:p14="http://schemas.microsoft.com/office/powerpoint/2010/main" val="198413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693D-F5D1-4500-9B5B-4578D5A9531B}"/>
              </a:ext>
            </a:extLst>
          </p:cNvPr>
          <p:cNvSpPr>
            <a:spLocks noGrp="1"/>
          </p:cNvSpPr>
          <p:nvPr>
            <p:ph type="title"/>
          </p:nvPr>
        </p:nvSpPr>
        <p:spPr/>
        <p:txBody>
          <a:bodyPr/>
          <a:lstStyle/>
          <a:p>
            <a:r>
              <a:rPr lang="en-US" dirty="0"/>
              <a:t>Adventures in Critical Thinking!</a:t>
            </a:r>
          </a:p>
        </p:txBody>
      </p:sp>
      <p:sp>
        <p:nvSpPr>
          <p:cNvPr id="3" name="Text Placeholder 2">
            <a:extLst>
              <a:ext uri="{FF2B5EF4-FFF2-40B4-BE49-F238E27FC236}">
                <a16:creationId xmlns:a16="http://schemas.microsoft.com/office/drawing/2014/main" id="{58275638-5D1D-4165-A4FA-2490AF5E1FC4}"/>
              </a:ext>
            </a:extLst>
          </p:cNvPr>
          <p:cNvSpPr>
            <a:spLocks noGrp="1"/>
          </p:cNvSpPr>
          <p:nvPr>
            <p:ph type="body" idx="1"/>
          </p:nvPr>
        </p:nvSpPr>
        <p:spPr/>
        <p:txBody>
          <a:bodyPr/>
          <a:lstStyle/>
          <a:p>
            <a:r>
              <a:rPr lang="en-US" dirty="0"/>
              <a:t>Swain on the Greek Novel</a:t>
            </a:r>
          </a:p>
        </p:txBody>
      </p:sp>
    </p:spTree>
    <p:extLst>
      <p:ext uri="{BB962C8B-B14F-4D97-AF65-F5344CB8AC3E}">
        <p14:creationId xmlns:p14="http://schemas.microsoft.com/office/powerpoint/2010/main" val="314683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fg">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b" anchorCtr="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rfg" id="{9C70B61D-F54C-4C45-BA47-8DB8D6ACD5B3}" vid="{2E59B449-14F7-4C19-902D-F23B572BAC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rfg</Template>
  <TotalTime>267</TotalTime>
  <Words>1301</Words>
  <Application>Microsoft Office PowerPoint</Application>
  <PresentationFormat>Custom</PresentationFormat>
  <Paragraphs>85</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Wingdings</vt:lpstr>
      <vt:lpstr>zephtextregular</vt:lpstr>
      <vt:lpstr>rfg</vt:lpstr>
      <vt:lpstr>You Are What You Read Swain on the Greek novel</vt:lpstr>
      <vt:lpstr>Agenda</vt:lpstr>
      <vt:lpstr>Recap and Update</vt:lpstr>
      <vt:lpstr>D&amp;C as Socialization</vt:lpstr>
      <vt:lpstr>Second Sophistic</vt:lpstr>
      <vt:lpstr>Daphnis sophistēs</vt:lpstr>
      <vt:lpstr>Gnatho sophistēs (pages 168-73)</vt:lpstr>
      <vt:lpstr>Learned Allusion</vt:lpstr>
      <vt:lpstr>Adventures in Critical Thinking!</vt:lpstr>
      <vt:lpstr>Swain on the Greek Novel</vt:lpstr>
      <vt:lpstr>A Further Question (depending…)</vt:lpstr>
      <vt:lpstr>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Scholtz</dc:creator>
  <cp:lastModifiedBy>Andrew Scholtz</cp:lastModifiedBy>
  <cp:revision>21</cp:revision>
  <dcterms:created xsi:type="dcterms:W3CDTF">2026-02-03T20:51:08Z</dcterms:created>
  <dcterms:modified xsi:type="dcterms:W3CDTF">2026-02-04T17:54:45Z</dcterms:modified>
</cp:coreProperties>
</file>