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85" r:id="rId4"/>
    <p:sldId id="283" r:id="rId5"/>
    <p:sldId id="298" r:id="rId6"/>
    <p:sldId id="284" r:id="rId7"/>
    <p:sldId id="303" r:id="rId8"/>
    <p:sldId id="281" r:id="rId9"/>
    <p:sldId id="275" r:id="rId10"/>
    <p:sldId id="277" r:id="rId11"/>
    <p:sldId id="286" r:id="rId12"/>
    <p:sldId id="299" r:id="rId13"/>
    <p:sldId id="300" r:id="rId14"/>
    <p:sldId id="302" r:id="rId15"/>
    <p:sldId id="301" r:id="rId16"/>
    <p:sldId id="279" r:id="rId17"/>
    <p:sldId id="290" r:id="rId18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5274" autoAdjust="0"/>
  </p:normalViewPr>
  <p:slideViewPr>
    <p:cSldViewPr snapToGrid="0">
      <p:cViewPr varScale="1">
        <p:scale>
          <a:sx n="112" d="100"/>
          <a:sy n="112" d="100"/>
        </p:scale>
        <p:origin x="1027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48" y="102"/>
      </p:cViewPr>
      <p:guideLst>
        <p:guide orient="horz" pos="3024"/>
        <p:guide pos="2304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9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 smtClean="0"/>
              <a:t>ask what about, prompt for sharing of quiz responses. ask, what happens in the piece? what examples are used?</a:t>
            </a:r>
          </a:p>
          <a:p>
            <a:pPr marL="474254" lvl="1" defTabSz="948507">
              <a:defRPr/>
            </a:pPr>
            <a:r>
              <a:rPr lang="en-US" dirty="0" smtClean="0"/>
              <a:t>what emotions are involved</a:t>
            </a:r>
          </a:p>
          <a:p>
            <a:pPr marL="474254" lvl="1" defTabSz="948507">
              <a:defRPr/>
            </a:pPr>
            <a:r>
              <a:rPr lang="en-US" dirty="0" smtClean="0"/>
              <a:t>slander as capture, as blockage</a:t>
            </a:r>
          </a:p>
          <a:p>
            <a:pPr marL="474254" lvl="1" defTabSz="948507">
              <a:defRPr/>
            </a:pPr>
            <a:r>
              <a:rPr lang="en-US" dirty="0" smtClean="0"/>
              <a:t>agon rendered asymmetrical, improperly conducted, secretive</a:t>
            </a:r>
          </a:p>
          <a:p>
            <a:pPr marL="474254" lvl="1" defTabSz="948507">
              <a:defRPr/>
            </a:pPr>
            <a:r>
              <a:rPr lang="en-US" dirty="0" smtClean="0"/>
              <a:t>runners at the games (fair play v cheaters)</a:t>
            </a:r>
          </a:p>
          <a:p>
            <a:pPr marL="474254" lvl="1" defTabSz="948507">
              <a:defRPr/>
            </a:pPr>
            <a:r>
              <a:rPr lang="en-US" dirty="0" smtClean="0"/>
              <a:t>physicians =&gt; poisoners, wealth =&gt; tyranny</a:t>
            </a:r>
          </a:p>
          <a:p>
            <a:pPr marL="474254" lvl="1" defTabSz="948507">
              <a:defRPr/>
            </a:pPr>
            <a:r>
              <a:rPr lang="en-US" dirty="0" smtClean="0"/>
              <a:t>exploitation</a:t>
            </a:r>
            <a:r>
              <a:rPr lang="en-US" baseline="0" dirty="0" smtClean="0"/>
              <a:t> of the “hearer’s own nature,” enthusiasm, etc. (Ptolemy and Demetrius, Alexander and Agathocles, </a:t>
            </a:r>
            <a:r>
              <a:rPr lang="en-US" baseline="0" dirty="0" err="1" smtClean="0"/>
              <a:t>Antea</a:t>
            </a:r>
            <a:r>
              <a:rPr lang="en-US" baseline="0" dirty="0" smtClean="0"/>
              <a:t> and Bellerophon)</a:t>
            </a:r>
          </a:p>
          <a:p>
            <a:pPr marL="474254" lvl="1" defTabSz="948507">
              <a:defRPr/>
            </a:pPr>
            <a:r>
              <a:rPr lang="en-US" baseline="0" dirty="0" smtClean="0"/>
              <a:t>role of flattery</a:t>
            </a:r>
            <a:endParaRPr lang="en-US" dirty="0" smtClean="0"/>
          </a:p>
          <a:p>
            <a:pPr defTabSz="948507">
              <a:defRPr/>
            </a:pPr>
            <a:r>
              <a:rPr lang="en-US" dirty="0" smtClean="0"/>
              <a:t>how is that relevant? who are these “kings”?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 smtClean="0"/>
              <a:t>“it is in kings’ courts that these creatures are</a:t>
            </a:r>
            <a:r>
              <a:rPr lang="en-US" baseline="0" dirty="0" smtClean="0"/>
              <a:t> mostly found” (kings are salient because??) unscrupulous courtiers, rat-race. “Convinced that the prize is great, they elaborate their mutual stratagems, among which slander is at once the speediest and the most uncertain ; high are the hopes with which this child of envy or hatred is born ; pitiful, gloomy and disastrous the end to which it comes.” (p. 5)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a president. ½ room works on slander (note taker, 5 </a:t>
            </a:r>
            <a:r>
              <a:rPr lang="en-US" dirty="0" err="1" smtClean="0"/>
              <a:t>mins</a:t>
            </a:r>
            <a:r>
              <a:rPr lang="en-US" dirty="0" smtClean="0"/>
              <a:t>), other half, counter slander (</a:t>
            </a:r>
            <a:r>
              <a:rPr lang="en-US" dirty="0" err="1" smtClean="0"/>
              <a:t>notetaker</a:t>
            </a:r>
            <a:r>
              <a:rPr lang="en-US" dirty="0" smtClean="0"/>
              <a:t>, 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each side sends forward an orator to (counter) slander</a:t>
            </a:r>
          </a:p>
          <a:p>
            <a:r>
              <a:rPr lang="en-US" dirty="0" smtClean="0"/>
              <a:t>President chooses sides – why that side?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judging from the reading, a costly education:</a:t>
            </a:r>
          </a:p>
          <a:p>
            <a:r>
              <a:rPr lang="en-US" dirty="0" smtClean="0"/>
              <a:t>“</a:t>
            </a:r>
            <a:r>
              <a:rPr lang="en-US" dirty="0"/>
              <a:t>Most of his [my dad’s] friends considered that the life of culture was very exacting in toil, time, and money : a life only for fortune's </a:t>
            </a:r>
            <a:r>
              <a:rPr lang="en-US" dirty="0" err="1"/>
              <a:t>favourites</a:t>
            </a:r>
            <a:r>
              <a:rPr lang="en-US" dirty="0"/>
              <a:t>.” (1)</a:t>
            </a:r>
          </a:p>
          <a:p>
            <a:r>
              <a:rPr lang="en-US" dirty="0"/>
              <a:t>“' Dear youth, I am Statuary—the art which you yesterday began to learn, and which has a natural and a family claim upon you.” (3). tekhnē presents an overall positive account of herself. but she’s less physically beautiful, and less persuasive, than paideia.</a:t>
            </a:r>
          </a:p>
          <a:p>
            <a:r>
              <a:rPr lang="en-US" dirty="0"/>
              <a:t>paideia on </a:t>
            </a:r>
            <a:r>
              <a:rPr lang="en-US" dirty="0" err="1"/>
              <a:t>tekhne</a:t>
            </a:r>
            <a:r>
              <a:rPr lang="en-US" dirty="0"/>
              <a:t>, also sketches out paideia:</a:t>
            </a:r>
          </a:p>
          <a:p>
            <a:pPr lvl="1"/>
            <a:r>
              <a:rPr lang="en-US" dirty="0"/>
              <a:t>“… being a worker with your hands, your whole prospects in life limited to that; you will be obscure, poorly and illiberally paid, mean-spirited, of no account outside your doors ; your influence will never help a friend, silence an enemy, nor impress your countrymen; you will be just a worker, one of the masses, cowering before the distinguished, truckling to the eloquent, living the life of a hare, a prey to your betters.”</a:t>
            </a:r>
          </a:p>
          <a:p>
            <a:pPr lvl="1"/>
            <a:r>
              <a:rPr lang="en-US" dirty="0"/>
              <a:t>debilitating toil. (banausic, i.e., vulgar)</a:t>
            </a:r>
          </a:p>
          <a:p>
            <a:pPr lvl="0"/>
            <a:r>
              <a:rPr lang="en-US" dirty="0"/>
              <a:t>paideia on paideia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moral education, include greatness of soul: “fair adornments, with self-mastery and justice and reverence and mildness, with consideration and understanding and fortitude, with love of what is beautiful, and yearning for what is great.”</a:t>
            </a:r>
          </a:p>
          <a:p>
            <a:pPr lvl="1"/>
            <a:r>
              <a:rPr lang="en-US" dirty="0"/>
              <a:t>social mobility: “This penniless son of who knows whom, contemplating but 1 1 now a vocation so ignoble, shall soon be admired and envied of all, with honour and praise and the fame of high achieve </a:t>
            </a:r>
            <a:r>
              <a:rPr lang="en-US" dirty="0" err="1"/>
              <a:t>ment</a:t>
            </a:r>
            <a:r>
              <a:rPr lang="en-US" dirty="0"/>
              <a:t>, respected by the high-born and the affluent, clothed as I am clothed”</a:t>
            </a:r>
          </a:p>
          <a:p>
            <a:pPr lvl="1"/>
            <a:r>
              <a:rPr lang="en-US" dirty="0"/>
              <a:t>immortal fame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 smtClean="0"/>
              <a:t>Philostratus</a:t>
            </a:r>
            <a:r>
              <a:rPr lang="en-US" baseline="0" dirty="0" smtClean="0"/>
              <a:t> vs 1.493 uses sophia to describe the skill with which the old sophist </a:t>
            </a:r>
            <a:r>
              <a:rPr lang="en-US" baseline="0" dirty="0" err="1" smtClean="0"/>
              <a:t>gorgias</a:t>
            </a:r>
            <a:r>
              <a:rPr lang="en-US" baseline="0" dirty="0" smtClean="0"/>
              <a:t> composed the funeral oration. similar use in vs 1.501, 502. also 1.520, on </a:t>
            </a:r>
            <a:r>
              <a:rPr lang="en-US" baseline="0" dirty="0" err="1" smtClean="0"/>
              <a:t>scopelian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sophōs</a:t>
            </a:r>
            <a:r>
              <a:rPr lang="en-US" baseline="0" dirty="0" smtClean="0"/>
              <a:t> is a compliment-cheer in </a:t>
            </a:r>
            <a:r>
              <a:rPr lang="en-US" baseline="0" dirty="0" err="1" smtClean="0"/>
              <a:t>latin</a:t>
            </a:r>
            <a:r>
              <a:rPr lang="en-US" baseline="0" dirty="0" smtClean="0"/>
              <a:t> author Petronius.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6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11000"/>
            </a:srgb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4000"/>
              </a:lnSpc>
              <a:defRPr sz="3600"/>
            </a:lvl1pPr>
            <a:lvl2pPr>
              <a:lnSpc>
                <a:spcPct val="114000"/>
              </a:lnSpc>
              <a:defRPr sz="3200"/>
            </a:lvl2pPr>
            <a:lvl3pPr>
              <a:lnSpc>
                <a:spcPct val="114000"/>
              </a:lnSpc>
              <a:defRPr sz="2800"/>
            </a:lvl3pPr>
            <a:lvl4pPr>
              <a:lnSpc>
                <a:spcPct val="114000"/>
              </a:lnSpc>
              <a:defRPr sz="2400"/>
            </a:lvl4pPr>
            <a:lvl5pPr>
              <a:lnSpc>
                <a:spcPct val="114000"/>
              </a:lnSpc>
              <a:defRPr sz="2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42012" y="2743200"/>
            <a:ext cx="0" cy="30480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solidFill>
            <a:srgbClr val="00B0F0">
              <a:alpha val="11000"/>
            </a:srgb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sophia, agōn, paideia, pathos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19-jan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0982" y="337127"/>
            <a:ext cx="6419273" cy="1380838"/>
            <a:chOff x="5430982" y="337127"/>
            <a:chExt cx="6419273" cy="1380838"/>
          </a:xfrm>
        </p:grpSpPr>
        <p:sp>
          <p:nvSpPr>
            <p:cNvPr id="6" name="Rectangle 5"/>
            <p:cNvSpPr/>
            <p:nvPr/>
          </p:nvSpPr>
          <p:spPr>
            <a:xfrm>
              <a:off x="5430982" y="337127"/>
              <a:ext cx="6419273" cy="138083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5566254" y="456431"/>
              <a:ext cx="6148729" cy="1142231"/>
            </a:xfrm>
            <a:prstGeom prst="rect">
              <a:avLst/>
            </a:prstGeom>
            <a:solidFill>
              <a:srgbClr val="00B0F0">
                <a:alpha val="81000"/>
              </a:srgbClr>
            </a:solidFill>
          </p:spPr>
          <p:txBody>
            <a:bodyPr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solidFill>
                    <a:schemeClr val="tx1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200" b="1" i="1" spc="500" dirty="0">
                  <a:solidFill>
                    <a:schemeClr val="bg1"/>
                  </a:solidFill>
                </a:rPr>
                <a:t>Sophia, agōn, paideia:</a:t>
              </a:r>
              <a:r>
                <a:rPr lang="en-US" sz="3200" b="1" spc="500" dirty="0" smtClean="0">
                  <a:solidFill>
                    <a:schemeClr val="bg1"/>
                  </a:solidFill>
                </a:rPr>
                <a:t/>
              </a:r>
              <a:br>
                <a:rPr lang="en-US" sz="3200" b="1" spc="500" dirty="0" smtClean="0">
                  <a:solidFill>
                    <a:schemeClr val="bg1"/>
                  </a:solidFill>
                </a:rPr>
              </a:br>
              <a:r>
                <a:rPr lang="en-US" sz="3200" spc="500" dirty="0">
                  <a:solidFill>
                    <a:schemeClr val="bg1"/>
                  </a:solidFill>
                </a:rPr>
                <a:t>Introductory Readings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Readings: </a:t>
            </a:r>
            <a:r>
              <a:rPr lang="en-US" i="1" dirty="0" smtClean="0"/>
              <a:t>agōn</a:t>
            </a:r>
            <a:r>
              <a:rPr lang="en-US" dirty="0" smtClean="0"/>
              <a:t>, </a:t>
            </a:r>
            <a:r>
              <a:rPr lang="en-US" i="1" dirty="0" smtClean="0"/>
              <a:t>pathos</a:t>
            </a:r>
            <a:r>
              <a:rPr lang="en-US" dirty="0" smtClean="0"/>
              <a:t>, danger!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Lucian </a:t>
            </a:r>
            <a:r>
              <a:rPr lang="en-US" i="1" dirty="0"/>
              <a:t>Slander, a Warning</a:t>
            </a:r>
          </a:p>
        </p:txBody>
      </p:sp>
    </p:spTree>
    <p:extLst>
      <p:ext uri="{BB962C8B-B14F-4D97-AF65-F5344CB8AC3E}">
        <p14:creationId xmlns:p14="http://schemas.microsoft.com/office/powerpoint/2010/main" val="25030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67" y="2075405"/>
            <a:ext cx="2606146" cy="34178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Lucian: Author Notes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217614" y="1828800"/>
            <a:ext cx="7147453" cy="4343400"/>
          </a:xfrm>
        </p:spPr>
        <p:txBody>
          <a:bodyPr/>
          <a:lstStyle/>
          <a:p>
            <a:r>
              <a:rPr lang="en-US" dirty="0"/>
              <a:t>ca. 120-ca. 190 </a:t>
            </a:r>
            <a:r>
              <a:rPr lang="en-US" dirty="0" smtClean="0"/>
              <a:t>CE</a:t>
            </a:r>
          </a:p>
          <a:p>
            <a:r>
              <a:rPr lang="en-US" dirty="0" smtClean="0"/>
              <a:t>Syrian (not Greek, ... or was he?)</a:t>
            </a:r>
          </a:p>
          <a:p>
            <a:r>
              <a:rPr lang="en-US" dirty="0" smtClean="0"/>
              <a:t>Sophist, satirist</a:t>
            </a:r>
          </a:p>
          <a:p>
            <a:r>
              <a:rPr lang="en-US" dirty="0" smtClean="0"/>
              <a:t>Widely travelled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11413" y="5617913"/>
            <a:ext cx="231345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Artist’s best guess...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389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8930" y="224852"/>
            <a:ext cx="1755671" cy="173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Botticelli’s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Apelles’!)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“Slander”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340" y="575912"/>
            <a:ext cx="10448144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000" kern="800" spc="100" dirty="0"/>
              <a:t>“Convinced that the prize is great, they elaborate their mutual stratagems, among which slander is at once the speediest and the most </a:t>
            </a:r>
            <a:r>
              <a:rPr lang="en-US" sz="4000" kern="800" spc="100" dirty="0" smtClean="0"/>
              <a:t>uncertain; </a:t>
            </a:r>
            <a:r>
              <a:rPr lang="en-US" sz="4000" kern="800" spc="100" dirty="0"/>
              <a:t>high are the hopes with which this child of envy or hatred is born ; pitiful, gloomy and disastrous the end to which it comes.” </a:t>
            </a:r>
            <a:r>
              <a:rPr lang="en-US" sz="4000" kern="800" spc="100" dirty="0" smtClean="0"/>
              <a:t>(Lucian </a:t>
            </a:r>
            <a:r>
              <a:rPr lang="en-US" sz="4000" i="1" kern="800" spc="100" dirty="0" smtClean="0"/>
              <a:t>Slander</a:t>
            </a:r>
            <a:r>
              <a:rPr lang="en-US" sz="4000" kern="800" spc="100" dirty="0" smtClean="0"/>
              <a:t> p</a:t>
            </a:r>
            <a:r>
              <a:rPr lang="en-US" sz="4000" kern="800" spc="100" dirty="0"/>
              <a:t>. 5)</a:t>
            </a:r>
          </a:p>
        </p:txBody>
      </p:sp>
    </p:spTree>
    <p:extLst>
      <p:ext uri="{BB962C8B-B14F-4D97-AF65-F5344CB8AC3E}">
        <p14:creationId xmlns:p14="http://schemas.microsoft.com/office/powerpoint/2010/main" val="28441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</a:t>
            </a:r>
            <a:r>
              <a:rPr lang="en-US" dirty="0" err="1" smtClean="0"/>
              <a:t>Seach</a:t>
            </a:r>
            <a:r>
              <a:rPr lang="en-US" dirty="0" smtClean="0"/>
              <a:t>: BU Chair in Rhetoric</a:t>
            </a:r>
            <a:endParaRPr lang="en-US" dirty="0"/>
          </a:p>
        </p:txBody>
      </p:sp>
      <p:pic>
        <p:nvPicPr>
          <p:cNvPr id="3" name="Picture 2" descr="Productividad y estrés laboral en Euro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3" y="1936567"/>
            <a:ext cx="4548239" cy="45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0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Slander, Counter Slander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3939002" cy="838201"/>
          </a:xfrm>
        </p:spPr>
        <p:txBody>
          <a:bodyPr/>
          <a:lstStyle/>
          <a:p>
            <a:pPr algn="r"/>
            <a:r>
              <a:rPr lang="en-US" sz="2800" dirty="0" smtClean="0"/>
              <a:t>Slander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032212" y="1761744"/>
            <a:ext cx="3939002" cy="838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Counter Slander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032212" y="2743200"/>
            <a:ext cx="3939002" cy="34289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“Hold on! ...”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15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3939002" cy="3428999"/>
          </a:xfrm>
        </p:spPr>
        <p:txBody>
          <a:bodyPr/>
          <a:lstStyle/>
          <a:p>
            <a:pPr marL="45720" indent="0" algn="r">
              <a:buNone/>
            </a:pPr>
            <a:r>
              <a:rPr lang="en-US" sz="2800" dirty="0" smtClean="0"/>
              <a:t>“Candidate Red ...”</a:t>
            </a:r>
            <a:endParaRPr lang="en-US" sz="2800" dirty="0"/>
          </a:p>
        </p:txBody>
      </p:sp>
      <p:pic>
        <p:nvPicPr>
          <p:cNvPr id="3074" name="Picture 2" descr="UT Austin doctoral reg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91" y="2781458"/>
            <a:ext cx="1439446" cy="24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21656" y="5404856"/>
            <a:ext cx="2345514" cy="513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kern="800" spc="100" dirty="0" smtClean="0"/>
              <a:t>Our President</a:t>
            </a:r>
            <a:endParaRPr lang="en-US" sz="2400" kern="800" spc="100" dirty="0"/>
          </a:p>
        </p:txBody>
      </p:sp>
    </p:spTree>
    <p:extLst>
      <p:ext uri="{BB962C8B-B14F-4D97-AF65-F5344CB8AC3E}">
        <p14:creationId xmlns:p14="http://schemas.microsoft.com/office/powerpoint/2010/main" val="11930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Readings: </a:t>
            </a:r>
            <a:r>
              <a:rPr lang="en-US" i="1" dirty="0"/>
              <a:t>agōn</a:t>
            </a:r>
            <a:r>
              <a:rPr lang="en-US" dirty="0"/>
              <a:t>, </a:t>
            </a:r>
            <a:r>
              <a:rPr lang="en-US" i="1" dirty="0"/>
              <a:t>pathos</a:t>
            </a:r>
            <a:r>
              <a:rPr lang="en-US" dirty="0"/>
              <a:t>, </a:t>
            </a:r>
            <a:r>
              <a:rPr lang="en-US" i="1" dirty="0"/>
              <a:t>paideia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Lucian </a:t>
            </a:r>
            <a:r>
              <a:rPr lang="en-US" i="1" dirty="0" smtClean="0"/>
              <a:t>The Vision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55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Tekhnē</a:t>
            </a:r>
            <a:r>
              <a:rPr lang="en-US" dirty="0" smtClean="0"/>
              <a:t> versus </a:t>
            </a:r>
            <a:r>
              <a:rPr lang="en-US" i="1" dirty="0" smtClean="0"/>
              <a:t>paideia</a:t>
            </a:r>
            <a:r>
              <a:rPr lang="en-US" dirty="0" smtClean="0"/>
              <a:t> </a:t>
            </a:r>
            <a:r>
              <a:rPr lang="en-US" sz="3600" dirty="0" smtClean="0"/>
              <a:t>(impressions)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tekhnē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paideia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Foci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94414"/>
              </p:ext>
            </p:extLst>
          </p:nvPr>
        </p:nvGraphicFramePr>
        <p:xfrm>
          <a:off x="1625599" y="2286000"/>
          <a:ext cx="893762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sophia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agōn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paideia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pathos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434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Foci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3736"/>
              </p:ext>
            </p:extLst>
          </p:nvPr>
        </p:nvGraphicFramePr>
        <p:xfrm>
          <a:off x="1625599" y="2286000"/>
          <a:ext cx="893762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sophia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“wisdom/skill”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agōn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paideia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pathos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434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Foci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35212"/>
              </p:ext>
            </p:extLst>
          </p:nvPr>
        </p:nvGraphicFramePr>
        <p:xfrm>
          <a:off x="1625599" y="2286000"/>
          <a:ext cx="893762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sophia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“wisdom/skill”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agōn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“contest/struggle”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paideia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pathos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434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Foci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11340"/>
              </p:ext>
            </p:extLst>
          </p:nvPr>
        </p:nvGraphicFramePr>
        <p:xfrm>
          <a:off x="1625599" y="2286000"/>
          <a:ext cx="893762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sophia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“wisdom/skill”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agōn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“contest/struggle”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paideia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“education/culture”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pathos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434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74513"/>
              </p:ext>
            </p:extLst>
          </p:nvPr>
        </p:nvGraphicFramePr>
        <p:xfrm>
          <a:off x="1625599" y="2286000"/>
          <a:ext cx="8937626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sophia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“wisdom/skill”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agōn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“contest/struggle”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paideia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“education/culture”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i="1" dirty="0" smtClean="0"/>
                        <a:t>pathos</a:t>
                      </a:r>
                      <a:endParaRPr lang="en-US" sz="4400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“emotion/passion”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43478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Foci</a:t>
            </a:r>
          </a:p>
        </p:txBody>
      </p:sp>
    </p:spTree>
    <p:extLst>
      <p:ext uri="{BB962C8B-B14F-4D97-AF65-F5344CB8AC3E}">
        <p14:creationId xmlns:p14="http://schemas.microsoft.com/office/powerpoint/2010/main" val="74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608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Next Assignment</a:t>
            </a:r>
          </a:p>
          <a:p>
            <a:pPr lvl="1"/>
            <a:r>
              <a:rPr lang="en-US" dirty="0" smtClean="0"/>
              <a:t>Historical, Geographical Background</a:t>
            </a:r>
          </a:p>
          <a:p>
            <a:pPr lvl="0"/>
            <a:r>
              <a:rPr lang="en-US" dirty="0" smtClean="0"/>
              <a:t>Class Procedures, etc. (cont’d)</a:t>
            </a:r>
          </a:p>
          <a:p>
            <a:pPr lvl="1"/>
            <a:r>
              <a:rPr lang="en-US" dirty="0" smtClean="0"/>
              <a:t>Accommodations, Graded Quiz responses</a:t>
            </a:r>
          </a:p>
          <a:p>
            <a:pPr lvl="0"/>
            <a:r>
              <a:rPr lang="en-US" dirty="0" smtClean="0"/>
              <a:t>Readings: </a:t>
            </a:r>
            <a:r>
              <a:rPr lang="en-US" i="1" dirty="0" smtClean="0"/>
              <a:t>agōn</a:t>
            </a:r>
            <a:r>
              <a:rPr lang="en-US" dirty="0" smtClean="0"/>
              <a:t>, </a:t>
            </a:r>
            <a:r>
              <a:rPr lang="en-US" i="1" dirty="0" smtClean="0"/>
              <a:t>pathos</a:t>
            </a:r>
            <a:r>
              <a:rPr lang="en-US" dirty="0" smtClean="0"/>
              <a:t>, danger!</a:t>
            </a:r>
          </a:p>
          <a:p>
            <a:pPr lvl="1"/>
            <a:r>
              <a:rPr lang="en-US" dirty="0" smtClean="0"/>
              <a:t>Lucian </a:t>
            </a:r>
            <a:r>
              <a:rPr lang="en-US" i="1" dirty="0" smtClean="0"/>
              <a:t>Slander, a Warning</a:t>
            </a:r>
          </a:p>
          <a:p>
            <a:pPr lvl="0"/>
            <a:r>
              <a:rPr lang="en-US" dirty="0" smtClean="0"/>
              <a:t>Readings: </a:t>
            </a:r>
            <a:r>
              <a:rPr lang="en-US" i="1" dirty="0"/>
              <a:t>agōn</a:t>
            </a:r>
            <a:r>
              <a:rPr lang="en-US" dirty="0"/>
              <a:t>, </a:t>
            </a:r>
            <a:r>
              <a:rPr lang="en-US" i="1" dirty="0" smtClean="0"/>
              <a:t>pathos</a:t>
            </a:r>
            <a:r>
              <a:rPr lang="en-US" dirty="0" smtClean="0"/>
              <a:t>, </a:t>
            </a:r>
            <a:r>
              <a:rPr lang="en-US" i="1" dirty="0" smtClean="0"/>
              <a:t>paideia</a:t>
            </a:r>
          </a:p>
          <a:p>
            <a:pPr lvl="1"/>
            <a:r>
              <a:rPr lang="en-US" dirty="0" smtClean="0"/>
              <a:t>Lucian </a:t>
            </a:r>
            <a:r>
              <a:rPr lang="en-US" i="1" dirty="0" smtClean="0"/>
              <a:t>The 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sophia, agōn, paideia, pathos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19-jan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Next Assignment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Historical, Geographical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Class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Accommodations, Graded Quiz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14000"/>
          </a:lnSpc>
          <a:defRPr sz="4000" kern="800" spc="1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12D7608-2688-40C9-BE75-FB02DF162978}" vid="{C6936DE9-E8D1-4BE1-AF4C-26EBEB512BD8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918</Words>
  <Application>Microsoft Office PowerPoint</Application>
  <PresentationFormat>Custom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World Presentation 16x9</vt:lpstr>
      <vt:lpstr>PowerPoint Presentation</vt:lpstr>
      <vt:lpstr>Thematic Foci</vt:lpstr>
      <vt:lpstr>Thematic Foci</vt:lpstr>
      <vt:lpstr>Thematic Foci</vt:lpstr>
      <vt:lpstr>Thematic Foci</vt:lpstr>
      <vt:lpstr>Thematic Foci</vt:lpstr>
      <vt:lpstr>Agenda</vt:lpstr>
      <vt:lpstr>Next Assignment</vt:lpstr>
      <vt:lpstr>Class Procedures</vt:lpstr>
      <vt:lpstr>Readings: agōn, pathos, danger!</vt:lpstr>
      <vt:lpstr>Lucian: Author Notes</vt:lpstr>
      <vt:lpstr>PowerPoint Presentation</vt:lpstr>
      <vt:lpstr>PowerPoint Presentation</vt:lpstr>
      <vt:lpstr>Job Seach: BU Chair in Rhetoric</vt:lpstr>
      <vt:lpstr>Project Slander, Counter Slander</vt:lpstr>
      <vt:lpstr>Readings: agōn, pathos, paideia</vt:lpstr>
      <vt:lpstr>Tekhnē versus paideia (impressions)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Scholtz, Andrew</dc:creator>
  <cp:lastModifiedBy>Scholtz, Andrew</cp:lastModifiedBy>
  <cp:revision>152</cp:revision>
  <cp:lastPrinted>2023-01-19T14:44:46Z</cp:lastPrinted>
  <dcterms:created xsi:type="dcterms:W3CDTF">2018-01-16T01:39:40Z</dcterms:created>
  <dcterms:modified xsi:type="dcterms:W3CDTF">2023-01-19T16:28:33Z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