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1" r:id="rId1"/>
  </p:sldMasterIdLst>
  <p:notesMasterIdLst>
    <p:notesMasterId r:id="rId21"/>
  </p:notesMasterIdLst>
  <p:sldIdLst>
    <p:sldId id="256" r:id="rId2"/>
    <p:sldId id="341" r:id="rId3"/>
    <p:sldId id="339" r:id="rId4"/>
    <p:sldId id="309" r:id="rId5"/>
    <p:sldId id="355" r:id="rId6"/>
    <p:sldId id="344" r:id="rId7"/>
    <p:sldId id="345" r:id="rId8"/>
    <p:sldId id="343" r:id="rId9"/>
    <p:sldId id="346" r:id="rId10"/>
    <p:sldId id="342" r:id="rId11"/>
    <p:sldId id="347" r:id="rId12"/>
    <p:sldId id="348" r:id="rId13"/>
    <p:sldId id="349" r:id="rId14"/>
    <p:sldId id="356" r:id="rId15"/>
    <p:sldId id="350" r:id="rId16"/>
    <p:sldId id="351" r:id="rId17"/>
    <p:sldId id="352" r:id="rId18"/>
    <p:sldId id="353" r:id="rId19"/>
    <p:sldId id="354" r:id="rId20"/>
  </p:sldIdLst>
  <p:sldSz cx="12188825"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767">
          <p15:clr>
            <a:srgbClr val="A4A3A4"/>
          </p15:clr>
        </p15:guide>
        <p15:guide id="2" pos="5207">
          <p15:clr>
            <a:srgbClr val="A4A3A4"/>
          </p15:clr>
        </p15:guide>
        <p15:guide id="3" orient="horz" pos="1152">
          <p15:clr>
            <a:srgbClr val="A4A3A4"/>
          </p15:clr>
        </p15:guide>
        <p15:guide id="4" pos="5087">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799" autoAdjust="0"/>
    <p:restoredTop sz="96323" autoAdjust="0"/>
  </p:normalViewPr>
  <p:slideViewPr>
    <p:cSldViewPr snapToGrid="0" showGuides="1">
      <p:cViewPr varScale="1">
        <p:scale>
          <a:sx n="81" d="100"/>
          <a:sy n="81" d="100"/>
        </p:scale>
        <p:origin x="1099" y="67"/>
      </p:cViewPr>
      <p:guideLst>
        <p:guide pos="767"/>
        <p:guide pos="5207"/>
        <p:guide orient="horz" pos="1152"/>
        <p:guide pos="5087"/>
      </p:guideLst>
    </p:cSldViewPr>
  </p:slideViewPr>
  <p:outlineViewPr>
    <p:cViewPr>
      <p:scale>
        <a:sx n="33" d="100"/>
        <a:sy n="33" d="100"/>
      </p:scale>
      <p:origin x="0" y="-293"/>
    </p:cViewPr>
  </p:outlineViewPr>
  <p:notesTextViewPr>
    <p:cViewPr>
      <p:scale>
        <a:sx n="1" d="1"/>
        <a:sy n="1" d="1"/>
      </p:scale>
      <p:origin x="0" y="0"/>
    </p:cViewPr>
  </p:notesTextViewPr>
  <p:sorterViewPr>
    <p:cViewPr>
      <p:scale>
        <a:sx n="60" d="100"/>
        <a:sy n="60" d="100"/>
      </p:scale>
      <p:origin x="0" y="0"/>
    </p:cViewPr>
  </p:sorterViewPr>
  <p:notesViewPr>
    <p:cSldViewPr snapToGrid="0" showGuides="1">
      <p:cViewPr varScale="1">
        <p:scale>
          <a:sx n="61" d="100"/>
          <a:sy n="61" d="100"/>
        </p:scale>
        <p:origin x="3139" y="3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D3EDF9E0-DA7B-4586-9EB0-CFEE6A538B90}" type="datetimeFigureOut">
              <a:rPr lang="en-US" smtClean="0"/>
              <a:t>2/23/2026</a:t>
            </a:fld>
            <a:endParaRPr lang="en-US"/>
          </a:p>
        </p:txBody>
      </p:sp>
      <p:sp>
        <p:nvSpPr>
          <p:cNvPr id="4" name="Slide Image Placeholder 3"/>
          <p:cNvSpPr>
            <a:spLocks noGrp="1" noRot="1" noChangeAspect="1"/>
          </p:cNvSpPr>
          <p:nvPr>
            <p:ph type="sldImg" idx="2"/>
          </p:nvPr>
        </p:nvSpPr>
        <p:spPr>
          <a:xfrm>
            <a:off x="1705323" y="623750"/>
            <a:ext cx="3599754" cy="2025374"/>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2806149"/>
            <a:ext cx="5607050" cy="5866501"/>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404380E7-9623-425C-A2B1-EAFFF661835E}" type="slidenum">
              <a:rPr lang="en-US" smtClean="0"/>
              <a:t>‹#›</a:t>
            </a:fld>
            <a:endParaRPr lang="en-US"/>
          </a:p>
        </p:txBody>
      </p:sp>
    </p:spTree>
    <p:extLst>
      <p:ext uri="{BB962C8B-B14F-4D97-AF65-F5344CB8AC3E}">
        <p14:creationId xmlns:p14="http://schemas.microsoft.com/office/powerpoint/2010/main" val="1813199627"/>
      </p:ext>
    </p:extLst>
  </p:cSld>
  <p:clrMap bg1="lt1" tx1="dk1" bg2="lt2" tx2="dk2" accent1="accent1" accent2="accent2" accent3="accent3" accent4="accent4" accent5="accent5" accent6="accent6" hlink="hlink" folHlink="folHlink"/>
  <p:notesStyle>
    <a:lvl1pPr marL="0" algn="l" defTabSz="914400" rtl="0" eaLnBrk="1" latinLnBrk="0" hangingPunct="1">
      <a:spcAft>
        <a:spcPts val="600"/>
      </a:spcAft>
      <a:defRPr sz="1200" kern="1200">
        <a:solidFill>
          <a:schemeClr val="tx1"/>
        </a:solidFill>
        <a:latin typeface="+mn-lt"/>
        <a:ea typeface="+mn-ea"/>
        <a:cs typeface="+mn-cs"/>
      </a:defRPr>
    </a:lvl1pPr>
    <a:lvl2pPr marL="457200" algn="l" defTabSz="914400" rtl="0" eaLnBrk="1" latinLnBrk="0" hangingPunct="1">
      <a:spcAft>
        <a:spcPts val="600"/>
      </a:spcAft>
      <a:defRPr sz="1200" kern="1200">
        <a:solidFill>
          <a:schemeClr val="tx1"/>
        </a:solidFill>
        <a:latin typeface="+mn-lt"/>
        <a:ea typeface="+mn-ea"/>
        <a:cs typeface="+mn-cs"/>
      </a:defRPr>
    </a:lvl2pPr>
    <a:lvl3pPr marL="914400" algn="l" defTabSz="914400" rtl="0" eaLnBrk="1" latinLnBrk="0" hangingPunct="1">
      <a:spcAft>
        <a:spcPts val="600"/>
      </a:spcAft>
      <a:defRPr sz="1200" kern="1200">
        <a:solidFill>
          <a:schemeClr val="tx1"/>
        </a:solidFill>
        <a:latin typeface="+mn-lt"/>
        <a:ea typeface="+mn-ea"/>
        <a:cs typeface="+mn-cs"/>
      </a:defRPr>
    </a:lvl3pPr>
    <a:lvl4pPr marL="1371600" algn="l" defTabSz="914400" rtl="0" eaLnBrk="1" latinLnBrk="0" hangingPunct="1">
      <a:spcAft>
        <a:spcPts val="600"/>
      </a:spcAft>
      <a:defRPr sz="1200" kern="1200">
        <a:solidFill>
          <a:schemeClr val="tx1"/>
        </a:solidFill>
        <a:latin typeface="+mn-lt"/>
        <a:ea typeface="+mn-ea"/>
        <a:cs typeface="+mn-cs"/>
      </a:defRPr>
    </a:lvl4pPr>
    <a:lvl5pPr marL="1828800" algn="l" defTabSz="914400" rtl="0" eaLnBrk="1" latinLnBrk="0" hangingPunct="1">
      <a:spcAft>
        <a:spcPts val="60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04975" y="623888"/>
            <a:ext cx="3600450" cy="20256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04380E7-9623-425C-A2B1-EAFFF661835E}" type="slidenum">
              <a:rPr lang="en-US" smtClean="0"/>
              <a:t>1</a:t>
            </a:fld>
            <a:endParaRPr lang="en-US"/>
          </a:p>
        </p:txBody>
      </p:sp>
    </p:spTree>
    <p:extLst>
      <p:ext uri="{BB962C8B-B14F-4D97-AF65-F5344CB8AC3E}">
        <p14:creationId xmlns:p14="http://schemas.microsoft.com/office/powerpoint/2010/main" val="5141065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04975" y="623888"/>
            <a:ext cx="3600450" cy="2025650"/>
          </a:xfrm>
        </p:spPr>
      </p:sp>
      <p:sp>
        <p:nvSpPr>
          <p:cNvPr id="3" name="Notes Placeholder 2"/>
          <p:cNvSpPr>
            <a:spLocks noGrp="1"/>
          </p:cNvSpPr>
          <p:nvPr>
            <p:ph type="body" idx="1"/>
          </p:nvPr>
        </p:nvSpPr>
        <p:spPr/>
        <p:txBody>
          <a:bodyPr/>
          <a:lstStyle/>
          <a:p>
            <a:r>
              <a:rPr lang="en-US" dirty="0"/>
              <a:t>and tis is how we’re going to go about investigating those.</a:t>
            </a:r>
          </a:p>
        </p:txBody>
      </p:sp>
      <p:sp>
        <p:nvSpPr>
          <p:cNvPr id="4" name="Slide Number Placeholder 3"/>
          <p:cNvSpPr>
            <a:spLocks noGrp="1"/>
          </p:cNvSpPr>
          <p:nvPr>
            <p:ph type="sldNum" sz="quarter" idx="5"/>
          </p:nvPr>
        </p:nvSpPr>
        <p:spPr/>
        <p:txBody>
          <a:bodyPr/>
          <a:lstStyle/>
          <a:p>
            <a:fld id="{404380E7-9623-425C-A2B1-EAFFF661835E}" type="slidenum">
              <a:rPr lang="en-US" smtClean="0"/>
              <a:t>10</a:t>
            </a:fld>
            <a:endParaRPr lang="en-US"/>
          </a:p>
        </p:txBody>
      </p:sp>
    </p:spTree>
    <p:extLst>
      <p:ext uri="{BB962C8B-B14F-4D97-AF65-F5344CB8AC3E}">
        <p14:creationId xmlns:p14="http://schemas.microsoft.com/office/powerpoint/2010/main" val="24925105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04380E7-9623-425C-A2B1-EAFFF661835E}" type="slidenum">
              <a:rPr lang="en-US" smtClean="0"/>
              <a:t>11</a:t>
            </a:fld>
            <a:endParaRPr lang="en-US"/>
          </a:p>
        </p:txBody>
      </p:sp>
    </p:spTree>
    <p:extLst>
      <p:ext uri="{BB962C8B-B14F-4D97-AF65-F5344CB8AC3E}">
        <p14:creationId xmlns:p14="http://schemas.microsoft.com/office/powerpoint/2010/main" val="8970240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04380E7-9623-425C-A2B1-EAFFF661835E}" type="slidenum">
              <a:rPr lang="en-US" smtClean="0"/>
              <a:t>12</a:t>
            </a:fld>
            <a:endParaRPr lang="en-US"/>
          </a:p>
        </p:txBody>
      </p:sp>
    </p:spTree>
    <p:extLst>
      <p:ext uri="{BB962C8B-B14F-4D97-AF65-F5344CB8AC3E}">
        <p14:creationId xmlns:p14="http://schemas.microsoft.com/office/powerpoint/2010/main" val="1836921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04380E7-9623-425C-A2B1-EAFFF661835E}" type="slidenum">
              <a:rPr lang="en-US" smtClean="0"/>
              <a:t>13</a:t>
            </a:fld>
            <a:endParaRPr lang="en-US"/>
          </a:p>
        </p:txBody>
      </p:sp>
    </p:spTree>
    <p:extLst>
      <p:ext uri="{BB962C8B-B14F-4D97-AF65-F5344CB8AC3E}">
        <p14:creationId xmlns:p14="http://schemas.microsoft.com/office/powerpoint/2010/main" val="7054165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04975" y="623888"/>
            <a:ext cx="3600450" cy="2025650"/>
          </a:xfrm>
        </p:spPr>
      </p:sp>
      <p:sp>
        <p:nvSpPr>
          <p:cNvPr id="3" name="Notes Placeholder 2"/>
          <p:cNvSpPr>
            <a:spLocks noGrp="1"/>
          </p:cNvSpPr>
          <p:nvPr>
            <p:ph type="body" idx="1"/>
          </p:nvPr>
        </p:nvSpPr>
        <p:spPr/>
        <p:txBody>
          <a:bodyPr/>
          <a:lstStyle/>
          <a:p>
            <a:r>
              <a:rPr lang="en-US" dirty="0"/>
              <a:t>[explain each] We probably will concentrate mostly on 1 and 2.</a:t>
            </a:r>
          </a:p>
        </p:txBody>
      </p:sp>
      <p:sp>
        <p:nvSpPr>
          <p:cNvPr id="4" name="Slide Number Placeholder 3"/>
          <p:cNvSpPr>
            <a:spLocks noGrp="1"/>
          </p:cNvSpPr>
          <p:nvPr>
            <p:ph type="sldNum" sz="quarter" idx="5"/>
          </p:nvPr>
        </p:nvSpPr>
        <p:spPr/>
        <p:txBody>
          <a:bodyPr/>
          <a:lstStyle/>
          <a:p>
            <a:fld id="{404380E7-9623-425C-A2B1-EAFFF661835E}" type="slidenum">
              <a:rPr lang="en-US" smtClean="0"/>
              <a:t>14</a:t>
            </a:fld>
            <a:endParaRPr lang="en-US"/>
          </a:p>
        </p:txBody>
      </p:sp>
    </p:spTree>
    <p:extLst>
      <p:ext uri="{BB962C8B-B14F-4D97-AF65-F5344CB8AC3E}">
        <p14:creationId xmlns:p14="http://schemas.microsoft.com/office/powerpoint/2010/main" val="7909861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04975" y="623888"/>
            <a:ext cx="3600450" cy="2025650"/>
          </a:xfrm>
        </p:spPr>
      </p:sp>
      <p:sp>
        <p:nvSpPr>
          <p:cNvPr id="3" name="Notes Placeholder 2"/>
          <p:cNvSpPr>
            <a:spLocks noGrp="1"/>
          </p:cNvSpPr>
          <p:nvPr>
            <p:ph type="body" idx="1"/>
          </p:nvPr>
        </p:nvSpPr>
        <p:spPr/>
        <p:txBody>
          <a:bodyPr/>
          <a:lstStyle/>
          <a:p>
            <a:r>
              <a:rPr lang="en-US" dirty="0"/>
              <a:t>“My adversary here seems to me to be taking this course, not, as he says, because of his concern for the interests of the state, but because of his grief over the dead men, and in the </a:t>
            </a:r>
            <a:r>
              <a:rPr lang="en-US" dirty="0" err="1"/>
              <a:t>endeavour</a:t>
            </a:r>
            <a:r>
              <a:rPr lang="en-US" dirty="0"/>
              <a:t> to avenge them upon the man who caused their death.” (p. 447)</a:t>
            </a:r>
          </a:p>
          <a:p>
            <a:r>
              <a:rPr lang="en-US" dirty="0"/>
              <a:t>“The young man conceded the honour to him by right of age and abstained from the name of sovereignty…. it was he who plucked lads from their homes, who made a mockery of marriages; it was for him that maids were carried off; and whatever deeds of blood there were, whatever banishments, confiscations of property, applications of torture, and outrages—all these were a young mans emprises.” (p. 449)</a:t>
            </a:r>
          </a:p>
          <a:p>
            <a:r>
              <a:rPr lang="en-US" dirty="0"/>
              <a:t>“Alone, alone, I climbed the hill to front the tyranny that was so strong and many-headed—yet, not alone but with my sword that shared the fray with me and in its turn was tyrant-slayer too. I had my death in prospect, but sought to purchase our common liberty with the shedding of my own blood.” (p. 451)</a:t>
            </a:r>
          </a:p>
          <a:p>
            <a:r>
              <a:rPr lang="en-US" dirty="0"/>
              <a:t>“I am here, then, to bring you democracy, to notify all that they may now take heart, and to herald the glad tidings of liberty.” (p. 453)</a:t>
            </a:r>
          </a:p>
          <a:p>
            <a:r>
              <a:rPr lang="en-US" dirty="0"/>
              <a:t>procatalepsis:</a:t>
            </a:r>
          </a:p>
          <a:p>
            <a:r>
              <a:rPr lang="en-US" dirty="0"/>
              <a:t>“Why, pray, do you make the people ungrateful towards me?”</a:t>
            </a:r>
          </a:p>
          <a:p>
            <a:r>
              <a:rPr lang="en-US" dirty="0"/>
              <a:t>“’Because you did not slay the tyrant himself; and the law bestows the reward upon the slayer of a tyrant!’” (p. 457)</a:t>
            </a:r>
          </a:p>
          <a:p>
            <a:r>
              <a:rPr lang="en-US" i="0" dirty="0"/>
              <a:t>“</a:t>
            </a:r>
            <a:r>
              <a:rPr lang="en-US" b="0" i="0" dirty="0">
                <a:solidFill>
                  <a:srgbClr val="333333"/>
                </a:solidFill>
                <a:effectLst/>
                <a:latin typeface="zephtextregular"/>
              </a:rPr>
              <a:t>’But the law,’ you say, ‘</a:t>
            </a:r>
            <a:r>
              <a:rPr lang="en-US" b="0" i="0" dirty="0" err="1">
                <a:solidFill>
                  <a:srgbClr val="333333"/>
                </a:solidFill>
                <a:effectLst/>
                <a:latin typeface="zephtextregular"/>
              </a:rPr>
              <a:t>scrutinises</a:t>
            </a:r>
            <a:r>
              <a:rPr lang="en-US" b="0" i="0" dirty="0">
                <a:solidFill>
                  <a:srgbClr val="333333"/>
                </a:solidFill>
                <a:effectLst/>
                <a:latin typeface="zephtextregular"/>
              </a:rPr>
              <a:t> only the main point in the facts of the case, ignoring all the incidentals and raising no further question!” What! was there not once a man who obtained the guerdon of a tyrannicide by just driving a tyrant into exile?’” (p. 461)</a:t>
            </a:r>
          </a:p>
        </p:txBody>
      </p:sp>
      <p:sp>
        <p:nvSpPr>
          <p:cNvPr id="4" name="Slide Number Placeholder 3"/>
          <p:cNvSpPr>
            <a:spLocks noGrp="1"/>
          </p:cNvSpPr>
          <p:nvPr>
            <p:ph type="sldNum" sz="quarter" idx="5"/>
          </p:nvPr>
        </p:nvSpPr>
        <p:spPr/>
        <p:txBody>
          <a:bodyPr/>
          <a:lstStyle/>
          <a:p>
            <a:fld id="{404380E7-9623-425C-A2B1-EAFFF661835E}" type="slidenum">
              <a:rPr lang="en-US" smtClean="0"/>
              <a:t>15</a:t>
            </a:fld>
            <a:endParaRPr lang="en-US"/>
          </a:p>
        </p:txBody>
      </p:sp>
    </p:spTree>
    <p:extLst>
      <p:ext uri="{BB962C8B-B14F-4D97-AF65-F5344CB8AC3E}">
        <p14:creationId xmlns:p14="http://schemas.microsoft.com/office/powerpoint/2010/main" val="27780555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04380E7-9623-425C-A2B1-EAFFF661835E}" type="slidenum">
              <a:rPr lang="en-US" smtClean="0"/>
              <a:t>16</a:t>
            </a:fld>
            <a:endParaRPr lang="en-US"/>
          </a:p>
        </p:txBody>
      </p:sp>
    </p:spTree>
    <p:extLst>
      <p:ext uri="{BB962C8B-B14F-4D97-AF65-F5344CB8AC3E}">
        <p14:creationId xmlns:p14="http://schemas.microsoft.com/office/powerpoint/2010/main" val="7145624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04975" y="623888"/>
            <a:ext cx="3600450" cy="20256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04380E7-9623-425C-A2B1-EAFFF661835E}" type="slidenum">
              <a:rPr lang="en-US" smtClean="0"/>
              <a:t>17</a:t>
            </a:fld>
            <a:endParaRPr lang="en-US"/>
          </a:p>
        </p:txBody>
      </p:sp>
    </p:spTree>
    <p:extLst>
      <p:ext uri="{BB962C8B-B14F-4D97-AF65-F5344CB8AC3E}">
        <p14:creationId xmlns:p14="http://schemas.microsoft.com/office/powerpoint/2010/main" val="24098505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04380E7-9623-425C-A2B1-EAFFF661835E}" type="slidenum">
              <a:rPr lang="en-US" smtClean="0"/>
              <a:t>18</a:t>
            </a:fld>
            <a:endParaRPr lang="en-US"/>
          </a:p>
        </p:txBody>
      </p:sp>
    </p:spTree>
    <p:extLst>
      <p:ext uri="{BB962C8B-B14F-4D97-AF65-F5344CB8AC3E}">
        <p14:creationId xmlns:p14="http://schemas.microsoft.com/office/powerpoint/2010/main" val="21378439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04380E7-9623-425C-A2B1-EAFFF661835E}" type="slidenum">
              <a:rPr lang="en-US" smtClean="0"/>
              <a:t>19</a:t>
            </a:fld>
            <a:endParaRPr lang="en-US"/>
          </a:p>
        </p:txBody>
      </p:sp>
    </p:spTree>
    <p:extLst>
      <p:ext uri="{BB962C8B-B14F-4D97-AF65-F5344CB8AC3E}">
        <p14:creationId xmlns:p14="http://schemas.microsoft.com/office/powerpoint/2010/main" val="25326862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04975" y="623888"/>
            <a:ext cx="3600450" cy="20256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You’ll remember that last time Bianca read for us a passage from one of two surviving declamations, or </a:t>
            </a:r>
            <a:r>
              <a:rPr lang="en-US" i="1" dirty="0"/>
              <a:t>meletai</a:t>
            </a:r>
            <a:r>
              <a:rPr lang="en-US" i="0" dirty="0"/>
              <a:t>, by the sophist Polemon. I asked what the speaker’s aim was, and it was agreed that he sought to demonstrate his son’s superior courage at the battle of Marathon in 490 BCE, that with a view to being selected to deliver the speech honoring the 192 </a:t>
            </a:r>
            <a:r>
              <a:rPr lang="en-US" i="0" dirty="0" err="1"/>
              <a:t>greeks</a:t>
            </a:r>
            <a:r>
              <a:rPr lang="en-US" i="0" dirty="0"/>
              <a:t> who had died in the battle.</a:t>
            </a:r>
            <a:endParaRPr lang="en-US" dirty="0"/>
          </a:p>
        </p:txBody>
      </p:sp>
      <p:sp>
        <p:nvSpPr>
          <p:cNvPr id="4" name="Slide Number Placeholder 3"/>
          <p:cNvSpPr>
            <a:spLocks noGrp="1"/>
          </p:cNvSpPr>
          <p:nvPr>
            <p:ph type="sldNum" sz="quarter" idx="5"/>
          </p:nvPr>
        </p:nvSpPr>
        <p:spPr/>
        <p:txBody>
          <a:bodyPr/>
          <a:lstStyle/>
          <a:p>
            <a:fld id="{69C971FF-EF28-4195-A575-329446EFAA55}" type="slidenum">
              <a:rPr lang="en-US" smtClean="0"/>
              <a:t>2</a:t>
            </a:fld>
            <a:endParaRPr lang="en-US"/>
          </a:p>
        </p:txBody>
      </p:sp>
    </p:spTree>
    <p:extLst>
      <p:ext uri="{BB962C8B-B14F-4D97-AF65-F5344CB8AC3E}">
        <p14:creationId xmlns:p14="http://schemas.microsoft.com/office/powerpoint/2010/main" val="40470328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04975" y="623888"/>
            <a:ext cx="3600450" cy="2025650"/>
          </a:xfrm>
        </p:spPr>
      </p:sp>
      <p:sp>
        <p:nvSpPr>
          <p:cNvPr id="3" name="Notes Placeholder 2"/>
          <p:cNvSpPr>
            <a:spLocks noGrp="1"/>
          </p:cNvSpPr>
          <p:nvPr>
            <p:ph type="body" idx="1"/>
          </p:nvPr>
        </p:nvSpPr>
        <p:spPr/>
        <p:txBody>
          <a:bodyPr/>
          <a:lstStyle/>
          <a:p>
            <a:r>
              <a:rPr lang="en-US" i="0" dirty="0"/>
              <a:t>but that was the </a:t>
            </a:r>
            <a:r>
              <a:rPr lang="en-US" i="1" dirty="0"/>
              <a:t>fictitious</a:t>
            </a:r>
            <a:r>
              <a:rPr lang="en-US" i="0" dirty="0"/>
              <a:t> speaker, whereas the declaimer, none other than Polemon, will have created and, one assumes, performed the piece some 600 years after the dramatic date of the piece. not only that, this is but one of two speeches Polemon composed, one for each of the two fathers, and it stands to reason that the declaimer did his best to in behalf of each of the two fictitious speakers.</a:t>
            </a:r>
          </a:p>
          <a:p>
            <a:r>
              <a:rPr lang="en-US" i="0" dirty="0"/>
              <a:t>so, what’s the deal, who wins this contrived debate? if memory serves, two suggestions emerged. On the one hand, the real-life speaker — we’ll call him the “declaimer“ — has the chance to score points for demonstrating rhetorical skill. On the other hand, declaimer and his real-life audience have a chance to relive a moment of ancient Greek greatness.</a:t>
            </a:r>
            <a:endParaRPr lang="en-US" dirty="0"/>
          </a:p>
        </p:txBody>
      </p:sp>
      <p:sp>
        <p:nvSpPr>
          <p:cNvPr id="4" name="Slide Number Placeholder 3"/>
          <p:cNvSpPr>
            <a:spLocks noGrp="1"/>
          </p:cNvSpPr>
          <p:nvPr>
            <p:ph type="sldNum" sz="quarter" idx="5"/>
          </p:nvPr>
        </p:nvSpPr>
        <p:spPr/>
        <p:txBody>
          <a:bodyPr/>
          <a:lstStyle/>
          <a:p>
            <a:fld id="{69C971FF-EF28-4195-A575-329446EFAA55}" type="slidenum">
              <a:rPr lang="en-US" smtClean="0"/>
              <a:t>3</a:t>
            </a:fld>
            <a:endParaRPr lang="en-US"/>
          </a:p>
        </p:txBody>
      </p:sp>
    </p:spTree>
    <p:extLst>
      <p:ext uri="{BB962C8B-B14F-4D97-AF65-F5344CB8AC3E}">
        <p14:creationId xmlns:p14="http://schemas.microsoft.com/office/powerpoint/2010/main" val="34706205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04975" y="623888"/>
            <a:ext cx="3600450" cy="2025650"/>
          </a:xfrm>
        </p:spPr>
      </p:sp>
      <p:sp>
        <p:nvSpPr>
          <p:cNvPr id="3" name="Notes Placeholder 2"/>
          <p:cNvSpPr>
            <a:spLocks noGrp="1"/>
          </p:cNvSpPr>
          <p:nvPr>
            <p:ph type="body" idx="1"/>
          </p:nvPr>
        </p:nvSpPr>
        <p:spPr/>
        <p:txBody>
          <a:bodyPr/>
          <a:lstStyle/>
          <a:p>
            <a:r>
              <a:rPr lang="en-US" dirty="0"/>
              <a:t>if only it were that simple for Lucian, an author known for his tongue-in-cheek treatment of all manner of topics.</a:t>
            </a:r>
          </a:p>
          <a:p>
            <a:r>
              <a:rPr lang="en-US" dirty="0"/>
              <a:t>so we’re wondering what the point of the speech is. it can’t be to advocate for the slaying of despotic rulers; that would be, well, dangerous. so there must exist other possibilities.</a:t>
            </a:r>
          </a:p>
        </p:txBody>
      </p:sp>
      <p:sp>
        <p:nvSpPr>
          <p:cNvPr id="4" name="Slide Number Placeholder 3"/>
          <p:cNvSpPr>
            <a:spLocks noGrp="1"/>
          </p:cNvSpPr>
          <p:nvPr>
            <p:ph type="sldNum" sz="quarter" idx="5"/>
          </p:nvPr>
        </p:nvSpPr>
        <p:spPr/>
        <p:txBody>
          <a:bodyPr/>
          <a:lstStyle/>
          <a:p>
            <a:fld id="{69C971FF-EF28-4195-A575-329446EFAA55}" type="slidenum">
              <a:rPr lang="en-US" smtClean="0"/>
              <a:t>4</a:t>
            </a:fld>
            <a:endParaRPr lang="en-US"/>
          </a:p>
        </p:txBody>
      </p:sp>
    </p:spTree>
    <p:extLst>
      <p:ext uri="{BB962C8B-B14F-4D97-AF65-F5344CB8AC3E}">
        <p14:creationId xmlns:p14="http://schemas.microsoft.com/office/powerpoint/2010/main" val="14642870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04380E7-9623-425C-A2B1-EAFFF661835E}" type="slidenum">
              <a:rPr lang="en-US" smtClean="0"/>
              <a:t>5</a:t>
            </a:fld>
            <a:endParaRPr lang="en-US"/>
          </a:p>
        </p:txBody>
      </p:sp>
    </p:spTree>
    <p:extLst>
      <p:ext uri="{BB962C8B-B14F-4D97-AF65-F5344CB8AC3E}">
        <p14:creationId xmlns:p14="http://schemas.microsoft.com/office/powerpoint/2010/main" val="24229663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04380E7-9623-425C-A2B1-EAFFF661835E}" type="slidenum">
              <a:rPr lang="en-US" smtClean="0"/>
              <a:t>6</a:t>
            </a:fld>
            <a:endParaRPr lang="en-US"/>
          </a:p>
        </p:txBody>
      </p:sp>
    </p:spTree>
    <p:extLst>
      <p:ext uri="{BB962C8B-B14F-4D97-AF65-F5344CB8AC3E}">
        <p14:creationId xmlns:p14="http://schemas.microsoft.com/office/powerpoint/2010/main" val="28160794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04975" y="623888"/>
            <a:ext cx="3600450" cy="20256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04380E7-9623-425C-A2B1-EAFFF661835E}" type="slidenum">
              <a:rPr lang="en-US" smtClean="0"/>
              <a:t>7</a:t>
            </a:fld>
            <a:endParaRPr lang="en-US"/>
          </a:p>
        </p:txBody>
      </p:sp>
    </p:spTree>
    <p:extLst>
      <p:ext uri="{BB962C8B-B14F-4D97-AF65-F5344CB8AC3E}">
        <p14:creationId xmlns:p14="http://schemas.microsoft.com/office/powerpoint/2010/main" val="25527857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04380E7-9623-425C-A2B1-EAFFF661835E}" type="slidenum">
              <a:rPr lang="en-US" smtClean="0"/>
              <a:t>8</a:t>
            </a:fld>
            <a:endParaRPr lang="en-US"/>
          </a:p>
        </p:txBody>
      </p:sp>
    </p:spTree>
    <p:extLst>
      <p:ext uri="{BB962C8B-B14F-4D97-AF65-F5344CB8AC3E}">
        <p14:creationId xmlns:p14="http://schemas.microsoft.com/office/powerpoint/2010/main" val="27935489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04380E7-9623-425C-A2B1-EAFFF661835E}" type="slidenum">
              <a:rPr lang="en-US" smtClean="0"/>
              <a:t>9</a:t>
            </a:fld>
            <a:endParaRPr lang="en-US"/>
          </a:p>
        </p:txBody>
      </p:sp>
    </p:spTree>
    <p:extLst>
      <p:ext uri="{BB962C8B-B14F-4D97-AF65-F5344CB8AC3E}">
        <p14:creationId xmlns:p14="http://schemas.microsoft.com/office/powerpoint/2010/main" val="10534590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solidFill>
          <a:schemeClr val="bg1"/>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11" y="0"/>
            <a:ext cx="12184602" cy="6858000"/>
          </a:xfrm>
          <a:prstGeom prst="rect">
            <a:avLst/>
          </a:prstGeom>
        </p:spPr>
      </p:pic>
      <p:sp>
        <p:nvSpPr>
          <p:cNvPr id="10" name="Rectangle 9"/>
          <p:cNvSpPr/>
          <p:nvPr/>
        </p:nvSpPr>
        <p:spPr>
          <a:xfrm>
            <a:off x="-1" y="0"/>
            <a:ext cx="12186713" cy="6858000"/>
          </a:xfrm>
          <a:prstGeom prst="rect">
            <a:avLst/>
          </a:prstGeom>
          <a:solidFill>
            <a:schemeClr val="bg1">
              <a:alpha val="11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11" y="0"/>
            <a:ext cx="12184602" cy="6858000"/>
          </a:xfrm>
          <a:prstGeom prst="rect">
            <a:avLst/>
          </a:prstGeom>
        </p:spPr>
      </p:pic>
      <p:sp>
        <p:nvSpPr>
          <p:cNvPr id="5" name="Rectangle 4"/>
          <p:cNvSpPr/>
          <p:nvPr/>
        </p:nvSpPr>
        <p:spPr>
          <a:xfrm>
            <a:off x="-1" y="0"/>
            <a:ext cx="12186713" cy="6858000"/>
          </a:xfrm>
          <a:prstGeom prst="rect">
            <a:avLst/>
          </a:prstGeom>
          <a:solidFill>
            <a:schemeClr val="bg1">
              <a:alpha val="11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pic>
        <p:nvPicPr>
          <p:cNvPr id="6" name="Picture 5">
            <a:extLst>
              <a:ext uri="{FF2B5EF4-FFF2-40B4-BE49-F238E27FC236}">
                <a16:creationId xmlns:a16="http://schemas.microsoft.com/office/drawing/2014/main" id="{6B40AF0D-5B44-4B75-9D96-9ABB01FA2D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11" y="0"/>
            <a:ext cx="12184602" cy="6858000"/>
          </a:xfrm>
          <a:prstGeom prst="rect">
            <a:avLst/>
          </a:prstGeom>
        </p:spPr>
      </p:pic>
      <p:sp>
        <p:nvSpPr>
          <p:cNvPr id="8" name="Rectangle 7">
            <a:extLst>
              <a:ext uri="{FF2B5EF4-FFF2-40B4-BE49-F238E27FC236}">
                <a16:creationId xmlns:a16="http://schemas.microsoft.com/office/drawing/2014/main" id="{F4253DC7-E1B1-4645-A9C5-59692F4F8209}"/>
              </a:ext>
            </a:extLst>
          </p:cNvPr>
          <p:cNvSpPr/>
          <p:nvPr/>
        </p:nvSpPr>
        <p:spPr>
          <a:xfrm>
            <a:off x="-1" y="0"/>
            <a:ext cx="12186713" cy="6858000"/>
          </a:xfrm>
          <a:prstGeom prst="rect">
            <a:avLst/>
          </a:prstGeom>
          <a:solidFill>
            <a:schemeClr val="bg1">
              <a:alpha val="11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3842538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baseline="0"/>
            </a:lvl7pPr>
            <a:lvl8pPr>
              <a:defRPr baseline="0"/>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a:t>philostratus lives of the sophists 2</a:t>
            </a:r>
            <a:endParaRPr lang="en-US" dirty="0"/>
          </a:p>
        </p:txBody>
      </p:sp>
      <p:sp>
        <p:nvSpPr>
          <p:cNvPr id="4" name="Date Placeholder 3"/>
          <p:cNvSpPr>
            <a:spLocks noGrp="1"/>
          </p:cNvSpPr>
          <p:nvPr>
            <p:ph type="dt" sz="half" idx="10"/>
          </p:nvPr>
        </p:nvSpPr>
        <p:spPr/>
        <p:txBody>
          <a:bodyPr/>
          <a:lstStyle/>
          <a:p>
            <a:r>
              <a:rPr lang="en-US"/>
              <a:t>1-feb 2018</a:t>
            </a:r>
          </a:p>
        </p:txBody>
      </p:sp>
      <p:sp>
        <p:nvSpPr>
          <p:cNvPr id="6" name="Slide Number Placeholder 5"/>
          <p:cNvSpPr>
            <a:spLocks noGrp="1"/>
          </p:cNvSpPr>
          <p:nvPr>
            <p:ph type="sldNum" sz="quarter" idx="12"/>
          </p:nvPr>
        </p:nvSpPr>
        <p:spPr/>
        <p:txBody>
          <a:bodyPr/>
          <a:lstStyle/>
          <a:p>
            <a:fld id="{F36C87F6-986D-49E6-AF40-1B3A1EE8064D}" type="slidenum">
              <a:rPr lang="en-US" smtClean="0"/>
              <a:t>‹#›</a:t>
            </a:fld>
            <a:endParaRPr lang="en-US"/>
          </a:p>
        </p:txBody>
      </p:sp>
    </p:spTree>
    <p:extLst>
      <p:ext uri="{BB962C8B-B14F-4D97-AF65-F5344CB8AC3E}">
        <p14:creationId xmlns:p14="http://schemas.microsoft.com/office/powerpoint/2010/main" val="730101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85800"/>
            <a:ext cx="2134315" cy="54864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217613" y="685800"/>
            <a:ext cx="7416138" cy="5486400"/>
          </a:xfrm>
        </p:spPr>
        <p:txBody>
          <a:bodyPr vert="eaVert"/>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a:t>philostratus lives of the sophists 2</a:t>
            </a:r>
            <a:endParaRPr lang="en-US" dirty="0"/>
          </a:p>
        </p:txBody>
      </p:sp>
      <p:sp>
        <p:nvSpPr>
          <p:cNvPr id="4" name="Date Placeholder 3"/>
          <p:cNvSpPr>
            <a:spLocks noGrp="1"/>
          </p:cNvSpPr>
          <p:nvPr>
            <p:ph type="dt" sz="half" idx="10"/>
          </p:nvPr>
        </p:nvSpPr>
        <p:spPr/>
        <p:txBody>
          <a:bodyPr/>
          <a:lstStyle/>
          <a:p>
            <a:r>
              <a:rPr lang="en-US"/>
              <a:t>1-feb 2018</a:t>
            </a:r>
          </a:p>
        </p:txBody>
      </p:sp>
      <p:sp>
        <p:nvSpPr>
          <p:cNvPr id="6" name="Slide Number Placeholder 5"/>
          <p:cNvSpPr>
            <a:spLocks noGrp="1"/>
          </p:cNvSpPr>
          <p:nvPr>
            <p:ph type="sldNum" sz="quarter" idx="12"/>
          </p:nvPr>
        </p:nvSpPr>
        <p:spPr/>
        <p:txBody>
          <a:bodyPr/>
          <a:lstStyle/>
          <a:p>
            <a:fld id="{F36C87F6-986D-49E6-AF40-1B3A1EE8064D}" type="slidenum">
              <a:rPr lang="en-US" smtClean="0"/>
              <a:t>‹#›</a:t>
            </a:fld>
            <a:endParaRPr lang="en-US"/>
          </a:p>
        </p:txBody>
      </p:sp>
    </p:spTree>
    <p:extLst>
      <p:ext uri="{BB962C8B-B14F-4D97-AF65-F5344CB8AC3E}">
        <p14:creationId xmlns:p14="http://schemas.microsoft.com/office/powerpoint/2010/main" val="312508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2_Title Slide">
    <p:bg>
      <p:bgPr>
        <a:solidFill>
          <a:schemeClr val="bg1"/>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11" y="0"/>
            <a:ext cx="12184602" cy="6858000"/>
          </a:xfrm>
          <a:prstGeom prst="rect">
            <a:avLst/>
          </a:prstGeom>
        </p:spPr>
      </p:pic>
      <p:sp>
        <p:nvSpPr>
          <p:cNvPr id="10" name="Rectangle 9"/>
          <p:cNvSpPr/>
          <p:nvPr/>
        </p:nvSpPr>
        <p:spPr>
          <a:xfrm>
            <a:off x="-1" y="0"/>
            <a:ext cx="12186713" cy="6858000"/>
          </a:xfrm>
          <a:prstGeom prst="rect">
            <a:avLst/>
          </a:prstGeom>
          <a:solidFill>
            <a:schemeClr val="bg1">
              <a:alpha val="11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3154596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_Title Slide">
    <p:bg>
      <p:bgPr>
        <a:solidFill>
          <a:schemeClr val="bg1"/>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11" y="0"/>
            <a:ext cx="12184602" cy="6858000"/>
          </a:xfrm>
          <a:prstGeom prst="rect">
            <a:avLst/>
          </a:prstGeom>
        </p:spPr>
      </p:pic>
      <p:sp>
        <p:nvSpPr>
          <p:cNvPr id="10" name="Rectangle 9"/>
          <p:cNvSpPr/>
          <p:nvPr/>
        </p:nvSpPr>
        <p:spPr>
          <a:xfrm>
            <a:off x="-1" y="0"/>
            <a:ext cx="12186713" cy="6858000"/>
          </a:xfrm>
          <a:prstGeom prst="rect">
            <a:avLst/>
          </a:prstGeom>
          <a:solidFill>
            <a:schemeClr val="bg1">
              <a:alpha val="11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925245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gradFill>
            <a:gsLst>
              <a:gs pos="0">
                <a:schemeClr val="accent1">
                  <a:lumMod val="5000"/>
                  <a:lumOff val="95000"/>
                </a:schemeClr>
              </a:gs>
              <a:gs pos="100000">
                <a:schemeClr val="accent1">
                  <a:lumMod val="30000"/>
                  <a:lumOff val="70000"/>
                </a:schemeClr>
              </a:gs>
            </a:gsLst>
            <a:lin ang="10800000" scaled="1"/>
          </a:gradFill>
        </p:spPr>
        <p:txBody>
          <a:bodyPr/>
          <a:lstStyle/>
          <a:p>
            <a:r>
              <a:rPr lang="en-US"/>
              <a:t>Click to edit Master title style</a:t>
            </a:r>
            <a:endParaRPr/>
          </a:p>
        </p:txBody>
      </p:sp>
      <p:sp>
        <p:nvSpPr>
          <p:cNvPr id="3" name="Content Placeholder 2"/>
          <p:cNvSpPr>
            <a:spLocks noGrp="1"/>
          </p:cNvSpPr>
          <p:nvPr>
            <p:ph idx="1" hasCustomPrompt="1"/>
          </p:nvPr>
        </p:nvSpPr>
        <p:spPr/>
        <p:txBody>
          <a:bodyPr/>
          <a:lstStyle>
            <a:lvl1pPr>
              <a:lnSpc>
                <a:spcPct val="114000"/>
              </a:lnSpc>
              <a:defRPr/>
            </a:lvl1pPr>
            <a:lvl2pPr>
              <a:lnSpc>
                <a:spcPct val="114000"/>
              </a:lnSpc>
              <a:defRPr sz="2800"/>
            </a:lvl2pPr>
            <a:lvl3pPr>
              <a:lnSpc>
                <a:spcPct val="114000"/>
              </a:lnSpc>
              <a:defRPr sz="2400"/>
            </a:lvl3pPr>
            <a:lvl4pPr>
              <a:lnSpc>
                <a:spcPct val="114000"/>
              </a:lnSpc>
              <a:defRPr sz="2000"/>
            </a:lvl4pPr>
            <a:lvl5pPr>
              <a:lnSpc>
                <a:spcPct val="114000"/>
              </a:lnSpc>
              <a:defRPr sz="2000"/>
            </a:lvl5pPr>
            <a:lvl6pPr>
              <a:defRPr/>
            </a:lvl6pPr>
            <a:lvl7pPr>
              <a:defRPr baseline="0"/>
            </a:lvl7pPr>
            <a:lvl8pPr>
              <a:defRPr baseline="0"/>
            </a:lvl8pPr>
            <a:lvl9pPr>
              <a:defRPr baseline="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Footer Placeholder 4"/>
          <p:cNvSpPr>
            <a:spLocks noGrp="1"/>
          </p:cNvSpPr>
          <p:nvPr>
            <p:ph type="ftr" sz="quarter" idx="11"/>
          </p:nvPr>
        </p:nvSpPr>
        <p:spPr/>
        <p:txBody>
          <a:bodyPr/>
          <a:lstStyle/>
          <a:p>
            <a:r>
              <a:rPr lang="en-US"/>
              <a:t>philostratus lives of the sophists 2</a:t>
            </a:r>
            <a:endParaRPr lang="en-US" dirty="0"/>
          </a:p>
        </p:txBody>
      </p:sp>
      <p:sp>
        <p:nvSpPr>
          <p:cNvPr id="4" name="Date Placeholder 3"/>
          <p:cNvSpPr>
            <a:spLocks noGrp="1"/>
          </p:cNvSpPr>
          <p:nvPr>
            <p:ph type="dt" sz="half" idx="10"/>
          </p:nvPr>
        </p:nvSpPr>
        <p:spPr/>
        <p:txBody>
          <a:bodyPr/>
          <a:lstStyle/>
          <a:p>
            <a:r>
              <a:rPr lang="en-US"/>
              <a:t>1-feb 2018</a:t>
            </a:r>
          </a:p>
        </p:txBody>
      </p:sp>
      <p:sp>
        <p:nvSpPr>
          <p:cNvPr id="6" name="Slide Number Placeholder 5"/>
          <p:cNvSpPr>
            <a:spLocks noGrp="1"/>
          </p:cNvSpPr>
          <p:nvPr>
            <p:ph type="sldNum" sz="quarter" idx="12"/>
          </p:nvPr>
        </p:nvSpPr>
        <p:spPr/>
        <p:txBody>
          <a:bodyPr/>
          <a:lstStyle/>
          <a:p>
            <a:fld id="{F36C87F6-986D-49E6-AF40-1B3A1EE8064D}" type="slidenum">
              <a:rPr lang="en-US" smtClean="0"/>
              <a:t>‹#›</a:t>
            </a:fld>
            <a:endParaRPr lang="en-US"/>
          </a:p>
        </p:txBody>
      </p:sp>
    </p:spTree>
    <p:extLst>
      <p:ext uri="{BB962C8B-B14F-4D97-AF65-F5344CB8AC3E}">
        <p14:creationId xmlns:p14="http://schemas.microsoft.com/office/powerpoint/2010/main" val="3579761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17614" y="2091267"/>
            <a:ext cx="9753600" cy="1354665"/>
          </a:xfrm>
        </p:spPr>
        <p:txBody>
          <a:bodyPr bIns="137160" anchor="b">
            <a:normAutofit/>
          </a:bodyPr>
          <a:lstStyle>
            <a:lvl1pPr algn="l">
              <a:defRPr sz="4400" b="0" cap="none" baseline="0"/>
            </a:lvl1pPr>
          </a:lstStyle>
          <a:p>
            <a:r>
              <a:rPr lang="en-US"/>
              <a:t>Click to edit Master title style</a:t>
            </a:r>
            <a:endParaRPr dirty="0"/>
          </a:p>
        </p:txBody>
      </p:sp>
      <p:sp>
        <p:nvSpPr>
          <p:cNvPr id="3" name="Text Placeholder 2"/>
          <p:cNvSpPr>
            <a:spLocks noGrp="1"/>
          </p:cNvSpPr>
          <p:nvPr>
            <p:ph type="body" idx="1"/>
          </p:nvPr>
        </p:nvSpPr>
        <p:spPr>
          <a:xfrm>
            <a:off x="1213150" y="3742277"/>
            <a:ext cx="9758063" cy="1142999"/>
          </a:xfrm>
        </p:spPr>
        <p:txBody>
          <a:bodyPr anchor="t">
            <a:normAutofit/>
          </a:bodyPr>
          <a:lstStyle>
            <a:lvl1pPr marL="0" indent="0">
              <a:spcBef>
                <a:spcPts val="0"/>
              </a:spcBef>
              <a:buNone/>
              <a:defRPr sz="3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666356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233279" y="1828800"/>
            <a:ext cx="4708734" cy="4343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baseline="0"/>
            </a:lvl7pPr>
            <a:lvl8pPr>
              <a:defRPr sz="1600" baseline="0"/>
            </a:lvl8pPr>
            <a:lvl9pPr>
              <a:defRPr sz="16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62479" y="1828800"/>
            <a:ext cx="4708734" cy="4343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r>
              <a:rPr lang="en-US"/>
              <a:t>philostratus lives of the sophists 2</a:t>
            </a:r>
            <a:endParaRPr lang="en-US" dirty="0"/>
          </a:p>
        </p:txBody>
      </p:sp>
      <p:sp>
        <p:nvSpPr>
          <p:cNvPr id="5" name="Date Placeholder 4"/>
          <p:cNvSpPr>
            <a:spLocks noGrp="1"/>
          </p:cNvSpPr>
          <p:nvPr>
            <p:ph type="dt" sz="half" idx="10"/>
          </p:nvPr>
        </p:nvSpPr>
        <p:spPr/>
        <p:txBody>
          <a:bodyPr/>
          <a:lstStyle/>
          <a:p>
            <a:r>
              <a:rPr lang="en-US"/>
              <a:t>1-feb 2018</a:t>
            </a:r>
          </a:p>
        </p:txBody>
      </p:sp>
      <p:sp>
        <p:nvSpPr>
          <p:cNvPr id="7" name="Slide Number Placeholder 6"/>
          <p:cNvSpPr>
            <a:spLocks noGrp="1"/>
          </p:cNvSpPr>
          <p:nvPr>
            <p:ph type="sldNum" sz="quarter" idx="12"/>
          </p:nvPr>
        </p:nvSpPr>
        <p:spPr/>
        <p:txBody>
          <a:bodyPr/>
          <a:lstStyle/>
          <a:p>
            <a:fld id="{F36C87F6-986D-49E6-AF40-1B3A1EE8064D}" type="slidenum">
              <a:rPr lang="en-US" smtClean="0"/>
              <a:t>‹#›</a:t>
            </a:fld>
            <a:endParaRPr lang="en-US"/>
          </a:p>
        </p:txBody>
      </p:sp>
      <p:cxnSp>
        <p:nvCxnSpPr>
          <p:cNvPr id="8" name="Straight Connector 7"/>
          <p:cNvCxnSpPr/>
          <p:nvPr/>
        </p:nvCxnSpPr>
        <p:spPr>
          <a:xfrm>
            <a:off x="5942012" y="1828800"/>
            <a:ext cx="0" cy="3962400"/>
          </a:xfrm>
          <a:prstGeom prst="line">
            <a:avLst/>
          </a:prstGeom>
          <a:ln w="22225">
            <a:solidFill>
              <a:srgbClr val="00B0F0">
                <a:alpha val="15000"/>
              </a:srgb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942012" y="1828800"/>
            <a:ext cx="1" cy="2878667"/>
          </a:xfrm>
          <a:prstGeom prst="line">
            <a:avLst/>
          </a:prstGeom>
          <a:ln w="22225">
            <a:solidFill>
              <a:srgbClr val="00B0F0">
                <a:alpha val="15000"/>
              </a:srgb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516EE98A-B801-44B4-A831-520329F6D792}"/>
              </a:ext>
            </a:extLst>
          </p:cNvPr>
          <p:cNvCxnSpPr/>
          <p:nvPr/>
        </p:nvCxnSpPr>
        <p:spPr>
          <a:xfrm>
            <a:off x="5942012" y="1828800"/>
            <a:ext cx="0" cy="3962400"/>
          </a:xfrm>
          <a:prstGeom prst="line">
            <a:avLst/>
          </a:prstGeom>
          <a:ln w="22225">
            <a:solidFill>
              <a:srgbClr val="00B0F0">
                <a:alpha val="15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6440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217614" y="1761744"/>
            <a:ext cx="4709160" cy="838201"/>
          </a:xfrm>
          <a:solidFill>
            <a:schemeClr val="bg2">
              <a:alpha val="15000"/>
            </a:schemeClr>
          </a:solidFill>
        </p:spPr>
        <p:txBody>
          <a:bodyPr anchor="ctr"/>
          <a:lstStyle>
            <a:lvl1pPr marL="0" indent="0">
              <a:spcBef>
                <a:spcPts val="0"/>
              </a:spcBef>
              <a:buNone/>
              <a:defRPr sz="2400" b="0" cap="none" baseline="0">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17614" y="2743200"/>
            <a:ext cx="4709160" cy="3428999"/>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62054" y="1761744"/>
            <a:ext cx="4709160" cy="838201"/>
          </a:xfrm>
          <a:solidFill>
            <a:schemeClr val="bg2">
              <a:alpha val="15000"/>
            </a:schemeClr>
          </a:solidFill>
        </p:spPr>
        <p:txBody>
          <a:bodyPr anchor="ctr"/>
          <a:lstStyle>
            <a:lvl1pPr marL="0" indent="0">
              <a:spcBef>
                <a:spcPts val="0"/>
              </a:spcBef>
              <a:buNone/>
              <a:defRPr sz="2400" b="0" cap="none" baseline="0">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62054" y="2743200"/>
            <a:ext cx="4709160" cy="3428999"/>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baseline="0"/>
            </a:lvl8pPr>
            <a:lvl9pPr>
              <a:defRPr sz="14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r>
              <a:rPr lang="en-US"/>
              <a:t>philostratus lives of the sophists 2</a:t>
            </a:r>
            <a:endParaRPr lang="en-US" dirty="0"/>
          </a:p>
        </p:txBody>
      </p:sp>
      <p:sp>
        <p:nvSpPr>
          <p:cNvPr id="7" name="Date Placeholder 6"/>
          <p:cNvSpPr>
            <a:spLocks noGrp="1"/>
          </p:cNvSpPr>
          <p:nvPr>
            <p:ph type="dt" sz="half" idx="10"/>
          </p:nvPr>
        </p:nvSpPr>
        <p:spPr/>
        <p:txBody>
          <a:bodyPr/>
          <a:lstStyle/>
          <a:p>
            <a:r>
              <a:rPr lang="en-US"/>
              <a:t>1-feb 2018</a:t>
            </a:r>
          </a:p>
        </p:txBody>
      </p:sp>
      <p:sp>
        <p:nvSpPr>
          <p:cNvPr id="9" name="Slide Number Placeholder 8"/>
          <p:cNvSpPr>
            <a:spLocks noGrp="1"/>
          </p:cNvSpPr>
          <p:nvPr>
            <p:ph type="sldNum" sz="quarter" idx="12"/>
          </p:nvPr>
        </p:nvSpPr>
        <p:spPr/>
        <p:txBody>
          <a:bodyPr/>
          <a:lstStyle/>
          <a:p>
            <a:fld id="{F36C87F6-986D-49E6-AF40-1B3A1EE8064D}" type="slidenum">
              <a:rPr lang="en-US" smtClean="0"/>
              <a:t>‹#›</a:t>
            </a:fld>
            <a:endParaRPr lang="en-US"/>
          </a:p>
        </p:txBody>
      </p:sp>
    </p:spTree>
    <p:extLst>
      <p:ext uri="{BB962C8B-B14F-4D97-AF65-F5344CB8AC3E}">
        <p14:creationId xmlns:p14="http://schemas.microsoft.com/office/powerpoint/2010/main" val="640856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chorCtr="0"/>
          <a:lstStyle>
            <a:lvl1pPr algn="ctr">
              <a:defRPr/>
            </a:lvl1pPr>
          </a:lstStyle>
          <a:p>
            <a:r>
              <a:rPr lang="en-US"/>
              <a:t>Click to edit Master title style</a:t>
            </a:r>
            <a:endParaRPr dirty="0"/>
          </a:p>
        </p:txBody>
      </p:sp>
    </p:spTree>
    <p:extLst>
      <p:ext uri="{BB962C8B-B14F-4D97-AF65-F5344CB8AC3E}">
        <p14:creationId xmlns:p14="http://schemas.microsoft.com/office/powerpoint/2010/main" val="1348793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25184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0" y="0"/>
            <a:ext cx="5180013"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2" name="Title 1"/>
          <p:cNvSpPr>
            <a:spLocks noGrp="1"/>
          </p:cNvSpPr>
          <p:nvPr>
            <p:ph type="title"/>
          </p:nvPr>
        </p:nvSpPr>
        <p:spPr>
          <a:xfrm>
            <a:off x="684213" y="685800"/>
            <a:ext cx="3886200" cy="4038600"/>
          </a:xfrm>
        </p:spPr>
        <p:txBody>
          <a:bodyPr anchor="b">
            <a:noAutofit/>
          </a:bodyPr>
          <a:lstStyle>
            <a:lvl1pPr algn="l">
              <a:defRPr sz="4000" b="0"/>
            </a:lvl1pPr>
          </a:lstStyle>
          <a:p>
            <a:r>
              <a:rPr lang="en-US"/>
              <a:t>Click to edit Master title style</a:t>
            </a:r>
            <a:endParaRPr/>
          </a:p>
        </p:txBody>
      </p:sp>
      <p:sp>
        <p:nvSpPr>
          <p:cNvPr id="3" name="Content Placeholder 2"/>
          <p:cNvSpPr>
            <a:spLocks noGrp="1"/>
          </p:cNvSpPr>
          <p:nvPr>
            <p:ph idx="1"/>
          </p:nvPr>
        </p:nvSpPr>
        <p:spPr>
          <a:xfrm>
            <a:off x="5865814" y="685800"/>
            <a:ext cx="5638800" cy="5486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684213" y="4876800"/>
            <a:ext cx="3886200" cy="1295400"/>
          </a:xfrm>
        </p:spPr>
        <p:txBody>
          <a:bodyPr>
            <a:normAutofit/>
          </a:bodyPr>
          <a:lstStyle>
            <a:lvl1pPr marL="0" indent="0">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a:t>philostratus lives of the sophists 2</a:t>
            </a:r>
            <a:endParaRPr lang="en-US" dirty="0"/>
          </a:p>
        </p:txBody>
      </p:sp>
      <p:sp>
        <p:nvSpPr>
          <p:cNvPr id="5" name="Date Placeholder 4"/>
          <p:cNvSpPr>
            <a:spLocks noGrp="1"/>
          </p:cNvSpPr>
          <p:nvPr>
            <p:ph type="dt" sz="half" idx="10"/>
          </p:nvPr>
        </p:nvSpPr>
        <p:spPr/>
        <p:txBody>
          <a:bodyPr/>
          <a:lstStyle/>
          <a:p>
            <a:r>
              <a:rPr lang="en-US"/>
              <a:t>1-feb 2018</a:t>
            </a:r>
          </a:p>
        </p:txBody>
      </p:sp>
      <p:sp>
        <p:nvSpPr>
          <p:cNvPr id="7" name="Slide Number Placeholder 6"/>
          <p:cNvSpPr>
            <a:spLocks noGrp="1"/>
          </p:cNvSpPr>
          <p:nvPr>
            <p:ph type="sldNum" sz="quarter" idx="12"/>
          </p:nvPr>
        </p:nvSpPr>
        <p:spPr/>
        <p:txBody>
          <a:bodyPr/>
          <a:lstStyle/>
          <a:p>
            <a:fld id="{F36C87F6-986D-49E6-AF40-1B3A1EE8064D}" type="slidenum">
              <a:rPr lang="en-US" smtClean="0"/>
              <a:t>‹#›</a:t>
            </a:fld>
            <a:endParaRPr lang="en-US"/>
          </a:p>
        </p:txBody>
      </p:sp>
    </p:spTree>
    <p:extLst>
      <p:ext uri="{BB962C8B-B14F-4D97-AF65-F5344CB8AC3E}">
        <p14:creationId xmlns:p14="http://schemas.microsoft.com/office/powerpoint/2010/main" val="3171182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0" y="0"/>
            <a:ext cx="5180013"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2" name="Title 1"/>
          <p:cNvSpPr>
            <a:spLocks noGrp="1"/>
          </p:cNvSpPr>
          <p:nvPr>
            <p:ph type="title"/>
          </p:nvPr>
        </p:nvSpPr>
        <p:spPr>
          <a:xfrm>
            <a:off x="684213" y="685800"/>
            <a:ext cx="3886200" cy="4038600"/>
          </a:xfrm>
        </p:spPr>
        <p:txBody>
          <a:bodyPr anchor="b">
            <a:noAutofit/>
          </a:bodyPr>
          <a:lstStyle>
            <a:lvl1pPr algn="l">
              <a:defRPr sz="4000" b="0"/>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5865813" y="685800"/>
            <a:ext cx="5638800" cy="5486400"/>
          </a:xfrm>
          <a:solidFill>
            <a:schemeClr val="bg1">
              <a:lumMod val="95000"/>
            </a:schemeClr>
          </a:solidFill>
          <a:ln w="3175">
            <a:solidFill>
              <a:schemeClr val="bg1">
                <a:lumMod val="75000"/>
              </a:schemeClr>
            </a:solidFill>
            <a:miter lim="800000"/>
          </a:ln>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684213" y="4876800"/>
            <a:ext cx="3886200" cy="1295400"/>
          </a:xfrm>
        </p:spPr>
        <p:txBody>
          <a:bodyPr>
            <a:normAutofit/>
          </a:bodyPr>
          <a:lstStyle>
            <a:lvl1pPr marL="0" indent="0">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a:t>philostratus lives of the sophists 2</a:t>
            </a:r>
            <a:endParaRPr lang="en-US" dirty="0"/>
          </a:p>
        </p:txBody>
      </p:sp>
      <p:sp>
        <p:nvSpPr>
          <p:cNvPr id="5" name="Date Placeholder 4"/>
          <p:cNvSpPr>
            <a:spLocks noGrp="1"/>
          </p:cNvSpPr>
          <p:nvPr>
            <p:ph type="dt" sz="half" idx="10"/>
          </p:nvPr>
        </p:nvSpPr>
        <p:spPr/>
        <p:txBody>
          <a:bodyPr/>
          <a:lstStyle/>
          <a:p>
            <a:r>
              <a:rPr lang="en-US"/>
              <a:t>1-feb 2018</a:t>
            </a:r>
          </a:p>
        </p:txBody>
      </p:sp>
      <p:sp>
        <p:nvSpPr>
          <p:cNvPr id="7" name="Slide Number Placeholder 6"/>
          <p:cNvSpPr>
            <a:spLocks noGrp="1"/>
          </p:cNvSpPr>
          <p:nvPr>
            <p:ph type="sldNum" sz="quarter" idx="12"/>
          </p:nvPr>
        </p:nvSpPr>
        <p:spPr/>
        <p:txBody>
          <a:bodyPr/>
          <a:lstStyle/>
          <a:p>
            <a:fld id="{F36C87F6-986D-49E6-AF40-1B3A1EE8064D}" type="slidenum">
              <a:rPr lang="en-US" smtClean="0"/>
              <a:t>‹#›</a:t>
            </a:fld>
            <a:endParaRPr lang="en-US"/>
          </a:p>
        </p:txBody>
      </p:sp>
    </p:spTree>
    <p:extLst>
      <p:ext uri="{BB962C8B-B14F-4D97-AF65-F5344CB8AC3E}">
        <p14:creationId xmlns:p14="http://schemas.microsoft.com/office/powerpoint/2010/main" val="222719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17614" y="274638"/>
            <a:ext cx="9753600" cy="1325562"/>
          </a:xfrm>
          <a:prstGeom prst="rect">
            <a:avLst/>
          </a:prstGeom>
          <a:gradFill flip="none" rotWithShape="1">
            <a:gsLst>
              <a:gs pos="0">
                <a:schemeClr val="accent1">
                  <a:lumMod val="5000"/>
                  <a:lumOff val="95000"/>
                </a:schemeClr>
              </a:gs>
              <a:gs pos="100000">
                <a:schemeClr val="accent1">
                  <a:lumMod val="30000"/>
                  <a:lumOff val="70000"/>
                </a:schemeClr>
              </a:gs>
            </a:gsLst>
            <a:lin ang="10800000" scaled="1"/>
            <a:tileRect/>
          </a:gradFill>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217614" y="1828800"/>
            <a:ext cx="9753600" cy="4343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3"/>
          </p:nvPr>
        </p:nvSpPr>
        <p:spPr>
          <a:xfrm>
            <a:off x="1208836" y="6448427"/>
            <a:ext cx="6638176" cy="180974"/>
          </a:xfrm>
          <a:prstGeom prst="rect">
            <a:avLst/>
          </a:prstGeom>
        </p:spPr>
        <p:txBody>
          <a:bodyPr vert="horz" lIns="91440" tIns="45720" rIns="91440" bIns="45720" rtlCol="0" anchor="ctr"/>
          <a:lstStyle>
            <a:lvl1pPr algn="l">
              <a:defRPr sz="1100" cap="none" baseline="0">
                <a:solidFill>
                  <a:schemeClr val="tx1"/>
                </a:solidFill>
              </a:defRPr>
            </a:lvl1pPr>
          </a:lstStyle>
          <a:p>
            <a:r>
              <a:rPr lang="en-US"/>
              <a:t>philostratus lives of the sophists 2</a:t>
            </a:r>
            <a:endParaRPr lang="en-US" dirty="0"/>
          </a:p>
        </p:txBody>
      </p:sp>
      <p:sp>
        <p:nvSpPr>
          <p:cNvPr id="4" name="Date Placeholder 3"/>
          <p:cNvSpPr>
            <a:spLocks noGrp="1"/>
          </p:cNvSpPr>
          <p:nvPr>
            <p:ph type="dt" sz="half" idx="2"/>
          </p:nvPr>
        </p:nvSpPr>
        <p:spPr>
          <a:xfrm>
            <a:off x="8151812" y="6448427"/>
            <a:ext cx="1396259" cy="180974"/>
          </a:xfrm>
          <a:prstGeom prst="rect">
            <a:avLst/>
          </a:prstGeom>
        </p:spPr>
        <p:txBody>
          <a:bodyPr vert="horz" lIns="91440" tIns="45720" rIns="91440" bIns="45720" rtlCol="0" anchor="ctr"/>
          <a:lstStyle>
            <a:lvl1pPr algn="r">
              <a:defRPr sz="1100">
                <a:solidFill>
                  <a:schemeClr val="tx1"/>
                </a:solidFill>
              </a:defRPr>
            </a:lvl1pPr>
          </a:lstStyle>
          <a:p>
            <a:r>
              <a:rPr lang="en-US"/>
              <a:t>1-feb 2018</a:t>
            </a:r>
          </a:p>
        </p:txBody>
      </p:sp>
      <p:sp>
        <p:nvSpPr>
          <p:cNvPr id="6" name="Slide Number Placeholder 5"/>
          <p:cNvSpPr>
            <a:spLocks noGrp="1"/>
          </p:cNvSpPr>
          <p:nvPr>
            <p:ph type="sldNum" sz="quarter" idx="4"/>
          </p:nvPr>
        </p:nvSpPr>
        <p:spPr>
          <a:xfrm>
            <a:off x="9828212" y="6448427"/>
            <a:ext cx="1143001" cy="180974"/>
          </a:xfrm>
          <a:prstGeom prst="rect">
            <a:avLst/>
          </a:prstGeom>
        </p:spPr>
        <p:txBody>
          <a:bodyPr vert="horz" lIns="91440" tIns="45720" rIns="91440" bIns="45720" rtlCol="0" anchor="ctr"/>
          <a:lstStyle>
            <a:lvl1pPr algn="r">
              <a:defRPr sz="1100">
                <a:solidFill>
                  <a:schemeClr val="tx1"/>
                </a:solidFill>
              </a:defRPr>
            </a:lvl1pPr>
          </a:lstStyle>
          <a:p>
            <a:fld id="{F36C87F6-986D-49E6-AF40-1B3A1EE8064D}" type="slidenum">
              <a:rPr lang="en-US" smtClean="0"/>
              <a:pPr/>
              <a:t>‹#›</a:t>
            </a:fld>
            <a:endParaRPr lang="en-US"/>
          </a:p>
        </p:txBody>
      </p:sp>
    </p:spTree>
    <p:extLst>
      <p:ext uri="{BB962C8B-B14F-4D97-AF65-F5344CB8AC3E}">
        <p14:creationId xmlns:p14="http://schemas.microsoft.com/office/powerpoint/2010/main" val="1105079563"/>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49"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4400" kern="1200" cap="none" baseline="0">
          <a:solidFill>
            <a:schemeClr val="tx1">
              <a:lumMod val="50000"/>
            </a:schemeClr>
          </a:solidFill>
          <a:latin typeface="+mj-lt"/>
          <a:ea typeface="+mj-ea"/>
          <a:cs typeface="+mj-cs"/>
        </a:defRPr>
      </a:lvl1pPr>
    </p:titleStyle>
    <p:bodyStyle>
      <a:lvl1pPr marL="274320" indent="-228600" algn="l" defTabSz="914400" rtl="0" eaLnBrk="1" latinLnBrk="0" hangingPunct="1">
        <a:lnSpc>
          <a:spcPct val="114000"/>
        </a:lnSpc>
        <a:spcBef>
          <a:spcPts val="1800"/>
        </a:spcBef>
        <a:buClr>
          <a:schemeClr val="tx1"/>
        </a:buClr>
        <a:buSzPct val="80000"/>
        <a:buFont typeface="Arial" pitchFamily="34" charset="0"/>
        <a:buChar char="•"/>
        <a:defRPr sz="3200" kern="1200">
          <a:solidFill>
            <a:schemeClr val="tx1"/>
          </a:solidFill>
          <a:latin typeface="+mn-lt"/>
          <a:ea typeface="+mn-ea"/>
          <a:cs typeface="+mn-cs"/>
        </a:defRPr>
      </a:lvl1pPr>
      <a:lvl2pPr marL="502920" indent="-228600" algn="l" defTabSz="914400" rtl="0" eaLnBrk="1" latinLnBrk="0" hangingPunct="1">
        <a:lnSpc>
          <a:spcPct val="114000"/>
        </a:lnSpc>
        <a:spcBef>
          <a:spcPts val="1200"/>
        </a:spcBef>
        <a:buClr>
          <a:schemeClr val="tx1"/>
        </a:buClr>
        <a:buSzPct val="80000"/>
        <a:buFont typeface="Arial" pitchFamily="34" charset="0"/>
        <a:buChar char="•"/>
        <a:defRPr sz="2800" kern="1200">
          <a:solidFill>
            <a:schemeClr val="tx1"/>
          </a:solidFill>
          <a:latin typeface="+mn-lt"/>
          <a:ea typeface="+mn-ea"/>
          <a:cs typeface="+mn-cs"/>
        </a:defRPr>
      </a:lvl2pPr>
      <a:lvl3pPr marL="731520" indent="-228600" algn="l" defTabSz="914400" rtl="0" eaLnBrk="1" latinLnBrk="0" hangingPunct="1">
        <a:lnSpc>
          <a:spcPct val="114000"/>
        </a:lnSpc>
        <a:spcBef>
          <a:spcPts val="800"/>
        </a:spcBef>
        <a:buClr>
          <a:schemeClr val="tx1"/>
        </a:buClr>
        <a:buSzPct val="80000"/>
        <a:buFont typeface="Arial" pitchFamily="34" charset="0"/>
        <a:buChar char="•"/>
        <a:defRPr sz="2400" kern="1200">
          <a:solidFill>
            <a:schemeClr val="tx1"/>
          </a:solidFill>
          <a:latin typeface="+mn-lt"/>
          <a:ea typeface="+mn-ea"/>
          <a:cs typeface="+mn-cs"/>
        </a:defRPr>
      </a:lvl3pPr>
      <a:lvl4pPr marL="960120" indent="-228600" algn="l" defTabSz="914400" rtl="0" eaLnBrk="1" latinLnBrk="0" hangingPunct="1">
        <a:lnSpc>
          <a:spcPct val="114000"/>
        </a:lnSpc>
        <a:spcBef>
          <a:spcPts val="600"/>
        </a:spcBef>
        <a:buClr>
          <a:schemeClr val="tx1"/>
        </a:buClr>
        <a:buSzPct val="80000"/>
        <a:buFont typeface="Arial" pitchFamily="34" charset="0"/>
        <a:buChar char="•"/>
        <a:defRPr sz="2000" kern="1200">
          <a:solidFill>
            <a:schemeClr val="tx1"/>
          </a:solidFill>
          <a:latin typeface="+mn-lt"/>
          <a:ea typeface="+mn-ea"/>
          <a:cs typeface="+mn-cs"/>
        </a:defRPr>
      </a:lvl4pPr>
      <a:lvl5pPr marL="1188720" indent="-228600" algn="l" defTabSz="914400" rtl="0" eaLnBrk="1" latinLnBrk="0" hangingPunct="1">
        <a:lnSpc>
          <a:spcPct val="114000"/>
        </a:lnSpc>
        <a:spcBef>
          <a:spcPts val="600"/>
        </a:spcBef>
        <a:buClr>
          <a:schemeClr val="tx1"/>
        </a:buClr>
        <a:buSzPct val="80000"/>
        <a:buFont typeface="Arial" pitchFamily="34" charset="0"/>
        <a:buChar char="•"/>
        <a:defRPr sz="2000" kern="1200">
          <a:solidFill>
            <a:schemeClr val="tx1"/>
          </a:solidFill>
          <a:latin typeface="+mn-lt"/>
          <a:ea typeface="+mn-ea"/>
          <a:cs typeface="+mn-cs"/>
        </a:defRPr>
      </a:lvl5pPr>
      <a:lvl6pPr marL="14173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6pPr>
      <a:lvl7pPr marL="16459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7pPr>
      <a:lvl8pPr marL="18745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8pPr>
      <a:lvl9pPr marL="2103120" indent="-228600" algn="l" defTabSz="914400" rtl="0" eaLnBrk="1" latinLnBrk="0" hangingPunct="1">
        <a:spcBef>
          <a:spcPts val="600"/>
        </a:spcBef>
        <a:buSzPct val="80000"/>
        <a:buFont typeface="Arial"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5" orient="horz" pos="2160">
          <p15:clr>
            <a:srgbClr val="F26B43"/>
          </p15:clr>
        </p15:guide>
        <p15:guide id="6" pos="3839">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A8862EF-8636-4918-9B61-EE506714A99C}"/>
              </a:ext>
              <a:ext uri="{C183D7F6-B498-43B3-948B-1728B52AA6E4}">
                <adec:decorative xmlns:adec="http://schemas.microsoft.com/office/drawing/2017/decorative" val="1"/>
              </a:ext>
            </a:extLst>
          </p:cNvPr>
          <p:cNvSpPr>
            <a:spLocks/>
          </p:cNvSpPr>
          <p:nvPr/>
        </p:nvSpPr>
        <p:spPr>
          <a:xfrm>
            <a:off x="4562573" y="368299"/>
            <a:ext cx="7220932" cy="1799865"/>
          </a:xfrm>
          <a:prstGeom prst="rect">
            <a:avLst/>
          </a:prstGeom>
          <a:solidFill>
            <a:schemeClr val="bg1">
              <a:alpha val="54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r"/>
            <a:endParaRPr lang="en-US" sz="2400" dirty="0"/>
          </a:p>
        </p:txBody>
      </p:sp>
      <p:sp>
        <p:nvSpPr>
          <p:cNvPr id="3" name="Title 1">
            <a:extLst>
              <a:ext uri="{FF2B5EF4-FFF2-40B4-BE49-F238E27FC236}">
                <a16:creationId xmlns:a16="http://schemas.microsoft.com/office/drawing/2014/main" id="{8B2CD1B3-188B-48B2-ABA2-F7DB00F9BC15}"/>
              </a:ext>
            </a:extLst>
          </p:cNvPr>
          <p:cNvSpPr txBox="1">
            <a:spLocks noGrp="1" noChangeAspect="1"/>
          </p:cNvSpPr>
          <p:nvPr>
            <p:ph type="title" idx="4294967295"/>
          </p:nvPr>
        </p:nvSpPr>
        <p:spPr>
          <a:xfrm>
            <a:off x="4703974" y="482600"/>
            <a:ext cx="6940061" cy="1581870"/>
          </a:xfrm>
          <a:prstGeom prst="rect">
            <a:avLst/>
          </a:prstGeom>
          <a:solidFill>
            <a:srgbClr val="00B0F0">
              <a:alpha val="81000"/>
            </a:srgbClr>
          </a:solid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kern="1200" cap="none" baseline="0">
                <a:solidFill>
                  <a:schemeClr val="tx1">
                    <a:lumMod val="50000"/>
                  </a:schemeClr>
                </a:solidFill>
                <a:latin typeface="+mj-lt"/>
                <a:ea typeface="+mj-ea"/>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500" normalizeH="0" baseline="0" noProof="0" dirty="0">
                <a:ln>
                  <a:noFill/>
                </a:ln>
                <a:solidFill>
                  <a:schemeClr val="bg1"/>
                </a:solidFill>
                <a:effectLst/>
                <a:uLnTx/>
                <a:uFillTx/>
                <a:latin typeface="+mj-lt"/>
                <a:ea typeface="+mj-ea"/>
                <a:cs typeface="+mj-cs"/>
              </a:rPr>
              <a:t>And Your Point Is?</a:t>
            </a:r>
            <a:br>
              <a:rPr kumimoji="0" lang="en-US" sz="3200" b="0" i="0" u="none" strike="noStrike" kern="1200" cap="none" spc="500" normalizeH="0" baseline="0" noProof="0" dirty="0">
                <a:ln>
                  <a:noFill/>
                </a:ln>
                <a:solidFill>
                  <a:schemeClr val="bg1"/>
                </a:solidFill>
                <a:effectLst/>
                <a:uLnTx/>
                <a:uFillTx/>
                <a:latin typeface="+mj-lt"/>
                <a:ea typeface="+mj-ea"/>
                <a:cs typeface="+mj-cs"/>
              </a:rPr>
            </a:br>
            <a:r>
              <a:rPr kumimoji="0" lang="en-US" sz="3200" b="0" i="0" u="none" strike="noStrike" kern="1200" cap="none" spc="500" normalizeH="0" baseline="0" noProof="0" dirty="0">
                <a:ln>
                  <a:noFill/>
                </a:ln>
                <a:solidFill>
                  <a:schemeClr val="bg1"/>
                </a:solidFill>
                <a:effectLst/>
                <a:uLnTx/>
                <a:uFillTx/>
                <a:latin typeface="+mj-lt"/>
                <a:ea typeface="+mj-ea"/>
                <a:cs typeface="+mj-cs"/>
              </a:rPr>
              <a:t>Declamation and Lucian’s </a:t>
            </a:r>
            <a:r>
              <a:rPr kumimoji="0" lang="en-US" sz="3200" b="0" i="1" u="none" strike="noStrike" kern="1200" cap="none" spc="500" normalizeH="0" baseline="0" noProof="0" dirty="0">
                <a:ln>
                  <a:noFill/>
                </a:ln>
                <a:solidFill>
                  <a:schemeClr val="bg1"/>
                </a:solidFill>
                <a:effectLst/>
                <a:uLnTx/>
                <a:uFillTx/>
                <a:latin typeface="+mj-lt"/>
                <a:ea typeface="+mj-ea"/>
                <a:cs typeface="+mj-cs"/>
              </a:rPr>
              <a:t>Tyrannicide</a:t>
            </a:r>
          </a:p>
        </p:txBody>
      </p:sp>
    </p:spTree>
    <p:extLst>
      <p:ext uri="{BB962C8B-B14F-4D97-AF65-F5344CB8AC3E}">
        <p14:creationId xmlns:p14="http://schemas.microsoft.com/office/powerpoint/2010/main" val="1587018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59F8AA-AC29-4670-A601-2C8880D221EF}"/>
              </a:ext>
            </a:extLst>
          </p:cNvPr>
          <p:cNvSpPr>
            <a:spLocks noGrp="1"/>
          </p:cNvSpPr>
          <p:nvPr>
            <p:ph type="title"/>
          </p:nvPr>
        </p:nvSpPr>
        <p:spPr/>
        <p:txBody>
          <a:bodyPr/>
          <a:lstStyle/>
          <a:p>
            <a:r>
              <a:rPr lang="en-US" dirty="0"/>
              <a:t>Speaker’s Claims</a:t>
            </a:r>
          </a:p>
        </p:txBody>
      </p:sp>
      <p:sp>
        <p:nvSpPr>
          <p:cNvPr id="3" name="Content Placeholder 2">
            <a:extLst>
              <a:ext uri="{FF2B5EF4-FFF2-40B4-BE49-F238E27FC236}">
                <a16:creationId xmlns:a16="http://schemas.microsoft.com/office/drawing/2014/main" id="{250C0151-4F17-4A66-8BCB-FE83E76FFB5F}"/>
              </a:ext>
            </a:extLst>
          </p:cNvPr>
          <p:cNvSpPr>
            <a:spLocks noGrp="1"/>
          </p:cNvSpPr>
          <p:nvPr>
            <p:ph idx="1"/>
          </p:nvPr>
        </p:nvSpPr>
        <p:spPr/>
        <p:txBody>
          <a:bodyPr>
            <a:normAutofit lnSpcReduction="10000"/>
          </a:bodyPr>
          <a:lstStyle/>
          <a:p>
            <a:pPr marL="45720" indent="0">
              <a:buNone/>
            </a:pPr>
            <a:r>
              <a:rPr lang="en-US" dirty="0"/>
              <a:t>“It was I, then, who put an end to the tyranny, and the sword that accomplished everything was mine. But I inverted the order of executions, and made an innovation in the method of putting criminals to death, for I myself destroyed the stronger, the one capable of </a:t>
            </a:r>
            <a:r>
              <a:rPr lang="en-US" dirty="0" err="1"/>
              <a:t>self-defence</a:t>
            </a:r>
            <a:r>
              <a:rPr lang="en-US" dirty="0"/>
              <a:t>, and resigned the old man to my unaided sword.” (Loeb p. 447)</a:t>
            </a:r>
          </a:p>
        </p:txBody>
      </p:sp>
    </p:spTree>
    <p:extLst>
      <p:ext uri="{BB962C8B-B14F-4D97-AF65-F5344CB8AC3E}">
        <p14:creationId xmlns:p14="http://schemas.microsoft.com/office/powerpoint/2010/main" val="3130030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3B9099-3FEE-47BA-B09D-3529D2089BFF}"/>
              </a:ext>
            </a:extLst>
          </p:cNvPr>
          <p:cNvSpPr>
            <a:spLocks noGrp="1"/>
          </p:cNvSpPr>
          <p:nvPr>
            <p:ph type="title"/>
          </p:nvPr>
        </p:nvSpPr>
        <p:spPr/>
        <p:txBody>
          <a:bodyPr/>
          <a:lstStyle/>
          <a:p>
            <a:r>
              <a:rPr lang="en-US" dirty="0"/>
              <a:t>Speaker’s Claims, cont’d</a:t>
            </a:r>
          </a:p>
        </p:txBody>
      </p:sp>
      <p:sp>
        <p:nvSpPr>
          <p:cNvPr id="3" name="Content Placeholder 2">
            <a:extLst>
              <a:ext uri="{FF2B5EF4-FFF2-40B4-BE49-F238E27FC236}">
                <a16:creationId xmlns:a16="http://schemas.microsoft.com/office/drawing/2014/main" id="{CC31A962-7609-4374-A00A-E425BE6E9AEF}"/>
              </a:ext>
            </a:extLst>
          </p:cNvPr>
          <p:cNvSpPr>
            <a:spLocks noGrp="1"/>
          </p:cNvSpPr>
          <p:nvPr>
            <p:ph idx="1"/>
          </p:nvPr>
        </p:nvSpPr>
        <p:spPr/>
        <p:txBody>
          <a:bodyPr/>
          <a:lstStyle/>
          <a:p>
            <a:pPr marL="45720" indent="0">
              <a:buNone/>
            </a:pPr>
            <a:r>
              <a:rPr lang="en-US" dirty="0"/>
              <a:t>“It was my thought, therefore, that I should get for this a still more generous gift from you, and should receive rewards to match the number of the slain, because I had freed you not only from your present ills, but from your expectation of those that were to come….” (Loeb p. 447)</a:t>
            </a:r>
          </a:p>
        </p:txBody>
      </p:sp>
    </p:spTree>
    <p:extLst>
      <p:ext uri="{BB962C8B-B14F-4D97-AF65-F5344CB8AC3E}">
        <p14:creationId xmlns:p14="http://schemas.microsoft.com/office/powerpoint/2010/main" val="3473254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9CB3B4-22D7-40E0-A999-CEB428CB371C}"/>
              </a:ext>
            </a:extLst>
          </p:cNvPr>
          <p:cNvSpPr>
            <a:spLocks noGrp="1"/>
          </p:cNvSpPr>
          <p:nvPr>
            <p:ph type="title"/>
          </p:nvPr>
        </p:nvSpPr>
        <p:spPr/>
        <p:txBody>
          <a:bodyPr/>
          <a:lstStyle/>
          <a:p>
            <a:r>
              <a:rPr lang="en-US" dirty="0"/>
              <a:t>Speaker’s Claims, cont’d 2</a:t>
            </a:r>
          </a:p>
        </p:txBody>
      </p:sp>
      <p:sp>
        <p:nvSpPr>
          <p:cNvPr id="3" name="Content Placeholder 2">
            <a:extLst>
              <a:ext uri="{FF2B5EF4-FFF2-40B4-BE49-F238E27FC236}">
                <a16:creationId xmlns:a16="http://schemas.microsoft.com/office/drawing/2014/main" id="{B917771D-6D4E-4A17-A99F-DE806FEEC418}"/>
              </a:ext>
            </a:extLst>
          </p:cNvPr>
          <p:cNvSpPr>
            <a:spLocks noGrp="1"/>
          </p:cNvSpPr>
          <p:nvPr>
            <p:ph idx="1"/>
          </p:nvPr>
        </p:nvSpPr>
        <p:spPr/>
        <p:txBody>
          <a:bodyPr/>
          <a:lstStyle/>
          <a:p>
            <a:pPr marL="45720" indent="0">
              <a:buNone/>
            </a:pPr>
            <a:r>
              <a:rPr lang="en-US" dirty="0"/>
              <a:t>“But now there is danger that after all these achievements I may come away from you unrewarded and may be the only one to be excluded from the recompense afforded by those laws which I maintained.” (Loeb p. 447)</a:t>
            </a:r>
          </a:p>
        </p:txBody>
      </p:sp>
    </p:spTree>
    <p:extLst>
      <p:ext uri="{BB962C8B-B14F-4D97-AF65-F5344CB8AC3E}">
        <p14:creationId xmlns:p14="http://schemas.microsoft.com/office/powerpoint/2010/main" val="1008281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93FAA-D185-4F43-891D-60724F0963C3}"/>
              </a:ext>
            </a:extLst>
          </p:cNvPr>
          <p:cNvSpPr>
            <a:spLocks noGrp="1"/>
          </p:cNvSpPr>
          <p:nvPr>
            <p:ph type="title"/>
          </p:nvPr>
        </p:nvSpPr>
        <p:spPr/>
        <p:txBody>
          <a:bodyPr/>
          <a:lstStyle/>
          <a:p>
            <a:r>
              <a:rPr lang="en-US" dirty="0"/>
              <a:t>Discussion</a:t>
            </a:r>
          </a:p>
        </p:txBody>
      </p:sp>
      <p:sp>
        <p:nvSpPr>
          <p:cNvPr id="3" name="Text Placeholder 2">
            <a:extLst>
              <a:ext uri="{FF2B5EF4-FFF2-40B4-BE49-F238E27FC236}">
                <a16:creationId xmlns:a16="http://schemas.microsoft.com/office/drawing/2014/main" id="{F3BD07CA-D1F1-4D66-AC8A-E04494BA73C1}"/>
              </a:ext>
            </a:extLst>
          </p:cNvPr>
          <p:cNvSpPr>
            <a:spLocks noGrp="1"/>
          </p:cNvSpPr>
          <p:nvPr>
            <p:ph type="body" idx="1"/>
          </p:nvPr>
        </p:nvSpPr>
        <p:spPr/>
        <p:txBody>
          <a:bodyPr/>
          <a:lstStyle/>
          <a:p>
            <a:r>
              <a:rPr lang="en-US" dirty="0"/>
              <a:t>What Does Lucian’s </a:t>
            </a:r>
            <a:r>
              <a:rPr lang="en-US" i="1" dirty="0"/>
              <a:t>Tyrannicide</a:t>
            </a:r>
            <a:r>
              <a:rPr lang="en-US" dirty="0"/>
              <a:t> Prove?</a:t>
            </a:r>
          </a:p>
        </p:txBody>
      </p:sp>
    </p:spTree>
    <p:extLst>
      <p:ext uri="{BB962C8B-B14F-4D97-AF65-F5344CB8AC3E}">
        <p14:creationId xmlns:p14="http://schemas.microsoft.com/office/powerpoint/2010/main" val="2928083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5B210-D59F-4284-ADA3-8A1A55AFE2A5}"/>
              </a:ext>
            </a:extLst>
          </p:cNvPr>
          <p:cNvSpPr>
            <a:spLocks noGrp="1"/>
          </p:cNvSpPr>
          <p:nvPr>
            <p:ph type="title"/>
          </p:nvPr>
        </p:nvSpPr>
        <p:spPr/>
        <p:txBody>
          <a:bodyPr/>
          <a:lstStyle/>
          <a:p>
            <a:r>
              <a:rPr lang="en-US" dirty="0"/>
              <a:t>Elements of Persuasion</a:t>
            </a:r>
          </a:p>
        </p:txBody>
      </p:sp>
      <p:sp>
        <p:nvSpPr>
          <p:cNvPr id="3" name="Content Placeholder 2">
            <a:extLst>
              <a:ext uri="{FF2B5EF4-FFF2-40B4-BE49-F238E27FC236}">
                <a16:creationId xmlns:a16="http://schemas.microsoft.com/office/drawing/2014/main" id="{A13E2F2A-44F1-441B-8A8C-12A5A6521C09}"/>
              </a:ext>
            </a:extLst>
          </p:cNvPr>
          <p:cNvSpPr>
            <a:spLocks noGrp="1"/>
          </p:cNvSpPr>
          <p:nvPr>
            <p:ph idx="1"/>
          </p:nvPr>
        </p:nvSpPr>
        <p:spPr/>
        <p:txBody>
          <a:bodyPr/>
          <a:lstStyle/>
          <a:p>
            <a:pPr marL="560070" indent="-514350">
              <a:buFont typeface="+mj-lt"/>
              <a:buAutoNum type="arabicPeriod"/>
            </a:pPr>
            <a:r>
              <a:rPr lang="en-US" dirty="0"/>
              <a:t>Reason (</a:t>
            </a:r>
            <a:r>
              <a:rPr lang="en-US" i="1" dirty="0"/>
              <a:t>logos</a:t>
            </a:r>
            <a:r>
              <a:rPr lang="en-US" dirty="0"/>
              <a:t>)</a:t>
            </a:r>
          </a:p>
          <a:p>
            <a:pPr marL="560070" indent="-514350">
              <a:buFont typeface="+mj-lt"/>
              <a:buAutoNum type="arabicPeriod"/>
            </a:pPr>
            <a:r>
              <a:rPr lang="en-US" dirty="0"/>
              <a:t>Character (ē</a:t>
            </a:r>
            <a:r>
              <a:rPr lang="en-US" i="1" dirty="0"/>
              <a:t>thos</a:t>
            </a:r>
            <a:r>
              <a:rPr lang="en-US" dirty="0"/>
              <a:t>)</a:t>
            </a:r>
          </a:p>
          <a:p>
            <a:pPr marL="560070" indent="-514350">
              <a:buFont typeface="+mj-lt"/>
              <a:buAutoNum type="arabicPeriod"/>
            </a:pPr>
            <a:r>
              <a:rPr lang="en-US" dirty="0"/>
              <a:t>Emotion (</a:t>
            </a:r>
            <a:r>
              <a:rPr lang="en-US" i="1" dirty="0"/>
              <a:t>pathos</a:t>
            </a:r>
            <a:r>
              <a:rPr lang="en-US" dirty="0"/>
              <a:t>)</a:t>
            </a:r>
          </a:p>
        </p:txBody>
      </p:sp>
      <p:pic>
        <p:nvPicPr>
          <p:cNvPr id="5" name="Picture 4" descr="See caption">
            <a:extLst>
              <a:ext uri="{FF2B5EF4-FFF2-40B4-BE49-F238E27FC236}">
                <a16:creationId xmlns:a16="http://schemas.microsoft.com/office/drawing/2014/main" id="{A10FEABC-56AC-4458-8A24-B7F884CF74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73799" y="1828799"/>
            <a:ext cx="2384980" cy="4456045"/>
          </a:xfrm>
          <a:prstGeom prst="rect">
            <a:avLst/>
          </a:prstGeom>
        </p:spPr>
      </p:pic>
      <p:sp>
        <p:nvSpPr>
          <p:cNvPr id="6" name="TextBox 5">
            <a:extLst>
              <a:ext uri="{FF2B5EF4-FFF2-40B4-BE49-F238E27FC236}">
                <a16:creationId xmlns:a16="http://schemas.microsoft.com/office/drawing/2014/main" id="{337AEEF8-86C3-4E20-9A6E-FDF25FDC28A8}"/>
              </a:ext>
            </a:extLst>
          </p:cNvPr>
          <p:cNvSpPr txBox="1"/>
          <p:nvPr/>
        </p:nvSpPr>
        <p:spPr>
          <a:xfrm>
            <a:off x="6304666" y="6171812"/>
            <a:ext cx="4123245" cy="341632"/>
          </a:xfrm>
          <a:prstGeom prst="rect">
            <a:avLst/>
          </a:prstGeom>
          <a:noFill/>
        </p:spPr>
        <p:txBody>
          <a:bodyPr wrap="none" rtlCol="0" anchor="b" anchorCtr="0">
            <a:spAutoFit/>
          </a:bodyPr>
          <a:lstStyle/>
          <a:p>
            <a:pPr algn="ctr">
              <a:lnSpc>
                <a:spcPct val="90000"/>
              </a:lnSpc>
            </a:pPr>
            <a:r>
              <a:rPr lang="en-US" dirty="0"/>
              <a:t>Peitho (“Persuasion”), vase painting</a:t>
            </a:r>
          </a:p>
        </p:txBody>
      </p:sp>
    </p:spTree>
    <p:extLst>
      <p:ext uri="{BB962C8B-B14F-4D97-AF65-F5344CB8AC3E}">
        <p14:creationId xmlns:p14="http://schemas.microsoft.com/office/powerpoint/2010/main" val="494166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A63F8-F54E-4BB2-8D90-FCB37DF88564}"/>
              </a:ext>
            </a:extLst>
          </p:cNvPr>
          <p:cNvSpPr>
            <a:spLocks noGrp="1"/>
          </p:cNvSpPr>
          <p:nvPr>
            <p:ph type="title"/>
          </p:nvPr>
        </p:nvSpPr>
        <p:spPr/>
        <p:txBody>
          <a:bodyPr/>
          <a:lstStyle/>
          <a:p>
            <a:r>
              <a:rPr lang="en-US" dirty="0"/>
              <a:t>Three Questions</a:t>
            </a:r>
          </a:p>
        </p:txBody>
      </p:sp>
      <p:sp>
        <p:nvSpPr>
          <p:cNvPr id="3" name="Content Placeholder 2">
            <a:extLst>
              <a:ext uri="{FF2B5EF4-FFF2-40B4-BE49-F238E27FC236}">
                <a16:creationId xmlns:a16="http://schemas.microsoft.com/office/drawing/2014/main" id="{89708E85-A65D-4B78-AA13-C33B563593FF}"/>
              </a:ext>
            </a:extLst>
          </p:cNvPr>
          <p:cNvSpPr>
            <a:spLocks noGrp="1"/>
          </p:cNvSpPr>
          <p:nvPr>
            <p:ph idx="1"/>
          </p:nvPr>
        </p:nvSpPr>
        <p:spPr/>
        <p:txBody>
          <a:bodyPr/>
          <a:lstStyle/>
          <a:p>
            <a:pPr marL="560070" indent="-514350">
              <a:buFont typeface="+mj-lt"/>
              <a:buAutoNum type="arabicPeriod"/>
            </a:pPr>
            <a:r>
              <a:rPr lang="en-US" dirty="0"/>
              <a:t>In Lucian's </a:t>
            </a:r>
            <a:r>
              <a:rPr lang="en-US" i="1" dirty="0"/>
              <a:t>Tyrannicide</a:t>
            </a:r>
            <a:r>
              <a:rPr lang="en-US" dirty="0"/>
              <a:t>, does the imaginary speaker make a convincing case?</a:t>
            </a:r>
          </a:p>
          <a:p>
            <a:pPr marL="560070" indent="-514350">
              <a:buFont typeface="+mj-lt"/>
              <a:buAutoNum type="arabicPeriod"/>
            </a:pPr>
            <a:r>
              <a:rPr lang="en-US" dirty="0"/>
              <a:t>Is Lucian’s word-portrait of the imaginary speaker convincing?</a:t>
            </a:r>
          </a:p>
          <a:p>
            <a:pPr marL="560070" indent="-514350">
              <a:buFont typeface="+mj-lt"/>
              <a:buAutoNum type="arabicPeriod"/>
            </a:pPr>
            <a:r>
              <a:rPr lang="en-US" dirty="0"/>
              <a:t>What do you think Lucian is trying to achieve with this speech?</a:t>
            </a:r>
          </a:p>
        </p:txBody>
      </p:sp>
    </p:spTree>
    <p:extLst>
      <p:ext uri="{BB962C8B-B14F-4D97-AF65-F5344CB8AC3E}">
        <p14:creationId xmlns:p14="http://schemas.microsoft.com/office/powerpoint/2010/main" val="1338650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9FA03C-5E63-4EC1-8C47-D45C751F7405}"/>
              </a:ext>
            </a:extLst>
          </p:cNvPr>
          <p:cNvSpPr>
            <a:spLocks noGrp="1"/>
          </p:cNvSpPr>
          <p:nvPr>
            <p:ph type="title"/>
          </p:nvPr>
        </p:nvSpPr>
        <p:spPr/>
        <p:txBody>
          <a:bodyPr/>
          <a:lstStyle/>
          <a:p>
            <a:r>
              <a:rPr lang="en-US" dirty="0"/>
              <a:t>Compelling Reasons</a:t>
            </a:r>
          </a:p>
        </p:txBody>
      </p:sp>
      <p:sp>
        <p:nvSpPr>
          <p:cNvPr id="3" name="Text Placeholder 2">
            <a:extLst>
              <a:ext uri="{FF2B5EF4-FFF2-40B4-BE49-F238E27FC236}">
                <a16:creationId xmlns:a16="http://schemas.microsoft.com/office/drawing/2014/main" id="{3E1EAE74-19F6-44B2-A4A6-60022E04947E}"/>
              </a:ext>
            </a:extLst>
          </p:cNvPr>
          <p:cNvSpPr>
            <a:spLocks noGrp="1"/>
          </p:cNvSpPr>
          <p:nvPr>
            <p:ph type="body" idx="1"/>
          </p:nvPr>
        </p:nvSpPr>
        <p:spPr/>
        <p:txBody>
          <a:bodyPr/>
          <a:lstStyle/>
          <a:p>
            <a:r>
              <a:rPr lang="en-US" dirty="0"/>
              <a:t>Lucian’s </a:t>
            </a:r>
            <a:r>
              <a:rPr lang="en-US" i="1" dirty="0"/>
              <a:t>Tyrannicide</a:t>
            </a:r>
            <a:r>
              <a:rPr lang="en-US" dirty="0"/>
              <a:t> and Rhetorical Logic</a:t>
            </a:r>
          </a:p>
        </p:txBody>
      </p:sp>
    </p:spTree>
    <p:extLst>
      <p:ext uri="{BB962C8B-B14F-4D97-AF65-F5344CB8AC3E}">
        <p14:creationId xmlns:p14="http://schemas.microsoft.com/office/powerpoint/2010/main" val="1735405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A08F72-1397-45DA-9901-B57283520BCF}"/>
              </a:ext>
            </a:extLst>
          </p:cNvPr>
          <p:cNvSpPr>
            <a:spLocks noGrp="1"/>
          </p:cNvSpPr>
          <p:nvPr>
            <p:ph type="title"/>
          </p:nvPr>
        </p:nvSpPr>
        <p:spPr/>
        <p:txBody>
          <a:bodyPr/>
          <a:lstStyle/>
          <a:p>
            <a:r>
              <a:rPr lang="en-US" dirty="0"/>
              <a:t>Rhetorical Logic </a:t>
            </a:r>
            <a:r>
              <a:rPr lang="en-US" sz="3600" dirty="0"/>
              <a:t>(apologies to Aristotle)</a:t>
            </a:r>
            <a:endParaRPr lang="en-US" dirty="0"/>
          </a:p>
        </p:txBody>
      </p:sp>
      <p:sp>
        <p:nvSpPr>
          <p:cNvPr id="3" name="Content Placeholder 2">
            <a:extLst>
              <a:ext uri="{FF2B5EF4-FFF2-40B4-BE49-F238E27FC236}">
                <a16:creationId xmlns:a16="http://schemas.microsoft.com/office/drawing/2014/main" id="{904AAFE2-8AFE-4F34-BF98-DCD4E39B00FA}"/>
              </a:ext>
            </a:extLst>
          </p:cNvPr>
          <p:cNvSpPr>
            <a:spLocks noGrp="1"/>
          </p:cNvSpPr>
          <p:nvPr>
            <p:ph idx="1"/>
          </p:nvPr>
        </p:nvSpPr>
        <p:spPr/>
        <p:txBody>
          <a:bodyPr/>
          <a:lstStyle/>
          <a:p>
            <a:r>
              <a:rPr lang="en-US" dirty="0"/>
              <a:t>Rhetoric reasons from probabilities</a:t>
            </a:r>
          </a:p>
          <a:p>
            <a:r>
              <a:rPr lang="en-US" dirty="0"/>
              <a:t>Rhetoric employs enthymemes (incomplete syllogisms)</a:t>
            </a:r>
          </a:p>
          <a:p>
            <a:pPr lvl="1"/>
            <a:r>
              <a:rPr lang="en-US" dirty="0"/>
              <a:t>Rhetorical questions</a:t>
            </a:r>
          </a:p>
          <a:p>
            <a:pPr lvl="1"/>
            <a:r>
              <a:rPr lang="en-US" i="1" dirty="0"/>
              <a:t>A fortiori</a:t>
            </a:r>
            <a:r>
              <a:rPr lang="en-US" dirty="0"/>
              <a:t> arguments</a:t>
            </a:r>
          </a:p>
        </p:txBody>
      </p:sp>
    </p:spTree>
    <p:extLst>
      <p:ext uri="{BB962C8B-B14F-4D97-AF65-F5344CB8AC3E}">
        <p14:creationId xmlns:p14="http://schemas.microsoft.com/office/powerpoint/2010/main" val="331509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FF703-B8CD-48AD-9463-9094587610AB}"/>
              </a:ext>
            </a:extLst>
          </p:cNvPr>
          <p:cNvSpPr>
            <a:spLocks noGrp="1"/>
          </p:cNvSpPr>
          <p:nvPr>
            <p:ph type="title"/>
          </p:nvPr>
        </p:nvSpPr>
        <p:spPr/>
        <p:txBody>
          <a:bodyPr/>
          <a:lstStyle/>
          <a:p>
            <a:r>
              <a:rPr lang="en-US" dirty="0"/>
              <a:t>Examples 1</a:t>
            </a:r>
          </a:p>
        </p:txBody>
      </p:sp>
      <p:sp>
        <p:nvSpPr>
          <p:cNvPr id="3" name="Content Placeholder 2">
            <a:extLst>
              <a:ext uri="{FF2B5EF4-FFF2-40B4-BE49-F238E27FC236}">
                <a16:creationId xmlns:a16="http://schemas.microsoft.com/office/drawing/2014/main" id="{1C4B5CB3-4B96-4152-BB45-6C556DA898CE}"/>
              </a:ext>
            </a:extLst>
          </p:cNvPr>
          <p:cNvSpPr>
            <a:spLocks noGrp="1"/>
          </p:cNvSpPr>
          <p:nvPr>
            <p:ph idx="1"/>
          </p:nvPr>
        </p:nvSpPr>
        <p:spPr/>
        <p:txBody>
          <a:bodyPr>
            <a:normAutofit fontScale="92500" lnSpcReduction="10000"/>
          </a:bodyPr>
          <a:lstStyle/>
          <a:p>
            <a:r>
              <a:rPr lang="en-US" dirty="0"/>
              <a:t>“Did I not form the purpose? Did I not climb the hill? Did I not slay? Did I not bring liberty?” (p. 455)</a:t>
            </a:r>
          </a:p>
          <a:p>
            <a:r>
              <a:rPr lang="en-US" dirty="0"/>
              <a:t>“… I should get for this a still more generous gift from you, and should receive rewards to match the number of the slain, because I had freed you not only from your present ills, but from your expectation of those that were to come…” (p. 447)</a:t>
            </a:r>
          </a:p>
        </p:txBody>
      </p:sp>
    </p:spTree>
    <p:extLst>
      <p:ext uri="{BB962C8B-B14F-4D97-AF65-F5344CB8AC3E}">
        <p14:creationId xmlns:p14="http://schemas.microsoft.com/office/powerpoint/2010/main" val="807486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3E4911-40E6-4D76-BB0E-A65F227A2CC5}"/>
              </a:ext>
            </a:extLst>
          </p:cNvPr>
          <p:cNvSpPr>
            <a:spLocks noGrp="1"/>
          </p:cNvSpPr>
          <p:nvPr>
            <p:ph type="title"/>
          </p:nvPr>
        </p:nvSpPr>
        <p:spPr/>
        <p:txBody>
          <a:bodyPr/>
          <a:lstStyle/>
          <a:p>
            <a:r>
              <a:rPr lang="en-US" dirty="0"/>
              <a:t>Examples 2</a:t>
            </a:r>
          </a:p>
        </p:txBody>
      </p:sp>
      <p:sp>
        <p:nvSpPr>
          <p:cNvPr id="3" name="Content Placeholder 2">
            <a:extLst>
              <a:ext uri="{FF2B5EF4-FFF2-40B4-BE49-F238E27FC236}">
                <a16:creationId xmlns:a16="http://schemas.microsoft.com/office/drawing/2014/main" id="{10CC6DA0-0D3B-45BB-ACDD-21B9487E93C4}"/>
              </a:ext>
            </a:extLst>
          </p:cNvPr>
          <p:cNvSpPr>
            <a:spLocks noGrp="1"/>
          </p:cNvSpPr>
          <p:nvPr>
            <p:ph idx="1"/>
          </p:nvPr>
        </p:nvSpPr>
        <p:spPr/>
        <p:txBody>
          <a:bodyPr>
            <a:normAutofit lnSpcReduction="10000"/>
          </a:bodyPr>
          <a:lstStyle/>
          <a:p>
            <a:pPr marL="45720" indent="0">
              <a:buNone/>
            </a:pPr>
            <a:r>
              <a:rPr lang="en-US" dirty="0"/>
              <a:t>“I remember, moreover, this statement in the laws …, that there are two sorts of responsibility for manslaughter, and if, without taking life himself or doing the deed with his own hand, a man has necessitated and given rise to the killing, the law requires that in this case too he himself receive the same punishment….” (p. 459)</a:t>
            </a:r>
          </a:p>
        </p:txBody>
      </p:sp>
    </p:spTree>
    <p:extLst>
      <p:ext uri="{BB962C8B-B14F-4D97-AF65-F5344CB8AC3E}">
        <p14:creationId xmlns:p14="http://schemas.microsoft.com/office/powerpoint/2010/main" val="1292617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05FB40-6148-4A5B-93EA-E9046FB13170}"/>
              </a:ext>
            </a:extLst>
          </p:cNvPr>
          <p:cNvSpPr>
            <a:spLocks noGrp="1"/>
          </p:cNvSpPr>
          <p:nvPr>
            <p:ph type="title"/>
          </p:nvPr>
        </p:nvSpPr>
        <p:spPr/>
        <p:txBody>
          <a:bodyPr/>
          <a:lstStyle/>
          <a:p>
            <a:r>
              <a:rPr lang="en-US" dirty="0"/>
              <a:t>Polemon </a:t>
            </a:r>
            <a:r>
              <a:rPr lang="en-US" i="1" dirty="0"/>
              <a:t>Declamations</a:t>
            </a:r>
            <a:endParaRPr lang="en-US" dirty="0"/>
          </a:p>
        </p:txBody>
      </p:sp>
      <p:sp>
        <p:nvSpPr>
          <p:cNvPr id="3" name="Content Placeholder 2">
            <a:extLst>
              <a:ext uri="{FF2B5EF4-FFF2-40B4-BE49-F238E27FC236}">
                <a16:creationId xmlns:a16="http://schemas.microsoft.com/office/drawing/2014/main" id="{0709E7B4-1566-4C79-8EA2-FE9F9FD1D66A}"/>
              </a:ext>
            </a:extLst>
          </p:cNvPr>
          <p:cNvSpPr>
            <a:spLocks noGrp="1"/>
          </p:cNvSpPr>
          <p:nvPr>
            <p:ph idx="1"/>
          </p:nvPr>
        </p:nvSpPr>
        <p:spPr>
          <a:xfrm>
            <a:off x="1217615" y="1828800"/>
            <a:ext cx="6719754" cy="4402318"/>
          </a:xfrm>
        </p:spPr>
        <p:txBody>
          <a:bodyPr>
            <a:normAutofit/>
          </a:bodyPr>
          <a:lstStyle/>
          <a:p>
            <a:pPr marL="45720" indent="0">
              <a:lnSpc>
                <a:spcPct val="125000"/>
              </a:lnSpc>
              <a:buNone/>
            </a:pPr>
            <a:r>
              <a:rPr lang="en-US" dirty="0"/>
              <a:t>“Of Polemon sophist, the law at Athens being that the father of him who died most nobly should speak the funeral oration. The fathers of </a:t>
            </a:r>
            <a:r>
              <a:rPr lang="en-US" dirty="0" err="1"/>
              <a:t>Cynegirus</a:t>
            </a:r>
            <a:r>
              <a:rPr lang="en-US" dirty="0"/>
              <a:t> and Callimachus plead their cases.” </a:t>
            </a:r>
            <a:r>
              <a:rPr lang="en-US" sz="2400" dirty="0"/>
              <a:t>(Hypothesis)</a:t>
            </a:r>
            <a:endParaRPr lang="en-US" dirty="0"/>
          </a:p>
        </p:txBody>
      </p:sp>
      <p:pic>
        <p:nvPicPr>
          <p:cNvPr id="5" name="Picture 4" descr="See caption">
            <a:extLst>
              <a:ext uri="{FF2B5EF4-FFF2-40B4-BE49-F238E27FC236}">
                <a16:creationId xmlns:a16="http://schemas.microsoft.com/office/drawing/2014/main" id="{EB634060-2CC0-4AB6-8DC5-420ED4AC984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78768" y="1828800"/>
            <a:ext cx="3659350" cy="2927480"/>
          </a:xfrm>
          <a:prstGeom prst="rect">
            <a:avLst/>
          </a:prstGeom>
        </p:spPr>
      </p:pic>
      <p:sp>
        <p:nvSpPr>
          <p:cNvPr id="6" name="TextBox 5">
            <a:extLst>
              <a:ext uri="{FF2B5EF4-FFF2-40B4-BE49-F238E27FC236}">
                <a16:creationId xmlns:a16="http://schemas.microsoft.com/office/drawing/2014/main" id="{0208F860-97A5-4779-8633-BC40809EA68A}"/>
              </a:ext>
            </a:extLst>
          </p:cNvPr>
          <p:cNvSpPr txBox="1"/>
          <p:nvPr/>
        </p:nvSpPr>
        <p:spPr>
          <a:xfrm>
            <a:off x="8078768" y="4878828"/>
            <a:ext cx="3659350" cy="696216"/>
          </a:xfrm>
          <a:prstGeom prst="rect">
            <a:avLst/>
          </a:prstGeom>
          <a:noFill/>
        </p:spPr>
        <p:txBody>
          <a:bodyPr wrap="square" rtlCol="0">
            <a:spAutoFit/>
          </a:bodyPr>
          <a:lstStyle/>
          <a:p>
            <a:pPr algn="ctr">
              <a:lnSpc>
                <a:spcPct val="114000"/>
              </a:lnSpc>
            </a:pPr>
            <a:r>
              <a:rPr lang="en-US" kern="800" spc="100" dirty="0"/>
              <a:t>Burial mound at Marathon (battle fought 490 BCE)</a:t>
            </a:r>
          </a:p>
        </p:txBody>
      </p:sp>
    </p:spTree>
    <p:extLst>
      <p:ext uri="{BB962C8B-B14F-4D97-AF65-F5344CB8AC3E}">
        <p14:creationId xmlns:p14="http://schemas.microsoft.com/office/powerpoint/2010/main" val="1867498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FDBE8-CA48-4DEE-A826-EE224645CF79}"/>
              </a:ext>
            </a:extLst>
          </p:cNvPr>
          <p:cNvSpPr>
            <a:spLocks noGrp="1"/>
          </p:cNvSpPr>
          <p:nvPr>
            <p:ph type="title"/>
          </p:nvPr>
        </p:nvSpPr>
        <p:spPr/>
        <p:txBody>
          <a:bodyPr/>
          <a:lstStyle/>
          <a:p>
            <a:r>
              <a:rPr lang="en-US" dirty="0"/>
              <a:t>Polemon Sophist</a:t>
            </a:r>
          </a:p>
        </p:txBody>
      </p:sp>
      <p:pic>
        <p:nvPicPr>
          <p:cNvPr id="5" name="Picture 4" descr="See caption">
            <a:extLst>
              <a:ext uri="{FF2B5EF4-FFF2-40B4-BE49-F238E27FC236}">
                <a16:creationId xmlns:a16="http://schemas.microsoft.com/office/drawing/2014/main" id="{5D10230C-9363-4CBA-A3E4-DF1C478044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17611" y="1828800"/>
            <a:ext cx="2598538" cy="3860276"/>
          </a:xfrm>
          <a:prstGeom prst="rect">
            <a:avLst/>
          </a:prstGeom>
        </p:spPr>
      </p:pic>
      <p:sp>
        <p:nvSpPr>
          <p:cNvPr id="6" name="TextBox 5">
            <a:extLst>
              <a:ext uri="{FF2B5EF4-FFF2-40B4-BE49-F238E27FC236}">
                <a16:creationId xmlns:a16="http://schemas.microsoft.com/office/drawing/2014/main" id="{63F14128-5466-4FCD-BDD8-3959EF7E13A5}"/>
              </a:ext>
            </a:extLst>
          </p:cNvPr>
          <p:cNvSpPr txBox="1"/>
          <p:nvPr/>
        </p:nvSpPr>
        <p:spPr>
          <a:xfrm>
            <a:off x="1217614" y="5770427"/>
            <a:ext cx="2590815" cy="341632"/>
          </a:xfrm>
          <a:prstGeom prst="rect">
            <a:avLst/>
          </a:prstGeom>
          <a:noFill/>
        </p:spPr>
        <p:txBody>
          <a:bodyPr wrap="square" rtlCol="0" anchor="t" anchorCtr="0">
            <a:spAutoFit/>
          </a:bodyPr>
          <a:lstStyle/>
          <a:p>
            <a:pPr algn="ctr">
              <a:lnSpc>
                <a:spcPct val="90000"/>
              </a:lnSpc>
            </a:pPr>
            <a:r>
              <a:rPr lang="en-US" dirty="0"/>
              <a:t>Polemon (?)</a:t>
            </a:r>
          </a:p>
        </p:txBody>
      </p:sp>
      <p:sp>
        <p:nvSpPr>
          <p:cNvPr id="3" name="Content Placeholder 2">
            <a:extLst>
              <a:ext uri="{FF2B5EF4-FFF2-40B4-BE49-F238E27FC236}">
                <a16:creationId xmlns:a16="http://schemas.microsoft.com/office/drawing/2014/main" id="{05031319-D315-4A32-9F2A-CB0FFD3E2D07}"/>
              </a:ext>
            </a:extLst>
          </p:cNvPr>
          <p:cNvSpPr>
            <a:spLocks noGrp="1"/>
          </p:cNvSpPr>
          <p:nvPr>
            <p:ph idx="1"/>
          </p:nvPr>
        </p:nvSpPr>
        <p:spPr>
          <a:xfrm>
            <a:off x="4104861" y="1828800"/>
            <a:ext cx="6866353" cy="4343400"/>
          </a:xfrm>
        </p:spPr>
        <p:txBody>
          <a:bodyPr>
            <a:normAutofit/>
          </a:bodyPr>
          <a:lstStyle/>
          <a:p>
            <a:r>
              <a:rPr lang="en-US" dirty="0"/>
              <a:t>90–146 CE</a:t>
            </a:r>
          </a:p>
          <a:p>
            <a:pPr lvl="1"/>
            <a:r>
              <a:rPr lang="en-US" dirty="0"/>
              <a:t>Emperors Domitian, Nerva, Trajan, Hadrian, </a:t>
            </a:r>
            <a:r>
              <a:rPr lang="en-US" dirty="0" err="1"/>
              <a:t>Antoninus</a:t>
            </a:r>
            <a:r>
              <a:rPr lang="en-US" dirty="0"/>
              <a:t> Pius</a:t>
            </a:r>
          </a:p>
          <a:p>
            <a:r>
              <a:rPr lang="en-US" dirty="0"/>
              <a:t>Orator, teacher, diplomat</a:t>
            </a:r>
          </a:p>
          <a:p>
            <a:pPr lvl="1"/>
            <a:r>
              <a:rPr lang="en-US" dirty="0"/>
              <a:t>Dueling declamations, Marathon 490 BCE</a:t>
            </a:r>
          </a:p>
        </p:txBody>
      </p:sp>
    </p:spTree>
    <p:extLst>
      <p:ext uri="{BB962C8B-B14F-4D97-AF65-F5344CB8AC3E}">
        <p14:creationId xmlns:p14="http://schemas.microsoft.com/office/powerpoint/2010/main" val="2619407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0CB7A4-E0EF-46D8-85B0-24F5F23FE711}"/>
              </a:ext>
            </a:extLst>
          </p:cNvPr>
          <p:cNvSpPr>
            <a:spLocks noGrp="1"/>
          </p:cNvSpPr>
          <p:nvPr>
            <p:ph type="title"/>
          </p:nvPr>
        </p:nvSpPr>
        <p:spPr/>
        <p:txBody>
          <a:bodyPr/>
          <a:lstStyle/>
          <a:p>
            <a:r>
              <a:rPr lang="en-US" dirty="0"/>
              <a:t>Lucian of </a:t>
            </a:r>
            <a:r>
              <a:rPr lang="en-US" dirty="0" err="1"/>
              <a:t>Samósata</a:t>
            </a:r>
            <a:endParaRPr lang="en-US" dirty="0"/>
          </a:p>
        </p:txBody>
      </p:sp>
      <p:pic>
        <p:nvPicPr>
          <p:cNvPr id="7" name="Picture 6" descr="See caption">
            <a:extLst>
              <a:ext uri="{FF2B5EF4-FFF2-40B4-BE49-F238E27FC236}">
                <a16:creationId xmlns:a16="http://schemas.microsoft.com/office/drawing/2014/main" id="{D119B7E4-BFC6-466D-A52C-EF00B30247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7613" y="1828800"/>
            <a:ext cx="2762707" cy="4191000"/>
          </a:xfrm>
          <a:prstGeom prst="rect">
            <a:avLst/>
          </a:prstGeom>
        </p:spPr>
      </p:pic>
      <p:sp>
        <p:nvSpPr>
          <p:cNvPr id="5" name="TextBox 4">
            <a:extLst>
              <a:ext uri="{FF2B5EF4-FFF2-40B4-BE49-F238E27FC236}">
                <a16:creationId xmlns:a16="http://schemas.microsoft.com/office/drawing/2014/main" id="{3B83A437-4246-4B04-9F5F-287E4F741499}"/>
              </a:ext>
            </a:extLst>
          </p:cNvPr>
          <p:cNvSpPr txBox="1"/>
          <p:nvPr/>
        </p:nvSpPr>
        <p:spPr>
          <a:xfrm>
            <a:off x="1217612" y="6019801"/>
            <a:ext cx="2762708" cy="590931"/>
          </a:xfrm>
          <a:prstGeom prst="rect">
            <a:avLst/>
          </a:prstGeom>
          <a:noFill/>
        </p:spPr>
        <p:txBody>
          <a:bodyPr wrap="square" rtlCol="0">
            <a:noAutofit/>
          </a:bodyPr>
          <a:lstStyle/>
          <a:p>
            <a:pPr algn="ctr">
              <a:lnSpc>
                <a:spcPct val="90000"/>
              </a:lnSpc>
            </a:pPr>
            <a:r>
              <a:rPr lang="en-US" dirty="0"/>
              <a:t>Lucian, artist’s best guess...</a:t>
            </a:r>
          </a:p>
        </p:txBody>
      </p:sp>
      <p:sp>
        <p:nvSpPr>
          <p:cNvPr id="3" name="Content Placeholder 2">
            <a:extLst>
              <a:ext uri="{FF2B5EF4-FFF2-40B4-BE49-F238E27FC236}">
                <a16:creationId xmlns:a16="http://schemas.microsoft.com/office/drawing/2014/main" id="{7945EA81-4626-4BCA-BB00-189D78A0C9B9}"/>
              </a:ext>
            </a:extLst>
          </p:cNvPr>
          <p:cNvSpPr>
            <a:spLocks noGrp="1"/>
          </p:cNvSpPr>
          <p:nvPr>
            <p:ph idx="1"/>
          </p:nvPr>
        </p:nvSpPr>
        <p:spPr>
          <a:xfrm>
            <a:off x="4368800" y="1828800"/>
            <a:ext cx="6602413" cy="4343400"/>
          </a:xfrm>
        </p:spPr>
        <p:txBody>
          <a:bodyPr/>
          <a:lstStyle/>
          <a:p>
            <a:r>
              <a:rPr lang="en-US" dirty="0"/>
              <a:t>ca. 120-ca. 190 CE</a:t>
            </a:r>
          </a:p>
          <a:p>
            <a:r>
              <a:rPr lang="en-US" dirty="0"/>
              <a:t>Syrian</a:t>
            </a:r>
          </a:p>
          <a:p>
            <a:pPr lvl="1"/>
            <a:r>
              <a:rPr lang="en-US" dirty="0"/>
              <a:t>not Greek, ... or was he?</a:t>
            </a:r>
          </a:p>
          <a:p>
            <a:r>
              <a:rPr lang="en-US" dirty="0"/>
              <a:t>Sophist, satirist</a:t>
            </a:r>
          </a:p>
          <a:p>
            <a:r>
              <a:rPr lang="en-US" dirty="0"/>
              <a:t>Widely travelled</a:t>
            </a:r>
          </a:p>
        </p:txBody>
      </p:sp>
    </p:spTree>
    <p:extLst>
      <p:ext uri="{BB962C8B-B14F-4D97-AF65-F5344CB8AC3E}">
        <p14:creationId xmlns:p14="http://schemas.microsoft.com/office/powerpoint/2010/main" val="181154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A927A-824B-464A-80CB-0365EBBFA421}"/>
              </a:ext>
            </a:extLst>
          </p:cNvPr>
          <p:cNvSpPr>
            <a:spLocks noGrp="1"/>
          </p:cNvSpPr>
          <p:nvPr>
            <p:ph type="title"/>
          </p:nvPr>
        </p:nvSpPr>
        <p:spPr/>
        <p:txBody>
          <a:bodyPr/>
          <a:lstStyle/>
          <a:p>
            <a:r>
              <a:rPr lang="en-US"/>
              <a:t>Agenda</a:t>
            </a:r>
            <a:endParaRPr lang="en-US" dirty="0"/>
          </a:p>
        </p:txBody>
      </p:sp>
      <p:sp>
        <p:nvSpPr>
          <p:cNvPr id="3" name="Content Placeholder 2">
            <a:extLst>
              <a:ext uri="{FF2B5EF4-FFF2-40B4-BE49-F238E27FC236}">
                <a16:creationId xmlns:a16="http://schemas.microsoft.com/office/drawing/2014/main" id="{B7A210FA-A403-41A3-A8B2-5265F4F38EB3}"/>
              </a:ext>
            </a:extLst>
          </p:cNvPr>
          <p:cNvSpPr>
            <a:spLocks noGrp="1"/>
          </p:cNvSpPr>
          <p:nvPr>
            <p:ph sz="half" idx="1"/>
          </p:nvPr>
        </p:nvSpPr>
        <p:spPr/>
        <p:txBody>
          <a:bodyPr>
            <a:normAutofit/>
          </a:bodyPr>
          <a:lstStyle/>
          <a:p>
            <a:pPr lvl="0"/>
            <a:r>
              <a:rPr lang="en-US" sz="3200" dirty="0"/>
              <a:t>Quick Review</a:t>
            </a:r>
          </a:p>
          <a:p>
            <a:pPr lvl="1"/>
            <a:r>
              <a:rPr lang="en-US" sz="2800" dirty="0"/>
              <a:t>What is Declamation?</a:t>
            </a:r>
          </a:p>
          <a:p>
            <a:pPr lvl="0"/>
            <a:r>
              <a:rPr lang="en-US" sz="3200" dirty="0"/>
              <a:t>Let’s Refresh Our Minds</a:t>
            </a:r>
          </a:p>
          <a:p>
            <a:pPr lvl="1"/>
            <a:r>
              <a:rPr lang="en-US" sz="2800" dirty="0"/>
              <a:t>Key Passages from Lucian’s </a:t>
            </a:r>
            <a:r>
              <a:rPr lang="en-US" sz="2800" i="1" dirty="0"/>
              <a:t>Tyrannicide</a:t>
            </a:r>
            <a:endParaRPr lang="en-US" sz="1100" dirty="0"/>
          </a:p>
        </p:txBody>
      </p:sp>
      <p:sp>
        <p:nvSpPr>
          <p:cNvPr id="4" name="Content Placeholder 3">
            <a:extLst>
              <a:ext uri="{FF2B5EF4-FFF2-40B4-BE49-F238E27FC236}">
                <a16:creationId xmlns:a16="http://schemas.microsoft.com/office/drawing/2014/main" id="{27A20855-67F0-4DC7-A063-E46F84BD82A4}"/>
              </a:ext>
            </a:extLst>
          </p:cNvPr>
          <p:cNvSpPr>
            <a:spLocks noGrp="1"/>
          </p:cNvSpPr>
          <p:nvPr>
            <p:ph sz="half" idx="2"/>
          </p:nvPr>
        </p:nvSpPr>
        <p:spPr/>
        <p:txBody>
          <a:bodyPr>
            <a:normAutofit/>
          </a:bodyPr>
          <a:lstStyle/>
          <a:p>
            <a:pPr lvl="0"/>
            <a:r>
              <a:rPr lang="en-US" sz="3200"/>
              <a:t>Discussion</a:t>
            </a:r>
          </a:p>
          <a:p>
            <a:pPr lvl="1"/>
            <a:r>
              <a:rPr lang="en-US" sz="2800"/>
              <a:t>What Does Lucian’s </a:t>
            </a:r>
            <a:r>
              <a:rPr lang="en-US" sz="2800" i="1"/>
              <a:t>Tyrannicide</a:t>
            </a:r>
            <a:r>
              <a:rPr lang="en-US" sz="2800"/>
              <a:t> Prove?</a:t>
            </a:r>
          </a:p>
          <a:p>
            <a:pPr lvl="0"/>
            <a:r>
              <a:rPr lang="en-US" sz="3200"/>
              <a:t>Compelling Reasons</a:t>
            </a:r>
          </a:p>
          <a:p>
            <a:pPr lvl="1"/>
            <a:r>
              <a:rPr lang="en-US" sz="2800"/>
              <a:t>Lucian’s </a:t>
            </a:r>
            <a:r>
              <a:rPr lang="en-US" sz="2800" i="1"/>
              <a:t>Tyrannicide</a:t>
            </a:r>
            <a:r>
              <a:rPr lang="en-US" sz="2800"/>
              <a:t> and Rhetorical Logic</a:t>
            </a:r>
            <a:endParaRPr lang="en-US" sz="2800" dirty="0"/>
          </a:p>
        </p:txBody>
      </p:sp>
    </p:spTree>
    <p:extLst>
      <p:ext uri="{BB962C8B-B14F-4D97-AF65-F5344CB8AC3E}">
        <p14:creationId xmlns:p14="http://schemas.microsoft.com/office/powerpoint/2010/main" val="2103078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animEffect transition="in" filter="fade">
                                      <p:cBhvr>
                                        <p:cTn id="23" dur="500"/>
                                        <p:tgtEl>
                                          <p:spTgt spid="4">
                                            <p:txEl>
                                              <p:pRg st="0" end="0"/>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4">
                                            <p:txEl>
                                              <p:pRg st="1" end="1"/>
                                            </p:txEl>
                                          </p:spTgt>
                                        </p:tgtEl>
                                        <p:attrNameLst>
                                          <p:attrName>style.visibility</p:attrName>
                                        </p:attrNameLst>
                                      </p:cBhvr>
                                      <p:to>
                                        <p:strVal val="visible"/>
                                      </p:to>
                                    </p:set>
                                    <p:animEffect transition="in" filter="fade">
                                      <p:cBhvr>
                                        <p:cTn id="26" dur="500"/>
                                        <p:tgtEl>
                                          <p:spTgt spid="4">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4">
                                            <p:txEl>
                                              <p:pRg st="2" end="2"/>
                                            </p:txEl>
                                          </p:spTgt>
                                        </p:tgtEl>
                                        <p:attrNameLst>
                                          <p:attrName>style.visibility</p:attrName>
                                        </p:attrNameLst>
                                      </p:cBhvr>
                                      <p:to>
                                        <p:strVal val="visible"/>
                                      </p:to>
                                    </p:set>
                                    <p:animEffect transition="in" filter="fade">
                                      <p:cBhvr>
                                        <p:cTn id="31" dur="500"/>
                                        <p:tgtEl>
                                          <p:spTgt spid="4">
                                            <p:txEl>
                                              <p:pRg st="2" end="2"/>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
                                            <p:txEl>
                                              <p:pRg st="3" end="3"/>
                                            </p:txEl>
                                          </p:spTgt>
                                        </p:tgtEl>
                                        <p:attrNameLst>
                                          <p:attrName>style.visibility</p:attrName>
                                        </p:attrNameLst>
                                      </p:cBhvr>
                                      <p:to>
                                        <p:strVal val="visible"/>
                                      </p:to>
                                    </p:set>
                                    <p:animEffect transition="in" filter="fade">
                                      <p:cBhvr>
                                        <p:cTn id="34"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F34A62-7DA6-4354-814E-E7F35B717F12}"/>
              </a:ext>
            </a:extLst>
          </p:cNvPr>
          <p:cNvSpPr>
            <a:spLocks noGrp="1"/>
          </p:cNvSpPr>
          <p:nvPr>
            <p:ph type="title"/>
          </p:nvPr>
        </p:nvSpPr>
        <p:spPr/>
        <p:txBody>
          <a:bodyPr/>
          <a:lstStyle/>
          <a:p>
            <a:r>
              <a:rPr lang="en-US" dirty="0"/>
              <a:t>Quick Review</a:t>
            </a:r>
          </a:p>
        </p:txBody>
      </p:sp>
      <p:sp>
        <p:nvSpPr>
          <p:cNvPr id="3" name="Text Placeholder 2">
            <a:extLst>
              <a:ext uri="{FF2B5EF4-FFF2-40B4-BE49-F238E27FC236}">
                <a16:creationId xmlns:a16="http://schemas.microsoft.com/office/drawing/2014/main" id="{D7CEF58E-7188-4A3D-8642-A439010EAF87}"/>
              </a:ext>
            </a:extLst>
          </p:cNvPr>
          <p:cNvSpPr>
            <a:spLocks noGrp="1"/>
          </p:cNvSpPr>
          <p:nvPr>
            <p:ph type="body" idx="1"/>
          </p:nvPr>
        </p:nvSpPr>
        <p:spPr/>
        <p:txBody>
          <a:bodyPr/>
          <a:lstStyle/>
          <a:p>
            <a:r>
              <a:rPr lang="en-US" dirty="0"/>
              <a:t>What is Declamation?</a:t>
            </a:r>
          </a:p>
        </p:txBody>
      </p:sp>
    </p:spTree>
    <p:extLst>
      <p:ext uri="{BB962C8B-B14F-4D97-AF65-F5344CB8AC3E}">
        <p14:creationId xmlns:p14="http://schemas.microsoft.com/office/powerpoint/2010/main" val="2900011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DB3D59-769B-4C22-B54B-B3FEBCAA5915}"/>
              </a:ext>
            </a:extLst>
          </p:cNvPr>
          <p:cNvSpPr>
            <a:spLocks noGrp="1"/>
          </p:cNvSpPr>
          <p:nvPr>
            <p:ph type="title"/>
          </p:nvPr>
        </p:nvSpPr>
        <p:spPr/>
        <p:txBody>
          <a:bodyPr/>
          <a:lstStyle/>
          <a:p>
            <a:r>
              <a:rPr lang="en-US" dirty="0"/>
              <a:t>What Is Declamation?</a:t>
            </a:r>
          </a:p>
        </p:txBody>
      </p:sp>
      <p:sp>
        <p:nvSpPr>
          <p:cNvPr id="3" name="Content Placeholder 2">
            <a:extLst>
              <a:ext uri="{FF2B5EF4-FFF2-40B4-BE49-F238E27FC236}">
                <a16:creationId xmlns:a16="http://schemas.microsoft.com/office/drawing/2014/main" id="{316142F8-71E5-4194-B76B-6AC4E2B7CC12}"/>
              </a:ext>
            </a:extLst>
          </p:cNvPr>
          <p:cNvSpPr>
            <a:spLocks noGrp="1"/>
          </p:cNvSpPr>
          <p:nvPr>
            <p:ph sz="half" idx="1"/>
          </p:nvPr>
        </p:nvSpPr>
        <p:spPr/>
        <p:txBody>
          <a:bodyPr/>
          <a:lstStyle/>
          <a:p>
            <a:r>
              <a:rPr lang="en-US" dirty="0"/>
              <a:t>A speech</a:t>
            </a:r>
          </a:p>
          <a:p>
            <a:r>
              <a:rPr lang="en-US" dirty="0"/>
              <a:t>Fictitious</a:t>
            </a:r>
          </a:p>
          <a:p>
            <a:r>
              <a:rPr lang="en-US" dirty="0"/>
              <a:t>Persuasive</a:t>
            </a:r>
          </a:p>
          <a:p>
            <a:r>
              <a:rPr lang="en-US" dirty="0"/>
              <a:t>It has rhetorical questions, subtexts, to make </a:t>
            </a:r>
            <a:r>
              <a:rPr lang="en-US" dirty="0" err="1"/>
              <a:t>yu</a:t>
            </a:r>
            <a:r>
              <a:rPr lang="en-US" dirty="0"/>
              <a:t> think</a:t>
            </a:r>
          </a:p>
          <a:p>
            <a:r>
              <a:rPr lang="en-US" dirty="0"/>
              <a:t>Argument with yourself</a:t>
            </a:r>
          </a:p>
          <a:p>
            <a:pPr lvl="1"/>
            <a:r>
              <a:rPr lang="en-US" dirty="0"/>
              <a:t>The declaimer plays all roles</a:t>
            </a:r>
          </a:p>
        </p:txBody>
      </p:sp>
      <p:sp>
        <p:nvSpPr>
          <p:cNvPr id="4" name="Content Placeholder 3">
            <a:extLst>
              <a:ext uri="{FF2B5EF4-FFF2-40B4-BE49-F238E27FC236}">
                <a16:creationId xmlns:a16="http://schemas.microsoft.com/office/drawing/2014/main" id="{10EC8FAB-FF67-4153-BCA1-BED2341EF7EB}"/>
              </a:ext>
            </a:extLst>
          </p:cNvPr>
          <p:cNvSpPr>
            <a:spLocks noGrp="1"/>
          </p:cNvSpPr>
          <p:nvPr>
            <p:ph sz="half" idx="2"/>
          </p:nvPr>
        </p:nvSpPr>
        <p:spPr/>
        <p:txBody>
          <a:bodyPr/>
          <a:lstStyle/>
          <a:p>
            <a:r>
              <a:rPr lang="en-US" dirty="0"/>
              <a:t>Performance, display of skill</a:t>
            </a:r>
          </a:p>
          <a:p>
            <a:r>
              <a:rPr lang="en-US" dirty="0"/>
              <a:t>Persuasive</a:t>
            </a:r>
          </a:p>
          <a:p>
            <a:pPr lvl="1"/>
            <a:r>
              <a:rPr lang="en-US" dirty="0"/>
              <a:t>In a dramatic-recreation sort </a:t>
            </a:r>
            <a:r>
              <a:rPr lang="en-US"/>
              <a:t>of way</a:t>
            </a:r>
          </a:p>
        </p:txBody>
      </p:sp>
    </p:spTree>
    <p:extLst>
      <p:ext uri="{BB962C8B-B14F-4D97-AF65-F5344CB8AC3E}">
        <p14:creationId xmlns:p14="http://schemas.microsoft.com/office/powerpoint/2010/main" val="2793003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BCB9F3-2024-4142-B474-1B707974EF9C}"/>
              </a:ext>
            </a:extLst>
          </p:cNvPr>
          <p:cNvSpPr>
            <a:spLocks noGrp="1"/>
          </p:cNvSpPr>
          <p:nvPr>
            <p:ph type="title"/>
          </p:nvPr>
        </p:nvSpPr>
        <p:spPr/>
        <p:txBody>
          <a:bodyPr>
            <a:normAutofit/>
          </a:bodyPr>
          <a:lstStyle/>
          <a:p>
            <a:r>
              <a:rPr lang="en-US" dirty="0"/>
              <a:t>Let’s Refresh Our Minds</a:t>
            </a:r>
          </a:p>
        </p:txBody>
      </p:sp>
      <p:sp>
        <p:nvSpPr>
          <p:cNvPr id="3" name="Text Placeholder 2">
            <a:extLst>
              <a:ext uri="{FF2B5EF4-FFF2-40B4-BE49-F238E27FC236}">
                <a16:creationId xmlns:a16="http://schemas.microsoft.com/office/drawing/2014/main" id="{1720EC8E-0967-4AE0-A84E-15886628934B}"/>
              </a:ext>
            </a:extLst>
          </p:cNvPr>
          <p:cNvSpPr>
            <a:spLocks noGrp="1"/>
          </p:cNvSpPr>
          <p:nvPr>
            <p:ph type="body" idx="1"/>
          </p:nvPr>
        </p:nvSpPr>
        <p:spPr/>
        <p:txBody>
          <a:bodyPr>
            <a:normAutofit/>
          </a:bodyPr>
          <a:lstStyle/>
          <a:p>
            <a:r>
              <a:rPr lang="en-US" dirty="0"/>
              <a:t>Key Passages from Lucian’s </a:t>
            </a:r>
            <a:r>
              <a:rPr lang="en-US" i="1" dirty="0"/>
              <a:t>Tyrannicide</a:t>
            </a:r>
            <a:r>
              <a:rPr lang="en-US" dirty="0"/>
              <a:t> </a:t>
            </a:r>
            <a:r>
              <a:rPr lang="en-US" sz="2400" dirty="0"/>
              <a:t>(4 student readers)</a:t>
            </a:r>
            <a:endParaRPr lang="en-US" dirty="0"/>
          </a:p>
        </p:txBody>
      </p:sp>
    </p:spTree>
    <p:extLst>
      <p:ext uri="{BB962C8B-B14F-4D97-AF65-F5344CB8AC3E}">
        <p14:creationId xmlns:p14="http://schemas.microsoft.com/office/powerpoint/2010/main" val="61381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A5B6F4-26E9-4736-A455-80D1FFD23A05}"/>
              </a:ext>
            </a:extLst>
          </p:cNvPr>
          <p:cNvSpPr>
            <a:spLocks noGrp="1"/>
          </p:cNvSpPr>
          <p:nvPr>
            <p:ph type="title"/>
          </p:nvPr>
        </p:nvSpPr>
        <p:spPr/>
        <p:txBody>
          <a:bodyPr/>
          <a:lstStyle/>
          <a:p>
            <a:r>
              <a:rPr lang="en-US" dirty="0"/>
              <a:t>Hypothesis</a:t>
            </a:r>
          </a:p>
        </p:txBody>
      </p:sp>
      <p:sp>
        <p:nvSpPr>
          <p:cNvPr id="3" name="Content Placeholder 2">
            <a:extLst>
              <a:ext uri="{FF2B5EF4-FFF2-40B4-BE49-F238E27FC236}">
                <a16:creationId xmlns:a16="http://schemas.microsoft.com/office/drawing/2014/main" id="{5425A350-F37C-4878-8E8F-71A1797F1267}"/>
              </a:ext>
            </a:extLst>
          </p:cNvPr>
          <p:cNvSpPr>
            <a:spLocks noGrp="1"/>
          </p:cNvSpPr>
          <p:nvPr>
            <p:ph idx="1"/>
          </p:nvPr>
        </p:nvSpPr>
        <p:spPr/>
        <p:txBody>
          <a:bodyPr/>
          <a:lstStyle/>
          <a:p>
            <a:pPr marL="45720" indent="0">
              <a:buNone/>
            </a:pPr>
            <a:r>
              <a:rPr lang="en-US" dirty="0"/>
              <a:t>“A man went to the Acropolis to slay the tyrant. He did not find him, but slew his son and left his sword in the body. When the tyrant came and saw his son already dead, he slew himself with the same sword. The man who went up and slew the tyrant’s son claims the reward for slaying the tyrant.” (Loeb p. 447)</a:t>
            </a:r>
          </a:p>
        </p:txBody>
      </p:sp>
    </p:spTree>
    <p:extLst>
      <p:ext uri="{BB962C8B-B14F-4D97-AF65-F5344CB8AC3E}">
        <p14:creationId xmlns:p14="http://schemas.microsoft.com/office/powerpoint/2010/main" val="3367063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rfg">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sz="2400"/>
        </a:defPPr>
      </a:lstStyle>
      <a:style>
        <a:lnRef idx="2">
          <a:schemeClr val="dk1">
            <a:shade val="50000"/>
          </a:schemeClr>
        </a:lnRef>
        <a:fillRef idx="1">
          <a:schemeClr val="dk1"/>
        </a:fillRef>
        <a:effectRef idx="0">
          <a:schemeClr val="dk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nchor="b" anchorCtr="0">
        <a:spAutoFit/>
      </a:bodyPr>
      <a:lstStyle>
        <a:defPPr algn="ctr">
          <a:lnSpc>
            <a:spcPct val="90000"/>
          </a:lnSpc>
          <a:defRPr dirty="0" smtClean="0"/>
        </a:defPPr>
      </a:lstStyle>
    </a:txDef>
  </a:objectDefaults>
  <a:extraClrSchemeLst/>
  <a:extLst>
    <a:ext uri="{05A4C25C-085E-4340-85A3-A5531E510DB2}">
      <thm15:themeFamily xmlns:thm15="http://schemas.microsoft.com/office/thememl/2012/main" name="rfg" id="{3A99CEF3-AA82-4877-A5B4-8AB55220F900}" vid="{DB41B150-FAA8-4CC0-8740-45BD6B2622B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rfg</Template>
  <TotalTime>425</TotalTime>
  <Words>1411</Words>
  <Application>Microsoft Office PowerPoint</Application>
  <PresentationFormat>Custom</PresentationFormat>
  <Paragraphs>105</Paragraphs>
  <Slides>19</Slides>
  <Notes>19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Century Gothic</vt:lpstr>
      <vt:lpstr>zephtextregular</vt:lpstr>
      <vt:lpstr>rfg</vt:lpstr>
      <vt:lpstr>And Your Point Is? Declamation and Lucian’s Tyrannicide</vt:lpstr>
      <vt:lpstr>Polemon Declamations</vt:lpstr>
      <vt:lpstr>Polemon Sophist</vt:lpstr>
      <vt:lpstr>Lucian of Samósata</vt:lpstr>
      <vt:lpstr>Agenda</vt:lpstr>
      <vt:lpstr>Quick Review</vt:lpstr>
      <vt:lpstr>What Is Declamation?</vt:lpstr>
      <vt:lpstr>Let’s Refresh Our Minds</vt:lpstr>
      <vt:lpstr>Hypothesis</vt:lpstr>
      <vt:lpstr>Speaker’s Claims</vt:lpstr>
      <vt:lpstr>Speaker’s Claims, cont’d</vt:lpstr>
      <vt:lpstr>Speaker’s Claims, cont’d 2</vt:lpstr>
      <vt:lpstr>Discussion</vt:lpstr>
      <vt:lpstr>Elements of Persuasion</vt:lpstr>
      <vt:lpstr>Three Questions</vt:lpstr>
      <vt:lpstr>Compelling Reasons</vt:lpstr>
      <vt:lpstr>Rhetorical Logic (apologies to Aristotle)</vt:lpstr>
      <vt:lpstr>Examples 1</vt:lpstr>
      <vt:lpstr>Examples 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Andrew Scholtz</dc:creator>
  <cp:lastModifiedBy>Andrew Scholtz</cp:lastModifiedBy>
  <cp:revision>37</cp:revision>
  <cp:lastPrinted>2026-02-23T16:10:31Z</cp:lastPrinted>
  <dcterms:created xsi:type="dcterms:W3CDTF">2026-02-22T21:48:56Z</dcterms:created>
  <dcterms:modified xsi:type="dcterms:W3CDTF">2026-02-23T22:44:29Z</dcterms:modified>
</cp:coreProperties>
</file>