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6"/>
  </p:notesMasterIdLst>
  <p:handoutMasterIdLst>
    <p:handoutMasterId r:id="rId27"/>
  </p:handoutMasterIdLst>
  <p:sldIdLst>
    <p:sldId id="282" r:id="rId2"/>
    <p:sldId id="284" r:id="rId3"/>
    <p:sldId id="269" r:id="rId4"/>
    <p:sldId id="288" r:id="rId5"/>
    <p:sldId id="289" r:id="rId6"/>
    <p:sldId id="290" r:id="rId7"/>
    <p:sldId id="285" r:id="rId8"/>
    <p:sldId id="299" r:id="rId9"/>
    <p:sldId id="287" r:id="rId10"/>
    <p:sldId id="286" r:id="rId11"/>
    <p:sldId id="291" r:id="rId12"/>
    <p:sldId id="260" r:id="rId13"/>
    <p:sldId id="277" r:id="rId14"/>
    <p:sldId id="281" r:id="rId15"/>
    <p:sldId id="279" r:id="rId16"/>
    <p:sldId id="278" r:id="rId17"/>
    <p:sldId id="297" r:id="rId18"/>
    <p:sldId id="298" r:id="rId19"/>
    <p:sldId id="296" r:id="rId20"/>
    <p:sldId id="292" r:id="rId21"/>
    <p:sldId id="293" r:id="rId22"/>
    <p:sldId id="294" r:id="rId23"/>
    <p:sldId id="300" r:id="rId24"/>
    <p:sldId id="295" r:id="rId25"/>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p15:clr>
            <a:srgbClr val="A4A3A4"/>
          </p15:clr>
        </p15:guide>
        <p15:guide id="4" pos="6911"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47" autoAdjust="0"/>
    <p:restoredTop sz="96323" autoAdjust="0"/>
  </p:normalViewPr>
  <p:slideViewPr>
    <p:cSldViewPr snapToGrid="0">
      <p:cViewPr varScale="1">
        <p:scale>
          <a:sx n="109" d="100"/>
          <a:sy n="109" d="100"/>
        </p:scale>
        <p:origin x="1116" y="108"/>
      </p:cViewPr>
      <p:guideLst>
        <p:guide orient="horz" pos="2160"/>
        <p:guide pos="6911"/>
      </p:guideLst>
    </p:cSldViewPr>
  </p:slideViewPr>
  <p:outlineViewPr>
    <p:cViewPr>
      <p:scale>
        <a:sx n="33" d="100"/>
        <a:sy n="33" d="100"/>
      </p:scale>
      <p:origin x="0" y="-3708"/>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1" d="100"/>
          <a:sy n="61" d="100"/>
        </p:scale>
        <p:origin x="2285" y="3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128FCA9C-FF92-4024-BDEC-A6D3B663DC09}" type="datetimeFigureOut">
              <a:rPr lang="en-US"/>
              <a:t>3/9/2026</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72AB877-E7B1-4681-847E-D0918612832B}" type="datetimeFigureOut">
              <a:rPr lang="en-US"/>
              <a:t>3/9/2026</a:t>
            </a:fld>
            <a:endParaRPr/>
          </a:p>
        </p:txBody>
      </p:sp>
      <p:sp>
        <p:nvSpPr>
          <p:cNvPr id="4" name="Slide Image Placeholder 3"/>
          <p:cNvSpPr>
            <a:spLocks noGrp="1" noRot="1" noChangeAspect="1"/>
          </p:cNvSpPr>
          <p:nvPr>
            <p:ph type="sldImg" idx="2"/>
          </p:nvPr>
        </p:nvSpPr>
        <p:spPr>
          <a:xfrm>
            <a:off x="1814513" y="719138"/>
            <a:ext cx="3686175" cy="2073275"/>
          </a:xfrm>
          <a:prstGeom prst="rect">
            <a:avLst/>
          </a:prstGeom>
          <a:noFill/>
          <a:ln w="12700">
            <a:solidFill>
              <a:prstClr val="black"/>
            </a:solidFill>
          </a:ln>
        </p:spPr>
        <p:txBody>
          <a:bodyPr vert="horz" lIns="96653" tIns="48327" rIns="96653" bIns="48327" rtlCol="0" anchor="ctr"/>
          <a:lstStyle/>
          <a:p>
            <a:endParaRPr/>
          </a:p>
        </p:txBody>
      </p:sp>
      <p:sp>
        <p:nvSpPr>
          <p:cNvPr id="5" name="Notes Placeholder 4"/>
          <p:cNvSpPr>
            <a:spLocks noGrp="1"/>
          </p:cNvSpPr>
          <p:nvPr>
            <p:ph type="body" sz="quarter" idx="3"/>
          </p:nvPr>
        </p:nvSpPr>
        <p:spPr>
          <a:xfrm>
            <a:off x="731520" y="3031339"/>
            <a:ext cx="5852160" cy="5849771"/>
          </a:xfrm>
          <a:prstGeom prst="rect">
            <a:avLst/>
          </a:prstGeom>
        </p:spPr>
        <p:txBody>
          <a:bodyPr vert="horz" lIns="96653" tIns="48327" rIns="96653" bIns="4832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259509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r>
              <a:rPr lang="en-US" dirty="0"/>
              <a:t>“Furthermore, a person might have been amazed at this—that he won all his victories without being hit himself or hitting his opponent, so far superior was he in strength and in his power of endurance. For often he would fight throughout the whole day, in the hottest season of the year, and although he could have more quickly won the contest by striking a blow, he refused to do it, | thinking that it was possible at times for the least competent boxer to overcome by a blow the very best man, if the chance for making it were offered; but he held that it was the truest victory when he forced his opponent, although uninjured, to give up; for then the man was overcome, not by his injury, but by himself; and that for an adversary to give up because of the condition of his whole body and not simply of the part of his body that was struck, meant brilliant work on the part of the victor; whereas the man who rushed in to win as quickly as possible by striking and clinching was himself overcome by the heat and by the prolonged effort.” (pp. 383-385)</a:t>
            </a:r>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3095899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164481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25063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190842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r>
              <a:rPr lang="en-US" dirty="0">
                <a:latin typeface="+mn-lt"/>
                <a:ea typeface="+mn-ea"/>
                <a:cs typeface="+mn-cs"/>
              </a:rPr>
              <a:t>Athletics were not a male preserve. The young women of Sparta participated in athletic training, just like the young men, and together with them. Women were not allowed to attend the Olympic games, but they could still win victories there by sponsoring chariots. And they could attend as spectators at most other games. And even though women could not compete in person at the Olympics, they certainly did compete at the games of Hera (the "</a:t>
            </a:r>
            <a:r>
              <a:rPr lang="en-US" dirty="0" err="1">
                <a:latin typeface="+mn-lt"/>
                <a:ea typeface="+mn-ea"/>
                <a:cs typeface="+mn-cs"/>
              </a:rPr>
              <a:t>Heraea</a:t>
            </a:r>
            <a:r>
              <a:rPr lang="en-US" dirty="0">
                <a:latin typeface="+mn-lt"/>
                <a:ea typeface="+mn-ea"/>
                <a:cs typeface="+mn-cs"/>
              </a:rPr>
              <a:t>"), a sort of women's Olympics held at the same site. (The Olympics honored Zeus; the </a:t>
            </a:r>
            <a:r>
              <a:rPr lang="en-US" dirty="0" err="1">
                <a:latin typeface="+mn-lt"/>
                <a:ea typeface="+mn-ea"/>
                <a:cs typeface="+mn-cs"/>
              </a:rPr>
              <a:t>Heraea</a:t>
            </a:r>
            <a:r>
              <a:rPr lang="en-US" dirty="0">
                <a:latin typeface="+mn-lt"/>
                <a:ea typeface="+mn-ea"/>
                <a:cs typeface="+mn-cs"/>
              </a:rPr>
              <a:t>, Hera; both gods had temples at the site.) At the </a:t>
            </a:r>
            <a:r>
              <a:rPr lang="en-US" dirty="0" err="1">
                <a:latin typeface="+mn-lt"/>
                <a:ea typeface="+mn-ea"/>
                <a:cs typeface="+mn-cs"/>
              </a:rPr>
              <a:t>Heraea</a:t>
            </a:r>
            <a:r>
              <a:rPr lang="en-US" dirty="0">
                <a:latin typeface="+mn-lt"/>
                <a:ea typeface="+mn-ea"/>
                <a:cs typeface="+mn-cs"/>
              </a:rPr>
              <a:t> held at Argos, women also competed, as they did at the Pythian, Isthmian, Nemean, and other games during the Hellenistic period (323-30 BCE). Footraces for girls were, in fact, a wide-spread phenomenon. Note as well that women could compete in certain poetic competitions.</a:t>
            </a:r>
          </a:p>
          <a:p>
            <a:r>
              <a:rPr lang="en-US" dirty="0">
                <a:latin typeface="+mn-lt"/>
                <a:ea typeface="+mn-ea"/>
                <a:cs typeface="+mn-cs"/>
              </a:rPr>
              <a:t>Did athletic victory for women differ from that for men ideologically? A young woman's victory in a footrace could bring honor to her family, though some felt that women's participation devalued sport. Under Rome, female victors in running and wrestling at the Antioch Olympics became priestesses. As for a woman's taking individual pride in a victory, that, notes Golden, seems to have been rare; our only evidence is the record left by </a:t>
            </a:r>
            <a:r>
              <a:rPr lang="en-US" dirty="0" err="1">
                <a:latin typeface="+mn-lt"/>
                <a:ea typeface="+mn-ea"/>
                <a:cs typeface="+mn-cs"/>
              </a:rPr>
              <a:t>Cynisca</a:t>
            </a:r>
            <a:r>
              <a:rPr lang="en-US" dirty="0">
                <a:latin typeface="+mn-lt"/>
                <a:ea typeface="+mn-ea"/>
                <a:cs typeface="+mn-cs"/>
              </a:rPr>
              <a:t>, Olympic chariot victor in the early fourth century BCE.</a:t>
            </a:r>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260645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2590436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303626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198791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25811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327089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r>
              <a:rPr lang="en-US" dirty="0"/>
              <a:t>“Roman Bikini-girls: Female Representation and Identity in Mosaics during Late Antiquity” https://nyavalor.se/wp-content/uploads/Roman_Bikini_Girls_Silvia_Lucantonio.pdf</a:t>
            </a:r>
          </a:p>
          <a:p>
            <a:r>
              <a:rPr lang="en-US" dirty="0"/>
              <a:t>Silvia </a:t>
            </a:r>
            <a:r>
              <a:rPr lang="en-US" dirty="0" err="1"/>
              <a:t>Lucantonio</a:t>
            </a:r>
            <a:r>
              <a:rPr lang="en-US" dirty="0"/>
              <a:t>. Nya </a:t>
            </a:r>
            <a:r>
              <a:rPr lang="en-US" dirty="0" err="1"/>
              <a:t>Valör</a:t>
            </a:r>
            <a:r>
              <a:rPr lang="en-US" dirty="0"/>
              <a:t>. </a:t>
            </a:r>
            <a:r>
              <a:rPr lang="da-DK" dirty="0"/>
              <a:t>1.1. 2024 (Student-alumni journal, Uppsala)</a:t>
            </a:r>
            <a:endParaRPr lang="en-US" dirty="0"/>
          </a:p>
          <a:p>
            <a:r>
              <a:rPr lang="en-US" dirty="0"/>
              <a:t>This mosaic, often referred to in popular discourse as depicting “bikini-dressed women”, provides a unique visual narrative that, in many ways, might challenge modern interpretations of women during Late Antiquity.</a:t>
            </a:r>
          </a:p>
          <a:p>
            <a:r>
              <a:rPr lang="en-US" dirty="0"/>
              <a:t>“The women portrayed are, however, not wearing swimsuits, but </a:t>
            </a:r>
            <a:r>
              <a:rPr lang="en-US" dirty="0" err="1"/>
              <a:t>strophium</a:t>
            </a:r>
            <a:r>
              <a:rPr lang="en-US" dirty="0"/>
              <a:t> and </a:t>
            </a:r>
            <a:r>
              <a:rPr lang="en-US" dirty="0" err="1"/>
              <a:t>subligaculum</a:t>
            </a:r>
            <a:r>
              <a:rPr lang="en-US" dirty="0"/>
              <a:t> – garments associated with athletic, or intimate, contexts in Roman culture.</a:t>
            </a:r>
          </a:p>
          <a:p>
            <a:r>
              <a:rPr lang="en-US" dirty="0"/>
              <a:t>“While the mosaics from Villa Romana present a progressive view of women in athletic contexts, they also highlight the enduring tension between progressing social roles for women and the persistence of traditional gender expectations. The dual themes of physical excellence and fertility reinforce the complex ways in which Roman society viewed and represented women, as both capable of physical achievement and attraction, while simultaneously, as integral to reproductive and familial ideals.”</a:t>
            </a:r>
          </a:p>
          <a:p>
            <a:r>
              <a:rPr lang="en-US" dirty="0" err="1"/>
              <a:t>Pensabene</a:t>
            </a:r>
            <a:r>
              <a:rPr lang="en-US" dirty="0"/>
              <a:t>, </a:t>
            </a:r>
            <a:r>
              <a:rPr lang="en-US" dirty="0" err="1"/>
              <a:t>Gallocchio</a:t>
            </a:r>
            <a:r>
              <a:rPr lang="en-US" dirty="0"/>
              <a:t>. “</a:t>
            </a:r>
            <a:r>
              <a:rPr lang="it-IT" dirty="0"/>
              <a:t>The Villa del Casale of Piazza Armerina.“ 53.2. </a:t>
            </a:r>
            <a:r>
              <a:rPr lang="it-IT" i="1" dirty="0" err="1"/>
              <a:t>Expedition</a:t>
            </a:r>
            <a:r>
              <a:rPr lang="it-IT" i="0" dirty="0"/>
              <a:t> 2011.</a:t>
            </a:r>
            <a:r>
              <a:rPr lang="it-IT" dirty="0"/>
              <a:t> </a:t>
            </a:r>
            <a:r>
              <a:rPr lang="en-US" dirty="0"/>
              <a:t>“The sponsorship of female athletic contests would have been associated with only the highest levels of society and thus reflected upon the elevated status of the proprietor.”</a:t>
            </a:r>
          </a:p>
          <a:p>
            <a:r>
              <a:rPr lang="en-US" dirty="0"/>
              <a:t>owner possibly = “an urban prefect of Rome,” … “C. </a:t>
            </a:r>
            <a:r>
              <a:rPr lang="en-US" dirty="0" err="1"/>
              <a:t>Ceionius</a:t>
            </a:r>
            <a:r>
              <a:rPr lang="en-US" dirty="0"/>
              <a:t> Rufus </a:t>
            </a:r>
            <a:r>
              <a:rPr lang="en-US" dirty="0" err="1"/>
              <a:t>Volusianus</a:t>
            </a:r>
            <a:r>
              <a:rPr lang="en-US" dirty="0"/>
              <a:t>, urban prefect and consul under Maxentius and Constantine, and owner of great estates in Africa, and his son, M. </a:t>
            </a:r>
            <a:r>
              <a:rPr lang="en-US" dirty="0" err="1"/>
              <a:t>Ceionius</a:t>
            </a:r>
            <a:r>
              <a:rPr lang="en-US" dirty="0"/>
              <a:t> Rufus Albinus, consul in AD 355 and urban prefect, have been proposed as likely proprietors.”</a:t>
            </a:r>
          </a:p>
          <a:p>
            <a:r>
              <a:rPr lang="en-US" dirty="0"/>
              <a:t>[the villa clearly evokes the proprietor’s self-promotion as a sponsor of Roman-style chariot races in the Circus Maximus</a:t>
            </a:r>
            <a:r>
              <a:rPr lang="en-US" baseline="0" dirty="0"/>
              <a:t> and staged hunts probably in the Colosseum, and of Greek </a:t>
            </a:r>
            <a:r>
              <a:rPr lang="en-US" i="1" baseline="0" dirty="0"/>
              <a:t>paideia</a:t>
            </a:r>
            <a:r>
              <a:rPr lang="en-US" i="0" baseline="0" dirty="0"/>
              <a:t> (literature, music) and athletics. the goddess (?), lower left, seems to wear something resembling the </a:t>
            </a:r>
            <a:r>
              <a:rPr lang="en-US" i="1" baseline="0" dirty="0" err="1"/>
              <a:t>exōmis</a:t>
            </a:r>
            <a:r>
              <a:rPr lang="en-US" i="0" baseline="0" dirty="0"/>
              <a:t> worn by girls competing in the </a:t>
            </a:r>
            <a:r>
              <a:rPr lang="en-US" i="0" baseline="0" dirty="0" err="1"/>
              <a:t>Heraea</a:t>
            </a:r>
            <a:r>
              <a:rPr lang="en-US" i="0" baseline="0" dirty="0"/>
              <a:t>]</a:t>
            </a:r>
            <a:endParaRPr lang="en-US" i="0" dirty="0"/>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3090816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3431194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331345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r>
              <a:rPr lang="en-US" dirty="0"/>
              <a:t>to left, </a:t>
            </a:r>
            <a:r>
              <a:rPr lang="en-US" b="0" i="0" dirty="0">
                <a:solidFill>
                  <a:srgbClr val="444746"/>
                </a:solidFill>
                <a:effectLst/>
                <a:latin typeface="Google Sans Text"/>
              </a:rPr>
              <a:t>altar of Demeter </a:t>
            </a:r>
            <a:r>
              <a:rPr lang="en-US" b="0" i="0" dirty="0" err="1">
                <a:solidFill>
                  <a:srgbClr val="444746"/>
                </a:solidFill>
                <a:effectLst/>
                <a:latin typeface="Google Sans Text"/>
              </a:rPr>
              <a:t>Khamúnē</a:t>
            </a:r>
            <a:r>
              <a:rPr lang="en-US" b="0" i="0" dirty="0">
                <a:solidFill>
                  <a:srgbClr val="444746"/>
                </a:solidFill>
                <a:effectLst/>
                <a:latin typeface="Google Sans Text"/>
              </a:rPr>
              <a:t>, on which sat the priestess of the goddess to view the games ex officio</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166633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23</a:t>
            </a:fld>
            <a:endParaRPr lang="en-US"/>
          </a:p>
        </p:txBody>
      </p:sp>
    </p:spTree>
    <p:extLst>
      <p:ext uri="{BB962C8B-B14F-4D97-AF65-F5344CB8AC3E}">
        <p14:creationId xmlns:p14="http://schemas.microsoft.com/office/powerpoint/2010/main" val="1788606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24</a:t>
            </a:fld>
            <a:endParaRPr lang="en-US"/>
          </a:p>
        </p:txBody>
      </p:sp>
    </p:spTree>
    <p:extLst>
      <p:ext uri="{BB962C8B-B14F-4D97-AF65-F5344CB8AC3E}">
        <p14:creationId xmlns:p14="http://schemas.microsoft.com/office/powerpoint/2010/main" val="49733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350532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115833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215709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21077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r>
              <a:rPr lang="en-US" dirty="0"/>
              <a:t>Ask them, “What is it to win? How do you know you’re a winner? How does it feel? Conversely, what’s</a:t>
            </a:r>
            <a:r>
              <a:rPr lang="en-US" baseline="0" dirty="0"/>
              <a:t> it like to lose?”</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127225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252189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4513" y="719138"/>
            <a:ext cx="3686175" cy="2073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2478909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wl.purdue.edu/owl/general_writing/punctuation/commas/extended_rules_for_comma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youtube.com/shorts/gRo0CAbz2-c?si=Mhup4aWwapAeBsG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75630F-99D1-4837-BA5D-7B53C09B3CB5}"/>
              </a:ext>
            </a:extLst>
          </p:cNvPr>
          <p:cNvSpPr>
            <a:spLocks noGrp="1"/>
          </p:cNvSpPr>
          <p:nvPr>
            <p:ph type="title" idx="4294967295"/>
          </p:nvPr>
        </p:nvSpPr>
        <p:spPr>
          <a:xfrm>
            <a:off x="1725269" y="2421124"/>
            <a:ext cx="8738290" cy="646331"/>
          </a:xfrm>
          <a:solidFill>
            <a:schemeClr val="bg1">
              <a:alpha val="67000"/>
            </a:schemeClr>
          </a:solidFill>
        </p:spPr>
        <p:txBody>
          <a:bodyPr wrap="none" anchor="ctr" anchorCtr="0">
            <a:spAutoFit/>
          </a:bodyPr>
          <a:lstStyle/>
          <a:p>
            <a:pPr algn="ctr"/>
            <a:r>
              <a:rPr lang="en-US" sz="4000" dirty="0">
                <a:solidFill>
                  <a:schemeClr val="tx2"/>
                </a:solidFill>
              </a:rPr>
              <a:t>Imperial Greek Athletics and </a:t>
            </a:r>
            <a:r>
              <a:rPr lang="en-US" sz="4000" i="1" dirty="0">
                <a:solidFill>
                  <a:schemeClr val="tx2"/>
                </a:solidFill>
              </a:rPr>
              <a:t>agōn</a:t>
            </a:r>
          </a:p>
        </p:txBody>
      </p:sp>
      <p:sp>
        <p:nvSpPr>
          <p:cNvPr id="6" name="Text Placeholder 5">
            <a:extLst>
              <a:ext uri="{FF2B5EF4-FFF2-40B4-BE49-F238E27FC236}">
                <a16:creationId xmlns:a16="http://schemas.microsoft.com/office/drawing/2014/main" id="{107712FD-7E5E-4FD3-8230-A994BA1849AC}"/>
              </a:ext>
            </a:extLst>
          </p:cNvPr>
          <p:cNvSpPr>
            <a:spLocks noGrp="1"/>
          </p:cNvSpPr>
          <p:nvPr>
            <p:ph type="body" idx="4294967295"/>
          </p:nvPr>
        </p:nvSpPr>
        <p:spPr>
          <a:xfrm>
            <a:off x="4231724" y="3199074"/>
            <a:ext cx="3725379" cy="540404"/>
          </a:xfrm>
          <a:solidFill>
            <a:schemeClr val="bg1">
              <a:alpha val="67000"/>
            </a:schemeClr>
          </a:solidFill>
        </p:spPr>
        <p:txBody>
          <a:bodyPr wrap="none" anchor="ctr" anchorCtr="0">
            <a:spAutoFit/>
          </a:bodyPr>
          <a:lstStyle/>
          <a:p>
            <a:pPr marL="45720" indent="0" algn="ctr">
              <a:buNone/>
            </a:pPr>
            <a:r>
              <a:rPr lang="en-US" sz="2800" dirty="0">
                <a:solidFill>
                  <a:schemeClr val="tx2"/>
                </a:solidFill>
              </a:rPr>
              <a:t>What Do We Learn?</a:t>
            </a:r>
          </a:p>
        </p:txBody>
      </p:sp>
    </p:spTree>
    <p:extLst>
      <p:ext uri="{BB962C8B-B14F-4D97-AF65-F5344CB8AC3E}">
        <p14:creationId xmlns:p14="http://schemas.microsoft.com/office/powerpoint/2010/main" val="288057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41E7-D601-44A1-835B-5404E3EAC276}"/>
              </a:ext>
            </a:extLst>
          </p:cNvPr>
          <p:cNvSpPr>
            <a:spLocks noGrp="1"/>
          </p:cNvSpPr>
          <p:nvPr>
            <p:ph type="title"/>
          </p:nvPr>
        </p:nvSpPr>
        <p:spPr>
          <a:xfrm>
            <a:off x="1217614" y="274638"/>
            <a:ext cx="9753600" cy="1325562"/>
          </a:xfrm>
        </p:spPr>
        <p:txBody>
          <a:bodyPr/>
          <a:lstStyle/>
          <a:p>
            <a:r>
              <a:rPr lang="en-US" dirty="0"/>
              <a:t>Dio Chrysostom </a:t>
            </a:r>
            <a:r>
              <a:rPr lang="en-US" i="1" dirty="0"/>
              <a:t>Oration</a:t>
            </a:r>
            <a:r>
              <a:rPr lang="en-US" dirty="0"/>
              <a:t> 29</a:t>
            </a:r>
          </a:p>
        </p:txBody>
      </p:sp>
      <p:sp>
        <p:nvSpPr>
          <p:cNvPr id="3" name="Content Placeholder 2">
            <a:extLst>
              <a:ext uri="{FF2B5EF4-FFF2-40B4-BE49-F238E27FC236}">
                <a16:creationId xmlns:a16="http://schemas.microsoft.com/office/drawing/2014/main" id="{6BBB1655-0A46-4F2D-BEC0-B214E5276DC7}"/>
              </a:ext>
            </a:extLst>
          </p:cNvPr>
          <p:cNvSpPr>
            <a:spLocks noGrp="1"/>
          </p:cNvSpPr>
          <p:nvPr>
            <p:ph idx="1"/>
          </p:nvPr>
        </p:nvSpPr>
        <p:spPr>
          <a:xfrm>
            <a:off x="1217613" y="1828800"/>
            <a:ext cx="9753600" cy="5029200"/>
          </a:xfrm>
        </p:spPr>
        <p:txBody>
          <a:bodyPr>
            <a:normAutofit/>
          </a:bodyPr>
          <a:lstStyle/>
          <a:p>
            <a:pPr marL="45720" indent="0">
              <a:buNone/>
            </a:pPr>
            <a:r>
              <a:rPr lang="en-US" dirty="0"/>
              <a:t>“For often he would fight throughout the whole day, in the hottest season of the year, and although he could have more quickly won the contest by striking a blow, he refused to do it. . . . he held that it was the truest victory when he forced his opponent, although uninjured, to give up; for then the man was overcome, not by his injury, but by himself. . . .” (p. 385)</a:t>
            </a:r>
          </a:p>
        </p:txBody>
      </p:sp>
    </p:spTree>
    <p:extLst>
      <p:ext uri="{BB962C8B-B14F-4D97-AF65-F5344CB8AC3E}">
        <p14:creationId xmlns:p14="http://schemas.microsoft.com/office/powerpoint/2010/main" val="260098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EE7D-7435-468D-B057-FAFF237A7C7D}"/>
              </a:ext>
            </a:extLst>
          </p:cNvPr>
          <p:cNvSpPr>
            <a:spLocks noGrp="1"/>
          </p:cNvSpPr>
          <p:nvPr>
            <p:ph type="title"/>
          </p:nvPr>
        </p:nvSpPr>
        <p:spPr/>
        <p:txBody>
          <a:bodyPr/>
          <a:lstStyle/>
          <a:p>
            <a:r>
              <a:rPr lang="en-US" dirty="0"/>
              <a:t>SWA Prompt: What is Winning?</a:t>
            </a:r>
          </a:p>
        </p:txBody>
      </p:sp>
      <p:sp>
        <p:nvSpPr>
          <p:cNvPr id="3" name="Content Placeholder 2">
            <a:extLst>
              <a:ext uri="{FF2B5EF4-FFF2-40B4-BE49-F238E27FC236}">
                <a16:creationId xmlns:a16="http://schemas.microsoft.com/office/drawing/2014/main" id="{CDC573E8-4AFF-4CF0-A010-ADD882FF7336}"/>
              </a:ext>
            </a:extLst>
          </p:cNvPr>
          <p:cNvSpPr>
            <a:spLocks noGrp="1"/>
          </p:cNvSpPr>
          <p:nvPr>
            <p:ph idx="1"/>
          </p:nvPr>
        </p:nvSpPr>
        <p:spPr/>
        <p:txBody>
          <a:bodyPr>
            <a:normAutofit lnSpcReduction="10000"/>
          </a:bodyPr>
          <a:lstStyle/>
          <a:p>
            <a:pPr marL="45720" indent="0">
              <a:buNone/>
            </a:pPr>
            <a:r>
              <a:rPr lang="en-US" dirty="0"/>
              <a:t>In Dio’s </a:t>
            </a:r>
            <a:r>
              <a:rPr lang="en-US" i="1" dirty="0"/>
              <a:t>Oration</a:t>
            </a:r>
            <a:r>
              <a:rPr lang="en-US" dirty="0"/>
              <a:t> 29, how does Melancomas win? Is winning/losing for him the same as for…</a:t>
            </a:r>
          </a:p>
          <a:p>
            <a:pPr lvl="1"/>
            <a:r>
              <a:rPr lang="en-US" dirty="0"/>
              <a:t>Girls competing in various festivals?</a:t>
            </a:r>
          </a:p>
          <a:p>
            <a:pPr lvl="1"/>
            <a:r>
              <a:rPr lang="en-US" dirty="0"/>
              <a:t>Aurelius Helix? </a:t>
            </a:r>
            <a:r>
              <a:rPr lang="en-US" sz="2400" dirty="0"/>
              <a:t>(Phoenician wrestler, pancratiast — Dio Cassius, Philostratus </a:t>
            </a:r>
            <a:r>
              <a:rPr lang="en-US" sz="2400" i="1" dirty="0"/>
              <a:t>Dialogue on Heroes</a:t>
            </a:r>
            <a:r>
              <a:rPr lang="en-US" sz="2400" dirty="0"/>
              <a:t>)</a:t>
            </a:r>
            <a:endParaRPr lang="en-US" dirty="0"/>
          </a:p>
          <a:p>
            <a:pPr lvl="1"/>
            <a:r>
              <a:rPr lang="en-US" dirty="0"/>
              <a:t>Marcus Aurelius Asclepiades? (inscription, Rome — </a:t>
            </a:r>
            <a:r>
              <a:rPr lang="en-US"/>
              <a:t>from Alexandria)</a:t>
            </a:r>
            <a:endParaRPr lang="en-US" dirty="0"/>
          </a:p>
          <a:p>
            <a:pPr lvl="1"/>
            <a:r>
              <a:rPr lang="en-US" dirty="0"/>
              <a:t>Others?</a:t>
            </a:r>
          </a:p>
        </p:txBody>
      </p:sp>
    </p:spTree>
    <p:extLst>
      <p:ext uri="{BB962C8B-B14F-4D97-AF65-F5344CB8AC3E}">
        <p14:creationId xmlns:p14="http://schemas.microsoft.com/office/powerpoint/2010/main" val="178113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Athletics and </a:t>
            </a:r>
            <a:r>
              <a:rPr lang="en-US" i="1" dirty="0"/>
              <a:t>agōn</a:t>
            </a:r>
            <a:endParaRPr lang="en-US" dirty="0"/>
          </a:p>
        </p:txBody>
      </p:sp>
      <p:sp>
        <p:nvSpPr>
          <p:cNvPr id="3" name="Text Placeholder 2"/>
          <p:cNvSpPr>
            <a:spLocks noGrp="1"/>
          </p:cNvSpPr>
          <p:nvPr>
            <p:ph type="body" idx="1"/>
          </p:nvPr>
        </p:nvSpPr>
        <p:spPr/>
        <p:txBody>
          <a:bodyPr/>
          <a:lstStyle/>
          <a:p>
            <a:r>
              <a:rPr lang="en-US" dirty="0"/>
              <a:t>Further Considerations</a:t>
            </a:r>
          </a:p>
        </p:txBody>
      </p:sp>
    </p:spTree>
    <p:extLst>
      <p:ext uri="{BB962C8B-B14F-4D97-AF65-F5344CB8AC3E}">
        <p14:creationId xmlns:p14="http://schemas.microsoft.com/office/powerpoint/2010/main" val="31358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Timeline</a:t>
            </a:r>
          </a:p>
        </p:txBody>
      </p:sp>
      <p:sp>
        <p:nvSpPr>
          <p:cNvPr id="3" name="Content Placeholder 2"/>
          <p:cNvSpPr>
            <a:spLocks noGrp="1"/>
          </p:cNvSpPr>
          <p:nvPr>
            <p:ph idx="1"/>
          </p:nvPr>
        </p:nvSpPr>
        <p:spPr/>
        <p:txBody>
          <a:bodyPr/>
          <a:lstStyle/>
          <a:p>
            <a:r>
              <a:rPr lang="en-US" dirty="0"/>
              <a:t>776 BCE. First recorded Olympics</a:t>
            </a:r>
          </a:p>
          <a:p>
            <a:r>
              <a:rPr lang="en-US" dirty="0"/>
              <a:t>573 BCE. </a:t>
            </a:r>
            <a:r>
              <a:rPr lang="en-US" i="1" dirty="0"/>
              <a:t>Periodos</a:t>
            </a:r>
            <a:r>
              <a:rPr lang="en-US" dirty="0"/>
              <a:t> (“circuit”) in place</a:t>
            </a:r>
          </a:p>
          <a:p>
            <a:pPr lvl="1"/>
            <a:r>
              <a:rPr lang="en-US" dirty="0"/>
              <a:t>Olympic, Pythian, Isthmian, Nemean games</a:t>
            </a:r>
          </a:p>
          <a:p>
            <a:pPr lvl="1"/>
            <a:r>
              <a:rPr lang="en-US" dirty="0"/>
              <a:t>Panhellenic festivals</a:t>
            </a:r>
          </a:p>
          <a:p>
            <a:r>
              <a:rPr lang="en-US" dirty="0" err="1"/>
              <a:t>1</a:t>
            </a:r>
            <a:r>
              <a:rPr lang="en-US" baseline="30000" dirty="0" err="1"/>
              <a:t>st</a:t>
            </a:r>
            <a:r>
              <a:rPr lang="en-US" dirty="0" err="1"/>
              <a:t>-3</a:t>
            </a:r>
            <a:r>
              <a:rPr lang="en-US" baseline="30000" dirty="0" err="1"/>
              <a:t>rd</a:t>
            </a:r>
            <a:r>
              <a:rPr lang="en-US" dirty="0"/>
              <a:t> cent. CE. Proliferation of games</a:t>
            </a:r>
          </a:p>
          <a:p>
            <a:pPr lvl="1"/>
            <a:r>
              <a:rPr lang="en-US" dirty="0"/>
              <a:t>86 CE. Capitoline Games </a:t>
            </a:r>
            <a:r>
              <a:rPr lang="en-US" dirty="0" err="1"/>
              <a:t>est’d</a:t>
            </a:r>
            <a:r>
              <a:rPr lang="en-US" dirty="0"/>
              <a:t> at Rome</a:t>
            </a:r>
          </a:p>
        </p:txBody>
      </p:sp>
    </p:spTree>
    <p:extLst>
      <p:ext uri="{BB962C8B-B14F-4D97-AF65-F5344CB8AC3E}">
        <p14:creationId xmlns:p14="http://schemas.microsoft.com/office/powerpoint/2010/main" val="19042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Women’s Sport</a:t>
            </a:r>
          </a:p>
        </p:txBody>
      </p:sp>
      <p:sp>
        <p:nvSpPr>
          <p:cNvPr id="3" name="Content Placeholder 2"/>
          <p:cNvSpPr>
            <a:spLocks noGrp="1"/>
          </p:cNvSpPr>
          <p:nvPr>
            <p:ph idx="1"/>
          </p:nvPr>
        </p:nvSpPr>
        <p:spPr>
          <a:xfrm>
            <a:off x="1217613" y="1828800"/>
            <a:ext cx="6896100" cy="4343400"/>
          </a:xfrm>
        </p:spPr>
        <p:txBody>
          <a:bodyPr>
            <a:normAutofit/>
          </a:bodyPr>
          <a:lstStyle/>
          <a:p>
            <a:r>
              <a:rPr lang="en-US" dirty="0"/>
              <a:t>Training at Sparta (archaic, classical period)</a:t>
            </a:r>
          </a:p>
          <a:p>
            <a:r>
              <a:rPr lang="en-US" i="1" dirty="0" err="1"/>
              <a:t>Heraia</a:t>
            </a:r>
            <a:r>
              <a:rPr lang="en-US" dirty="0"/>
              <a:t> (Argos, Olympia), Pythian, Isthmian, Nemean games</a:t>
            </a:r>
          </a:p>
          <a:p>
            <a:pPr lvl="1"/>
            <a:r>
              <a:rPr lang="en-US" dirty="0"/>
              <a:t>Women’s events</a:t>
            </a:r>
          </a:p>
        </p:txBody>
      </p:sp>
      <p:pic>
        <p:nvPicPr>
          <p:cNvPr id="5122" name="Picture 2" descr="See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536" y="1994899"/>
            <a:ext cx="2857500" cy="3438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76142" y="5599524"/>
            <a:ext cx="3534288" cy="696216"/>
          </a:xfrm>
          <a:prstGeom prst="rect">
            <a:avLst/>
          </a:prstGeom>
          <a:noFill/>
        </p:spPr>
        <p:txBody>
          <a:bodyPr wrap="square" rtlCol="0">
            <a:spAutoFit/>
          </a:bodyPr>
          <a:lstStyle/>
          <a:p>
            <a:pPr algn="ctr">
              <a:lnSpc>
                <a:spcPct val="114000"/>
              </a:lnSpc>
            </a:pPr>
            <a:r>
              <a:rPr lang="en-US" kern="800" spc="100" dirty="0"/>
              <a:t>Spartan girl runner wearing </a:t>
            </a:r>
            <a:r>
              <a:rPr lang="en-US" i="1" kern="800" spc="100" dirty="0" err="1"/>
              <a:t>exōmis</a:t>
            </a:r>
            <a:r>
              <a:rPr lang="en-US" i="1" kern="800" spc="100" dirty="0"/>
              <a:t>.</a:t>
            </a:r>
            <a:r>
              <a:rPr lang="en-US" kern="800" spc="100" dirty="0"/>
              <a:t> Archaic statuette</a:t>
            </a:r>
          </a:p>
        </p:txBody>
      </p:sp>
    </p:spTree>
    <p:extLst>
      <p:ext uri="{BB962C8B-B14F-4D97-AF65-F5344CB8AC3E}">
        <p14:creationId xmlns:p14="http://schemas.microsoft.com/office/powerpoint/2010/main" val="313189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Marcus Aurelius Asclepiades</a:t>
            </a:r>
          </a:p>
        </p:txBody>
      </p:sp>
      <p:sp>
        <p:nvSpPr>
          <p:cNvPr id="3" name="TextBox 2"/>
          <p:cNvSpPr txBox="1"/>
          <p:nvPr/>
        </p:nvSpPr>
        <p:spPr>
          <a:xfrm>
            <a:off x="1217614" y="1727217"/>
            <a:ext cx="9753600" cy="4985980"/>
          </a:xfrm>
          <a:prstGeom prst="rect">
            <a:avLst/>
          </a:prstGeom>
          <a:noFill/>
        </p:spPr>
        <p:txBody>
          <a:bodyPr wrap="square" rtlCol="0">
            <a:spAutoFit/>
          </a:bodyPr>
          <a:lstStyle/>
          <a:p>
            <a:pPr algn="ctr">
              <a:lnSpc>
                <a:spcPct val="150000"/>
              </a:lnSpc>
            </a:pPr>
            <a:r>
              <a:rPr lang="en-US" sz="2400" kern="800" spc="100" dirty="0"/>
              <a:t>“I ... Marcus Aurelius Asclepiades, ..., senior temple warden of the great Sarapis, high priest of the entire guild of which I am president for life, in charge of the Imperial Baths (etc. etc. etc.), undefeated </a:t>
            </a:r>
            <a:r>
              <a:rPr lang="en-US" sz="2400" i="1" kern="800" spc="100" dirty="0" err="1"/>
              <a:t>periodonikēs</a:t>
            </a:r>
            <a:r>
              <a:rPr lang="en-US" sz="2400" kern="800" spc="100" dirty="0"/>
              <a:t> in the pancratium, (etc. etc. etc.), after competing for a total of six years, I retired from the ring at the age of twenty five because of the dangers and envies (</a:t>
            </a:r>
            <a:r>
              <a:rPr lang="en-US" sz="2400" i="1" kern="800" spc="100" dirty="0" err="1"/>
              <a:t>phthonous</a:t>
            </a:r>
            <a:r>
              <a:rPr lang="en-US" sz="2400" kern="800" spc="100" dirty="0"/>
              <a:t>) to which I had been exposed”</a:t>
            </a:r>
            <a:br>
              <a:rPr lang="en-US" sz="2400" kern="800" spc="100" dirty="0"/>
            </a:br>
            <a:r>
              <a:rPr lang="en-US" sz="2000" kern="800" spc="100" dirty="0"/>
              <a:t>(ca. 200 CE, </a:t>
            </a:r>
            <a:r>
              <a:rPr lang="nb-NO" sz="2000" i="1" kern="800" spc="100" dirty="0"/>
              <a:t>IG</a:t>
            </a:r>
            <a:r>
              <a:rPr lang="nb-NO" sz="2000" kern="800" spc="100" dirty="0"/>
              <a:t> IVX 1102. </a:t>
            </a:r>
            <a:r>
              <a:rPr lang="nb-NO" sz="2000" i="1" kern="800" spc="100" dirty="0"/>
              <a:t>IGR</a:t>
            </a:r>
            <a:r>
              <a:rPr lang="nb-NO" sz="2000" kern="800" spc="100" dirty="0"/>
              <a:t> I 153. Moretti 79)</a:t>
            </a:r>
            <a:endParaRPr lang="en-US" sz="2400" kern="800" spc="100" dirty="0"/>
          </a:p>
        </p:txBody>
      </p:sp>
    </p:spTree>
    <p:extLst>
      <p:ext uri="{BB962C8B-B14F-4D97-AF65-F5344CB8AC3E}">
        <p14:creationId xmlns:p14="http://schemas.microsoft.com/office/powerpoint/2010/main" val="41677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Greece and Rome</a:t>
            </a:r>
          </a:p>
        </p:txBody>
      </p:sp>
      <p:pic>
        <p:nvPicPr>
          <p:cNvPr id="4" name="Picture 3"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058" y="2148840"/>
            <a:ext cx="4899355" cy="3291840"/>
          </a:xfrm>
          <a:prstGeom prst="rect">
            <a:avLst/>
          </a:prstGeom>
        </p:spPr>
      </p:pic>
      <p:sp>
        <p:nvSpPr>
          <p:cNvPr id="5" name="TextBox 4"/>
          <p:cNvSpPr txBox="1"/>
          <p:nvPr/>
        </p:nvSpPr>
        <p:spPr>
          <a:xfrm>
            <a:off x="1649637" y="5885573"/>
            <a:ext cx="3990195" cy="348429"/>
          </a:xfrm>
          <a:prstGeom prst="rect">
            <a:avLst/>
          </a:prstGeom>
          <a:noFill/>
        </p:spPr>
        <p:txBody>
          <a:bodyPr wrap="none" rtlCol="0">
            <a:spAutoFit/>
          </a:bodyPr>
          <a:lstStyle/>
          <a:p>
            <a:pPr algn="ctr">
              <a:lnSpc>
                <a:spcPct val="114000"/>
              </a:lnSpc>
            </a:pPr>
            <a:r>
              <a:rPr lang="en-US" sz="1600" kern="800" spc="100" dirty="0" err="1"/>
              <a:t>Pollice</a:t>
            </a:r>
            <a:r>
              <a:rPr lang="en-US" sz="1600" kern="800" spc="100" dirty="0"/>
              <a:t> verso, </a:t>
            </a:r>
            <a:r>
              <a:rPr lang="en-US" sz="1600" kern="800" spc="100" dirty="0" err="1"/>
              <a:t>Gérôme</a:t>
            </a:r>
            <a:r>
              <a:rPr lang="en-US" sz="1600" kern="800" spc="100" dirty="0"/>
              <a:t> (gladiators)</a:t>
            </a:r>
          </a:p>
        </p:txBody>
      </p:sp>
      <p:pic>
        <p:nvPicPr>
          <p:cNvPr id="3" name="Picture 2" descr="See cap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99" y="1925954"/>
            <a:ext cx="2598737" cy="3957467"/>
          </a:xfrm>
          <a:prstGeom prst="rect">
            <a:avLst/>
          </a:prstGeom>
        </p:spPr>
      </p:pic>
      <p:sp>
        <p:nvSpPr>
          <p:cNvPr id="7" name="TextBox 6"/>
          <p:cNvSpPr txBox="1"/>
          <p:nvPr/>
        </p:nvSpPr>
        <p:spPr>
          <a:xfrm>
            <a:off x="6652189" y="5885573"/>
            <a:ext cx="4610557" cy="348429"/>
          </a:xfrm>
          <a:prstGeom prst="rect">
            <a:avLst/>
          </a:prstGeom>
          <a:noFill/>
        </p:spPr>
        <p:txBody>
          <a:bodyPr wrap="none" rtlCol="0">
            <a:spAutoFit/>
          </a:bodyPr>
          <a:lstStyle/>
          <a:p>
            <a:pPr algn="ctr">
              <a:lnSpc>
                <a:spcPct val="114000"/>
              </a:lnSpc>
            </a:pPr>
            <a:r>
              <a:rPr lang="en-US" sz="1600" kern="800" spc="100" dirty="0"/>
              <a:t>Panathenaic prize amphora, c. 520 BCE</a:t>
            </a:r>
          </a:p>
        </p:txBody>
      </p:sp>
    </p:spTree>
    <p:extLst>
      <p:ext uri="{BB962C8B-B14F-4D97-AF65-F5344CB8AC3E}">
        <p14:creationId xmlns:p14="http://schemas.microsoft.com/office/powerpoint/2010/main" val="24605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550B-90EC-4A03-A416-71CA7401ED5A}"/>
              </a:ext>
            </a:extLst>
          </p:cNvPr>
          <p:cNvSpPr>
            <a:spLocks noGrp="1"/>
          </p:cNvSpPr>
          <p:nvPr>
            <p:ph type="title"/>
          </p:nvPr>
        </p:nvSpPr>
        <p:spPr/>
        <p:txBody>
          <a:bodyPr/>
          <a:lstStyle/>
          <a:p>
            <a:r>
              <a:rPr lang="en-US" dirty="0"/>
              <a:t>Images of </a:t>
            </a:r>
            <a:r>
              <a:rPr lang="en-US" i="1" dirty="0"/>
              <a:t>agōn</a:t>
            </a:r>
            <a:endParaRPr lang="en-US" dirty="0"/>
          </a:p>
        </p:txBody>
      </p:sp>
      <p:sp>
        <p:nvSpPr>
          <p:cNvPr id="3" name="Text Placeholder 2">
            <a:extLst>
              <a:ext uri="{FF2B5EF4-FFF2-40B4-BE49-F238E27FC236}">
                <a16:creationId xmlns:a16="http://schemas.microsoft.com/office/drawing/2014/main" id="{520A34B6-2E65-4A51-8CDA-5AAE0B3B054D}"/>
              </a:ext>
            </a:extLst>
          </p:cNvPr>
          <p:cNvSpPr>
            <a:spLocks noGrp="1"/>
          </p:cNvSpPr>
          <p:nvPr>
            <p:ph type="body" idx="1"/>
          </p:nvPr>
        </p:nvSpPr>
        <p:spPr/>
        <p:txBody>
          <a:bodyPr/>
          <a:lstStyle/>
          <a:p>
            <a:r>
              <a:rPr lang="en-US" dirty="0"/>
              <a:t>Ancient Olympia, Epidaurus  Today</a:t>
            </a:r>
          </a:p>
        </p:txBody>
      </p:sp>
    </p:spTree>
    <p:extLst>
      <p:ext uri="{BB962C8B-B14F-4D97-AF65-F5344CB8AC3E}">
        <p14:creationId xmlns:p14="http://schemas.microsoft.com/office/powerpoint/2010/main" val="169747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2" descr="See caption">
            <a:extLst>
              <a:ext uri="{FF2B5EF4-FFF2-40B4-BE49-F238E27FC236}">
                <a16:creationId xmlns:a16="http://schemas.microsoft.com/office/drawing/2014/main" id="{CD13909F-56AB-43AD-AA6F-50286F1A4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96841828-7349-4A11-8894-AC4FDF9228A6}"/>
              </a:ext>
            </a:extLst>
          </p:cNvPr>
          <p:cNvSpPr txBox="1">
            <a:spLocks noGrp="1"/>
          </p:cNvSpPr>
          <p:nvPr>
            <p:ph type="title" idx="4294967295"/>
          </p:nvPr>
        </p:nvSpPr>
        <p:spPr>
          <a:xfrm>
            <a:off x="3410038" y="6144335"/>
            <a:ext cx="5368777"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Temple of Olympian Zeus, Olympia</a:t>
            </a:r>
          </a:p>
        </p:txBody>
      </p:sp>
    </p:spTree>
    <p:extLst>
      <p:ext uri="{BB962C8B-B14F-4D97-AF65-F5344CB8AC3E}">
        <p14:creationId xmlns:p14="http://schemas.microsoft.com/office/powerpoint/2010/main" val="265433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7149E-D107-40BD-BC43-E48F31738016}"/>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Temple of Olympian Zeus, reconstruction with cutaway view</a:t>
            </a:r>
          </a:p>
        </p:txBody>
      </p:sp>
      <p:pic>
        <p:nvPicPr>
          <p:cNvPr id="5122" name="Picture 2" descr="See title">
            <a:extLst>
              <a:ext uri="{FF2B5EF4-FFF2-40B4-BE49-F238E27FC236}">
                <a16:creationId xmlns:a16="http://schemas.microsoft.com/office/drawing/2014/main" id="{EE18AF88-D5FE-453B-B041-FBE428E80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12188825"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caption">
            <a:extLst>
              <a:ext uri="{FF2B5EF4-FFF2-40B4-BE49-F238E27FC236}">
                <a16:creationId xmlns:a16="http://schemas.microsoft.com/office/drawing/2014/main" id="{1EFB4C5B-ED0F-4659-9AF6-8D86448B3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
            <a:ext cx="12188825" cy="6857081"/>
          </a:xfrm>
          <a:prstGeom prst="rect">
            <a:avLst/>
          </a:prstGeom>
        </p:spPr>
      </p:pic>
      <p:sp>
        <p:nvSpPr>
          <p:cNvPr id="4" name="Title 3">
            <a:extLst>
              <a:ext uri="{FF2B5EF4-FFF2-40B4-BE49-F238E27FC236}">
                <a16:creationId xmlns:a16="http://schemas.microsoft.com/office/drawing/2014/main" id="{1F23BCD8-48F8-452E-BC1F-0EDD2F2837C5}"/>
              </a:ext>
            </a:extLst>
          </p:cNvPr>
          <p:cNvSpPr txBox="1">
            <a:spLocks noGrp="1"/>
          </p:cNvSpPr>
          <p:nvPr>
            <p:ph type="title" idx="4294967295"/>
          </p:nvPr>
        </p:nvSpPr>
        <p:spPr>
          <a:xfrm>
            <a:off x="1234749" y="5556585"/>
            <a:ext cx="9719327" cy="757130"/>
          </a:xfrm>
          <a:prstGeom prst="rect">
            <a:avLst/>
          </a:prstGeom>
          <a:solidFill>
            <a:schemeClr val="bg1">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mn-lt"/>
                <a:ea typeface="+mn-ea"/>
                <a:cs typeface="+mn-cs"/>
              </a:rPr>
              <a:t>Sala </a:t>
            </a:r>
            <a:r>
              <a:rPr kumimoji="0" lang="en-US" sz="2400" b="0" i="0" u="none" strike="noStrike" kern="1200" cap="none" spc="0" normalizeH="0" baseline="0" noProof="0" dirty="0" err="1">
                <a:ln>
                  <a:noFill/>
                </a:ln>
                <a:solidFill>
                  <a:schemeClr val="tx2"/>
                </a:solidFill>
                <a:effectLst/>
                <a:uLnTx/>
                <a:uFillTx/>
                <a:latin typeface="+mn-lt"/>
                <a:ea typeface="+mn-ea"/>
                <a:cs typeface="+mn-cs"/>
              </a:rPr>
              <a:t>delle</a:t>
            </a:r>
            <a:r>
              <a:rPr kumimoji="0" lang="en-US" sz="2400" b="0" i="0" u="none" strike="noStrike" kern="1200" cap="none" spc="0" normalizeH="0" baseline="0" noProof="0" dirty="0">
                <a:ln>
                  <a:noFill/>
                </a:ln>
                <a:solidFill>
                  <a:schemeClr val="tx2"/>
                </a:solidFill>
                <a:effectLst/>
                <a:uLnTx/>
                <a:uFillTx/>
                <a:latin typeface="+mn-lt"/>
                <a:ea typeface="+mn-ea"/>
                <a:cs typeface="+mn-cs"/>
              </a:rPr>
              <a:t> </a:t>
            </a:r>
            <a:r>
              <a:rPr kumimoji="0" lang="en-US" sz="2400" b="0" i="0" u="none" strike="noStrike" kern="1200" cap="none" spc="0" normalizeH="0" baseline="0" noProof="0" dirty="0" err="1">
                <a:ln>
                  <a:noFill/>
                </a:ln>
                <a:solidFill>
                  <a:schemeClr val="tx2"/>
                </a:solidFill>
                <a:effectLst/>
                <a:uLnTx/>
                <a:uFillTx/>
                <a:latin typeface="+mn-lt"/>
                <a:ea typeface="+mn-ea"/>
                <a:cs typeface="+mn-cs"/>
              </a:rPr>
              <a:t>Palestrite</a:t>
            </a:r>
            <a:r>
              <a:rPr kumimoji="0" lang="en-US" sz="2400" b="0" i="0" u="none" strike="noStrike" kern="1200" cap="none" spc="0" normalizeH="0" baseline="0" noProof="0" dirty="0">
                <a:ln>
                  <a:noFill/>
                </a:ln>
                <a:solidFill>
                  <a:schemeClr val="tx2"/>
                </a:solidFill>
                <a:effectLst/>
                <a:uLnTx/>
                <a:uFillTx/>
                <a:latin typeface="+mn-lt"/>
                <a:ea typeface="+mn-ea"/>
                <a:cs typeface="+mn-cs"/>
              </a:rPr>
              <a:t>, floor mosaic. Probably mid/late 4</a:t>
            </a:r>
            <a:r>
              <a:rPr kumimoji="0" lang="en-US" sz="2400" b="0" i="0" u="none" strike="noStrike" kern="1200" cap="none" spc="0" normalizeH="0" baseline="30000" noProof="0" dirty="0">
                <a:ln>
                  <a:noFill/>
                </a:ln>
                <a:solidFill>
                  <a:schemeClr val="tx2"/>
                </a:solidFill>
                <a:effectLst/>
                <a:uLnTx/>
                <a:uFillTx/>
                <a:latin typeface="+mn-lt"/>
                <a:ea typeface="+mn-ea"/>
                <a:cs typeface="+mn-cs"/>
              </a:rPr>
              <a:t>th</a:t>
            </a:r>
            <a:r>
              <a:rPr kumimoji="0" lang="en-US" sz="2400" b="0" i="0" u="none" strike="noStrike" kern="1200" cap="none" spc="0" normalizeH="0" baseline="0" noProof="0" dirty="0">
                <a:ln>
                  <a:noFill/>
                </a:ln>
                <a:solidFill>
                  <a:schemeClr val="tx2"/>
                </a:solidFill>
                <a:effectLst/>
                <a:uLnTx/>
                <a:uFillTx/>
                <a:latin typeface="+mn-lt"/>
                <a:ea typeface="+mn-ea"/>
                <a:cs typeface="+mn-cs"/>
              </a:rPr>
              <a:t> cent CE.</a:t>
            </a:r>
            <a:br>
              <a:rPr kumimoji="0" lang="en-US" sz="2400" b="0" i="0" u="none" strike="noStrike" kern="1200" cap="none" spc="0" normalizeH="0" baseline="0" noProof="0" dirty="0">
                <a:ln>
                  <a:noFill/>
                </a:ln>
                <a:solidFill>
                  <a:schemeClr val="tx2"/>
                </a:solidFill>
                <a:effectLst/>
                <a:uLnTx/>
                <a:uFillTx/>
                <a:latin typeface="+mn-lt"/>
                <a:ea typeface="+mn-ea"/>
                <a:cs typeface="+mn-cs"/>
              </a:rPr>
            </a:br>
            <a:r>
              <a:rPr kumimoji="0" lang="it-IT" sz="2400" b="0" i="0" u="none" strike="noStrike" kern="1200" cap="none" spc="0" normalizeH="0" baseline="0" noProof="0" dirty="0">
                <a:ln>
                  <a:noFill/>
                </a:ln>
                <a:solidFill>
                  <a:schemeClr val="tx2"/>
                </a:solidFill>
                <a:effectLst/>
                <a:uLnTx/>
                <a:uFillTx/>
                <a:latin typeface="+mn-lt"/>
                <a:ea typeface="+mn-ea"/>
                <a:cs typeface="+mn-cs"/>
              </a:rPr>
              <a:t>Villa Romana del Casale, Piazza Armerina, </a:t>
            </a:r>
            <a:r>
              <a:rPr kumimoji="0" lang="it-IT" sz="2400" b="0" i="0" u="none" strike="noStrike" kern="1200" cap="none" spc="0" normalizeH="0" baseline="0" noProof="0" dirty="0" err="1">
                <a:ln>
                  <a:noFill/>
                </a:ln>
                <a:solidFill>
                  <a:schemeClr val="tx2"/>
                </a:solidFill>
                <a:effectLst/>
                <a:uLnTx/>
                <a:uFillTx/>
                <a:latin typeface="+mn-lt"/>
                <a:ea typeface="+mn-ea"/>
                <a:cs typeface="+mn-cs"/>
              </a:rPr>
              <a:t>Sicily</a:t>
            </a:r>
            <a:r>
              <a:rPr kumimoji="0" lang="en-US" sz="2400" b="0" i="0" u="none" strike="noStrike" kern="1200" cap="none" spc="0" normalizeH="0" baseline="0" noProof="0" dirty="0">
                <a:ln>
                  <a:noFill/>
                </a:ln>
                <a:solidFill>
                  <a:schemeClr val="tx2"/>
                </a:solidFill>
                <a:effectLst/>
                <a:uLnTx/>
                <a:uFillTx/>
                <a:latin typeface="+mn-lt"/>
                <a:ea typeface="+mn-ea"/>
                <a:cs typeface="+mn-cs"/>
              </a:rPr>
              <a:t> </a:t>
            </a:r>
          </a:p>
        </p:txBody>
      </p:sp>
    </p:spTree>
    <p:extLst>
      <p:ext uri="{BB962C8B-B14F-4D97-AF65-F5344CB8AC3E}">
        <p14:creationId xmlns:p14="http://schemas.microsoft.com/office/powerpoint/2010/main" val="11438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descr="See caption">
            <a:extLst>
              <a:ext uri="{FF2B5EF4-FFF2-40B4-BE49-F238E27FC236}">
                <a16:creationId xmlns:a16="http://schemas.microsoft.com/office/drawing/2014/main" id="{E017B41A-E128-4805-90F7-60A483D76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0"/>
            <a:ext cx="85709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04E9537C-1AB6-4FDD-8171-C226277A546C}"/>
              </a:ext>
            </a:extLst>
          </p:cNvPr>
          <p:cNvSpPr txBox="1">
            <a:spLocks noGrp="1"/>
          </p:cNvSpPr>
          <p:nvPr>
            <p:ph type="title" idx="4294967295"/>
          </p:nvPr>
        </p:nvSpPr>
        <p:spPr>
          <a:xfrm>
            <a:off x="3506203" y="6144335"/>
            <a:ext cx="5176417"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mn-lt"/>
                <a:ea typeface="+mn-ea"/>
                <a:cs typeface="+mn-cs"/>
              </a:rPr>
              <a:t>Philippeion</a:t>
            </a:r>
            <a:r>
              <a:rPr kumimoji="0" lang="en-US" sz="2400" b="0" i="0" u="none" strike="noStrike" kern="1200" cap="none" spc="0" normalizeH="0" baseline="0" noProof="0" dirty="0">
                <a:ln>
                  <a:noFill/>
                </a:ln>
                <a:solidFill>
                  <a:schemeClr val="bg1"/>
                </a:solidFill>
                <a:effectLst/>
                <a:uLnTx/>
                <a:uFillTx/>
                <a:latin typeface="+mn-lt"/>
                <a:ea typeface="+mn-ea"/>
                <a:cs typeface="+mn-cs"/>
              </a:rPr>
              <a:t>, ca. 336 BCE, Olympia</a:t>
            </a:r>
          </a:p>
        </p:txBody>
      </p:sp>
    </p:spTree>
    <p:extLst>
      <p:ext uri="{BB962C8B-B14F-4D97-AF65-F5344CB8AC3E}">
        <p14:creationId xmlns:p14="http://schemas.microsoft.com/office/powerpoint/2010/main" val="38782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descr="See caption">
            <a:extLst>
              <a:ext uri="{FF2B5EF4-FFF2-40B4-BE49-F238E27FC236}">
                <a16:creationId xmlns:a16="http://schemas.microsoft.com/office/drawing/2014/main" id="{1D01060C-61B3-43D9-A066-FE5205D7C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69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D0F67409-A14D-4BA5-9D7F-3AF6E4C6C492}"/>
              </a:ext>
            </a:extLst>
          </p:cNvPr>
          <p:cNvSpPr txBox="1">
            <a:spLocks noGrp="1"/>
          </p:cNvSpPr>
          <p:nvPr>
            <p:ph type="title" idx="4294967295"/>
          </p:nvPr>
        </p:nvSpPr>
        <p:spPr>
          <a:xfrm>
            <a:off x="4251603" y="6144335"/>
            <a:ext cx="3685625"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Entry, stadium, Olympia</a:t>
            </a:r>
          </a:p>
        </p:txBody>
      </p:sp>
    </p:spTree>
    <p:extLst>
      <p:ext uri="{BB962C8B-B14F-4D97-AF65-F5344CB8AC3E}">
        <p14:creationId xmlns:p14="http://schemas.microsoft.com/office/powerpoint/2010/main" val="22024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descr="See caption">
            <a:extLst>
              <a:ext uri="{FF2B5EF4-FFF2-40B4-BE49-F238E27FC236}">
                <a16:creationId xmlns:a16="http://schemas.microsoft.com/office/drawing/2014/main" id="{6B68D79F-A890-4189-8371-84FA0FF3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925"/>
            <a:ext cx="12188825" cy="6534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DC6A674B-6EC3-4CF1-B4B0-CB07AA6D5F5C}"/>
              </a:ext>
            </a:extLst>
          </p:cNvPr>
          <p:cNvSpPr txBox="1">
            <a:spLocks noGrp="1"/>
          </p:cNvSpPr>
          <p:nvPr>
            <p:ph type="title" idx="4294967295"/>
          </p:nvPr>
        </p:nvSpPr>
        <p:spPr>
          <a:xfrm>
            <a:off x="4677200" y="6144335"/>
            <a:ext cx="2834430"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Stadium, Olympia</a:t>
            </a:r>
          </a:p>
        </p:txBody>
      </p:sp>
    </p:spTree>
    <p:extLst>
      <p:ext uri="{BB962C8B-B14F-4D97-AF65-F5344CB8AC3E}">
        <p14:creationId xmlns:p14="http://schemas.microsoft.com/office/powerpoint/2010/main" val="6191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descr="See caption">
            <a:extLst>
              <a:ext uri="{FF2B5EF4-FFF2-40B4-BE49-F238E27FC236}">
                <a16:creationId xmlns:a16="http://schemas.microsoft.com/office/drawing/2014/main" id="{EEF96DEB-4ACB-4102-BCFB-9BB08919C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63FA7CEB-476A-4D68-9FD3-18B0CA4531B8}"/>
              </a:ext>
            </a:extLst>
          </p:cNvPr>
          <p:cNvSpPr txBox="1">
            <a:spLocks noGrp="1"/>
          </p:cNvSpPr>
          <p:nvPr>
            <p:ph type="title" idx="4294967295"/>
          </p:nvPr>
        </p:nvSpPr>
        <p:spPr>
          <a:xfrm>
            <a:off x="4585829" y="6144335"/>
            <a:ext cx="3017173"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Stadium, Epidaurus</a:t>
            </a:r>
          </a:p>
        </p:txBody>
      </p:sp>
    </p:spTree>
    <p:extLst>
      <p:ext uri="{BB962C8B-B14F-4D97-AF65-F5344CB8AC3E}">
        <p14:creationId xmlns:p14="http://schemas.microsoft.com/office/powerpoint/2010/main" val="276902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8" name="Picture 2" descr="See caption">
            <a:extLst>
              <a:ext uri="{FF2B5EF4-FFF2-40B4-BE49-F238E27FC236}">
                <a16:creationId xmlns:a16="http://schemas.microsoft.com/office/drawing/2014/main" id="{3C264D24-3DBE-4928-BDDC-9C01DA9D6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50" y="0"/>
            <a:ext cx="8467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5">
            <a:extLst>
              <a:ext uri="{FF2B5EF4-FFF2-40B4-BE49-F238E27FC236}">
                <a16:creationId xmlns:a16="http://schemas.microsoft.com/office/drawing/2014/main" id="{B8FDE513-11DB-4E97-820C-742607CFA974}"/>
              </a:ext>
            </a:extLst>
          </p:cNvPr>
          <p:cNvSpPr txBox="1">
            <a:spLocks noGrp="1"/>
          </p:cNvSpPr>
          <p:nvPr>
            <p:ph type="title" idx="4294967295"/>
          </p:nvPr>
        </p:nvSpPr>
        <p:spPr>
          <a:xfrm>
            <a:off x="4930476" y="6144335"/>
            <a:ext cx="2327881"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Olympic </a:t>
            </a:r>
            <a:r>
              <a:rPr kumimoji="0" lang="en-US" sz="2400" b="0" i="1" u="none" strike="noStrike" kern="1200" cap="none" spc="0" normalizeH="0" baseline="0" noProof="0" dirty="0">
                <a:ln>
                  <a:noFill/>
                </a:ln>
                <a:solidFill>
                  <a:schemeClr val="bg1"/>
                </a:solidFill>
                <a:effectLst/>
                <a:uLnTx/>
                <a:uFillTx/>
                <a:latin typeface="+mn-lt"/>
                <a:ea typeface="+mn-ea"/>
                <a:cs typeface="+mn-cs"/>
              </a:rPr>
              <a:t>agōn</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9480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fontScale="85000" lnSpcReduction="20000"/>
          </a:bodyPr>
          <a:lstStyle/>
          <a:p>
            <a:pPr lvl="0"/>
            <a:r>
              <a:rPr lang="en-US" dirty="0"/>
              <a:t>Paper Pointers </a:t>
            </a:r>
            <a:r>
              <a:rPr lang="en-US" sz="1800" dirty="0"/>
              <a:t>(due 15-Mar)</a:t>
            </a:r>
            <a:endParaRPr lang="en-US" dirty="0"/>
          </a:p>
          <a:p>
            <a:pPr lvl="1"/>
            <a:r>
              <a:rPr lang="en-US" dirty="0"/>
              <a:t>Ongoing Writing Issues</a:t>
            </a:r>
          </a:p>
          <a:p>
            <a:pPr lvl="0"/>
            <a:r>
              <a:rPr lang="en-US" dirty="0"/>
              <a:t>Short Writing Assignment, Discussion</a:t>
            </a:r>
          </a:p>
          <a:p>
            <a:pPr lvl="1"/>
            <a:r>
              <a:rPr lang="en-US" dirty="0"/>
              <a:t>What Is Winning?</a:t>
            </a:r>
          </a:p>
          <a:p>
            <a:pPr lvl="0"/>
            <a:r>
              <a:rPr lang="en-US" dirty="0"/>
              <a:t>Athletics and </a:t>
            </a:r>
            <a:r>
              <a:rPr lang="en-US" i="1" dirty="0"/>
              <a:t>agōn</a:t>
            </a:r>
          </a:p>
          <a:p>
            <a:pPr lvl="1"/>
            <a:r>
              <a:rPr lang="en-US" dirty="0"/>
              <a:t>Further Considerations</a:t>
            </a:r>
          </a:p>
          <a:p>
            <a:pPr lvl="0"/>
            <a:r>
              <a:rPr lang="en-US" dirty="0"/>
              <a:t>Images of </a:t>
            </a:r>
            <a:r>
              <a:rPr lang="en-US" i="1" dirty="0"/>
              <a:t>agōn</a:t>
            </a:r>
          </a:p>
          <a:p>
            <a:pPr lvl="1"/>
            <a:r>
              <a:rPr lang="en-US" dirty="0"/>
              <a:t>Ancient Olympia</a:t>
            </a:r>
            <a:r>
              <a:rPr lang="en-US"/>
              <a:t>, Epidaurus </a:t>
            </a:r>
            <a:r>
              <a:rPr lang="en-US" dirty="0"/>
              <a:t>Today</a:t>
            </a:r>
          </a:p>
        </p:txBody>
      </p:sp>
      <p:pic>
        <p:nvPicPr>
          <p:cNvPr id="1026" name="Picture 2" descr="See caption">
            <a:extLst>
              <a:ext uri="{FF2B5EF4-FFF2-40B4-BE49-F238E27FC236}">
                <a16:creationId xmlns:a16="http://schemas.microsoft.com/office/drawing/2014/main" id="{AA39D389-291B-49F4-ACFD-E10E09134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048" y="1826420"/>
            <a:ext cx="2894013" cy="4341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B9C60E-2676-4050-AACE-7D7BBB78D70E}"/>
              </a:ext>
            </a:extLst>
          </p:cNvPr>
          <p:cNvSpPr txBox="1"/>
          <p:nvPr/>
        </p:nvSpPr>
        <p:spPr>
          <a:xfrm>
            <a:off x="8081048" y="6221349"/>
            <a:ext cx="2890163" cy="590931"/>
          </a:xfrm>
          <a:prstGeom prst="rect">
            <a:avLst/>
          </a:prstGeom>
          <a:noFill/>
        </p:spPr>
        <p:txBody>
          <a:bodyPr wrap="square" rtlCol="0" anchor="t" anchorCtr="0">
            <a:spAutoFit/>
          </a:bodyPr>
          <a:lstStyle/>
          <a:p>
            <a:pPr algn="ctr">
              <a:lnSpc>
                <a:spcPct val="90000"/>
              </a:lnSpc>
            </a:pPr>
            <a:r>
              <a:rPr lang="en-US" dirty="0"/>
              <a:t>Nike (“Victory”) of </a:t>
            </a:r>
            <a:r>
              <a:rPr lang="en-US" dirty="0" err="1"/>
              <a:t>Paionios</a:t>
            </a:r>
            <a:r>
              <a:rPr lang="en-US" dirty="0"/>
              <a:t>, Olympia</a:t>
            </a:r>
          </a:p>
        </p:txBody>
      </p:sp>
    </p:spTree>
    <p:extLst>
      <p:ext uri="{BB962C8B-B14F-4D97-AF65-F5344CB8AC3E}">
        <p14:creationId xmlns:p14="http://schemas.microsoft.com/office/powerpoint/2010/main" val="31127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F01D-BBBE-45BE-BD9A-D02AC2B7C569}"/>
              </a:ext>
            </a:extLst>
          </p:cNvPr>
          <p:cNvSpPr>
            <a:spLocks noGrp="1"/>
          </p:cNvSpPr>
          <p:nvPr>
            <p:ph type="title"/>
          </p:nvPr>
        </p:nvSpPr>
        <p:spPr/>
        <p:txBody>
          <a:bodyPr/>
          <a:lstStyle/>
          <a:p>
            <a:r>
              <a:rPr lang="en-US" dirty="0"/>
              <a:t>Paper Pointers </a:t>
            </a:r>
            <a:r>
              <a:rPr lang="en-US" sz="4000" dirty="0"/>
              <a:t>(due 15-Mar)</a:t>
            </a:r>
            <a:endParaRPr lang="en-US" dirty="0"/>
          </a:p>
        </p:txBody>
      </p:sp>
      <p:sp>
        <p:nvSpPr>
          <p:cNvPr id="3" name="Text Placeholder 2">
            <a:extLst>
              <a:ext uri="{FF2B5EF4-FFF2-40B4-BE49-F238E27FC236}">
                <a16:creationId xmlns:a16="http://schemas.microsoft.com/office/drawing/2014/main" id="{6C31CA1E-26BC-4E8A-809F-52038E4E718E}"/>
              </a:ext>
            </a:extLst>
          </p:cNvPr>
          <p:cNvSpPr>
            <a:spLocks noGrp="1"/>
          </p:cNvSpPr>
          <p:nvPr>
            <p:ph type="body" idx="1"/>
          </p:nvPr>
        </p:nvSpPr>
        <p:spPr/>
        <p:txBody>
          <a:bodyPr/>
          <a:lstStyle/>
          <a:p>
            <a:r>
              <a:rPr lang="en-US" dirty="0"/>
              <a:t>Ongoing Writing Issues</a:t>
            </a:r>
          </a:p>
        </p:txBody>
      </p:sp>
    </p:spTree>
    <p:extLst>
      <p:ext uri="{BB962C8B-B14F-4D97-AF65-F5344CB8AC3E}">
        <p14:creationId xmlns:p14="http://schemas.microsoft.com/office/powerpoint/2010/main" val="22501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FCDB-04DA-47DA-B546-E251785D2FAC}"/>
              </a:ext>
            </a:extLst>
          </p:cNvPr>
          <p:cNvSpPr>
            <a:spLocks noGrp="1"/>
          </p:cNvSpPr>
          <p:nvPr>
            <p:ph type="title"/>
          </p:nvPr>
        </p:nvSpPr>
        <p:spPr/>
        <p:txBody>
          <a:bodyPr/>
          <a:lstStyle/>
          <a:p>
            <a:r>
              <a:rPr lang="en-US" dirty="0"/>
              <a:t>Writing Issues 1</a:t>
            </a:r>
          </a:p>
        </p:txBody>
      </p:sp>
      <p:sp>
        <p:nvSpPr>
          <p:cNvPr id="3" name="Content Placeholder 2">
            <a:extLst>
              <a:ext uri="{FF2B5EF4-FFF2-40B4-BE49-F238E27FC236}">
                <a16:creationId xmlns:a16="http://schemas.microsoft.com/office/drawing/2014/main" id="{174F0898-358F-4826-962E-37FC03004676}"/>
              </a:ext>
            </a:extLst>
          </p:cNvPr>
          <p:cNvSpPr>
            <a:spLocks noGrp="1"/>
          </p:cNvSpPr>
          <p:nvPr>
            <p:ph idx="1"/>
          </p:nvPr>
        </p:nvSpPr>
        <p:spPr/>
        <p:txBody>
          <a:bodyPr>
            <a:normAutofit/>
          </a:bodyPr>
          <a:lstStyle/>
          <a:p>
            <a:r>
              <a:rPr lang="en-US" dirty="0"/>
              <a:t>Critical thinking, MLA, Titles, formatting</a:t>
            </a:r>
          </a:p>
          <a:p>
            <a:pPr marL="274320" lvl="1" indent="0">
              <a:buNone/>
            </a:pPr>
            <a:r>
              <a:rPr lang="en-US" dirty="0"/>
              <a:t>Review Papers, CT </a:t>
            </a:r>
            <a:r>
              <a:rPr lang="en-US" dirty="0" err="1"/>
              <a:t>bingdev</a:t>
            </a:r>
            <a:r>
              <a:rPr lang="en-US" dirty="0"/>
              <a:t> pages.</a:t>
            </a:r>
          </a:p>
          <a:p>
            <a:r>
              <a:rPr lang="en-US" dirty="0"/>
              <a:t>Sentence fragments</a:t>
            </a:r>
          </a:p>
          <a:p>
            <a:pPr marL="274320" lvl="1" indent="0">
              <a:buNone/>
            </a:pPr>
            <a:r>
              <a:rPr lang="en-US" dirty="0"/>
              <a:t>“Sentence fragments are to be Avoided. Seriously.”</a:t>
            </a:r>
          </a:p>
        </p:txBody>
      </p:sp>
    </p:spTree>
    <p:extLst>
      <p:ext uri="{BB962C8B-B14F-4D97-AF65-F5344CB8AC3E}">
        <p14:creationId xmlns:p14="http://schemas.microsoft.com/office/powerpoint/2010/main" val="6813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B2A7-5C64-4E6C-8EDA-4889D93A9AD0}"/>
              </a:ext>
            </a:extLst>
          </p:cNvPr>
          <p:cNvSpPr>
            <a:spLocks noGrp="1"/>
          </p:cNvSpPr>
          <p:nvPr>
            <p:ph type="title"/>
          </p:nvPr>
        </p:nvSpPr>
        <p:spPr/>
        <p:txBody>
          <a:bodyPr/>
          <a:lstStyle/>
          <a:p>
            <a:r>
              <a:rPr lang="en-US" dirty="0"/>
              <a:t>Writing Issues 2</a:t>
            </a:r>
          </a:p>
        </p:txBody>
      </p:sp>
      <p:sp>
        <p:nvSpPr>
          <p:cNvPr id="3" name="Content Placeholder 2">
            <a:extLst>
              <a:ext uri="{FF2B5EF4-FFF2-40B4-BE49-F238E27FC236}">
                <a16:creationId xmlns:a16="http://schemas.microsoft.com/office/drawing/2014/main" id="{7DC0293A-5AB2-4529-805A-A3A946049EB3}"/>
              </a:ext>
            </a:extLst>
          </p:cNvPr>
          <p:cNvSpPr>
            <a:spLocks noGrp="1"/>
          </p:cNvSpPr>
          <p:nvPr>
            <p:ph idx="1"/>
          </p:nvPr>
        </p:nvSpPr>
        <p:spPr/>
        <p:txBody>
          <a:bodyPr/>
          <a:lstStyle/>
          <a:p>
            <a:r>
              <a:rPr lang="en-US" dirty="0"/>
              <a:t>Commas</a:t>
            </a:r>
          </a:p>
          <a:p>
            <a:pPr marL="274320" lvl="1" indent="0">
              <a:buNone/>
            </a:pPr>
            <a:r>
              <a:rPr lang="en-US" dirty="0"/>
              <a:t>“Review </a:t>
            </a:r>
            <a:r>
              <a:rPr lang="en-US" dirty="0">
                <a:hlinkClick r:id="rId3"/>
              </a:rPr>
              <a:t>Purdue Owl for comma use</a:t>
            </a:r>
            <a:r>
              <a:rPr lang="en-US" dirty="0"/>
              <a:t>, don’t make this mistake.” (“</a:t>
            </a:r>
            <a:r>
              <a:rPr lang="en-US" i="1" dirty="0"/>
              <a:t>.... for comma use; don’t....</a:t>
            </a:r>
            <a:r>
              <a:rPr lang="en-US" dirty="0"/>
              <a:t>”)</a:t>
            </a:r>
          </a:p>
          <a:p>
            <a:r>
              <a:rPr lang="en-US" dirty="0"/>
              <a:t>Usage</a:t>
            </a:r>
          </a:p>
          <a:p>
            <a:pPr marL="274320" lvl="1" indent="0">
              <a:buNone/>
            </a:pPr>
            <a:r>
              <a:rPr lang="en-US" dirty="0"/>
              <a:t>“I don’t </a:t>
            </a:r>
            <a:r>
              <a:rPr lang="en-US" b="1" dirty="0"/>
              <a:t>*except*</a:t>
            </a:r>
            <a:r>
              <a:rPr lang="en-US" dirty="0"/>
              <a:t> avoidable mistakes in word choice.” (“</a:t>
            </a:r>
            <a:r>
              <a:rPr lang="en-US" i="1" dirty="0"/>
              <a:t>accept</a:t>
            </a:r>
            <a:r>
              <a:rPr lang="en-US" dirty="0"/>
              <a:t>”)</a:t>
            </a:r>
          </a:p>
        </p:txBody>
      </p:sp>
    </p:spTree>
    <p:extLst>
      <p:ext uri="{BB962C8B-B14F-4D97-AF65-F5344CB8AC3E}">
        <p14:creationId xmlns:p14="http://schemas.microsoft.com/office/powerpoint/2010/main" val="7078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B199-592F-4CF4-8B91-654AEB5550E4}"/>
              </a:ext>
            </a:extLst>
          </p:cNvPr>
          <p:cNvSpPr>
            <a:spLocks noGrp="1"/>
          </p:cNvSpPr>
          <p:nvPr>
            <p:ph type="title"/>
          </p:nvPr>
        </p:nvSpPr>
        <p:spPr/>
        <p:txBody>
          <a:bodyPr>
            <a:normAutofit fontScale="90000"/>
          </a:bodyPr>
          <a:lstStyle/>
          <a:p>
            <a:r>
              <a:rPr lang="en-US" dirty="0"/>
              <a:t>Short Writing Assignment, Discussion</a:t>
            </a:r>
          </a:p>
        </p:txBody>
      </p:sp>
      <p:sp>
        <p:nvSpPr>
          <p:cNvPr id="3" name="Text Placeholder 2">
            <a:extLst>
              <a:ext uri="{FF2B5EF4-FFF2-40B4-BE49-F238E27FC236}">
                <a16:creationId xmlns:a16="http://schemas.microsoft.com/office/drawing/2014/main" id="{9BD8A665-FC30-40BD-B2E0-247A15E33385}"/>
              </a:ext>
            </a:extLst>
          </p:cNvPr>
          <p:cNvSpPr>
            <a:spLocks noGrp="1"/>
          </p:cNvSpPr>
          <p:nvPr>
            <p:ph type="body" idx="1"/>
          </p:nvPr>
        </p:nvSpPr>
        <p:spPr/>
        <p:txBody>
          <a:bodyPr/>
          <a:lstStyle/>
          <a:p>
            <a:r>
              <a:rPr lang="en-US" dirty="0"/>
              <a:t>What Is Winning?</a:t>
            </a:r>
          </a:p>
        </p:txBody>
      </p:sp>
    </p:spTree>
    <p:extLst>
      <p:ext uri="{BB962C8B-B14F-4D97-AF65-F5344CB8AC3E}">
        <p14:creationId xmlns:p14="http://schemas.microsoft.com/office/powerpoint/2010/main" val="36097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See caption">
            <a:extLst>
              <a:ext uri="{FF2B5EF4-FFF2-40B4-BE49-F238E27FC236}">
                <a16:creationId xmlns:a16="http://schemas.microsoft.com/office/drawing/2014/main" id="{E0FB9ABC-87D9-4495-9A14-EA1BE889F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857" y="0"/>
            <a:ext cx="3861110" cy="6858000"/>
          </a:xfrm>
          <a:prstGeom prst="rect">
            <a:avLst/>
          </a:prstGeom>
        </p:spPr>
      </p:pic>
      <p:sp>
        <p:nvSpPr>
          <p:cNvPr id="2" name="Title 1">
            <a:hlinkClick r:id="rId4"/>
            <a:extLst>
              <a:ext uri="{FF2B5EF4-FFF2-40B4-BE49-F238E27FC236}">
                <a16:creationId xmlns:a16="http://schemas.microsoft.com/office/drawing/2014/main" id="{AD512DB9-BD6B-4B7F-9AC0-81CBE53F34F2}"/>
              </a:ext>
            </a:extLst>
          </p:cNvPr>
          <p:cNvSpPr txBox="1">
            <a:spLocks noGrp="1"/>
          </p:cNvSpPr>
          <p:nvPr>
            <p:ph type="title" idx="4294967295"/>
          </p:nvPr>
        </p:nvSpPr>
        <p:spPr>
          <a:xfrm>
            <a:off x="2062701" y="6059210"/>
            <a:ext cx="8063426" cy="480131"/>
          </a:xfrm>
          <a:prstGeom prst="rect">
            <a:avLst/>
          </a:prstGeom>
          <a:solidFill>
            <a:schemeClr val="tx2">
              <a:alpha val="34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Muhammad Ali On Being So Pretty (YouTube)</a:t>
            </a:r>
          </a:p>
        </p:txBody>
      </p:sp>
    </p:spTree>
    <p:extLst>
      <p:ext uri="{BB962C8B-B14F-4D97-AF65-F5344CB8AC3E}">
        <p14:creationId xmlns:p14="http://schemas.microsoft.com/office/powerpoint/2010/main" val="20904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9" name="Group 8" descr="See caption">
            <a:extLst>
              <a:ext uri="{FF2B5EF4-FFF2-40B4-BE49-F238E27FC236}">
                <a16:creationId xmlns:a16="http://schemas.microsoft.com/office/drawing/2014/main" id="{B3B0E11B-6154-4A55-8960-D3F007A9B31D}"/>
              </a:ext>
            </a:extLst>
          </p:cNvPr>
          <p:cNvGrpSpPr/>
          <p:nvPr/>
        </p:nvGrpSpPr>
        <p:grpSpPr>
          <a:xfrm>
            <a:off x="690554" y="0"/>
            <a:ext cx="10817151" cy="6858002"/>
            <a:chOff x="1363410" y="0"/>
            <a:chExt cx="10817151" cy="6858002"/>
          </a:xfrm>
        </p:grpSpPr>
        <p:pic>
          <p:nvPicPr>
            <p:cNvPr id="8" name="Picture 7">
              <a:extLst>
                <a:ext uri="{FF2B5EF4-FFF2-40B4-BE49-F238E27FC236}">
                  <a16:creationId xmlns:a16="http://schemas.microsoft.com/office/drawing/2014/main" id="{484D8BC8-2A02-4C6F-A8D1-CE7796939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275" y="0"/>
              <a:ext cx="4574286" cy="6858000"/>
            </a:xfrm>
            <a:prstGeom prst="rect">
              <a:avLst/>
            </a:prstGeom>
          </p:spPr>
        </p:pic>
        <p:pic>
          <p:nvPicPr>
            <p:cNvPr id="1028" name="Picture 4" descr="See caption">
              <a:extLst>
                <a:ext uri="{FF2B5EF4-FFF2-40B4-BE49-F238E27FC236}">
                  <a16:creationId xmlns:a16="http://schemas.microsoft.com/office/drawing/2014/main" id="{8B7B37E7-D174-4CA5-ACF6-7B6F48EF2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767" y="249610"/>
              <a:ext cx="3714161" cy="6608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FF50D1-F8FD-4496-97CE-0B477DE0F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63410" y="2846160"/>
              <a:ext cx="1780429" cy="26724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80FC5F44-2555-4D58-A563-543C5A0C543D}"/>
              </a:ext>
            </a:extLst>
          </p:cNvPr>
          <p:cNvSpPr txBox="1">
            <a:spLocks noGrp="1"/>
          </p:cNvSpPr>
          <p:nvPr>
            <p:ph type="title" idx="4294967295"/>
          </p:nvPr>
        </p:nvSpPr>
        <p:spPr>
          <a:xfrm>
            <a:off x="249647" y="5811937"/>
            <a:ext cx="11689530" cy="757130"/>
          </a:xfrm>
          <a:prstGeom prst="rect">
            <a:avLst/>
          </a:prstGeom>
          <a:solidFill>
            <a:schemeClr val="tx2">
              <a:alpha val="50000"/>
            </a:scheme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R to L: Kestos. Young boxer, Roman copy (1st CE) of a 4th cent BCE Greek original. “Boxer at Rest,” Greek original (?), 330-50 BCE</a:t>
            </a:r>
          </a:p>
        </p:txBody>
      </p:sp>
    </p:spTree>
    <p:extLst>
      <p:ext uri="{BB962C8B-B14F-4D97-AF65-F5344CB8AC3E}">
        <p14:creationId xmlns:p14="http://schemas.microsoft.com/office/powerpoint/2010/main" val="3608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 id="{3A99CEF3-AA82-4877-A5B4-8AB55220F900}" vid="{DB41B150-FAA8-4CC0-8740-45BD6B2622B2}"/>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Template>
  <TotalTime>963</TotalTime>
  <Words>1545</Words>
  <Application>Microsoft Office PowerPoint</Application>
  <PresentationFormat>Custom</PresentationFormat>
  <Paragraphs>102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Google Sans Text</vt:lpstr>
      <vt:lpstr>rfg</vt:lpstr>
      <vt:lpstr>Imperial Greek Athletics and agōn</vt:lpstr>
      <vt:lpstr>Sala delle Palestrite, floor mosaic. Probably mid/late 4th cent CE. Villa Romana del Casale, Piazza Armerina, Sicily </vt:lpstr>
      <vt:lpstr>Agenda</vt:lpstr>
      <vt:lpstr>Paper Pointers (due 15-Mar)</vt:lpstr>
      <vt:lpstr>Writing Issues 1</vt:lpstr>
      <vt:lpstr>Writing Issues 2</vt:lpstr>
      <vt:lpstr>Short Writing Assignment, Discussion</vt:lpstr>
      <vt:lpstr>Muhammad Ali On Being So Pretty (YouTube)</vt:lpstr>
      <vt:lpstr>R to L: Kestos. Young boxer, Roman copy (1st CE) of a 4th cent BCE Greek original. “Boxer at Rest,” Greek original (?), 330-50 BCE</vt:lpstr>
      <vt:lpstr>Dio Chrysostom Oration 29</vt:lpstr>
      <vt:lpstr>SWA Prompt: What is Winning?</vt:lpstr>
      <vt:lpstr>Athletics and agōn</vt:lpstr>
      <vt:lpstr>Brief Timeline</vt:lpstr>
      <vt:lpstr>Women’s Sport</vt:lpstr>
      <vt:lpstr>Marcus Aurelius Asclepiades</vt:lpstr>
      <vt:lpstr>Greece and Rome</vt:lpstr>
      <vt:lpstr>Images of agōn</vt:lpstr>
      <vt:lpstr>Temple of Olympian Zeus, Olympia</vt:lpstr>
      <vt:lpstr>Temple of Olympian Zeus, reconstruction with cutaway view</vt:lpstr>
      <vt:lpstr>Philippeion, ca. 336 BCE, Olympia</vt:lpstr>
      <vt:lpstr>Entry, stadium, Olympia</vt:lpstr>
      <vt:lpstr>Stadium, Olympia</vt:lpstr>
      <vt:lpstr>Stadium, Epidaurus</vt:lpstr>
      <vt:lpstr>Olympic agōn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Scholtz, Andrew</dc:creator>
  <cp:lastModifiedBy>Andrew Scholtz</cp:lastModifiedBy>
  <cp:revision>124</cp:revision>
  <cp:lastPrinted>2026-03-09T14:39:56Z</cp:lastPrinted>
  <dcterms:created xsi:type="dcterms:W3CDTF">2018-02-15T01:20:35Z</dcterms:created>
  <dcterms:modified xsi:type="dcterms:W3CDTF">2026-03-09T20:31:14Z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