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8"/>
  </p:notesMasterIdLst>
  <p:handoutMasterIdLst>
    <p:handoutMasterId r:id="rId19"/>
  </p:handoutMasterIdLst>
  <p:sldIdLst>
    <p:sldId id="256" r:id="rId2"/>
    <p:sldId id="257" r:id="rId3"/>
    <p:sldId id="258" r:id="rId4"/>
    <p:sldId id="274" r:id="rId5"/>
    <p:sldId id="276" r:id="rId6"/>
    <p:sldId id="275" r:id="rId7"/>
    <p:sldId id="295" r:id="rId8"/>
    <p:sldId id="288" r:id="rId9"/>
    <p:sldId id="277" r:id="rId10"/>
    <p:sldId id="289" r:id="rId11"/>
    <p:sldId id="287" r:id="rId12"/>
    <p:sldId id="290" r:id="rId13"/>
    <p:sldId id="291" r:id="rId14"/>
    <p:sldId id="292" r:id="rId15"/>
    <p:sldId id="293" r:id="rId16"/>
    <p:sldId id="294" r:id="rId17"/>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5165" autoAdjust="0"/>
  </p:normalViewPr>
  <p:slideViewPr>
    <p:cSldViewPr snapToGrid="0">
      <p:cViewPr varScale="1">
        <p:scale>
          <a:sx n="81" d="100"/>
          <a:sy n="81" d="100"/>
        </p:scale>
        <p:origin x="682"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79" d="100"/>
          <a:sy n="79" d="100"/>
        </p:scale>
        <p:origin x="2976" y="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128FCA9C-FF92-4024-BDEC-A6D3B663DC09}" type="datetimeFigureOut">
              <a:rPr lang="en-US"/>
              <a:t>3/10/2026</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72AB877-E7B1-4681-847E-D0918612832B}" type="datetimeFigureOut">
              <a:rPr lang="en-US"/>
              <a:t>3/10/2026</a:t>
            </a:fld>
            <a:endParaRPr/>
          </a:p>
        </p:txBody>
      </p:sp>
      <p:sp>
        <p:nvSpPr>
          <p:cNvPr id="4" name="Slide Image Placeholder 3"/>
          <p:cNvSpPr>
            <a:spLocks noGrp="1" noRot="1" noChangeAspect="1"/>
          </p:cNvSpPr>
          <p:nvPr>
            <p:ph type="sldImg" idx="2"/>
          </p:nvPr>
        </p:nvSpPr>
        <p:spPr>
          <a:xfrm>
            <a:off x="1814513" y="719138"/>
            <a:ext cx="3686175" cy="2073275"/>
          </a:xfrm>
          <a:prstGeom prst="rect">
            <a:avLst/>
          </a:prstGeom>
          <a:noFill/>
          <a:ln w="12700">
            <a:solidFill>
              <a:prstClr val="black"/>
            </a:solidFill>
          </a:ln>
        </p:spPr>
        <p:txBody>
          <a:bodyPr vert="horz" lIns="96653" tIns="48327" rIns="96653" bIns="48327" rtlCol="0" anchor="ctr"/>
          <a:lstStyle/>
          <a:p>
            <a:endParaRPr/>
          </a:p>
        </p:txBody>
      </p:sp>
      <p:sp>
        <p:nvSpPr>
          <p:cNvPr id="5" name="Notes Placeholder 4"/>
          <p:cNvSpPr>
            <a:spLocks noGrp="1"/>
          </p:cNvSpPr>
          <p:nvPr>
            <p:ph type="body" sz="quarter" idx="3"/>
          </p:nvPr>
        </p:nvSpPr>
        <p:spPr>
          <a:xfrm>
            <a:off x="731520" y="3031339"/>
            <a:ext cx="5852160" cy="5849771"/>
          </a:xfrm>
          <a:prstGeom prst="rect">
            <a:avLst/>
          </a:prstGeom>
        </p:spPr>
        <p:txBody>
          <a:bodyPr vert="horz" lIns="96653" tIns="48327" rIns="96653" bIns="4832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9438" y="593725"/>
            <a:ext cx="3403600" cy="1916113"/>
          </a:xfrm>
        </p:spPr>
      </p:sp>
      <p:sp>
        <p:nvSpPr>
          <p:cNvPr id="3" name="Notes Placeholder 2"/>
          <p:cNvSpPr>
            <a:spLocks noGrp="1"/>
          </p:cNvSpPr>
          <p:nvPr>
            <p:ph type="body" idx="1"/>
          </p:nvPr>
        </p:nvSpPr>
        <p:spPr/>
        <p:txBody>
          <a:bodyPr/>
          <a:lstStyle/>
          <a:p>
            <a:r>
              <a:rPr lang="en-US" dirty="0"/>
              <a:t>gumnasion. Also spelled </a:t>
            </a:r>
            <a:r>
              <a:rPr lang="en-US" dirty="0" err="1"/>
              <a:t>gymnasion</a:t>
            </a:r>
            <a:r>
              <a:rPr lang="en-US" dirty="0"/>
              <a:t>, in Latin, gymnasium. The word derives from </a:t>
            </a:r>
            <a:r>
              <a:rPr lang="en-US" dirty="0" err="1"/>
              <a:t>gumnos</a:t>
            </a:r>
            <a:r>
              <a:rPr lang="en-US" dirty="0"/>
              <a:t>, "nude/naked." It was where Greek men and boys exercised in the nude. Originally, it would have simply been an open field outside the city. In the Roman East, </a:t>
            </a:r>
            <a:r>
              <a:rPr lang="en-US" dirty="0" err="1"/>
              <a:t>gumnasia</a:t>
            </a:r>
            <a:r>
              <a:rPr lang="en-US" dirty="0"/>
              <a:t> could be exercise-bathing establishments on a grand scale, and inside the city. Greco-Roman gymnasia were still a locus of physical training, but also offered a place for intellectual training. In addition to bathing </a:t>
            </a:r>
            <a:r>
              <a:rPr lang="en-US" dirty="0" err="1"/>
              <a:t>facuilities</a:t>
            </a:r>
            <a:r>
              <a:rPr lang="en-US" dirty="0"/>
              <a:t>, such establishments might boast of a roofed, indoor track (a xustos) and an auditorium.</a:t>
            </a:r>
            <a:endParaRPr lang="en-US" i="0" u="none" dirty="0"/>
          </a:p>
          <a:p>
            <a:r>
              <a:rPr lang="en-US" i="0" u="none" dirty="0"/>
              <a:t>you see here remains of the gymnasium in </a:t>
            </a:r>
            <a:r>
              <a:rPr lang="en-US" i="0" u="none" dirty="0" err="1"/>
              <a:t>sardis</a:t>
            </a:r>
            <a:r>
              <a:rPr lang="en-US" i="0" u="none" dirty="0"/>
              <a:t>, in the roman province of </a:t>
            </a:r>
            <a:r>
              <a:rPr lang="en-US" i="0" u="none" dirty="0" err="1"/>
              <a:t>asia</a:t>
            </a:r>
            <a:r>
              <a:rPr lang="en-US" i="0" u="none" dirty="0"/>
              <a:t>. but we’re more interested in another city to its south west, </a:t>
            </a:r>
            <a:r>
              <a:rPr lang="en-US" i="0" u="none" dirty="0" err="1"/>
              <a:t>Oinoanda</a:t>
            </a:r>
            <a:endParaRPr lang="en-US" i="1" u="none" dirty="0"/>
          </a:p>
        </p:txBody>
      </p:sp>
      <p:sp>
        <p:nvSpPr>
          <p:cNvPr id="4" name="Slide Number Placeholder 3"/>
          <p:cNvSpPr>
            <a:spLocks noGrp="1"/>
          </p:cNvSpPr>
          <p:nvPr>
            <p:ph type="sldNum" sz="quarter" idx="10"/>
          </p:nvPr>
        </p:nvSpPr>
        <p:spPr/>
        <p:txBody>
          <a:bodyPr/>
          <a:lstStyle/>
          <a:p>
            <a:fld id="{DD75FF30-E1CE-4F52-BAD5-C5C0CA4436FC}" type="slidenum">
              <a:rPr lang="en-US" smtClean="0"/>
              <a:t>4</a:t>
            </a:fld>
            <a:endParaRPr lang="en-US"/>
          </a:p>
        </p:txBody>
      </p:sp>
    </p:spTree>
    <p:extLst>
      <p:ext uri="{BB962C8B-B14F-4D97-AF65-F5344CB8AC3E}">
        <p14:creationId xmlns:p14="http://schemas.microsoft.com/office/powerpoint/2010/main" val="383461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1"/>
              <a:t>Inscribed First Story Architrave of Marble Court: Building Inscription Dedicated to "the gods of our fathers," Caracalla, Geta, Julia Domna, the Imperial Family, the Senate, and people of Rome</a:t>
            </a:r>
          </a:p>
          <a:p>
            <a:r>
              <a:rPr lang="en-US" noProof="1"/>
              <a:t>Monograph 14: Sardis: Greek and Latin Inscriptions, Part II: Finds from 1958 to 2017 (2019) Cat. 419</a:t>
            </a:r>
          </a:p>
          <a:p>
            <a:endParaRPr lang="en-US" noProof="1"/>
          </a:p>
          <a:p>
            <a:r>
              <a:rPr lang="en-US" noProof="1"/>
              <a:t>Date 211–212 AD</a:t>
            </a:r>
          </a:p>
          <a:p>
            <a:endParaRPr lang="en-US" noProof="1"/>
          </a:p>
          <a:p>
            <a:r>
              <a:rPr lang="en-US" noProof="1"/>
              <a:t>Line 1: [Θεο]ῖς πατρίοις καὶ Αὐ[τοκ]ράτορι Καίσα|(2)ρι Μ. Αὐρ. Ἀντωνίνῳ Εὐσεβε[ῖ Σεβαστῷ καὶ] | Αὐτοκράτορι Καίσαρι Πο. Σε⟦[πτιμίῳ Γέτᾳ]⟧ |(4) Σεβαστῷ καὶ Ἰουλίᾳ Σεβαστῇ, μητρὶ κ[άστρων καὶ τῶν | αὐτο]κρατόρων καὶ παντὶ τῷ οἴκῳ τῶν Σεβαστῶν καὶ ἱε|(6)[ρ]ᾷ συγκλήτῳ καὶ δήμῳ Ῥωμαίων ἡ μητρόπολις τῆς | Ἀσίας καὶ δὶς νεωκόρος τῶν Σεβαστῶν κατὰ τὰ δό|(8)γματα τῆς ἱερᾶς συγκλήτου, v φίλη καὶ σύμμαχος |</a:t>
            </a:r>
          </a:p>
          <a:p>
            <a:r>
              <a:rPr lang="en-US" noProof="1"/>
              <a:t>Line 2: [Ῥωμαίων] καὶ οἰκεία τῶν κυρίων ἡμῶν αὐτοκ[ρατόρ]ων Σαρδιανῶν πό|(10)[λ]ις τὸ ἀλειπτήριον ἐκ θεμελίων σὺν παντὶ τῷ [ . . . . .  κόσμῳ] | κατεσκεύασεν ἐπὶ ἀνθυπάτου Τ⟦ . . . . .  . . . . .  . . ⟧, ἐπιτροπεύοντος τῆς Ἀσ[ία]ς Δι|(12)ονυσίου τ[οῦ κρατί]στου, λογιστεύ[ο]ντος τῆς πόλεως [ . . . . .  . . . . .  . . . | . . . .  το]ῦ κρατ[ίσ]του ἀνθυπάτου Ἑλλάδος. vac. |(14) Ἐχρυσώθη δὲ τὸ ἔργον ὑπό τε τῆς πόλεως καὶ Ἀντωνί|ας Σαβείνης ὑπατικῆς καὶ Φλαβίας Πωλλίττης ὑ[πατικῆς, |(16) λο]γιστεύοντος Ἰ. Ἀντ. Κοδράτου Ἀττάλου τοῦ κρατίστου. leaf</a:t>
            </a:r>
          </a:p>
          <a:p>
            <a:endParaRPr lang="en-US" noProof="1"/>
          </a:p>
          <a:p>
            <a:r>
              <a:rPr lang="en-US" noProof="1"/>
              <a:t>Inscription Translation</a:t>
            </a:r>
          </a:p>
          <a:p>
            <a:r>
              <a:rPr lang="en-US" noProof="1"/>
              <a:t>“To the gods of our fathers and to Imperator Caesar Marcus Aurelius Antoninus Pius Augustus and to Imperator Caesar Publius Se⟦ptimius Geta⟧ Augustus and to Iulia Augusta, Mother of the Camp and of the imperatores, and to the entire house of the Augusti and to the sacred Senate and to the People of the Romans the city of the Sardians, the metropolis of Asia and keeper of two Koinon temples of the Augusti by virtue of the decrees of the sacred Senate, friend and ally of the Romans and relative of our lords the imperatores, has built the aleipterion from the foundations, with the entire [ - - - decoration] under the proconsul T⟦ - - - ⟧, while the vir egregius Dionysios was procurator of Asia and the vir egregius [ - - - ], proconsul of Hellas, was curator of the city. </a:t>
            </a:r>
            <a:r>
              <a:rPr lang="en-US" b="1" i="1" noProof="1"/>
              <a:t>The building was gilt by the city and by the woman of consular rank Antonia Sabina and by the woman of consular rank Flavia Politta</a:t>
            </a:r>
            <a:r>
              <a:rPr lang="en-US" noProof="1"/>
              <a:t> while the vir egregius Iulius Antonius Quadratus Attalus was curator.”</a:t>
            </a:r>
          </a:p>
          <a:p>
            <a:endParaRPr lang="en-US" noProof="1"/>
          </a:p>
          <a:p>
            <a:r>
              <a:rPr lang="en-US" noProof="1"/>
              <a:t>https://www.sardisexpedition.org/en/artifacts/m14-419</a:t>
            </a:r>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69697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paideia?</a:t>
            </a:r>
          </a:p>
          <a:p>
            <a:r>
              <a:rPr lang="en-US" dirty="0"/>
              <a:t>“It is highly probable that the </a:t>
            </a:r>
            <a:r>
              <a:rPr lang="en-US" dirty="0" err="1"/>
              <a:t>palaestra</a:t>
            </a:r>
            <a:r>
              <a:rPr lang="en-US" dirty="0"/>
              <a:t> was used as an athletic facility for the public even during the hours when the hot baths were closed. Whether or not it assumed the position of a formal center for athletic and intellectual education is more difficult to decide.”</a:t>
            </a:r>
          </a:p>
          <a:p>
            <a:r>
              <a:rPr lang="en-US" dirty="0" err="1"/>
              <a:t>Yegül</a:t>
            </a:r>
            <a:r>
              <a:rPr lang="en-US" dirty="0"/>
              <a:t>, </a:t>
            </a:r>
            <a:r>
              <a:rPr lang="en-US" dirty="0" err="1"/>
              <a:t>Fikret</a:t>
            </a:r>
            <a:r>
              <a:rPr lang="en-US" dirty="0"/>
              <a:t> K., "The Bath-Gymnasium Complex at Sardis" (1986). </a:t>
            </a:r>
            <a:r>
              <a:rPr lang="en-US" i="1" dirty="0"/>
              <a:t>Archive of Mesopotamian Archaeological Reports</a:t>
            </a:r>
            <a:r>
              <a:rPr lang="en-US" dirty="0"/>
              <a:t> (</a:t>
            </a:r>
            <a:r>
              <a:rPr lang="en-US" i="1" dirty="0"/>
              <a:t>AMAR</a:t>
            </a:r>
            <a:r>
              <a:rPr lang="en-US" dirty="0"/>
              <a:t>). 220. p. 9 n. 35. https://commons.library.stonybrook.edu/amar/220</a:t>
            </a:r>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150723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2478909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Segoe UI" panose="020B0502040204020203" pitchFamily="34" charset="0"/>
              </a:rPr>
              <a:t>211 citing </a:t>
            </a:r>
            <a:r>
              <a:rPr lang="en-US" sz="1800" dirty="0" err="1">
                <a:latin typeface="Segoe UI" panose="020B0502040204020203" pitchFamily="34" charset="0"/>
              </a:rPr>
              <a:t>könig</a:t>
            </a:r>
            <a:r>
              <a:rPr lang="en-US" sz="1800" dirty="0">
                <a:latin typeface="Segoe UI" panose="020B0502040204020203" pitchFamily="34" charset="0"/>
              </a:rPr>
              <a:t> on phil. </a:t>
            </a:r>
            <a:r>
              <a:rPr lang="en-US" sz="1800" i="1" dirty="0">
                <a:latin typeface="Segoe UI" panose="020B0502040204020203" pitchFamily="34" charset="0"/>
              </a:rPr>
              <a:t>gym.</a:t>
            </a:r>
            <a:r>
              <a:rPr lang="en-US" sz="1800" dirty="0">
                <a:latin typeface="Segoe UI" panose="020B0502040204020203" pitchFamily="34" charset="0"/>
              </a:rPr>
              <a:t> on athletics as element of Greek ID under Rome:</a:t>
            </a:r>
          </a:p>
          <a:p>
            <a:r>
              <a:rPr lang="en-US" sz="1800" dirty="0">
                <a:latin typeface="Segoe UI" panose="020B0502040204020203" pitchFamily="34" charset="0"/>
              </a:rPr>
              <a:t>“We probably have to place the </a:t>
            </a:r>
            <a:r>
              <a:rPr lang="en-US" sz="1800" i="1" dirty="0">
                <a:latin typeface="Segoe UI" panose="020B0502040204020203" pitchFamily="34" charset="0"/>
              </a:rPr>
              <a:t>Gymnasticus</a:t>
            </a:r>
            <a:r>
              <a:rPr lang="en-US" sz="1800" dirty="0">
                <a:latin typeface="Segoe UI" panose="020B0502040204020203" pitchFamily="34" charset="0"/>
              </a:rPr>
              <a:t> of the sophist Philostratus in this epideictic tradition. We do not quite understand the nature of this text, and interpretations have varied from a handbook for trainers to an elaborate pastiche. In a forthcoming study Jason </a:t>
            </a:r>
            <a:r>
              <a:rPr lang="en-US" sz="1800" dirty="0" err="1">
                <a:latin typeface="Segoe UI" panose="020B0502040204020203" pitchFamily="34" charset="0"/>
              </a:rPr>
              <a:t>Köning</a:t>
            </a:r>
            <a:r>
              <a:rPr lang="en-US" sz="1800" dirty="0">
                <a:latin typeface="Segoe UI" panose="020B0502040204020203" pitchFamily="34" charset="0"/>
              </a:rPr>
              <a:t> [</a:t>
            </a:r>
            <a:r>
              <a:rPr lang="en-US" sz="1800" i="1" dirty="0">
                <a:latin typeface="Segoe UI" panose="020B0502040204020203" pitchFamily="34" charset="0"/>
              </a:rPr>
              <a:t>Athletics and Literature</a:t>
            </a:r>
            <a:r>
              <a:rPr lang="en-US" sz="1800" i="0" dirty="0">
                <a:latin typeface="Segoe UI" panose="020B0502040204020203" pitchFamily="34" charset="0"/>
              </a:rPr>
              <a:t> </a:t>
            </a:r>
            <a:r>
              <a:rPr lang="en-US" sz="1800" i="0" dirty="0" err="1">
                <a:latin typeface="Segoe UI" panose="020B0502040204020203" pitchFamily="34" charset="0"/>
              </a:rPr>
              <a:t>ch7</a:t>
            </a:r>
            <a:r>
              <a:rPr lang="en-US" sz="1800" dirty="0">
                <a:latin typeface="Segoe UI" panose="020B0502040204020203" pitchFamily="34" charset="0"/>
              </a:rPr>
              <a:t>] has argued that we should take this text seriously as a sophisticated treatise on the value of traditional athletics for con-temporary Greek paideia in a world that was dominated by Rome. The text </a:t>
            </a:r>
            <a:r>
              <a:rPr lang="en-US" sz="1800" dirty="0" err="1">
                <a:latin typeface="Segoe UI" panose="020B0502040204020203" pitchFamily="34" charset="0"/>
              </a:rPr>
              <a:t>emphasises</a:t>
            </a:r>
            <a:r>
              <a:rPr lang="en-US" sz="1800" dirty="0">
                <a:latin typeface="Segoe UI" panose="020B0502040204020203" pitchFamily="34" charset="0"/>
              </a:rPr>
              <a:t> the educational value of athletic training and stresses the importance of a high morality of trainers and athletes alike. It refers to the glory that awaits the victorious athlete, warns against corruption, and of course appeals to the glorious Greek past, which was the stock in trade of the able sophist, using famous athletes as examples.”</a:t>
            </a:r>
          </a:p>
          <a:p>
            <a:r>
              <a:rPr lang="en-US" sz="1800" dirty="0">
                <a:latin typeface="Segoe UI" panose="020B0502040204020203" pitchFamily="34" charset="0"/>
              </a:rPr>
              <a:t>Tim Whitmarsh makes the case in the same collection that exclusive focus on literary prose of the period privileges elites and obscures literary subelites, who were producing Greek poetry under Roman (including Imperial) patronage. Yet they’re just as invested in negotiating the position of Hellenic culture within a </a:t>
            </a:r>
            <a:r>
              <a:rPr lang="en-US" sz="1800">
                <a:latin typeface="Segoe UI" panose="020B0502040204020203" pitchFamily="34" charset="0"/>
              </a:rPr>
              <a:t>Roman-Imperial world.</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443561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search-ebsco-com.proxy.binghamton.edu/plink/9c06f315-655c-34fb-96f5-b0f11680eb41" TargetMode="External"/><Relationship Id="rId2" Type="http://schemas.openxmlformats.org/officeDocument/2006/relationships/hyperlink" Target="http://www.jstor.org.proxy.binghamton.edu/stable/29467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com/shorts/TKQFIR3-ygs?si=ha6O5ayA9tZxN0oJ"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shorturl.at/x8sE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sardisexpedition.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thesportjournal.org/article/the-position-of-the-athlete-in-the-social-structure-of-ancient-greec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FF6699-C957-4558-9278-8AF264DCAC41}"/>
              </a:ext>
              <a:ext uri="{C183D7F6-B498-43B3-948B-1728B52AA6E4}">
                <adec:decorative xmlns:adec="http://schemas.microsoft.com/office/drawing/2017/decorative" val="1"/>
              </a:ext>
            </a:extLst>
          </p:cNvPr>
          <p:cNvSpPr>
            <a:spLocks/>
          </p:cNvSpPr>
          <p:nvPr/>
        </p:nvSpPr>
        <p:spPr>
          <a:xfrm>
            <a:off x="1406770" y="422030"/>
            <a:ext cx="10339755" cy="1227647"/>
          </a:xfrm>
          <a:prstGeom prst="rect">
            <a:avLst/>
          </a:prstGeom>
          <a:solidFill>
            <a:schemeClr val="bg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800"/>
          </a:p>
        </p:txBody>
      </p:sp>
      <p:sp>
        <p:nvSpPr>
          <p:cNvPr id="4" name="Title 1">
            <a:extLst>
              <a:ext uri="{FF2B5EF4-FFF2-40B4-BE49-F238E27FC236}">
                <a16:creationId xmlns:a16="http://schemas.microsoft.com/office/drawing/2014/main" id="{FBD1520A-F017-4807-AAFA-264A0318CCCE}"/>
              </a:ext>
            </a:extLst>
          </p:cNvPr>
          <p:cNvSpPr txBox="1">
            <a:spLocks noGrp="1"/>
          </p:cNvSpPr>
          <p:nvPr>
            <p:ph type="title" idx="4294967295"/>
          </p:nvPr>
        </p:nvSpPr>
        <p:spPr>
          <a:xfrm>
            <a:off x="1547065" y="546489"/>
            <a:ext cx="10059165" cy="978729"/>
          </a:xfrm>
          <a:prstGeom prst="rect">
            <a:avLst/>
          </a:prstGeom>
          <a:solidFill>
            <a:srgbClr val="00B0F0">
              <a:alpha val="81000"/>
            </a:srgb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300" normalizeH="0" baseline="0" noProof="0" dirty="0">
                <a:ln>
                  <a:noFill/>
                </a:ln>
                <a:solidFill>
                  <a:schemeClr val="bg1"/>
                </a:solidFill>
                <a:effectLst/>
                <a:uLnTx/>
                <a:uFillTx/>
                <a:latin typeface="+mj-lt"/>
                <a:ea typeface="+mj-ea"/>
                <a:cs typeface="+mj-cs"/>
              </a:rPr>
              <a:t>Mind versus Body?</a:t>
            </a:r>
            <a:br>
              <a:rPr kumimoji="0" lang="en-US" sz="3200" b="1" i="0" u="none" strike="noStrike" kern="1200" cap="none" spc="300" normalizeH="0" baseline="0" noProof="0" dirty="0">
                <a:ln>
                  <a:noFill/>
                </a:ln>
                <a:solidFill>
                  <a:schemeClr val="bg1"/>
                </a:solidFill>
                <a:effectLst/>
                <a:uLnTx/>
                <a:uFillTx/>
                <a:latin typeface="+mj-lt"/>
                <a:ea typeface="+mj-ea"/>
                <a:cs typeface="+mj-cs"/>
              </a:rPr>
            </a:br>
            <a:r>
              <a:rPr kumimoji="0" lang="en-US" sz="3200" b="0" i="0" u="none" strike="noStrike" kern="1200" cap="none" spc="300" normalizeH="0" baseline="0" noProof="0" dirty="0">
                <a:ln>
                  <a:noFill/>
                </a:ln>
                <a:solidFill>
                  <a:schemeClr val="bg1"/>
                </a:solidFill>
                <a:effectLst/>
                <a:uLnTx/>
                <a:uFillTx/>
                <a:latin typeface="+mj-lt"/>
                <a:ea typeface="+mj-ea"/>
                <a:cs typeface="+mj-cs"/>
              </a:rPr>
              <a:t>Van </a:t>
            </a:r>
            <a:r>
              <a:rPr kumimoji="0" lang="en-US" sz="3200" b="0" i="0" u="none" strike="noStrike" kern="1200" cap="none" spc="300" normalizeH="0" baseline="0" noProof="0" dirty="0" err="1">
                <a:ln>
                  <a:noFill/>
                </a:ln>
                <a:solidFill>
                  <a:schemeClr val="bg1"/>
                </a:solidFill>
                <a:effectLst/>
                <a:uLnTx/>
                <a:uFillTx/>
                <a:latin typeface="+mj-lt"/>
                <a:ea typeface="+mj-ea"/>
                <a:cs typeface="+mj-cs"/>
              </a:rPr>
              <a:t>Nijf</a:t>
            </a:r>
            <a:r>
              <a:rPr kumimoji="0" lang="en-US" sz="3200" b="0" i="0" u="none" strike="noStrike" kern="1200" cap="none" spc="300" normalizeH="0" baseline="0" noProof="0" dirty="0">
                <a:ln>
                  <a:noFill/>
                </a:ln>
                <a:solidFill>
                  <a:schemeClr val="bg1"/>
                </a:solidFill>
                <a:effectLst/>
                <a:uLnTx/>
                <a:uFillTx/>
                <a:latin typeface="+mj-lt"/>
                <a:ea typeface="+mj-ea"/>
                <a:cs typeface="+mj-cs"/>
              </a:rPr>
              <a:t> on Imperial Athletics and </a:t>
            </a:r>
            <a:r>
              <a:rPr kumimoji="0" lang="en-US" sz="3200" b="0" i="1" u="none" strike="noStrike" kern="1200" cap="none" spc="300" normalizeH="0" baseline="0" noProof="0" dirty="0">
                <a:ln>
                  <a:noFill/>
                </a:ln>
                <a:solidFill>
                  <a:schemeClr val="bg1"/>
                </a:solidFill>
                <a:effectLst/>
                <a:uLnTx/>
                <a:uFillTx/>
                <a:latin typeface="+mj-lt"/>
                <a:ea typeface="+mj-ea"/>
                <a:cs typeface="+mj-cs"/>
              </a:rPr>
              <a:t>paideia</a:t>
            </a:r>
            <a:endParaRPr kumimoji="0" lang="en-US" sz="3200" b="0" i="0" u="none" strike="noStrike" kern="1200" cap="none" spc="30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9843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216D-ABBA-4C7E-B39B-E163B3F77DC8}"/>
              </a:ext>
            </a:extLst>
          </p:cNvPr>
          <p:cNvSpPr>
            <a:spLocks noGrp="1"/>
          </p:cNvSpPr>
          <p:nvPr>
            <p:ph type="title"/>
          </p:nvPr>
        </p:nvSpPr>
        <p:spPr/>
        <p:txBody>
          <a:bodyPr/>
          <a:lstStyle/>
          <a:p>
            <a:r>
              <a:rPr lang="en-US" dirty="0"/>
              <a:t>Athletics Wrap-Up 2</a:t>
            </a:r>
          </a:p>
        </p:txBody>
      </p:sp>
      <p:sp>
        <p:nvSpPr>
          <p:cNvPr id="3" name="Content Placeholder 2">
            <a:extLst>
              <a:ext uri="{FF2B5EF4-FFF2-40B4-BE49-F238E27FC236}">
                <a16:creationId xmlns:a16="http://schemas.microsoft.com/office/drawing/2014/main" id="{494092BA-89AE-4A2C-BE2F-74EA84FC0FA8}"/>
              </a:ext>
            </a:extLst>
          </p:cNvPr>
          <p:cNvSpPr>
            <a:spLocks noGrp="1"/>
          </p:cNvSpPr>
          <p:nvPr>
            <p:ph idx="1"/>
          </p:nvPr>
        </p:nvSpPr>
        <p:spPr/>
        <p:txBody>
          <a:bodyPr/>
          <a:lstStyle/>
          <a:p>
            <a:r>
              <a:rPr lang="en-US" dirty="0"/>
              <a:t>Melancomas </a:t>
            </a:r>
            <a:r>
              <a:rPr lang="en-US" sz="2400" dirty="0"/>
              <a:t>(Dio </a:t>
            </a:r>
            <a:r>
              <a:rPr lang="en-US" sz="2400" i="1" dirty="0"/>
              <a:t>Orations</a:t>
            </a:r>
            <a:r>
              <a:rPr lang="en-US" sz="2400" dirty="0"/>
              <a:t> 28, 29)</a:t>
            </a:r>
            <a:r>
              <a:rPr lang="en-US" dirty="0"/>
              <a:t>: Real? Ideal?</a:t>
            </a:r>
          </a:p>
          <a:p>
            <a:pPr lvl="2"/>
            <a:r>
              <a:rPr lang="en-US" dirty="0"/>
              <a:t>Dio </a:t>
            </a:r>
            <a:r>
              <a:rPr lang="en-US" i="1" dirty="0"/>
              <a:t>Oration</a:t>
            </a:r>
            <a:r>
              <a:rPr lang="en-US" dirty="0"/>
              <a:t> 21 </a:t>
            </a:r>
            <a:r>
              <a:rPr lang="en-US" i="1" dirty="0"/>
              <a:t>On Beauty</a:t>
            </a:r>
          </a:p>
          <a:p>
            <a:pPr lvl="2"/>
            <a:r>
              <a:rPr lang="en-US" dirty="0" err="1">
                <a:hlinkClick r:id="rId2"/>
              </a:rPr>
              <a:t>Poliakoff</a:t>
            </a:r>
            <a:r>
              <a:rPr lang="en-US" dirty="0">
                <a:hlinkClick r:id="rId2"/>
              </a:rPr>
              <a:t> “Melancomas” </a:t>
            </a:r>
            <a:r>
              <a:rPr lang="en-US" i="1" dirty="0">
                <a:hlinkClick r:id="rId2"/>
              </a:rPr>
              <a:t>AJP</a:t>
            </a:r>
            <a:r>
              <a:rPr lang="en-US" dirty="0">
                <a:hlinkClick r:id="rId2"/>
              </a:rPr>
              <a:t> 1987</a:t>
            </a:r>
            <a:endParaRPr lang="en-US" dirty="0"/>
          </a:p>
          <a:p>
            <a:pPr lvl="2"/>
            <a:r>
              <a:rPr lang="en-US" dirty="0"/>
              <a:t>König </a:t>
            </a:r>
            <a:r>
              <a:rPr lang="en-US" i="1" dirty="0"/>
              <a:t>Athletics and Literature</a:t>
            </a:r>
            <a:r>
              <a:rPr lang="en-US" dirty="0"/>
              <a:t> </a:t>
            </a:r>
            <a:r>
              <a:rPr lang="en-US" dirty="0" err="1"/>
              <a:t>ch.</a:t>
            </a:r>
            <a:r>
              <a:rPr lang="en-US" dirty="0"/>
              <a:t> 3</a:t>
            </a:r>
          </a:p>
          <a:p>
            <a:pPr lvl="2"/>
            <a:r>
              <a:rPr lang="en-US" dirty="0">
                <a:hlinkClick r:id="rId3"/>
              </a:rPr>
              <a:t>Newby </a:t>
            </a:r>
            <a:r>
              <a:rPr lang="en-US" i="1" dirty="0">
                <a:hlinkClick r:id="rId3"/>
              </a:rPr>
              <a:t>Greek Athletics in the Roman World</a:t>
            </a:r>
            <a:r>
              <a:rPr lang="en-US" dirty="0"/>
              <a:t> (“The Athletic Body: Youth, Beauty, and Sexuality”) pp. 125–134</a:t>
            </a:r>
          </a:p>
        </p:txBody>
      </p:sp>
    </p:spTree>
    <p:extLst>
      <p:ext uri="{BB962C8B-B14F-4D97-AF65-F5344CB8AC3E}">
        <p14:creationId xmlns:p14="http://schemas.microsoft.com/office/powerpoint/2010/main" val="317967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9" name="Group 8" descr="See caption">
            <a:extLst>
              <a:ext uri="{FF2B5EF4-FFF2-40B4-BE49-F238E27FC236}">
                <a16:creationId xmlns:a16="http://schemas.microsoft.com/office/drawing/2014/main" id="{B3B0E11B-6154-4A55-8960-D3F007A9B31D}"/>
              </a:ext>
            </a:extLst>
          </p:cNvPr>
          <p:cNvGrpSpPr/>
          <p:nvPr/>
        </p:nvGrpSpPr>
        <p:grpSpPr>
          <a:xfrm>
            <a:off x="690554" y="0"/>
            <a:ext cx="10817151" cy="6858002"/>
            <a:chOff x="1363410" y="0"/>
            <a:chExt cx="10817151" cy="6858002"/>
          </a:xfrm>
        </p:grpSpPr>
        <p:pic>
          <p:nvPicPr>
            <p:cNvPr id="8" name="Picture 7">
              <a:extLst>
                <a:ext uri="{FF2B5EF4-FFF2-40B4-BE49-F238E27FC236}">
                  <a16:creationId xmlns:a16="http://schemas.microsoft.com/office/drawing/2014/main" id="{484D8BC8-2A02-4C6F-A8D1-CE7796939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275" y="0"/>
              <a:ext cx="4574286" cy="6858000"/>
            </a:xfrm>
            <a:prstGeom prst="rect">
              <a:avLst/>
            </a:prstGeom>
          </p:spPr>
        </p:pic>
        <p:pic>
          <p:nvPicPr>
            <p:cNvPr id="1028" name="Picture 4" descr="See caption">
              <a:extLst>
                <a:ext uri="{FF2B5EF4-FFF2-40B4-BE49-F238E27FC236}">
                  <a16:creationId xmlns:a16="http://schemas.microsoft.com/office/drawing/2014/main" id="{8B7B37E7-D174-4CA5-ACF6-7B6F48EF2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767" y="249610"/>
              <a:ext cx="3714161" cy="6608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FF50D1-F8FD-4496-97CE-0B477DE0F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63410" y="2846160"/>
              <a:ext cx="1780429" cy="26724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80FC5F44-2555-4D58-A563-543C5A0C543D}"/>
              </a:ext>
            </a:extLst>
          </p:cNvPr>
          <p:cNvSpPr txBox="1">
            <a:spLocks noGrp="1"/>
          </p:cNvSpPr>
          <p:nvPr>
            <p:ph type="title" idx="4294967295"/>
          </p:nvPr>
        </p:nvSpPr>
        <p:spPr>
          <a:xfrm>
            <a:off x="249647" y="5811937"/>
            <a:ext cx="11689530" cy="757130"/>
          </a:xfrm>
          <a:prstGeom prst="rect">
            <a:avLst/>
          </a:prstGeom>
          <a:solidFill>
            <a:schemeClr val="tx2">
              <a:alpha val="50000"/>
            </a:scheme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R to L: Kestos. Young boxer, Roman copy (1st CE) of a 4th cent BCE Greek original. “Boxer at Rest,” Greek original (?), 330-50 BCE</a:t>
            </a:r>
          </a:p>
        </p:txBody>
      </p:sp>
    </p:spTree>
    <p:extLst>
      <p:ext uri="{BB962C8B-B14F-4D97-AF65-F5344CB8AC3E}">
        <p14:creationId xmlns:p14="http://schemas.microsoft.com/office/powerpoint/2010/main" val="3608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502D-1F9D-4E59-A347-0B8C452DB245}"/>
              </a:ext>
            </a:extLst>
          </p:cNvPr>
          <p:cNvSpPr>
            <a:spLocks noGrp="1"/>
          </p:cNvSpPr>
          <p:nvPr>
            <p:ph type="title"/>
          </p:nvPr>
        </p:nvSpPr>
        <p:spPr/>
        <p:txBody>
          <a:bodyPr/>
          <a:lstStyle/>
          <a:p>
            <a:r>
              <a:rPr lang="en-US" dirty="0"/>
              <a:t>Daily Dilemma</a:t>
            </a:r>
          </a:p>
        </p:txBody>
      </p:sp>
      <p:sp>
        <p:nvSpPr>
          <p:cNvPr id="3" name="Text Placeholder 2">
            <a:extLst>
              <a:ext uri="{FF2B5EF4-FFF2-40B4-BE49-F238E27FC236}">
                <a16:creationId xmlns:a16="http://schemas.microsoft.com/office/drawing/2014/main" id="{F722AE40-01D9-43D8-B853-33B6B4AE9EE2}"/>
              </a:ext>
            </a:extLst>
          </p:cNvPr>
          <p:cNvSpPr>
            <a:spLocks noGrp="1"/>
          </p:cNvSpPr>
          <p:nvPr>
            <p:ph type="body" idx="1"/>
          </p:nvPr>
        </p:nvSpPr>
        <p:spPr/>
        <p:txBody>
          <a:bodyPr/>
          <a:lstStyle/>
          <a:p>
            <a:r>
              <a:rPr lang="en-US" dirty="0"/>
              <a:t>Was the Second Sophistic … </a:t>
            </a:r>
            <a:r>
              <a:rPr lang="en-US" i="1" dirty="0"/>
              <a:t>Athletic?</a:t>
            </a:r>
          </a:p>
        </p:txBody>
      </p:sp>
    </p:spTree>
    <p:extLst>
      <p:ext uri="{BB962C8B-B14F-4D97-AF65-F5344CB8AC3E}">
        <p14:creationId xmlns:p14="http://schemas.microsoft.com/office/powerpoint/2010/main" val="402652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B773-A3B2-46C5-A50C-7F750BE6861D}"/>
              </a:ext>
            </a:extLst>
          </p:cNvPr>
          <p:cNvSpPr>
            <a:spLocks noGrp="1"/>
          </p:cNvSpPr>
          <p:nvPr>
            <p:ph type="title"/>
          </p:nvPr>
        </p:nvSpPr>
        <p:spPr/>
        <p:txBody>
          <a:bodyPr/>
          <a:lstStyle/>
          <a:p>
            <a:r>
              <a:rPr lang="en-US" dirty="0"/>
              <a:t>SWA Prompt</a:t>
            </a:r>
          </a:p>
        </p:txBody>
      </p:sp>
      <p:sp>
        <p:nvSpPr>
          <p:cNvPr id="3" name="Content Placeholder 2">
            <a:extLst>
              <a:ext uri="{FF2B5EF4-FFF2-40B4-BE49-F238E27FC236}">
                <a16:creationId xmlns:a16="http://schemas.microsoft.com/office/drawing/2014/main" id="{02D019B3-26BA-4EC0-928E-9B14B74EB2D2}"/>
              </a:ext>
            </a:extLst>
          </p:cNvPr>
          <p:cNvSpPr>
            <a:spLocks noGrp="1"/>
          </p:cNvSpPr>
          <p:nvPr>
            <p:ph idx="1"/>
          </p:nvPr>
        </p:nvSpPr>
        <p:spPr/>
        <p:txBody>
          <a:bodyPr/>
          <a:lstStyle/>
          <a:p>
            <a:pPr marL="45720" indent="0">
              <a:buNone/>
            </a:pPr>
            <a:r>
              <a:rPr lang="en-US" dirty="0"/>
              <a:t>What is van </a:t>
            </a:r>
            <a:r>
              <a:rPr lang="en-US" dirty="0" err="1"/>
              <a:t>Nijf’s</a:t>
            </a:r>
            <a:r>
              <a:rPr lang="en-US" dirty="0"/>
              <a:t> </a:t>
            </a:r>
            <a:r>
              <a:rPr lang="en-US" sz="2800" dirty="0"/>
              <a:t>(</a:t>
            </a:r>
            <a:r>
              <a:rPr lang="en-US" sz="2800" dirty="0" err="1"/>
              <a:t>fahn</a:t>
            </a:r>
            <a:r>
              <a:rPr lang="en-US" sz="2800" dirty="0"/>
              <a:t> </a:t>
            </a:r>
            <a:r>
              <a:rPr lang="en-US" sz="2800" dirty="0" err="1"/>
              <a:t>NAYF</a:t>
            </a:r>
            <a:r>
              <a:rPr lang="en-US" sz="2800" dirty="0"/>
              <a:t>)</a:t>
            </a:r>
            <a:r>
              <a:rPr lang="en-US" dirty="0"/>
              <a:t> basic thesis? With which ideas previously encountered in this course does it engage? Do you have any feedback for the author?</a:t>
            </a:r>
          </a:p>
        </p:txBody>
      </p:sp>
    </p:spTree>
    <p:extLst>
      <p:ext uri="{BB962C8B-B14F-4D97-AF65-F5344CB8AC3E}">
        <p14:creationId xmlns:p14="http://schemas.microsoft.com/office/powerpoint/2010/main" val="306055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0AD2-B6BC-40F9-AD90-122504D2C55F}"/>
              </a:ext>
            </a:extLst>
          </p:cNvPr>
          <p:cNvSpPr>
            <a:spLocks noGrp="1"/>
          </p:cNvSpPr>
          <p:nvPr>
            <p:ph type="title"/>
          </p:nvPr>
        </p:nvSpPr>
        <p:spPr/>
        <p:txBody>
          <a:bodyPr/>
          <a:lstStyle/>
          <a:p>
            <a:r>
              <a:rPr lang="en-US" dirty="0"/>
              <a:t>“The World of the Gymnasium”</a:t>
            </a:r>
          </a:p>
        </p:txBody>
      </p:sp>
      <p:sp>
        <p:nvSpPr>
          <p:cNvPr id="3" name="Text Placeholder 2">
            <a:extLst>
              <a:ext uri="{FF2B5EF4-FFF2-40B4-BE49-F238E27FC236}">
                <a16:creationId xmlns:a16="http://schemas.microsoft.com/office/drawing/2014/main" id="{6AE3576C-E681-4177-BE37-4391BC0A0265}"/>
              </a:ext>
            </a:extLst>
          </p:cNvPr>
          <p:cNvSpPr>
            <a:spLocks noGrp="1"/>
          </p:cNvSpPr>
          <p:nvPr>
            <p:ph type="body" idx="1"/>
          </p:nvPr>
        </p:nvSpPr>
        <p:spPr/>
        <p:txBody>
          <a:bodyPr/>
          <a:lstStyle/>
          <a:p>
            <a:r>
              <a:rPr lang="en-US" dirty="0"/>
              <a:t>Body and Mind, Leisure and Toil</a:t>
            </a:r>
          </a:p>
        </p:txBody>
      </p:sp>
    </p:spTree>
    <p:extLst>
      <p:ext uri="{BB962C8B-B14F-4D97-AF65-F5344CB8AC3E}">
        <p14:creationId xmlns:p14="http://schemas.microsoft.com/office/powerpoint/2010/main" val="251904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2653-247B-4B69-9A40-8C599F3B36E9}"/>
              </a:ext>
            </a:extLst>
          </p:cNvPr>
          <p:cNvSpPr>
            <a:spLocks noGrp="1"/>
          </p:cNvSpPr>
          <p:nvPr>
            <p:ph type="title"/>
          </p:nvPr>
        </p:nvSpPr>
        <p:spPr/>
        <p:txBody>
          <a:bodyPr/>
          <a:lstStyle/>
          <a:p>
            <a:r>
              <a:rPr lang="en-US" dirty="0"/>
              <a:t>The World of the Gymnasium 1</a:t>
            </a:r>
          </a:p>
        </p:txBody>
      </p:sp>
      <p:sp>
        <p:nvSpPr>
          <p:cNvPr id="3" name="Content Placeholder 2">
            <a:extLst>
              <a:ext uri="{FF2B5EF4-FFF2-40B4-BE49-F238E27FC236}">
                <a16:creationId xmlns:a16="http://schemas.microsoft.com/office/drawing/2014/main" id="{75BB9A1F-D11C-4E96-8F29-1F27C86DA98E}"/>
              </a:ext>
            </a:extLst>
          </p:cNvPr>
          <p:cNvSpPr>
            <a:spLocks noGrp="1"/>
          </p:cNvSpPr>
          <p:nvPr>
            <p:ph idx="1"/>
          </p:nvPr>
        </p:nvSpPr>
        <p:spPr/>
        <p:txBody>
          <a:bodyPr/>
          <a:lstStyle/>
          <a:p>
            <a:r>
              <a:rPr lang="en-US" i="1" dirty="0" err="1"/>
              <a:t>gumnastikē</a:t>
            </a:r>
            <a:r>
              <a:rPr lang="en-US" dirty="0"/>
              <a:t> alongside </a:t>
            </a:r>
            <a:r>
              <a:rPr lang="en-US" i="1" dirty="0"/>
              <a:t>paideia</a:t>
            </a:r>
            <a:r>
              <a:rPr lang="en-US" dirty="0"/>
              <a:t>, always!</a:t>
            </a:r>
          </a:p>
          <a:p>
            <a:r>
              <a:rPr lang="en-US" dirty="0"/>
              <a:t>Bathing alongside gymnasium, always!</a:t>
            </a:r>
          </a:p>
          <a:p>
            <a:pPr lvl="1"/>
            <a:r>
              <a:rPr lang="en-US" dirty="0"/>
              <a:t>Roman-style baths, Imperial period</a:t>
            </a:r>
          </a:p>
        </p:txBody>
      </p:sp>
    </p:spTree>
    <p:extLst>
      <p:ext uri="{BB962C8B-B14F-4D97-AF65-F5344CB8AC3E}">
        <p14:creationId xmlns:p14="http://schemas.microsoft.com/office/powerpoint/2010/main" val="107457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2653-247B-4B69-9A40-8C599F3B36E9}"/>
              </a:ext>
            </a:extLst>
          </p:cNvPr>
          <p:cNvSpPr>
            <a:spLocks noGrp="1"/>
          </p:cNvSpPr>
          <p:nvPr>
            <p:ph type="title"/>
          </p:nvPr>
        </p:nvSpPr>
        <p:spPr/>
        <p:txBody>
          <a:bodyPr/>
          <a:lstStyle/>
          <a:p>
            <a:r>
              <a:rPr lang="en-US" dirty="0"/>
              <a:t>The World of the Gymnasium 2</a:t>
            </a:r>
          </a:p>
        </p:txBody>
      </p:sp>
      <p:sp>
        <p:nvSpPr>
          <p:cNvPr id="3" name="Content Placeholder 2">
            <a:extLst>
              <a:ext uri="{FF2B5EF4-FFF2-40B4-BE49-F238E27FC236}">
                <a16:creationId xmlns:a16="http://schemas.microsoft.com/office/drawing/2014/main" id="{75BB9A1F-D11C-4E96-8F29-1F27C86DA98E}"/>
              </a:ext>
            </a:extLst>
          </p:cNvPr>
          <p:cNvSpPr>
            <a:spLocks noGrp="1"/>
          </p:cNvSpPr>
          <p:nvPr>
            <p:ph idx="1"/>
          </p:nvPr>
        </p:nvSpPr>
        <p:spPr/>
        <p:txBody>
          <a:bodyPr/>
          <a:lstStyle/>
          <a:p>
            <a:r>
              <a:rPr lang="en-US" dirty="0"/>
              <a:t>Gym as educational institution</a:t>
            </a:r>
          </a:p>
          <a:p>
            <a:pPr lvl="1"/>
            <a:r>
              <a:rPr lang="en-US" i="1" dirty="0" err="1"/>
              <a:t>paidotribēs</a:t>
            </a:r>
            <a:r>
              <a:rPr lang="en-US" dirty="0"/>
              <a:t>, </a:t>
            </a:r>
            <a:r>
              <a:rPr lang="en-US" i="1" dirty="0"/>
              <a:t>grammatikos</a:t>
            </a:r>
            <a:endParaRPr lang="en-US" dirty="0"/>
          </a:p>
          <a:p>
            <a:r>
              <a:rPr lang="en-US" dirty="0"/>
              <a:t>“</a:t>
            </a:r>
            <a:r>
              <a:rPr lang="en-US" i="1" dirty="0"/>
              <a:t>Paideia</a:t>
            </a:r>
            <a:r>
              <a:rPr lang="en-US" dirty="0"/>
              <a:t> was also a ‘spectators’ sport” (p. </a:t>
            </a:r>
          </a:p>
          <a:p>
            <a:pPr lvl="1"/>
            <a:r>
              <a:rPr lang="en-US" dirty="0"/>
              <a:t>Intellectual, physical </a:t>
            </a:r>
            <a:r>
              <a:rPr lang="en-US" i="1" dirty="0"/>
              <a:t>agōn</a:t>
            </a:r>
          </a:p>
        </p:txBody>
      </p:sp>
    </p:spTree>
    <p:extLst>
      <p:ext uri="{BB962C8B-B14F-4D97-AF65-F5344CB8AC3E}">
        <p14:creationId xmlns:p14="http://schemas.microsoft.com/office/powerpoint/2010/main" val="22433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YouTube video, Sardis Gymnasium (https://shorturl.at/x8sER)">
            <a:extLst>
              <a:ext uri="{FF2B5EF4-FFF2-40B4-BE49-F238E27FC236}">
                <a16:creationId xmlns:a16="http://schemas.microsoft.com/office/drawing/2014/main" id="{39521E83-CAA1-4356-87AD-CC7F1812D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64" y="0"/>
            <a:ext cx="3854496" cy="6858000"/>
          </a:xfrm>
          <a:prstGeom prst="rect">
            <a:avLst/>
          </a:prstGeom>
        </p:spPr>
      </p:pic>
      <p:sp>
        <p:nvSpPr>
          <p:cNvPr id="2" name="Title 1">
            <a:hlinkClick r:id="rId3"/>
            <a:extLst>
              <a:ext uri="{FF2B5EF4-FFF2-40B4-BE49-F238E27FC236}">
                <a16:creationId xmlns:a16="http://schemas.microsoft.com/office/drawing/2014/main" id="{4D9F42A0-D9D8-461C-B513-4BD93DDA7408}"/>
              </a:ext>
            </a:extLst>
          </p:cNvPr>
          <p:cNvSpPr txBox="1">
            <a:spLocks noGrp="1"/>
          </p:cNvSpPr>
          <p:nvPr>
            <p:ph type="title" idx="4294967295"/>
          </p:nvPr>
        </p:nvSpPr>
        <p:spPr>
          <a:xfrm>
            <a:off x="3495788" y="5935958"/>
            <a:ext cx="5197256" cy="535531"/>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hlinkClick r:id="rId4"/>
              </a:rPr>
              <a:t>First, a video (YouTube)…</a:t>
            </a:r>
          </a:p>
        </p:txBody>
      </p:sp>
    </p:spTree>
    <p:extLst>
      <p:ext uri="{BB962C8B-B14F-4D97-AF65-F5344CB8AC3E}">
        <p14:creationId xmlns:p14="http://schemas.microsoft.com/office/powerpoint/2010/main" val="35055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descr="See caption">
            <a:extLst>
              <a:ext uri="{FF2B5EF4-FFF2-40B4-BE49-F238E27FC236}">
                <a16:creationId xmlns:a16="http://schemas.microsoft.com/office/drawing/2014/main" id="{E98FCD3B-2D08-4D88-80A6-A215CC13E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82" y="0"/>
            <a:ext cx="10380260" cy="6858000"/>
          </a:xfrm>
          <a:prstGeom prst="rect">
            <a:avLst/>
          </a:prstGeom>
        </p:spPr>
      </p:pic>
      <p:sp>
        <p:nvSpPr>
          <p:cNvPr id="6" name="Title 5">
            <a:extLst>
              <a:ext uri="{FF2B5EF4-FFF2-40B4-BE49-F238E27FC236}">
                <a16:creationId xmlns:a16="http://schemas.microsoft.com/office/drawing/2014/main" id="{E803D702-3437-4231-B060-A4C609655B0C}"/>
              </a:ext>
            </a:extLst>
          </p:cNvPr>
          <p:cNvSpPr txBox="1">
            <a:spLocks noGrp="1"/>
          </p:cNvSpPr>
          <p:nvPr>
            <p:ph type="title" idx="4294967295"/>
          </p:nvPr>
        </p:nvSpPr>
        <p:spPr>
          <a:xfrm>
            <a:off x="2247046" y="5647585"/>
            <a:ext cx="7694735" cy="535531"/>
          </a:xfrm>
          <a:prstGeom prst="rect">
            <a:avLst/>
          </a:prstGeom>
          <a:solidFill>
            <a:schemeClr val="bg1">
              <a:alpha val="67000"/>
            </a:schemeClr>
          </a:solid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n-lt"/>
                <a:ea typeface="+mn-ea"/>
                <a:cs typeface="+mn-cs"/>
              </a:rPr>
              <a:t>If she </a:t>
            </a:r>
            <a:r>
              <a:rPr kumimoji="0" lang="en-US" sz="3200" b="0" i="1" u="none" strike="noStrike" kern="1200" cap="none" spc="0" normalizeH="0" baseline="0" noProof="0" dirty="0">
                <a:ln>
                  <a:noFill/>
                </a:ln>
                <a:solidFill>
                  <a:schemeClr val="tx2"/>
                </a:solidFill>
                <a:effectLst/>
                <a:uLnTx/>
                <a:uFillTx/>
                <a:latin typeface="+mn-lt"/>
                <a:ea typeface="+mn-ea"/>
                <a:cs typeface="+mn-cs"/>
              </a:rPr>
              <a:t>had</a:t>
            </a:r>
            <a:r>
              <a:rPr kumimoji="0" lang="en-US" sz="3200" b="0" i="0" u="none" strike="noStrike" kern="1200" cap="none" spc="0" normalizeH="0" baseline="0" noProof="0" dirty="0">
                <a:ln>
                  <a:noFill/>
                </a:ln>
                <a:solidFill>
                  <a:schemeClr val="tx2"/>
                </a:solidFill>
                <a:effectLst/>
                <a:uLnTx/>
                <a:uFillTx/>
                <a:latin typeface="+mn-lt"/>
                <a:ea typeface="+mn-ea"/>
                <a:cs typeface="+mn-cs"/>
              </a:rPr>
              <a:t> words, what might she say?</a:t>
            </a:r>
          </a:p>
        </p:txBody>
      </p:sp>
    </p:spTree>
    <p:extLst>
      <p:ext uri="{BB962C8B-B14F-4D97-AF65-F5344CB8AC3E}">
        <p14:creationId xmlns:p14="http://schemas.microsoft.com/office/powerpoint/2010/main" val="80334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extBox 6"/>
          <p:cNvSpPr txBox="1"/>
          <p:nvPr/>
        </p:nvSpPr>
        <p:spPr>
          <a:xfrm>
            <a:off x="1472794" y="5759537"/>
            <a:ext cx="9243236" cy="461665"/>
          </a:xfrm>
          <a:prstGeom prst="rect">
            <a:avLst/>
          </a:prstGeom>
          <a:solidFill>
            <a:schemeClr val="bg1">
              <a:alpha val="52000"/>
            </a:schemeClr>
          </a:solidFill>
        </p:spPr>
        <p:txBody>
          <a:bodyPr wrap="none" rtlCol="0" anchor="ctr" anchorCtr="0">
            <a:spAutoFit/>
          </a:bodyPr>
          <a:lstStyle/>
          <a:p>
            <a:pPr algn="ctr"/>
            <a:r>
              <a:rPr lang="en-US" sz="2400" dirty="0">
                <a:solidFill>
                  <a:schemeClr val="tx2">
                    <a:lumMod val="95000"/>
                    <a:lumOff val="5000"/>
                  </a:schemeClr>
                </a:solidFill>
              </a:rPr>
              <a:t>Gymnasium complex, Sardis, Asia Minor. Late 2</a:t>
            </a:r>
            <a:r>
              <a:rPr lang="en-US" sz="2400" baseline="30000" dirty="0">
                <a:solidFill>
                  <a:schemeClr val="tx2">
                    <a:lumMod val="95000"/>
                    <a:lumOff val="5000"/>
                  </a:schemeClr>
                </a:solidFill>
              </a:rPr>
              <a:t>nd</a:t>
            </a:r>
            <a:r>
              <a:rPr lang="en-US" sz="2400" dirty="0">
                <a:solidFill>
                  <a:schemeClr val="tx2">
                    <a:lumMod val="95000"/>
                    <a:lumOff val="5000"/>
                  </a:schemeClr>
                </a:solidFill>
              </a:rPr>
              <a:t>/early 3</a:t>
            </a:r>
            <a:r>
              <a:rPr lang="en-US" sz="2400" baseline="30000" dirty="0">
                <a:solidFill>
                  <a:schemeClr val="tx2">
                    <a:lumMod val="95000"/>
                    <a:lumOff val="5000"/>
                  </a:schemeClr>
                </a:solidFill>
              </a:rPr>
              <a:t>rd</a:t>
            </a:r>
            <a:r>
              <a:rPr lang="en-US" sz="2400" dirty="0">
                <a:solidFill>
                  <a:schemeClr val="tx2">
                    <a:lumMod val="95000"/>
                    <a:lumOff val="5000"/>
                  </a:schemeClr>
                </a:solidFill>
              </a:rPr>
              <a:t> CE</a:t>
            </a:r>
          </a:p>
        </p:txBody>
      </p:sp>
      <p:grpSp>
        <p:nvGrpSpPr>
          <p:cNvPr id="2" name="Group 1" descr="See caption">
            <a:extLst>
              <a:ext uri="{FF2B5EF4-FFF2-40B4-BE49-F238E27FC236}">
                <a16:creationId xmlns:a16="http://schemas.microsoft.com/office/drawing/2014/main" id="{ABC4E0C7-7B21-4762-8FEF-F827CAA6EC0F}"/>
              </a:ext>
            </a:extLst>
          </p:cNvPr>
          <p:cNvGrpSpPr/>
          <p:nvPr/>
        </p:nvGrpSpPr>
        <p:grpSpPr>
          <a:xfrm>
            <a:off x="-2056" y="167390"/>
            <a:ext cx="12192937" cy="6523220"/>
            <a:chOff x="-2056" y="167390"/>
            <a:chExt cx="12192937" cy="6523220"/>
          </a:xfrm>
        </p:grpSpPr>
        <p:pic>
          <p:nvPicPr>
            <p:cNvPr id="6" name="Picture 5"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 y="167390"/>
              <a:ext cx="12192937" cy="6523220"/>
            </a:xfrm>
            <a:prstGeom prst="rect">
              <a:avLst/>
            </a:prstGeom>
          </p:spPr>
        </p:pic>
        <p:grpSp>
          <p:nvGrpSpPr>
            <p:cNvPr id="14" name="Group 13"/>
            <p:cNvGrpSpPr/>
            <p:nvPr/>
          </p:nvGrpSpPr>
          <p:grpSpPr>
            <a:xfrm>
              <a:off x="7681835" y="288758"/>
              <a:ext cx="4384962" cy="3339966"/>
              <a:chOff x="7681835" y="288758"/>
              <a:chExt cx="4384962" cy="3339966"/>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835" y="288758"/>
                <a:ext cx="4384962" cy="33399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Oval 8"/>
              <p:cNvSpPr>
                <a:spLocks noChangeAspect="1"/>
              </p:cNvSpPr>
              <p:nvPr/>
            </p:nvSpPr>
            <p:spPr>
              <a:xfrm>
                <a:off x="8691613" y="1780674"/>
                <a:ext cx="269507" cy="274320"/>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TextBox 9"/>
              <p:cNvSpPr txBox="1"/>
              <p:nvPr/>
            </p:nvSpPr>
            <p:spPr>
              <a:xfrm>
                <a:off x="8479155" y="1346105"/>
                <a:ext cx="694421" cy="373885"/>
              </a:xfrm>
              <a:prstGeom prst="rect">
                <a:avLst/>
              </a:prstGeom>
              <a:solidFill>
                <a:schemeClr val="bg1">
                  <a:alpha val="58000"/>
                </a:schemeClr>
              </a:solidFill>
            </p:spPr>
            <p:txBody>
              <a:bodyPr wrap="none" rtlCol="0" anchor="ctr" anchorCtr="0">
                <a:spAutoFit/>
              </a:bodyPr>
              <a:lstStyle/>
              <a:p>
                <a:pPr algn="ctr">
                  <a:lnSpc>
                    <a:spcPct val="150000"/>
                  </a:lnSpc>
                </a:pPr>
                <a:r>
                  <a:rPr lang="en-US" sz="1400" b="1" dirty="0">
                    <a:solidFill>
                      <a:srgbClr val="FF0000"/>
                    </a:solidFill>
                  </a:rPr>
                  <a:t>Sardis</a:t>
                </a:r>
              </a:p>
            </p:txBody>
          </p:sp>
          <p:sp>
            <p:nvSpPr>
              <p:cNvPr id="11" name="Oval 10"/>
              <p:cNvSpPr>
                <a:spLocks noChangeAspect="1"/>
              </p:cNvSpPr>
              <p:nvPr/>
            </p:nvSpPr>
            <p:spPr>
              <a:xfrm>
                <a:off x="9252843" y="2746834"/>
                <a:ext cx="269507" cy="274320"/>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TextBox 11"/>
              <p:cNvSpPr txBox="1"/>
              <p:nvPr/>
            </p:nvSpPr>
            <p:spPr>
              <a:xfrm>
                <a:off x="8486510" y="2298149"/>
                <a:ext cx="1064714" cy="373885"/>
              </a:xfrm>
              <a:prstGeom prst="rect">
                <a:avLst/>
              </a:prstGeom>
              <a:solidFill>
                <a:schemeClr val="bg1">
                  <a:alpha val="58000"/>
                </a:schemeClr>
              </a:solidFill>
            </p:spPr>
            <p:txBody>
              <a:bodyPr wrap="none" rtlCol="0" anchor="ctr" anchorCtr="0">
                <a:spAutoFit/>
              </a:bodyPr>
              <a:lstStyle/>
              <a:p>
                <a:pPr algn="ctr">
                  <a:lnSpc>
                    <a:spcPct val="150000"/>
                  </a:lnSpc>
                </a:pPr>
                <a:r>
                  <a:rPr lang="en-US" sz="1400" b="1" dirty="0" err="1">
                    <a:solidFill>
                      <a:srgbClr val="FF0000"/>
                    </a:solidFill>
                  </a:rPr>
                  <a:t>Oinoanda</a:t>
                </a:r>
                <a:endParaRPr lang="en-US" sz="1400" b="1" dirty="0">
                  <a:solidFill>
                    <a:srgbClr val="FF0000"/>
                  </a:solidFill>
                </a:endParaRPr>
              </a:p>
            </p:txBody>
          </p:sp>
        </p:grpSp>
      </p:grpSp>
      <p:sp>
        <p:nvSpPr>
          <p:cNvPr id="13" name="Title 12">
            <a:extLst>
              <a:ext uri="{FF2B5EF4-FFF2-40B4-BE49-F238E27FC236}">
                <a16:creationId xmlns:a16="http://schemas.microsoft.com/office/drawing/2014/main" id="{A7089A40-E5A2-4862-A048-6A33ED9E7172}"/>
              </a:ext>
            </a:extLst>
          </p:cNvPr>
          <p:cNvSpPr txBox="1">
            <a:spLocks noGrp="1"/>
          </p:cNvSpPr>
          <p:nvPr>
            <p:ph type="title" idx="4294967295"/>
          </p:nvPr>
        </p:nvSpPr>
        <p:spPr>
          <a:xfrm>
            <a:off x="1625194" y="5911937"/>
            <a:ext cx="9243236" cy="461665"/>
          </a:xfrm>
          <a:prstGeom prst="rect">
            <a:avLst/>
          </a:prstGeom>
          <a:solidFill>
            <a:schemeClr val="bg1">
              <a:alpha val="52000"/>
            </a:schemeClr>
          </a:solid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lumMod val="95000"/>
                    <a:lumOff val="5000"/>
                  </a:schemeClr>
                </a:solidFill>
                <a:effectLst/>
                <a:uLnTx/>
                <a:uFillTx/>
                <a:latin typeface="+mn-lt"/>
                <a:ea typeface="+mn-ea"/>
                <a:cs typeface="+mn-cs"/>
              </a:rPr>
              <a:t>Gymnasium complex, Sardis, Asia Minor. Late 2</a:t>
            </a:r>
            <a:r>
              <a:rPr kumimoji="0" lang="en-US" sz="2400" b="0" i="0" u="none" strike="noStrike" kern="1200" cap="none" spc="0" normalizeH="0" baseline="30000" noProof="0" dirty="0">
                <a:ln>
                  <a:noFill/>
                </a:ln>
                <a:solidFill>
                  <a:schemeClr val="tx2">
                    <a:lumMod val="95000"/>
                    <a:lumOff val="5000"/>
                  </a:schemeClr>
                </a:solidFill>
                <a:effectLst/>
                <a:uLnTx/>
                <a:uFillTx/>
                <a:latin typeface="+mn-lt"/>
                <a:ea typeface="+mn-ea"/>
                <a:cs typeface="+mn-cs"/>
              </a:rPr>
              <a:t>nd</a:t>
            </a:r>
            <a:r>
              <a:rPr kumimoji="0" lang="en-US" sz="2400" b="0" i="0" u="none" strike="noStrike" kern="1200" cap="none" spc="0" normalizeH="0" baseline="0" noProof="0" dirty="0">
                <a:ln>
                  <a:noFill/>
                </a:ln>
                <a:solidFill>
                  <a:schemeClr val="tx2">
                    <a:lumMod val="95000"/>
                    <a:lumOff val="5000"/>
                  </a:schemeClr>
                </a:solidFill>
                <a:effectLst/>
                <a:uLnTx/>
                <a:uFillTx/>
                <a:latin typeface="+mn-lt"/>
                <a:ea typeface="+mn-ea"/>
                <a:cs typeface="+mn-cs"/>
              </a:rPr>
              <a:t>/early 3</a:t>
            </a:r>
            <a:r>
              <a:rPr kumimoji="0" lang="en-US" sz="2400" b="0" i="0" u="none" strike="noStrike" kern="1200" cap="none" spc="0" normalizeH="0" baseline="30000" noProof="0" dirty="0">
                <a:ln>
                  <a:noFill/>
                </a:ln>
                <a:solidFill>
                  <a:schemeClr val="tx2">
                    <a:lumMod val="95000"/>
                    <a:lumOff val="5000"/>
                  </a:schemeClr>
                </a:solidFill>
                <a:effectLst/>
                <a:uLnTx/>
                <a:uFillTx/>
                <a:latin typeface="+mn-lt"/>
                <a:ea typeface="+mn-ea"/>
                <a:cs typeface="+mn-cs"/>
              </a:rPr>
              <a:t>rd</a:t>
            </a:r>
            <a:r>
              <a:rPr kumimoji="0" lang="en-US" sz="2400" b="0" i="0" u="none" strike="noStrike" kern="1200" cap="none" spc="0" normalizeH="0" baseline="0" noProof="0" dirty="0">
                <a:ln>
                  <a:noFill/>
                </a:ln>
                <a:solidFill>
                  <a:schemeClr val="tx2">
                    <a:lumMod val="95000"/>
                    <a:lumOff val="5000"/>
                  </a:schemeClr>
                </a:solidFill>
                <a:effectLst/>
                <a:uLnTx/>
                <a:uFillTx/>
                <a:latin typeface="+mn-lt"/>
                <a:ea typeface="+mn-ea"/>
                <a:cs typeface="+mn-cs"/>
              </a:rPr>
              <a:t> CE</a:t>
            </a:r>
          </a:p>
        </p:txBody>
      </p:sp>
    </p:spTree>
    <p:extLst>
      <p:ext uri="{BB962C8B-B14F-4D97-AF65-F5344CB8AC3E}">
        <p14:creationId xmlns:p14="http://schemas.microsoft.com/office/powerpoint/2010/main" val="262673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See caption">
            <a:extLst>
              <a:ext uri="{FF2B5EF4-FFF2-40B4-BE49-F238E27FC236}">
                <a16:creationId xmlns:a16="http://schemas.microsoft.com/office/drawing/2014/main" id="{890A58EE-384F-4BD3-BE8E-EAFDF86F4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
        <p:nvSpPr>
          <p:cNvPr id="3" name="Title 12">
            <a:extLst>
              <a:ext uri="{FF2B5EF4-FFF2-40B4-BE49-F238E27FC236}">
                <a16:creationId xmlns:a16="http://schemas.microsoft.com/office/drawing/2014/main" id="{2571213D-243E-4E63-81FA-4556567E1444}"/>
              </a:ext>
            </a:extLst>
          </p:cNvPr>
          <p:cNvSpPr txBox="1">
            <a:spLocks noGrp="1"/>
          </p:cNvSpPr>
          <p:nvPr>
            <p:ph type="title" idx="4294967295"/>
          </p:nvPr>
        </p:nvSpPr>
        <p:spPr>
          <a:xfrm>
            <a:off x="2187754" y="5513528"/>
            <a:ext cx="7813317" cy="830997"/>
          </a:xfrm>
          <a:prstGeom prst="rect">
            <a:avLst/>
          </a:prstGeom>
          <a:solidFill>
            <a:schemeClr val="bg1">
              <a:alpha val="67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lumMod val="95000"/>
                    <a:lumOff val="5000"/>
                  </a:schemeClr>
                </a:solidFill>
                <a:effectLst/>
                <a:uLnTx/>
                <a:uFillTx/>
                <a:latin typeface="+mn-lt"/>
                <a:ea typeface="+mn-ea"/>
                <a:cs typeface="+mn-cs"/>
              </a:rPr>
              <a:t>Part of inscription dedicating the Sardis Gymnasium to the Imperial family (among others), 211/12 CE</a:t>
            </a:r>
          </a:p>
        </p:txBody>
      </p:sp>
    </p:spTree>
    <p:extLst>
      <p:ext uri="{BB962C8B-B14F-4D97-AF65-F5344CB8AC3E}">
        <p14:creationId xmlns:p14="http://schemas.microsoft.com/office/powerpoint/2010/main" val="383298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41BCD-2095-4992-B90D-C4FECE702AF7}"/>
              </a:ext>
            </a:extLst>
          </p:cNvPr>
          <p:cNvSpPr txBox="1">
            <a:spLocks noGrp="1"/>
          </p:cNvSpPr>
          <p:nvPr>
            <p:ph type="title" idx="4294967295"/>
          </p:nvPr>
        </p:nvSpPr>
        <p:spPr>
          <a:xfrm>
            <a:off x="8848725" y="385763"/>
            <a:ext cx="3340100" cy="1920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Gymnasium, Sardis. </a:t>
            </a:r>
            <a:r>
              <a:rPr kumimoji="0" lang="en-US" sz="2400" b="1" i="0" u="none" strike="noStrike" kern="1200" cap="none" spc="0" normalizeH="0" baseline="0" noProof="0" dirty="0" err="1">
                <a:ln>
                  <a:noFill/>
                </a:ln>
                <a:solidFill>
                  <a:schemeClr val="bg1"/>
                </a:solidFill>
                <a:effectLst/>
                <a:uLnTx/>
                <a:uFillTx/>
                <a:latin typeface="+mn-lt"/>
                <a:ea typeface="+mn-ea"/>
                <a:cs typeface="+mn-cs"/>
              </a:rPr>
              <a:t>Axionometric</a:t>
            </a:r>
            <a:r>
              <a:rPr kumimoji="0" lang="en-US" sz="2400" b="1" i="0" u="none" strike="noStrike" kern="1200" cap="none" spc="0" normalizeH="0" baseline="0" noProof="0" dirty="0">
                <a:ln>
                  <a:noFill/>
                </a:ln>
                <a:solidFill>
                  <a:schemeClr val="bg1"/>
                </a:solidFill>
                <a:effectLst/>
                <a:uLnTx/>
                <a:uFillTx/>
                <a:latin typeface="+mn-lt"/>
                <a:ea typeface="+mn-ea"/>
                <a:cs typeface="+mn-cs"/>
              </a:rPr>
              <a:t> reconstruction</a:t>
            </a:r>
            <a:br>
              <a:rPr kumimoji="0" lang="en-US" sz="2400" b="1" i="0" u="none" strike="noStrike" kern="1200" cap="none" spc="0" normalizeH="0" baseline="0" noProof="0" dirty="0">
                <a:ln>
                  <a:noFill/>
                </a:ln>
                <a:solidFill>
                  <a:schemeClr val="bg1"/>
                </a:solidFill>
                <a:effectLst/>
                <a:uLnTx/>
                <a:uFillTx/>
                <a:latin typeface="+mn-lt"/>
                <a:ea typeface="+mn-ea"/>
                <a:cs typeface="+mn-cs"/>
              </a:rPr>
            </a:br>
            <a:r>
              <a:rPr kumimoji="0" lang="en-US" sz="2000" b="0" i="0" u="none" strike="noStrike" kern="1200" cap="none" spc="0" normalizeH="0" baseline="0" noProof="0" dirty="0">
                <a:ln>
                  <a:noFill/>
                </a:ln>
                <a:solidFill>
                  <a:schemeClr val="bg1"/>
                </a:solidFill>
                <a:effectLst/>
                <a:uLnTx/>
                <a:uFillTx/>
                <a:latin typeface="+mn-lt"/>
                <a:ea typeface="+mn-ea"/>
                <a:cs typeface="+mn-cs"/>
              </a:rPr>
              <a:t>The Archaeological Exploration of Sardis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Digital Resource Center</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7" name="Group 6" descr="See caption">
            <a:extLst>
              <a:ext uri="{FF2B5EF4-FFF2-40B4-BE49-F238E27FC236}">
                <a16:creationId xmlns:a16="http://schemas.microsoft.com/office/drawing/2014/main" id="{886EB271-B43D-4648-B504-CC9BCB8F993B}"/>
              </a:ext>
            </a:extLst>
          </p:cNvPr>
          <p:cNvGrpSpPr/>
          <p:nvPr/>
        </p:nvGrpSpPr>
        <p:grpSpPr>
          <a:xfrm>
            <a:off x="0" y="0"/>
            <a:ext cx="8848725" cy="6858000"/>
            <a:chOff x="0" y="0"/>
            <a:chExt cx="8848725" cy="6858000"/>
          </a:xfrm>
        </p:grpSpPr>
        <p:pic>
          <p:nvPicPr>
            <p:cNvPr id="1026" name="Picture 2">
              <a:extLst>
                <a:ext uri="{FF2B5EF4-FFF2-40B4-BE49-F238E27FC236}">
                  <a16:creationId xmlns:a16="http://schemas.microsoft.com/office/drawing/2014/main" id="{134D6286-0029-4FC4-96B9-BF1D140C1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48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77DBAE-7A16-4B0A-AF8B-FF568050BB7C}"/>
                </a:ext>
              </a:extLst>
            </p:cNvPr>
            <p:cNvSpPr txBox="1"/>
            <p:nvPr/>
          </p:nvSpPr>
          <p:spPr>
            <a:xfrm>
              <a:off x="5102794" y="2564008"/>
              <a:ext cx="1983236" cy="646331"/>
            </a:xfrm>
            <a:prstGeom prst="rect">
              <a:avLst/>
            </a:prstGeom>
            <a:solidFill>
              <a:schemeClr val="bg1">
                <a:alpha val="34000"/>
              </a:schemeClr>
            </a:solidFill>
          </p:spPr>
          <p:txBody>
            <a:bodyPr wrap="none" rtlCol="0" anchor="b" anchorCtr="0">
              <a:spAutoFit/>
            </a:bodyPr>
            <a:lstStyle/>
            <a:p>
              <a:pPr algn="ctr">
                <a:lnSpc>
                  <a:spcPct val="90000"/>
                </a:lnSpc>
              </a:pPr>
              <a:r>
                <a:rPr lang="en-US" sz="2000" b="1" dirty="0">
                  <a:solidFill>
                    <a:srgbClr val="FF0000"/>
                  </a:solidFill>
                </a:rPr>
                <a:t>palestra</a:t>
              </a:r>
              <a:br>
                <a:rPr lang="en-US" sz="2000" b="1" dirty="0">
                  <a:solidFill>
                    <a:srgbClr val="FF0000"/>
                  </a:solidFill>
                </a:rPr>
              </a:br>
              <a:r>
                <a:rPr lang="en-US" sz="2000" b="1" dirty="0">
                  <a:solidFill>
                    <a:srgbClr val="FF0000"/>
                  </a:solidFill>
                </a:rPr>
                <a:t>(wrestling hall)</a:t>
              </a:r>
            </a:p>
          </p:txBody>
        </p:sp>
        <p:sp>
          <p:nvSpPr>
            <p:cNvPr id="4" name="TextBox 3">
              <a:extLst>
                <a:ext uri="{FF2B5EF4-FFF2-40B4-BE49-F238E27FC236}">
                  <a16:creationId xmlns:a16="http://schemas.microsoft.com/office/drawing/2014/main" id="{F824AFC5-3177-4DFB-9E0C-F8064C08525C}"/>
                </a:ext>
              </a:extLst>
            </p:cNvPr>
            <p:cNvSpPr txBox="1"/>
            <p:nvPr/>
          </p:nvSpPr>
          <p:spPr>
            <a:xfrm>
              <a:off x="2912413" y="2335408"/>
              <a:ext cx="1069524" cy="646331"/>
            </a:xfrm>
            <a:prstGeom prst="rect">
              <a:avLst/>
            </a:prstGeom>
            <a:solidFill>
              <a:schemeClr val="bg1">
                <a:alpha val="67000"/>
              </a:schemeClr>
            </a:solidFill>
          </p:spPr>
          <p:txBody>
            <a:bodyPr wrap="none" rtlCol="0" anchor="b" anchorCtr="0">
              <a:spAutoFit/>
            </a:bodyPr>
            <a:lstStyle/>
            <a:p>
              <a:pPr algn="ctr">
                <a:lnSpc>
                  <a:spcPct val="90000"/>
                </a:lnSpc>
              </a:pPr>
              <a:r>
                <a:rPr lang="en-US" sz="2000" b="1" dirty="0">
                  <a:solidFill>
                    <a:srgbClr val="FF0000"/>
                  </a:solidFill>
                </a:rPr>
                <a:t>marble</a:t>
              </a:r>
              <a:br>
                <a:rPr lang="en-US" sz="2000" b="1" dirty="0">
                  <a:solidFill>
                    <a:srgbClr val="FF0000"/>
                  </a:solidFill>
                </a:rPr>
              </a:br>
              <a:r>
                <a:rPr lang="en-US" sz="2000" b="1" dirty="0">
                  <a:solidFill>
                    <a:srgbClr val="FF0000"/>
                  </a:solidFill>
                </a:rPr>
                <a:t>court</a:t>
              </a:r>
            </a:p>
          </p:txBody>
        </p:sp>
        <p:sp>
          <p:nvSpPr>
            <p:cNvPr id="5" name="TextBox 4">
              <a:extLst>
                <a:ext uri="{FF2B5EF4-FFF2-40B4-BE49-F238E27FC236}">
                  <a16:creationId xmlns:a16="http://schemas.microsoft.com/office/drawing/2014/main" id="{D82D0F20-33AE-485A-9FAD-9C652F308F06}"/>
                </a:ext>
              </a:extLst>
            </p:cNvPr>
            <p:cNvSpPr txBox="1"/>
            <p:nvPr/>
          </p:nvSpPr>
          <p:spPr>
            <a:xfrm>
              <a:off x="276077" y="2126687"/>
              <a:ext cx="1290738" cy="646331"/>
            </a:xfrm>
            <a:prstGeom prst="rect">
              <a:avLst/>
            </a:prstGeom>
            <a:solidFill>
              <a:schemeClr val="bg1">
                <a:alpha val="67000"/>
              </a:schemeClr>
            </a:solidFill>
          </p:spPr>
          <p:txBody>
            <a:bodyPr wrap="none" rtlCol="0" anchor="b" anchorCtr="0">
              <a:spAutoFit/>
            </a:bodyPr>
            <a:lstStyle/>
            <a:p>
              <a:pPr algn="ctr">
                <a:lnSpc>
                  <a:spcPct val="90000"/>
                </a:lnSpc>
              </a:pPr>
              <a:r>
                <a:rPr lang="en-US" sz="2000" b="1" dirty="0">
                  <a:solidFill>
                    <a:srgbClr val="FF0000"/>
                  </a:solidFill>
                </a:rPr>
                <a:t>bath</a:t>
              </a:r>
              <a:br>
                <a:rPr lang="en-US" sz="2000" b="1" dirty="0">
                  <a:solidFill>
                    <a:srgbClr val="FF0000"/>
                  </a:solidFill>
                </a:rPr>
              </a:br>
              <a:r>
                <a:rPr lang="en-US" sz="2000" b="1" dirty="0">
                  <a:solidFill>
                    <a:srgbClr val="FF0000"/>
                  </a:solidFill>
                </a:rPr>
                <a:t>complex</a:t>
              </a:r>
            </a:p>
          </p:txBody>
        </p:sp>
      </p:grpSp>
      <p:sp>
        <p:nvSpPr>
          <p:cNvPr id="6" name="TextBox 5">
            <a:hlinkClick r:id="rId4"/>
            <a:extLst>
              <a:ext uri="{FF2B5EF4-FFF2-40B4-BE49-F238E27FC236}">
                <a16:creationId xmlns:a16="http://schemas.microsoft.com/office/drawing/2014/main" id="{4A71198E-629E-4C91-8DFA-079E6E62C664}"/>
              </a:ext>
            </a:extLst>
          </p:cNvPr>
          <p:cNvSpPr txBox="1"/>
          <p:nvPr/>
        </p:nvSpPr>
        <p:spPr>
          <a:xfrm>
            <a:off x="9181709" y="3178938"/>
            <a:ext cx="2674129" cy="369332"/>
          </a:xfrm>
          <a:prstGeom prst="rect">
            <a:avLst/>
          </a:prstGeom>
          <a:noFill/>
        </p:spPr>
        <p:txBody>
          <a:bodyPr wrap="none" rtlCol="0" anchor="b" anchorCtr="0">
            <a:spAutoFit/>
          </a:bodyPr>
          <a:lstStyle/>
          <a:p>
            <a:pPr algn="ctr">
              <a:lnSpc>
                <a:spcPct val="90000"/>
              </a:lnSpc>
            </a:pPr>
            <a:r>
              <a:rPr lang="en-US" sz="2000" dirty="0">
                <a:solidFill>
                  <a:schemeClr val="bg1"/>
                </a:solidFill>
              </a:rPr>
              <a:t>sardisexpedition.org</a:t>
            </a:r>
            <a:endParaRPr lang="en-US" sz="1600" dirty="0">
              <a:solidFill>
                <a:schemeClr val="bg1"/>
              </a:solidFill>
            </a:endParaRPr>
          </a:p>
        </p:txBody>
      </p:sp>
    </p:spTree>
    <p:extLst>
      <p:ext uri="{BB962C8B-B14F-4D97-AF65-F5344CB8AC3E}">
        <p14:creationId xmlns:p14="http://schemas.microsoft.com/office/powerpoint/2010/main" val="14861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5F7B-6BA6-42AF-B458-1A8531209BB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5A1AF34-D41C-4E32-8AE2-CEAC9839F4D1}"/>
              </a:ext>
            </a:extLst>
          </p:cNvPr>
          <p:cNvSpPr>
            <a:spLocks noGrp="1"/>
          </p:cNvSpPr>
          <p:nvPr>
            <p:ph idx="1"/>
          </p:nvPr>
        </p:nvSpPr>
        <p:spPr/>
        <p:txBody>
          <a:bodyPr/>
          <a:lstStyle/>
          <a:p>
            <a:pPr lvl="0"/>
            <a:r>
              <a:rPr lang="en-US" dirty="0"/>
              <a:t>Athletics Wrap-Up</a:t>
            </a:r>
          </a:p>
          <a:p>
            <a:pPr lvl="1"/>
            <a:r>
              <a:rPr lang="en-US" dirty="0"/>
              <a:t>Lingering Issues</a:t>
            </a:r>
          </a:p>
          <a:p>
            <a:pPr lvl="0"/>
            <a:r>
              <a:rPr lang="en-US" dirty="0"/>
              <a:t>Daily Dilemma</a:t>
            </a:r>
          </a:p>
          <a:p>
            <a:pPr lvl="1"/>
            <a:r>
              <a:rPr lang="en-US" dirty="0"/>
              <a:t>Was the Second Sophistic … </a:t>
            </a:r>
            <a:r>
              <a:rPr lang="en-US" i="1" dirty="0"/>
              <a:t>Athletic?</a:t>
            </a:r>
          </a:p>
          <a:p>
            <a:pPr lvl="0"/>
            <a:r>
              <a:rPr lang="en-US" dirty="0"/>
              <a:t>“The World of the Gymnasium”</a:t>
            </a:r>
          </a:p>
          <a:p>
            <a:pPr lvl="1"/>
            <a:r>
              <a:rPr lang="en-US" dirty="0"/>
              <a:t>Body and Mind, Leisure and Toil</a:t>
            </a:r>
          </a:p>
        </p:txBody>
      </p:sp>
    </p:spTree>
    <p:extLst>
      <p:ext uri="{BB962C8B-B14F-4D97-AF65-F5344CB8AC3E}">
        <p14:creationId xmlns:p14="http://schemas.microsoft.com/office/powerpoint/2010/main" val="6905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EC41-CE8E-4999-A9F6-8DC9C6C8DC5F}"/>
              </a:ext>
            </a:extLst>
          </p:cNvPr>
          <p:cNvSpPr>
            <a:spLocks noGrp="1"/>
          </p:cNvSpPr>
          <p:nvPr>
            <p:ph type="title"/>
          </p:nvPr>
        </p:nvSpPr>
        <p:spPr/>
        <p:txBody>
          <a:bodyPr/>
          <a:lstStyle/>
          <a:p>
            <a:r>
              <a:rPr lang="en-US" dirty="0"/>
              <a:t>Athletics Wrap-Up</a:t>
            </a:r>
          </a:p>
        </p:txBody>
      </p:sp>
      <p:sp>
        <p:nvSpPr>
          <p:cNvPr id="3" name="Text Placeholder 2">
            <a:extLst>
              <a:ext uri="{FF2B5EF4-FFF2-40B4-BE49-F238E27FC236}">
                <a16:creationId xmlns:a16="http://schemas.microsoft.com/office/drawing/2014/main" id="{373A5E05-4FCD-4235-BB0F-7C136973F75E}"/>
              </a:ext>
            </a:extLst>
          </p:cNvPr>
          <p:cNvSpPr>
            <a:spLocks noGrp="1"/>
          </p:cNvSpPr>
          <p:nvPr>
            <p:ph type="body" idx="1"/>
          </p:nvPr>
        </p:nvSpPr>
        <p:spPr/>
        <p:txBody>
          <a:bodyPr/>
          <a:lstStyle/>
          <a:p>
            <a:r>
              <a:rPr lang="en-US" dirty="0"/>
              <a:t>Lingering Issues</a:t>
            </a:r>
          </a:p>
        </p:txBody>
      </p:sp>
    </p:spTree>
    <p:extLst>
      <p:ext uri="{BB962C8B-B14F-4D97-AF65-F5344CB8AC3E}">
        <p14:creationId xmlns:p14="http://schemas.microsoft.com/office/powerpoint/2010/main" val="342667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9F90-5D92-41CA-86C2-861E0356C91F}"/>
              </a:ext>
            </a:extLst>
          </p:cNvPr>
          <p:cNvSpPr>
            <a:spLocks noGrp="1"/>
          </p:cNvSpPr>
          <p:nvPr>
            <p:ph type="title"/>
          </p:nvPr>
        </p:nvSpPr>
        <p:spPr/>
        <p:txBody>
          <a:bodyPr/>
          <a:lstStyle/>
          <a:p>
            <a:r>
              <a:rPr lang="en-US" dirty="0"/>
              <a:t>Athletics Wrap-Up 1</a:t>
            </a:r>
          </a:p>
        </p:txBody>
      </p:sp>
      <p:sp>
        <p:nvSpPr>
          <p:cNvPr id="3" name="Content Placeholder 2">
            <a:extLst>
              <a:ext uri="{FF2B5EF4-FFF2-40B4-BE49-F238E27FC236}">
                <a16:creationId xmlns:a16="http://schemas.microsoft.com/office/drawing/2014/main" id="{859BE8D3-9880-498C-976C-38938A38FBAF}"/>
              </a:ext>
            </a:extLst>
          </p:cNvPr>
          <p:cNvSpPr>
            <a:spLocks noGrp="1"/>
          </p:cNvSpPr>
          <p:nvPr>
            <p:ph idx="1"/>
          </p:nvPr>
        </p:nvSpPr>
        <p:spPr/>
        <p:txBody>
          <a:bodyPr>
            <a:normAutofit/>
          </a:bodyPr>
          <a:lstStyle/>
          <a:p>
            <a:r>
              <a:rPr lang="en-US" dirty="0"/>
              <a:t>Heavy athletics (boxing, wrestling, pancratium)</a:t>
            </a:r>
          </a:p>
          <a:p>
            <a:pPr lvl="1"/>
            <a:r>
              <a:rPr lang="en-US" dirty="0"/>
              <a:t>Single bout ending in surrender/defeat</a:t>
            </a:r>
          </a:p>
          <a:p>
            <a:r>
              <a:rPr lang="en-US" dirty="0"/>
              <a:t>Intellectual resistance to athletics</a:t>
            </a:r>
          </a:p>
          <a:p>
            <a:pPr lvl="1"/>
            <a:r>
              <a:rPr lang="en-US" dirty="0"/>
              <a:t>E.g., Dio Chrysostom, Galen: athletics as decadent</a:t>
            </a:r>
          </a:p>
          <a:p>
            <a:r>
              <a:rPr lang="en-US" dirty="0"/>
              <a:t>Athletics as exclusively elite?</a:t>
            </a:r>
          </a:p>
          <a:p>
            <a:pPr lvl="1"/>
            <a:r>
              <a:rPr lang="en-US" dirty="0">
                <a:hlinkClick r:id="rId2"/>
              </a:rPr>
              <a:t>Mark Golden</a:t>
            </a:r>
            <a:r>
              <a:rPr lang="en-US" dirty="0"/>
              <a:t> on the uncertainties</a:t>
            </a:r>
          </a:p>
        </p:txBody>
      </p:sp>
    </p:spTree>
    <p:extLst>
      <p:ext uri="{BB962C8B-B14F-4D97-AF65-F5344CB8AC3E}">
        <p14:creationId xmlns:p14="http://schemas.microsoft.com/office/powerpoint/2010/main" val="32029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392</TotalTime>
  <Words>1381</Words>
  <Application>Microsoft Office PowerPoint</Application>
  <PresentationFormat>Custom</PresentationFormat>
  <Paragraphs>77</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Segoe UI</vt:lpstr>
      <vt:lpstr>rfg</vt:lpstr>
      <vt:lpstr>Mind versus Body? Van Nijf on Imperial Athletics and paideia</vt:lpstr>
      <vt:lpstr>First, a video (YouTube)…</vt:lpstr>
      <vt:lpstr>If she had words, what might she say?</vt:lpstr>
      <vt:lpstr>Gymnasium complex, Sardis, Asia Minor. Late 2nd/early 3rd CE</vt:lpstr>
      <vt:lpstr>Part of inscription dedicating the Sardis Gymnasium to the Imperial family (among others), 211/12 CE</vt:lpstr>
      <vt:lpstr>Gymnasium, Sardis. Axionometric reconstruction The Archaeological Exploration of Sardis Digital Resource Center</vt:lpstr>
      <vt:lpstr>Agenda</vt:lpstr>
      <vt:lpstr>Athletics Wrap-Up</vt:lpstr>
      <vt:lpstr>Athletics Wrap-Up 1</vt:lpstr>
      <vt:lpstr>Athletics Wrap-Up 2</vt:lpstr>
      <vt:lpstr>R to L: Kestos. Young boxer, Roman copy (1st CE) of a 4th cent BCE Greek original. “Boxer at Rest,” Greek original (?), 330-50 BCE</vt:lpstr>
      <vt:lpstr>Daily Dilemma</vt:lpstr>
      <vt:lpstr>SWA Prompt</vt:lpstr>
      <vt:lpstr>“The World of the Gymnasium”</vt:lpstr>
      <vt:lpstr>The World of the Gymnasium 1</vt:lpstr>
      <vt:lpstr>The World of the Gymnasium 2</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48</cp:revision>
  <cp:lastPrinted>2026-03-09T14:39:56Z</cp:lastPrinted>
  <dcterms:created xsi:type="dcterms:W3CDTF">2026-03-10T14:23:41Z</dcterms:created>
  <dcterms:modified xsi:type="dcterms:W3CDTF">2026-03-11T03:39:29Z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