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21"/>
  </p:notesMasterIdLst>
  <p:sldIdLst>
    <p:sldId id="266" r:id="rId2"/>
    <p:sldId id="257" r:id="rId3"/>
    <p:sldId id="258" r:id="rId4"/>
    <p:sldId id="259" r:id="rId5"/>
    <p:sldId id="264" r:id="rId6"/>
    <p:sldId id="265" r:id="rId7"/>
    <p:sldId id="267" r:id="rId8"/>
    <p:sldId id="268" r:id="rId9"/>
    <p:sldId id="269" r:id="rId10"/>
    <p:sldId id="260" r:id="rId11"/>
    <p:sldId id="261" r:id="rId12"/>
    <p:sldId id="262" r:id="rId13"/>
    <p:sldId id="263" r:id="rId14"/>
    <p:sldId id="270" r:id="rId15"/>
    <p:sldId id="271" r:id="rId16"/>
    <p:sldId id="272" r:id="rId17"/>
    <p:sldId id="274" r:id="rId18"/>
    <p:sldId id="275" r:id="rId19"/>
    <p:sldId id="273"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768" userDrawn="1">
          <p15:clr>
            <a:srgbClr val="A4A3A4"/>
          </p15:clr>
        </p15:guide>
        <p15:guide id="3" orient="horz" pos="1152" userDrawn="1">
          <p15:clr>
            <a:srgbClr val="A4A3A4"/>
          </p15:clr>
        </p15:guide>
        <p15:guide id="5" pos="3940" userDrawn="1">
          <p15:clr>
            <a:srgbClr val="A4A3A4"/>
          </p15:clr>
        </p15:guide>
        <p15:guide id="6" pos="6912" userDrawn="1">
          <p15:clr>
            <a:srgbClr val="A4A3A4"/>
          </p15:clr>
        </p15:guide>
        <p15:guide id="7" orient="horz" pos="1224" userDrawn="1">
          <p15:clr>
            <a:srgbClr val="A4A3A4"/>
          </p15:clr>
        </p15:guide>
        <p15:guide id="8" pos="1032" userDrawn="1">
          <p15:clr>
            <a:srgbClr val="A4A3A4"/>
          </p15:clr>
        </p15:guide>
        <p15:guide id="9" orient="horz" pos="226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967" autoAdjust="0"/>
  </p:normalViewPr>
  <p:slideViewPr>
    <p:cSldViewPr snapToGrid="0" showGuides="1">
      <p:cViewPr varScale="1">
        <p:scale>
          <a:sx n="109" d="100"/>
          <a:sy n="109" d="100"/>
        </p:scale>
        <p:origin x="474" y="108"/>
      </p:cViewPr>
      <p:guideLst>
        <p:guide orient="horz" pos="3888"/>
        <p:guide pos="768"/>
        <p:guide orient="horz" pos="1152"/>
        <p:guide pos="3940"/>
        <p:guide pos="6912"/>
        <p:guide orient="horz" pos="1224"/>
        <p:guide pos="1032"/>
        <p:guide orient="horz" pos="22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22"/>
    </p:cViewPr>
  </p:sorterViewPr>
  <p:notesViewPr>
    <p:cSldViewPr snapToGrid="0" showGuides="1">
      <p:cViewPr varScale="1">
        <p:scale>
          <a:sx n="82" d="100"/>
          <a:sy n="82" d="100"/>
        </p:scale>
        <p:origin x="305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17B65E2-CF77-42A7-B947-6C0A51128E59}" type="datetimeFigureOut">
              <a:rPr lang="en-US" smtClean="0"/>
              <a:t>3/16/2026</a:t>
            </a:fld>
            <a:endParaRPr lang="en-US"/>
          </a:p>
        </p:txBody>
      </p:sp>
      <p:sp>
        <p:nvSpPr>
          <p:cNvPr id="4" name="Slide Image Placeholder 3"/>
          <p:cNvSpPr>
            <a:spLocks noGrp="1" noRot="1" noChangeAspect="1"/>
          </p:cNvSpPr>
          <p:nvPr>
            <p:ph type="sldImg" idx="2"/>
          </p:nvPr>
        </p:nvSpPr>
        <p:spPr>
          <a:xfrm>
            <a:off x="1877219" y="466725"/>
            <a:ext cx="3254375" cy="1831049"/>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2582779"/>
            <a:ext cx="5607050" cy="624689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0CD8946-F149-4E1B-A1FA-DF0520DBD91D}" type="slidenum">
              <a:rPr lang="en-US" smtClean="0"/>
              <a:t>‹#›</a:t>
            </a:fld>
            <a:endParaRPr lang="en-US"/>
          </a:p>
        </p:txBody>
      </p:sp>
    </p:spTree>
    <p:extLst>
      <p:ext uri="{BB962C8B-B14F-4D97-AF65-F5344CB8AC3E}">
        <p14:creationId xmlns:p14="http://schemas.microsoft.com/office/powerpoint/2010/main" val="1793904466"/>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spcAft>
        <a:spcPts val="600"/>
      </a:spcAft>
      <a:defRPr sz="1200" kern="1200">
        <a:solidFill>
          <a:schemeClr val="tx1"/>
        </a:solidFill>
        <a:latin typeface="+mn-lt"/>
        <a:ea typeface="+mn-ea"/>
        <a:cs typeface="+mn-cs"/>
      </a:defRPr>
    </a:lvl2pPr>
    <a:lvl3pPr marL="914400" algn="l" defTabSz="914400" rtl="0" eaLnBrk="1" latinLnBrk="0" hangingPunct="1">
      <a:spcAft>
        <a:spcPts val="600"/>
      </a:spcAft>
      <a:defRPr sz="1200" kern="1200">
        <a:solidFill>
          <a:schemeClr val="tx1"/>
        </a:solidFill>
        <a:latin typeface="+mn-lt"/>
        <a:ea typeface="+mn-ea"/>
        <a:cs typeface="+mn-cs"/>
      </a:defRPr>
    </a:lvl3pPr>
    <a:lvl4pPr marL="1371600" algn="l" defTabSz="914400" rtl="0" eaLnBrk="1" latinLnBrk="0" hangingPunct="1">
      <a:spcAft>
        <a:spcPts val="600"/>
      </a:spcAft>
      <a:defRPr sz="1200" kern="1200">
        <a:solidFill>
          <a:schemeClr val="tx1"/>
        </a:solidFill>
        <a:latin typeface="+mn-lt"/>
        <a:ea typeface="+mn-ea"/>
        <a:cs typeface="+mn-cs"/>
      </a:defRPr>
    </a:lvl4pPr>
    <a:lvl5pPr marL="1828800" algn="l" defTabSz="914400" rtl="0" eaLnBrk="1" latinLnBrk="0" hangingPunct="1">
      <a:spcAft>
        <a:spcPts val="60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r>
              <a:rPr lang="en-US" dirty="0"/>
              <a:t>https://theshieldofachilles.net/disappearance/the-epic-death-of-achilles/deathofachilles_rumpf_chalkidischevasen_colorized-in-the-manner-of-the-inscriptions-painter/</a:t>
            </a:r>
          </a:p>
          <a:p>
            <a:r>
              <a:rPr lang="en-US" dirty="0"/>
              <a:t>Vail’s colorized rendition of a </a:t>
            </a:r>
            <a:r>
              <a:rPr lang="en-US" dirty="0" err="1"/>
              <a:t>B&amp;W</a:t>
            </a:r>
            <a:r>
              <a:rPr lang="en-US" dirty="0"/>
              <a:t> drawing of a lost Chalcidian Black-Figure Amphora from 540-530 BCE by the Inscriptions Painter depicting the epic death of Achilles. Note the arrow in Achilles’ ankle. Above Achilles stands Aias fighting off Paris with his bow still drawn.</a:t>
            </a:r>
          </a:p>
          <a:p>
            <a:r>
              <a:rPr lang="en-US" dirty="0"/>
              <a:t>Source: Wikimedia Commons</a:t>
            </a:r>
          </a:p>
        </p:txBody>
      </p:sp>
      <p:sp>
        <p:nvSpPr>
          <p:cNvPr id="4" name="Slide Number Placeholder 3"/>
          <p:cNvSpPr>
            <a:spLocks noGrp="1"/>
          </p:cNvSpPr>
          <p:nvPr>
            <p:ph type="sldNum" sz="quarter" idx="5"/>
          </p:nvPr>
        </p:nvSpPr>
        <p:spPr/>
        <p:txBody>
          <a:bodyPr/>
          <a:lstStyle/>
          <a:p>
            <a:fld id="{70CD8946-F149-4E1B-A1FA-DF0520DBD91D}" type="slidenum">
              <a:rPr lang="en-US" smtClean="0"/>
              <a:t>1</a:t>
            </a:fld>
            <a:endParaRPr lang="en-US"/>
          </a:p>
        </p:txBody>
      </p:sp>
    </p:spTree>
    <p:extLst>
      <p:ext uri="{BB962C8B-B14F-4D97-AF65-F5344CB8AC3E}">
        <p14:creationId xmlns:p14="http://schemas.microsoft.com/office/powerpoint/2010/main" val="707176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D8946-F149-4E1B-A1FA-DF0520DBD91D}" type="slidenum">
              <a:rPr lang="en-US" smtClean="0"/>
              <a:t>10</a:t>
            </a:fld>
            <a:endParaRPr lang="en-US"/>
          </a:p>
        </p:txBody>
      </p:sp>
    </p:spTree>
    <p:extLst>
      <p:ext uri="{BB962C8B-B14F-4D97-AF65-F5344CB8AC3E}">
        <p14:creationId xmlns:p14="http://schemas.microsoft.com/office/powerpoint/2010/main" val="224850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summarize the situation.</a:t>
            </a:r>
          </a:p>
        </p:txBody>
      </p:sp>
      <p:sp>
        <p:nvSpPr>
          <p:cNvPr id="4" name="Slide Number Placeholder 3"/>
          <p:cNvSpPr>
            <a:spLocks noGrp="1"/>
          </p:cNvSpPr>
          <p:nvPr>
            <p:ph type="sldNum" sz="quarter" idx="5"/>
          </p:nvPr>
        </p:nvSpPr>
        <p:spPr/>
        <p:txBody>
          <a:bodyPr/>
          <a:lstStyle/>
          <a:p>
            <a:fld id="{69C971FF-EF28-4195-A575-329446EFAA55}" type="slidenum">
              <a:rPr lang="en-US" smtClean="0"/>
              <a:pPr/>
              <a:t>11</a:t>
            </a:fld>
            <a:endParaRPr lang="en-US"/>
          </a:p>
        </p:txBody>
      </p:sp>
      <p:sp>
        <p:nvSpPr>
          <p:cNvPr id="7" name="Slide Image Placeholder 6">
            <a:extLst>
              <a:ext uri="{FF2B5EF4-FFF2-40B4-BE49-F238E27FC236}">
                <a16:creationId xmlns:a16="http://schemas.microsoft.com/office/drawing/2014/main" id="{0598D119-86E5-4FB8-9B72-12E1F6DDCC45}"/>
              </a:ext>
            </a:extLst>
          </p:cNvPr>
          <p:cNvSpPr>
            <a:spLocks noGrp="1" noRot="1" noChangeAspect="1"/>
          </p:cNvSpPr>
          <p:nvPr>
            <p:ph type="sldImg"/>
          </p:nvPr>
        </p:nvSpPr>
        <p:spPr>
          <a:xfrm>
            <a:off x="1878013" y="466725"/>
            <a:ext cx="3254375" cy="1830388"/>
          </a:xfrm>
        </p:spPr>
      </p:sp>
    </p:spTree>
    <p:extLst>
      <p:ext uri="{BB962C8B-B14F-4D97-AF65-F5344CB8AC3E}">
        <p14:creationId xmlns:p14="http://schemas.microsoft.com/office/powerpoint/2010/main" val="866363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r>
              <a:rPr lang="en-US" dirty="0"/>
              <a:t>what is Palamedes to </a:t>
            </a:r>
            <a:r>
              <a:rPr lang="en-US" dirty="0" err="1"/>
              <a:t>achilles</a:t>
            </a:r>
            <a:r>
              <a:rPr lang="en-US" dirty="0"/>
              <a:t> and the other Greek heroes at troy?</a:t>
            </a:r>
          </a:p>
        </p:txBody>
      </p:sp>
      <p:sp>
        <p:nvSpPr>
          <p:cNvPr id="4" name="Slide Number Placeholder 3"/>
          <p:cNvSpPr>
            <a:spLocks noGrp="1"/>
          </p:cNvSpPr>
          <p:nvPr>
            <p:ph type="sldNum" sz="quarter" idx="5"/>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1214905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r>
              <a:rPr lang="en-US" dirty="0"/>
              <a:t>He says that</a:t>
            </a:r>
            <a:r>
              <a:rPr lang="en-US" b="1" dirty="0"/>
              <a:t> the women of Mysia also helped their husbands to fight on horseback, like Amazons, and the commander of this cavalry was Telephus’ wife Hiera</a:t>
            </a:r>
            <a:r>
              <a:rPr lang="en-US" dirty="0"/>
              <a:t>. She is said to have been killed by Nireus—the youngest and least well-known part of the army had been assigned to oppose the women—and when she had fallen the Mysian women shouted in alarm, frightening their horses, and were carried away to the marshy ground around the Kaikos. </a:t>
            </a:r>
            <a:r>
              <a:rPr lang="en-US" b="1" dirty="0"/>
              <a:t>This Hiera, claims Protesilaus, was the tallest woman he had ever seen, and the fairest of all who were famous for beauty. As for Menelaus’ wife Helen, he didn’t see her at Troy, but he sees her now and finds no fault with dying for her; but when he remembers Hiera, she seems to him to surpass Helen by as far as Helen did the women of Troy.</a:t>
            </a:r>
            <a:r>
              <a:rPr lang="en-US" dirty="0"/>
              <a:t> Yet not even such a woman, stranger, received Homer’s praises, but in deference to Helen he did not introduce into his poems the godlike woman over whom the Achaeans are said to have been moved even when she had died, and the older soldiers commanded the younger ones not to strip the arms from Hiera, or even to touch her corpse.</a:t>
            </a:r>
          </a:p>
          <a:p>
            <a:r>
              <a:rPr lang="en-US" dirty="0"/>
              <a:t>HEROISM: not just extraordinary stature, beauty, prowess wisdom. benefit to humanity, example to imitate.</a:t>
            </a:r>
          </a:p>
          <a:p>
            <a:r>
              <a:rPr lang="en-US" dirty="0"/>
              <a:t>but also, because, extraordinary, </a:t>
            </a:r>
            <a:r>
              <a:rPr lang="en-US" i="1" dirty="0"/>
              <a:t>object lessons</a:t>
            </a:r>
            <a:r>
              <a:rPr lang="en-US" dirty="0"/>
              <a:t>: in self-control and its absence, in competition and its discontents.</a:t>
            </a:r>
          </a:p>
        </p:txBody>
      </p:sp>
      <p:sp>
        <p:nvSpPr>
          <p:cNvPr id="4" name="Slide Number Placeholder 3"/>
          <p:cNvSpPr>
            <a:spLocks noGrp="1"/>
          </p:cNvSpPr>
          <p:nvPr>
            <p:ph type="sldNum" sz="quarter" idx="5"/>
          </p:nvPr>
        </p:nvSpPr>
        <p:spPr/>
        <p:txBody>
          <a:bodyPr/>
          <a:lstStyle/>
          <a:p>
            <a:fld id="{70CD8946-F149-4E1B-A1FA-DF0520DBD91D}" type="slidenum">
              <a:rPr lang="en-US" smtClean="0"/>
              <a:t>13</a:t>
            </a:fld>
            <a:endParaRPr lang="en-US"/>
          </a:p>
        </p:txBody>
      </p:sp>
    </p:spTree>
    <p:extLst>
      <p:ext uri="{BB962C8B-B14F-4D97-AF65-F5344CB8AC3E}">
        <p14:creationId xmlns:p14="http://schemas.microsoft.com/office/powerpoint/2010/main" val="307166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D8946-F149-4E1B-A1FA-DF0520DBD91D}" type="slidenum">
              <a:rPr lang="en-US" smtClean="0"/>
              <a:t>14</a:t>
            </a:fld>
            <a:endParaRPr lang="en-US"/>
          </a:p>
        </p:txBody>
      </p:sp>
    </p:spTree>
    <p:extLst>
      <p:ext uri="{BB962C8B-B14F-4D97-AF65-F5344CB8AC3E}">
        <p14:creationId xmlns:p14="http://schemas.microsoft.com/office/powerpoint/2010/main" val="182131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r>
              <a:rPr lang="en-US" dirty="0"/>
              <a:t>Here, the urge to excel is sparked by the knowledge or thought of another’s excellence, which that “other” embodies for the emoting subject. In so doing, the “other” becomes the target of the emoting subject’s emulousness, in Greek, zēlos, though Philostratus seems to prefer to call it philotimia, usually translated as “ambition.”  In any case, this “arrow of emulation” is bidirectional. Thus the emoting subject is also subject to emotion. For the image of another’s excellence leaves a certain sting, so Aristotle, in the affected person, who seeks relief by closing the perceived gap between self and other. Viewed thus, ancient Greek emulation is not so different from envy, phthonos. Each causes pain in the emoting subject.  Each mediates what Latour would call a “momentary association,” a “network” impacting anyone or anything implicated in a given emotion event.  And in so doing, emulation and envy, zēlos and phthonos, make themselves available as a way to make sense of why a given rivalry turned out as it did. (Think of your friend explaining a </a:t>
            </a:r>
            <a:r>
              <a:rPr lang="en-US" dirty="0" err="1"/>
              <a:t>colleagues’s</a:t>
            </a:r>
            <a:r>
              <a:rPr lang="en-US" dirty="0"/>
              <a:t> behavior by saying, “Oh, they’re just jealous!”) And it is principally in terms of the perceived results of a given rivalry, whether for good or for ill, that emotion attribution proves useful as what Edith Eidinow would term a “sense-making technique.” </a:t>
            </a:r>
          </a:p>
        </p:txBody>
      </p:sp>
      <p:sp>
        <p:nvSpPr>
          <p:cNvPr id="4" name="Slide Number Placeholder 3"/>
          <p:cNvSpPr>
            <a:spLocks noGrp="1"/>
          </p:cNvSpPr>
          <p:nvPr>
            <p:ph type="sldNum" sz="quarter" idx="5"/>
          </p:nvPr>
        </p:nvSpPr>
        <p:spPr/>
        <p:txBody>
          <a:bodyPr/>
          <a:lstStyle/>
          <a:p>
            <a:fld id="{70CD8946-F149-4E1B-A1FA-DF0520DBD91D}" type="slidenum">
              <a:rPr lang="en-US" smtClean="0"/>
              <a:t>15</a:t>
            </a:fld>
            <a:endParaRPr lang="en-US"/>
          </a:p>
        </p:txBody>
      </p:sp>
    </p:spTree>
    <p:extLst>
      <p:ext uri="{BB962C8B-B14F-4D97-AF65-F5344CB8AC3E}">
        <p14:creationId xmlns:p14="http://schemas.microsoft.com/office/powerpoint/2010/main" val="1549991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r>
              <a:rPr lang="en-US" dirty="0"/>
              <a:t>The envy that Protesilaus attributes to Odysseus seems largely an inference from Odysseus’ actions, which don’t make much sense unless motivated by envy. For why else would a fellow Greek destroy so invaluable an asset to the Greek cause? When breaking down envy attribution as sense-making, we need, as in the case of emulation, to consider the relationality of actors — both persons and things — implicated in a given emotion event, and how, once emotion enters into the picture, it reconfigures those relationships. Consider how Lucian presents diabolē, the process of slandering someone, as a “drama” (drama) whose chief “characters” (</a:t>
            </a:r>
            <a:r>
              <a:rPr lang="en-US" dirty="0" err="1"/>
              <a:t>prosōpōn</a:t>
            </a:r>
            <a:r>
              <a:rPr lang="en-US" dirty="0"/>
              <a:t>, 6) include, notably, envy (Slander 10 et passim). Keeping with this drama metaphor, I suggest that we attend to the underlying script, and especially to the role played therein by envy.  Think of it as a kind of vicious triangle. Rival A, envying rival B, slanders B to a person or persons C wielding power over both A and B. Carelessly susceptible to A’s suggestions, C is drawn into a dysfunctional bond with A, and to B’s detriment:</a:t>
            </a:r>
          </a:p>
        </p:txBody>
      </p:sp>
      <p:sp>
        <p:nvSpPr>
          <p:cNvPr id="4" name="Slide Number Placeholder 3"/>
          <p:cNvSpPr>
            <a:spLocks noGrp="1"/>
          </p:cNvSpPr>
          <p:nvPr>
            <p:ph type="sldNum" sz="quarter" idx="5"/>
          </p:nvPr>
        </p:nvSpPr>
        <p:spPr/>
        <p:txBody>
          <a:bodyPr/>
          <a:lstStyle/>
          <a:p>
            <a:fld id="{70CD8946-F149-4E1B-A1FA-DF0520DBD91D}" type="slidenum">
              <a:rPr lang="en-US" smtClean="0"/>
              <a:t>16</a:t>
            </a:fld>
            <a:endParaRPr lang="en-US"/>
          </a:p>
        </p:txBody>
      </p:sp>
    </p:spTree>
    <p:extLst>
      <p:ext uri="{BB962C8B-B14F-4D97-AF65-F5344CB8AC3E}">
        <p14:creationId xmlns:p14="http://schemas.microsoft.com/office/powerpoint/2010/main" val="1877832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r>
              <a:rPr lang="en-US" dirty="0"/>
              <a:t>We see much the same vicious triangle play out in Odysseus’ rivalry with the individual whom the vinedresser clearly singles out as the greatest of the heroes at Troy: Palamedes. Thus Odysseus, the very embodiment of envy (34.1), resented the more junior and, arguably, bluntly undiplomatic Palamedes for a number of slights. That, combined with a series of wins for the younger man, induced Odysseus to embark on a whisper campaign with the result that a worthy competitor fell prey to the machinations of a resentful rival, and in no small measure due to the credulousness of a ruler’s — Agamemnon’s — failure to do due diligence (33.8–33). As in Lucian’s essay, so here, envy attribution makes sense of how rivalry can go all wrong. But Odysseus’ envy also helps Philostratus’ speakers evaluate the quality of the hero’s heroism, which, it is clear, lags behind that of Achilles, Ajax, and especially Palamedes, heroes earning approbation for the zēlos that they inspire or are inspired by.</a:t>
            </a:r>
          </a:p>
        </p:txBody>
      </p:sp>
      <p:sp>
        <p:nvSpPr>
          <p:cNvPr id="4" name="Slide Number Placeholder 3"/>
          <p:cNvSpPr>
            <a:spLocks noGrp="1"/>
          </p:cNvSpPr>
          <p:nvPr>
            <p:ph type="sldNum" sz="quarter" idx="5"/>
          </p:nvPr>
        </p:nvSpPr>
        <p:spPr/>
        <p:txBody>
          <a:bodyPr/>
          <a:lstStyle/>
          <a:p>
            <a:fld id="{70CD8946-F149-4E1B-A1FA-DF0520DBD91D}" type="slidenum">
              <a:rPr lang="en-US" smtClean="0"/>
              <a:t>17</a:t>
            </a:fld>
            <a:endParaRPr lang="en-US"/>
          </a:p>
        </p:txBody>
      </p:sp>
    </p:spTree>
    <p:extLst>
      <p:ext uri="{BB962C8B-B14F-4D97-AF65-F5344CB8AC3E}">
        <p14:creationId xmlns:p14="http://schemas.microsoft.com/office/powerpoint/2010/main" val="2343943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r>
              <a:rPr lang="en-US" i="1" dirty="0"/>
              <a:t>Phoenician.</a:t>
            </a:r>
            <a:r>
              <a:rPr lang="en-US" dirty="0"/>
              <a:t> You have made me weep, by Helios, for both their fates are indeed alike, and appropriate for mutual goodwill; shared good fortune sometimes produces envy, but those who share sorrows love each other and feel mutual sympathy. (p. 165)</a:t>
            </a:r>
          </a:p>
          <a:p>
            <a:r>
              <a:rPr lang="en-US" i="1" dirty="0"/>
              <a:t>Phoenician.</a:t>
            </a:r>
            <a:r>
              <a:rPr lang="en-US" i="0" dirty="0"/>
              <a:t> [Helix] already had one victory wrestling in the men’s, though belonging to the boys, and in the Olympiad after that he entered both the wrestling and the pankration, which so angered the Eleans that they intended to bar him from both, charging him with infringement of the Olympic rules; they barely crowned him for the pankration. It was this envy that Protesilaus predicted he should guard against, since he knew it opposes men of achievement.</a:t>
            </a:r>
          </a:p>
          <a:p>
            <a:r>
              <a:rPr lang="en-US" i="0" dirty="0"/>
              <a:t>cf. Sardanapalus was conducting games and numerous spectacles in which Aurelius Helix, the athlete, won renown. This man so far surpassed his competitors, that he desired to contend in both wrestling and the pancratium at Olympia, and actually did win in both events at the Capitoline Games. But the Eleans were jealous of him [</a:t>
            </a:r>
            <a:r>
              <a:rPr lang="en-US" i="0" dirty="0" err="1"/>
              <a:t>phthonēsantes</a:t>
            </a:r>
            <a:r>
              <a:rPr lang="en-US" i="0" dirty="0"/>
              <a:t> </a:t>
            </a:r>
            <a:r>
              <a:rPr lang="en-US" i="0" dirty="0" err="1"/>
              <a:t>autōi</a:t>
            </a:r>
            <a:r>
              <a:rPr lang="en-US" i="0" dirty="0"/>
              <a:t>, "envying him"; compare phthonos, "envy"], fearing that he might prove to be "the eighth from Hercules," as the saying has it, and so would not call any wrestler into the stadium, even though they had announced this contest on the bulletin-board; in Rome, however, he won both events, a feat that no one else had accomplished. (Cassius Dio 79.10.3)</a:t>
            </a:r>
          </a:p>
          <a:p>
            <a:r>
              <a:rPr lang="el-GR" i="0" noProof="1"/>
              <a:t>οἱ μὲν γὰρ Ἠλεῖοι φθονήσαντες αὐτῷ, μή (τὸ λεγόμενον δὴ τοῦτο) ἀφ’ Ἡρακλέους ὄγδοος γένηται, οὐδὲ ἐκάλεσαν ἐς τὸ στάδιον παλαιστὴν οὐδένα, καίπερ ἐν τῷ λευκώματι καὶ τοῦτο τὸ ἄθλημα προγράψαντες· ἐν δὲ δὴ τῇ Ῥώμῃ καὶ ἐνίκησεν ἑκάτερον, ὃ μηδεὶς ἄλλος ἐπεποιήκει.</a:t>
            </a:r>
          </a:p>
        </p:txBody>
      </p:sp>
      <p:sp>
        <p:nvSpPr>
          <p:cNvPr id="4" name="Slide Number Placeholder 3"/>
          <p:cNvSpPr>
            <a:spLocks noGrp="1"/>
          </p:cNvSpPr>
          <p:nvPr>
            <p:ph type="sldNum" sz="quarter" idx="5"/>
          </p:nvPr>
        </p:nvSpPr>
        <p:spPr/>
        <p:txBody>
          <a:bodyPr/>
          <a:lstStyle/>
          <a:p>
            <a:fld id="{70CD8946-F149-4E1B-A1FA-DF0520DBD91D}" type="slidenum">
              <a:rPr lang="en-US" smtClean="0"/>
              <a:t>18</a:t>
            </a:fld>
            <a:endParaRPr lang="en-US"/>
          </a:p>
        </p:txBody>
      </p:sp>
    </p:spTree>
    <p:extLst>
      <p:ext uri="{BB962C8B-B14F-4D97-AF65-F5344CB8AC3E}">
        <p14:creationId xmlns:p14="http://schemas.microsoft.com/office/powerpoint/2010/main" val="242446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D8946-F149-4E1B-A1FA-DF0520DBD91D}" type="slidenum">
              <a:rPr lang="en-US" smtClean="0"/>
              <a:t>19</a:t>
            </a:fld>
            <a:endParaRPr lang="en-US"/>
          </a:p>
        </p:txBody>
      </p:sp>
    </p:spTree>
    <p:extLst>
      <p:ext uri="{BB962C8B-B14F-4D97-AF65-F5344CB8AC3E}">
        <p14:creationId xmlns:p14="http://schemas.microsoft.com/office/powerpoint/2010/main" val="62856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D8946-F149-4E1B-A1FA-DF0520DBD91D}" type="slidenum">
              <a:rPr lang="en-US" smtClean="0"/>
              <a:t>2</a:t>
            </a:fld>
            <a:endParaRPr lang="en-US"/>
          </a:p>
        </p:txBody>
      </p:sp>
    </p:spTree>
    <p:extLst>
      <p:ext uri="{BB962C8B-B14F-4D97-AF65-F5344CB8AC3E}">
        <p14:creationId xmlns:p14="http://schemas.microsoft.com/office/powerpoint/2010/main" val="1062153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“What is it, to be a hero? Look into the mirror, and you’ll know.”</a:t>
            </a:r>
          </a:p>
          <a:p>
            <a:r>
              <a:rPr lang="en-US" dirty="0"/>
              <a:t>“This is your chance to become the hero that she (your daughter) already thinks you are. It’s not about saving our world. It’s about saving theirs.”</a:t>
            </a:r>
          </a:p>
          <a:p>
            <a:r>
              <a:rPr lang="en-US" dirty="0"/>
              <a:t>“Look into your own eyes and tell me, you’re not heroic. That you have not endured, or suffered, or lost the things you care about most. And we can always choose to do what’s right.”</a:t>
            </a:r>
          </a:p>
          <a:p>
            <a:r>
              <a:rPr lang="en-US" dirty="0"/>
              <a:t>“It’s the choices that make us who we are.”</a:t>
            </a:r>
          </a:p>
          <a:p>
            <a:r>
              <a:rPr lang="en-US" dirty="0"/>
              <a:t>“Because a hero isn’t someone living above us, keeping us safe. A hero is not a god or an idea. A hero is here, on the street, among us, with us, always here but rarely recognized. Look in the mirror and see yourself for what you truly are.”</a:t>
            </a:r>
          </a:p>
          <a:p>
            <a:r>
              <a:rPr lang="en-US" dirty="0"/>
              <a:t>Creator’s comment:</a:t>
            </a:r>
          </a:p>
          <a:p>
            <a:r>
              <a:rPr lang="en-US" dirty="0"/>
              <a:t>“This is definitely the biggest project I have made since my first video. I can't believe I finished it. It's not the longer one, I know, but the hardest one for sure. I wanted to make a MARVEL video since a long time and I finally made it! I wanted to send a message that being a hero isn't about having super-powers but it's about our choices. " It's the choices that make us who we are, and we can always choose to do what's right."</a:t>
            </a:r>
          </a:p>
        </p:txBody>
      </p:sp>
      <p:sp>
        <p:nvSpPr>
          <p:cNvPr id="4" name="Slide Number Placeholder 3"/>
          <p:cNvSpPr>
            <a:spLocks noGrp="1"/>
          </p:cNvSpPr>
          <p:nvPr>
            <p:ph type="sldNum" sz="quarter" idx="5"/>
          </p:nvPr>
        </p:nvSpPr>
        <p:spPr/>
        <p:txBody>
          <a:bodyPr/>
          <a:lstStyle/>
          <a:p>
            <a:fld id="{69C971FF-EF28-4195-A575-329446EFAA55}" type="slidenum">
              <a:rPr lang="en-US" smtClean="0"/>
              <a:pPr/>
              <a:t>3</a:t>
            </a:fld>
            <a:endParaRPr lang="en-US"/>
          </a:p>
        </p:txBody>
      </p:sp>
      <p:sp>
        <p:nvSpPr>
          <p:cNvPr id="13" name="Slide Image Placeholder 12">
            <a:extLst>
              <a:ext uri="{FF2B5EF4-FFF2-40B4-BE49-F238E27FC236}">
                <a16:creationId xmlns:a16="http://schemas.microsoft.com/office/drawing/2014/main" id="{443431C9-9BF3-4B11-ABBA-49727508BDDA}"/>
              </a:ext>
            </a:extLst>
          </p:cNvPr>
          <p:cNvSpPr>
            <a:spLocks noGrp="1" noRot="1" noChangeAspect="1"/>
          </p:cNvSpPr>
          <p:nvPr>
            <p:ph type="sldImg"/>
          </p:nvPr>
        </p:nvSpPr>
        <p:spPr>
          <a:xfrm>
            <a:off x="1878013" y="466725"/>
            <a:ext cx="3254375" cy="1830388"/>
          </a:xfrm>
        </p:spPr>
      </p:sp>
    </p:spTree>
    <p:extLst>
      <p:ext uri="{BB962C8B-B14F-4D97-AF65-F5344CB8AC3E}">
        <p14:creationId xmlns:p14="http://schemas.microsoft.com/office/powerpoint/2010/main" val="343943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D8946-F149-4E1B-A1FA-DF0520DBD91D}" type="slidenum">
              <a:rPr lang="en-US" smtClean="0"/>
              <a:t>4</a:t>
            </a:fld>
            <a:endParaRPr lang="en-US"/>
          </a:p>
        </p:txBody>
      </p:sp>
    </p:spTree>
    <p:extLst>
      <p:ext uri="{BB962C8B-B14F-4D97-AF65-F5344CB8AC3E}">
        <p14:creationId xmlns:p14="http://schemas.microsoft.com/office/powerpoint/2010/main" val="98320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466725"/>
            <a:ext cx="3254375" cy="18303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D8946-F149-4E1B-A1FA-DF0520DBD91D}" type="slidenum">
              <a:rPr lang="en-US" smtClean="0"/>
              <a:t>5</a:t>
            </a:fld>
            <a:endParaRPr lang="en-US"/>
          </a:p>
        </p:txBody>
      </p:sp>
    </p:spTree>
    <p:extLst>
      <p:ext uri="{BB962C8B-B14F-4D97-AF65-F5344CB8AC3E}">
        <p14:creationId xmlns:p14="http://schemas.microsoft.com/office/powerpoint/2010/main" val="308257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D8946-F149-4E1B-A1FA-DF0520DBD91D}" type="slidenum">
              <a:rPr lang="en-US" smtClean="0"/>
              <a:t>6</a:t>
            </a:fld>
            <a:endParaRPr lang="en-US"/>
          </a:p>
        </p:txBody>
      </p:sp>
    </p:spTree>
    <p:extLst>
      <p:ext uri="{BB962C8B-B14F-4D97-AF65-F5344CB8AC3E}">
        <p14:creationId xmlns:p14="http://schemas.microsoft.com/office/powerpoint/2010/main" val="175066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D8946-F149-4E1B-A1FA-DF0520DBD91D}" type="slidenum">
              <a:rPr lang="en-US" smtClean="0"/>
              <a:t>7</a:t>
            </a:fld>
            <a:endParaRPr lang="en-US"/>
          </a:p>
        </p:txBody>
      </p:sp>
    </p:spTree>
    <p:extLst>
      <p:ext uri="{BB962C8B-B14F-4D97-AF65-F5344CB8AC3E}">
        <p14:creationId xmlns:p14="http://schemas.microsoft.com/office/powerpoint/2010/main" val="34360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D8946-F149-4E1B-A1FA-DF0520DBD91D}" type="slidenum">
              <a:rPr lang="en-US" smtClean="0"/>
              <a:t>8</a:t>
            </a:fld>
            <a:endParaRPr lang="en-US"/>
          </a:p>
        </p:txBody>
      </p:sp>
    </p:spTree>
    <p:extLst>
      <p:ext uri="{BB962C8B-B14F-4D97-AF65-F5344CB8AC3E}">
        <p14:creationId xmlns:p14="http://schemas.microsoft.com/office/powerpoint/2010/main" val="1784238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D8946-F149-4E1B-A1FA-DF0520DBD91D}" type="slidenum">
              <a:rPr lang="en-US" smtClean="0"/>
              <a:t>9</a:t>
            </a:fld>
            <a:endParaRPr lang="en-US"/>
          </a:p>
        </p:txBody>
      </p:sp>
    </p:spTree>
    <p:extLst>
      <p:ext uri="{BB962C8B-B14F-4D97-AF65-F5344CB8AC3E}">
        <p14:creationId xmlns:p14="http://schemas.microsoft.com/office/powerpoint/2010/main" val="35664145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8D28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CCB819-1A8D-4F70-9A29-AE00192A9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8" y="0"/>
            <a:ext cx="12182064" cy="6858000"/>
          </a:xfrm>
          <a:prstGeom prst="rect">
            <a:avLst/>
          </a:prstGeom>
        </p:spPr>
      </p:pic>
      <p:sp>
        <p:nvSpPr>
          <p:cNvPr id="6" name="Title 1"/>
          <p:cNvSpPr>
            <a:spLocks noGrp="1"/>
          </p:cNvSpPr>
          <p:nvPr>
            <p:ph type="ctrTitle"/>
          </p:nvPr>
        </p:nvSpPr>
        <p:spPr>
          <a:xfrm>
            <a:off x="435949" y="231887"/>
            <a:ext cx="11323277" cy="1646220"/>
          </a:xfrm>
          <a:noFill/>
        </p:spPr>
        <p:txBody>
          <a:bodyPr anchor="b"/>
          <a:lstStyle>
            <a:lvl1pPr algn="ctr">
              <a:defRPr sz="6000" spc="100" baseline="0">
                <a:solidFill>
                  <a:srgbClr val="993300"/>
                </a:solidFill>
                <a:latin typeface="Candara" panose="020E0502030303020204" pitchFamily="34" charset="0"/>
              </a:defRPr>
            </a:lvl1pPr>
          </a:lstStyle>
          <a:p>
            <a:r>
              <a:rPr lang="en-US" dirty="0"/>
              <a:t>Click to edit Master title style</a:t>
            </a:r>
          </a:p>
        </p:txBody>
      </p:sp>
      <p:sp>
        <p:nvSpPr>
          <p:cNvPr id="8" name="Subtitle 2"/>
          <p:cNvSpPr>
            <a:spLocks noGrp="1"/>
          </p:cNvSpPr>
          <p:nvPr>
            <p:ph type="subTitle" idx="1"/>
          </p:nvPr>
        </p:nvSpPr>
        <p:spPr>
          <a:xfrm>
            <a:off x="435949" y="1992879"/>
            <a:ext cx="11323277" cy="875828"/>
          </a:xfrm>
          <a:prstGeom prst="rect">
            <a:avLst/>
          </a:prstGeom>
        </p:spPr>
        <p:txBody>
          <a:bodyPr>
            <a:normAutofit/>
          </a:bodyPr>
          <a:lstStyle>
            <a:lvl1pPr marL="0" indent="0" algn="ctr">
              <a:buNone/>
              <a:defRPr sz="3600">
                <a:solidFill>
                  <a:srgbClr val="993300"/>
                </a:solidFill>
                <a:latin typeface="Candara" panose="020E05020303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4794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1217931" y="1828800"/>
            <a:ext cx="9756141" cy="4343400"/>
          </a:xfrm>
          <a:prstGeom prst="rect">
            <a:avLst/>
          </a:prstGeom>
        </p:spPr>
        <p:txBody>
          <a:bodyPr vert="eaVert"/>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44907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a:prstGeom prst="rect">
            <a:avLst/>
          </a:prstGeom>
        </p:spPr>
        <p:txBody>
          <a:bodyPr vert="eaVert"/>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18881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174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812800" y="1676400"/>
            <a:ext cx="10871200" cy="2095500"/>
          </a:xfrm>
          <a:prstGeom prst="rect">
            <a:avLst/>
          </a:prstGeo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2800" y="3924300"/>
            <a:ext cx="10871200" cy="2095500"/>
          </a:xfrm>
          <a:prstGeom prst="rect">
            <a:avLst/>
          </a:prstGeo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791842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bg>
      <p:bgPr>
        <a:solidFill>
          <a:srgbClr val="F8D28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CCB819-1A8D-4F70-9A29-AE00192A9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9" y="0"/>
            <a:ext cx="12182064" cy="6858000"/>
          </a:xfrm>
          <a:prstGeom prst="rect">
            <a:avLst/>
          </a:prstGeom>
        </p:spPr>
      </p:pic>
      <p:sp>
        <p:nvSpPr>
          <p:cNvPr id="6" name="Title 1"/>
          <p:cNvSpPr>
            <a:spLocks noGrp="1"/>
          </p:cNvSpPr>
          <p:nvPr>
            <p:ph type="ctrTitle"/>
          </p:nvPr>
        </p:nvSpPr>
        <p:spPr>
          <a:xfrm>
            <a:off x="435949" y="231887"/>
            <a:ext cx="11323277" cy="1646220"/>
          </a:xfrm>
          <a:noFill/>
        </p:spPr>
        <p:txBody>
          <a:bodyPr anchor="b"/>
          <a:lstStyle>
            <a:lvl1pPr algn="ctr">
              <a:defRPr sz="5998" spc="100" baseline="0">
                <a:solidFill>
                  <a:srgbClr val="993300"/>
                </a:solidFill>
                <a:latin typeface="Candara" panose="020E0502030303020204" pitchFamily="34" charset="0"/>
              </a:defRPr>
            </a:lvl1pPr>
          </a:lstStyle>
          <a:p>
            <a:r>
              <a:rPr lang="en-US" dirty="0"/>
              <a:t>Click to edit Master title style</a:t>
            </a:r>
          </a:p>
        </p:txBody>
      </p:sp>
      <p:sp>
        <p:nvSpPr>
          <p:cNvPr id="8" name="Subtitle 2"/>
          <p:cNvSpPr>
            <a:spLocks noGrp="1"/>
          </p:cNvSpPr>
          <p:nvPr>
            <p:ph type="subTitle" idx="1"/>
          </p:nvPr>
        </p:nvSpPr>
        <p:spPr>
          <a:xfrm>
            <a:off x="435949" y="1992879"/>
            <a:ext cx="11323277" cy="875828"/>
          </a:xfrm>
          <a:prstGeom prst="rect">
            <a:avLst/>
          </a:prstGeom>
        </p:spPr>
        <p:txBody>
          <a:bodyPr>
            <a:normAutofit/>
          </a:bodyPr>
          <a:lstStyle>
            <a:lvl1pPr marL="0" indent="0" algn="ctr">
              <a:buNone/>
              <a:defRPr sz="3599">
                <a:solidFill>
                  <a:srgbClr val="993300"/>
                </a:solidFill>
                <a:latin typeface="Candara" panose="020E0502030303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06287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BE7F42">
                  <a:alpha val="34000"/>
                  <a:lumMod val="75000"/>
                  <a:lumOff val="25000"/>
                </a:srgbClr>
              </a:gs>
              <a:gs pos="100000">
                <a:srgbClr val="FFFFFF">
                  <a:alpha val="0"/>
                </a:srgbClr>
              </a:gs>
            </a:gsLst>
            <a:lin ang="2700000" scaled="0"/>
          </a:gradFill>
        </p:spPr>
        <p:txBody>
          <a:bodyPr/>
          <a:lstStyle>
            <a:lvl1pPr marL="0" indent="0">
              <a:buFont typeface="+mj-lt"/>
              <a:buNone/>
              <a:defRPr/>
            </a:lvl1pPr>
          </a:lstStyle>
          <a:p>
            <a:r>
              <a:rPr lang="en-US" dirty="0"/>
              <a:t>Click to edit Master title style</a:t>
            </a:r>
            <a:endParaRPr dirty="0"/>
          </a:p>
        </p:txBody>
      </p:sp>
      <p:sp>
        <p:nvSpPr>
          <p:cNvPr id="3" name="Content Placeholder 2"/>
          <p:cNvSpPr>
            <a:spLocks noGrp="1"/>
          </p:cNvSpPr>
          <p:nvPr>
            <p:ph idx="1" hasCustomPrompt="1"/>
          </p:nvPr>
        </p:nvSpPr>
        <p:spPr>
          <a:xfrm>
            <a:off x="1217931" y="1828800"/>
            <a:ext cx="9756141" cy="4343400"/>
          </a:xfrm>
          <a:prstGeom prst="rect">
            <a:avLst/>
          </a:prstGeom>
        </p:spPr>
        <p:txBody>
          <a:bodyPr>
            <a:normAutofit/>
          </a:bodyPr>
          <a:lstStyle>
            <a:lvl1pPr>
              <a:lnSpc>
                <a:spcPct val="114000"/>
              </a:lnSpc>
              <a:spcBef>
                <a:spcPts val="900"/>
              </a:spcBef>
              <a:defRPr sz="3600">
                <a:solidFill>
                  <a:schemeClr val="tx1">
                    <a:lumMod val="75000"/>
                  </a:schemeClr>
                </a:solidFill>
              </a:defRPr>
            </a:lvl1pPr>
            <a:lvl2pPr marL="573088" indent="-228600">
              <a:lnSpc>
                <a:spcPct val="114000"/>
              </a:lnSpc>
              <a:spcBef>
                <a:spcPts val="300"/>
              </a:spcBef>
              <a:buFont typeface="Wingdings" panose="05000000000000000000" pitchFamily="2" charset="2"/>
              <a:buChar char="§"/>
              <a:defRPr sz="3200">
                <a:solidFill>
                  <a:schemeClr val="tx1">
                    <a:lumMod val="75000"/>
                  </a:schemeClr>
                </a:solidFill>
              </a:defRPr>
            </a:lvl2pPr>
            <a:lvl3pPr marL="854075" indent="-228600">
              <a:lnSpc>
                <a:spcPct val="114000"/>
              </a:lnSpc>
              <a:spcBef>
                <a:spcPts val="0"/>
              </a:spcBef>
              <a:defRPr sz="2800">
                <a:solidFill>
                  <a:schemeClr val="tx1">
                    <a:lumMod val="75000"/>
                  </a:schemeClr>
                </a:solidFill>
              </a:defRPr>
            </a:lvl3pPr>
            <a:lvl4pPr>
              <a:lnSpc>
                <a:spcPct val="114000"/>
              </a:lnSpc>
              <a:defRPr sz="2400">
                <a:solidFill>
                  <a:schemeClr val="tx1">
                    <a:lumMod val="75000"/>
                  </a:schemeClr>
                </a:solidFill>
              </a:defRPr>
            </a:lvl4pPr>
            <a:lvl5pPr>
              <a:lnSpc>
                <a:spcPct val="114000"/>
              </a:lnSpc>
              <a:defRPr sz="2400">
                <a:solidFill>
                  <a:schemeClr val="tx1">
                    <a:lumMod val="75000"/>
                  </a:schemeClr>
                </a:solidFill>
              </a:defRPr>
            </a:lvl5pPr>
            <a:lvl6pPr>
              <a:defRPr/>
            </a:lvl6pPr>
            <a:lvl7pPr>
              <a:defRPr baseline="0"/>
            </a:lvl7pPr>
            <a:lvl8pPr>
              <a:defRPr baseline="0"/>
            </a:lvl8pPr>
            <a:lvl9pPr>
              <a:defRPr baseline="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3298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1217931" y="2091268"/>
            <a:ext cx="9756141" cy="1354665"/>
          </a:xfrm>
        </p:spPr>
        <p:txBody>
          <a:bodyPr bIns="137160" anchor="b">
            <a:normAutofit/>
          </a:bodyPr>
          <a:lstStyle>
            <a:lvl1pPr algn="l">
              <a:defRPr sz="4400" b="0" cap="none" baseline="0"/>
            </a:lvl1pPr>
          </a:lstStyle>
          <a:p>
            <a:r>
              <a:rPr lang="en-US"/>
              <a:t>Click to edit Master title style</a:t>
            </a:r>
            <a:endParaRPr dirty="0"/>
          </a:p>
        </p:txBody>
      </p:sp>
      <p:sp>
        <p:nvSpPr>
          <p:cNvPr id="5" name="Text Placeholder 2"/>
          <p:cNvSpPr>
            <a:spLocks noGrp="1"/>
          </p:cNvSpPr>
          <p:nvPr>
            <p:ph type="body" idx="1"/>
          </p:nvPr>
        </p:nvSpPr>
        <p:spPr>
          <a:xfrm>
            <a:off x="1213466" y="3742278"/>
            <a:ext cx="9760605" cy="1142999"/>
          </a:xfrm>
          <a:prstGeom prst="rect">
            <a:avLst/>
          </a:prstGeom>
        </p:spPr>
        <p:txBody>
          <a:bodyPr anchor="t">
            <a:normAutofit/>
          </a:bodyPr>
          <a:lstStyle>
            <a:lvl1pPr marL="0" indent="0">
              <a:spcBef>
                <a:spcPts val="0"/>
              </a:spcBef>
              <a:buNone/>
              <a:defRPr sz="3600">
                <a:solidFill>
                  <a:schemeClr val="tx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811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1233600" y="1828800"/>
            <a:ext cx="4709961" cy="4343400"/>
          </a:xfrm>
          <a:prstGeom prst="rect">
            <a:avLst/>
          </a:prstGeom>
        </p:spPr>
        <p:txBody>
          <a:bodyPr>
            <a:normAutofit/>
          </a:bodyPr>
          <a:lstStyle>
            <a:lvl1pPr>
              <a:lnSpc>
                <a:spcPct val="114000"/>
              </a:lnSpc>
              <a:spcBef>
                <a:spcPts val="900"/>
              </a:spcBef>
              <a:defRPr sz="3600">
                <a:solidFill>
                  <a:schemeClr val="tx1">
                    <a:lumMod val="75000"/>
                  </a:schemeClr>
                </a:solidFill>
              </a:defRPr>
            </a:lvl1pPr>
            <a:lvl2pPr marL="502920" indent="-228600">
              <a:buFont typeface="Wingdings" panose="05000000000000000000" pitchFamily="2" charset="2"/>
              <a:buChar char="§"/>
              <a:defRPr sz="3200">
                <a:solidFill>
                  <a:schemeClr val="tx1">
                    <a:lumMod val="75000"/>
                  </a:schemeClr>
                </a:solidFill>
              </a:defRPr>
            </a:lvl2pPr>
            <a:lvl3pPr>
              <a:defRPr sz="2800">
                <a:solidFill>
                  <a:schemeClr val="tx1">
                    <a:lumMod val="75000"/>
                  </a:schemeClr>
                </a:solidFill>
              </a:defRPr>
            </a:lvl3pPr>
            <a:lvl4pPr>
              <a:defRPr sz="2400">
                <a:solidFill>
                  <a:schemeClr val="tx1">
                    <a:lumMod val="75000"/>
                  </a:schemeClr>
                </a:solidFill>
              </a:defRPr>
            </a:lvl4pPr>
            <a:lvl5pPr>
              <a:defRPr sz="2400">
                <a:solidFill>
                  <a:schemeClr val="tx1">
                    <a:lumMod val="75000"/>
                  </a:schemeClr>
                </a:solidFill>
              </a:defRPr>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64110" y="1828800"/>
            <a:ext cx="4709961" cy="4343400"/>
          </a:xfrm>
          <a:prstGeom prst="rect">
            <a:avLst/>
          </a:prstGeom>
        </p:spPr>
        <p:txBody>
          <a:bodyPr>
            <a:normAutofit/>
          </a:bodyPr>
          <a:lstStyle>
            <a:lvl1pPr>
              <a:lnSpc>
                <a:spcPct val="113000"/>
              </a:lnSpc>
              <a:spcBef>
                <a:spcPts val="900"/>
              </a:spcBef>
              <a:defRPr sz="3600">
                <a:solidFill>
                  <a:schemeClr val="tx1">
                    <a:lumMod val="75000"/>
                  </a:schemeClr>
                </a:solidFill>
              </a:defRPr>
            </a:lvl1pPr>
            <a:lvl2pPr marL="502920" indent="-228600">
              <a:buFont typeface="Wingdings" panose="05000000000000000000" pitchFamily="2" charset="2"/>
              <a:buChar char="§"/>
              <a:defRPr sz="3200">
                <a:solidFill>
                  <a:schemeClr val="tx1">
                    <a:lumMod val="75000"/>
                  </a:schemeClr>
                </a:solidFill>
              </a:defRPr>
            </a:lvl2pPr>
            <a:lvl3pPr>
              <a:lnSpc>
                <a:spcPct val="100000"/>
              </a:lnSpc>
              <a:defRPr sz="2800">
                <a:solidFill>
                  <a:schemeClr val="tx1">
                    <a:lumMod val="75000"/>
                  </a:schemeClr>
                </a:solidFill>
              </a:defRPr>
            </a:lvl3pPr>
            <a:lvl4pPr>
              <a:defRPr sz="2400">
                <a:solidFill>
                  <a:schemeClr val="tx1">
                    <a:lumMod val="75000"/>
                  </a:schemeClr>
                </a:solidFill>
              </a:defRPr>
            </a:lvl4pPr>
            <a:lvl5pPr>
              <a:defRPr sz="2400">
                <a:solidFill>
                  <a:schemeClr val="tx1">
                    <a:lumMod val="7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cxnSp>
        <p:nvCxnSpPr>
          <p:cNvPr id="8" name="Straight Connector 7"/>
          <p:cNvCxnSpPr/>
          <p:nvPr/>
        </p:nvCxnSpPr>
        <p:spPr>
          <a:xfrm>
            <a:off x="6096001" y="1954566"/>
            <a:ext cx="0" cy="335237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09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dirty="0"/>
          </a:p>
        </p:txBody>
      </p:sp>
      <p:sp>
        <p:nvSpPr>
          <p:cNvPr id="3" name="Text Placeholder 2"/>
          <p:cNvSpPr>
            <a:spLocks noGrp="1"/>
          </p:cNvSpPr>
          <p:nvPr>
            <p:ph type="body" idx="1"/>
          </p:nvPr>
        </p:nvSpPr>
        <p:spPr>
          <a:xfrm>
            <a:off x="1217931" y="1761745"/>
            <a:ext cx="4710387" cy="838201"/>
          </a:xfrm>
          <a:prstGeom prst="rect">
            <a:avLst/>
          </a:prstGeom>
          <a:solidFill>
            <a:schemeClr val="bg2">
              <a:alpha val="15000"/>
            </a:schemeClr>
          </a:solidFill>
        </p:spPr>
        <p:txBody>
          <a:bodyPr anchor="ctr"/>
          <a:lstStyle>
            <a:lvl1pPr marL="0" indent="0">
              <a:spcBef>
                <a:spcPts val="0"/>
              </a:spcBef>
              <a:buNone/>
              <a:defRPr lang="en-US" sz="2800" b="0" kern="1200" cap="none" baseline="0" dirty="0" smtClean="0">
                <a:solidFill>
                  <a:schemeClr val="tx1">
                    <a:lumMod val="50000"/>
                  </a:schemeClr>
                </a:solidFill>
                <a:latin typeface="Calibri" panose="020F0502020204030204" pitchFamily="34" charset="0"/>
                <a:ea typeface="+mn-ea"/>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0"/>
              </a:spcBef>
              <a:buClr>
                <a:schemeClr val="tx1"/>
              </a:buClr>
              <a:buSzPct val="80000"/>
              <a:buFont typeface="Arial" pitchFamily="34" charset="0"/>
              <a:buNone/>
            </a:pPr>
            <a:r>
              <a:rPr lang="en-US"/>
              <a:t>Click to edit Master text styles</a:t>
            </a:r>
          </a:p>
        </p:txBody>
      </p:sp>
      <p:sp>
        <p:nvSpPr>
          <p:cNvPr id="4" name="Content Placeholder 3"/>
          <p:cNvSpPr>
            <a:spLocks noGrp="1"/>
          </p:cNvSpPr>
          <p:nvPr>
            <p:ph sz="half" idx="2"/>
          </p:nvPr>
        </p:nvSpPr>
        <p:spPr>
          <a:xfrm>
            <a:off x="1217931" y="2743201"/>
            <a:ext cx="4710387" cy="3428999"/>
          </a:xfrm>
          <a:prstGeom prst="rect">
            <a:avLst/>
          </a:prstGeom>
        </p:spPr>
        <p:txBody>
          <a:bodyPr>
            <a:normAutofit/>
          </a:bodyPr>
          <a:lstStyle>
            <a:lvl1pPr>
              <a:defRPr sz="3200">
                <a:solidFill>
                  <a:schemeClr val="tx1">
                    <a:lumMod val="75000"/>
                  </a:schemeClr>
                </a:solidFill>
              </a:defRPr>
            </a:lvl1pPr>
            <a:lvl2pPr marL="502920" indent="-228600">
              <a:buFont typeface="Wingdings" panose="05000000000000000000" pitchFamily="2" charset="2"/>
              <a:buChar char="§"/>
              <a:defRPr sz="2800">
                <a:solidFill>
                  <a:schemeClr val="tx1">
                    <a:lumMod val="75000"/>
                  </a:schemeClr>
                </a:solidFill>
              </a:defRPr>
            </a:lvl2pPr>
            <a:lvl3pPr>
              <a:defRPr sz="2400">
                <a:solidFill>
                  <a:schemeClr val="tx1">
                    <a:lumMod val="75000"/>
                  </a:schemeClr>
                </a:solidFill>
              </a:defRPr>
            </a:lvl3pPr>
            <a:lvl4pPr>
              <a:defRPr sz="2000">
                <a:solidFill>
                  <a:schemeClr val="tx1">
                    <a:lumMod val="75000"/>
                  </a:schemeClr>
                </a:solidFill>
              </a:defRPr>
            </a:lvl4pPr>
            <a:lvl5pPr>
              <a:defRPr sz="2000">
                <a:solidFill>
                  <a:schemeClr val="tx1">
                    <a:lumMod val="75000"/>
                  </a:schemeClr>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263685" y="1761745"/>
            <a:ext cx="4710387" cy="838201"/>
          </a:xfrm>
          <a:prstGeom prst="rect">
            <a:avLst/>
          </a:prstGeom>
          <a:solidFill>
            <a:schemeClr val="bg2">
              <a:alpha val="15000"/>
            </a:schemeClr>
          </a:solidFill>
        </p:spPr>
        <p:txBody>
          <a:bodyPr anchor="ctr"/>
          <a:lstStyle>
            <a:lvl1pPr marL="0" indent="0">
              <a:spcBef>
                <a:spcPts val="0"/>
              </a:spcBef>
              <a:buNone/>
              <a:defRPr sz="28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3685" y="2743201"/>
            <a:ext cx="4710387" cy="3428999"/>
          </a:xfrm>
          <a:prstGeom prst="rect">
            <a:avLst/>
          </a:prstGeom>
        </p:spPr>
        <p:txBody>
          <a:bodyPr>
            <a:normAutofit/>
          </a:bodyPr>
          <a:lstStyle>
            <a:lvl1pPr>
              <a:defRPr sz="3200">
                <a:solidFill>
                  <a:schemeClr val="tx1">
                    <a:lumMod val="75000"/>
                  </a:schemeClr>
                </a:solidFill>
              </a:defRPr>
            </a:lvl1pPr>
            <a:lvl2pPr marL="502920" indent="-228600">
              <a:buFont typeface="Wingdings" panose="05000000000000000000" pitchFamily="2" charset="2"/>
              <a:buChar char="§"/>
              <a:defRPr sz="2800">
                <a:solidFill>
                  <a:schemeClr val="tx1">
                    <a:lumMod val="75000"/>
                  </a:schemeClr>
                </a:solidFill>
              </a:defRPr>
            </a:lvl2pPr>
            <a:lvl3pPr>
              <a:defRPr sz="2400">
                <a:solidFill>
                  <a:schemeClr val="tx1">
                    <a:lumMod val="75000"/>
                  </a:schemeClr>
                </a:solidFill>
              </a:defRPr>
            </a:lvl3pPr>
            <a:lvl4pPr>
              <a:defRPr sz="2000">
                <a:solidFill>
                  <a:schemeClr val="tx1">
                    <a:lumMod val="75000"/>
                  </a:schemeClr>
                </a:solidFill>
              </a:defRPr>
            </a:lvl4pPr>
            <a:lvl5pPr>
              <a:defRPr sz="2000">
                <a:solidFill>
                  <a:schemeClr val="tx1">
                    <a:lumMod val="75000"/>
                  </a:schemeClr>
                </a:solidFill>
              </a:defRPr>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cxnSp>
        <p:nvCxnSpPr>
          <p:cNvPr id="16" name="Straight Connector 15"/>
          <p:cNvCxnSpPr/>
          <p:nvPr/>
        </p:nvCxnSpPr>
        <p:spPr>
          <a:xfrm>
            <a:off x="6096001" y="1954566"/>
            <a:ext cx="0" cy="335237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34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33218" y="736753"/>
            <a:ext cx="7925568" cy="701731"/>
          </a:xfrm>
          <a:noFill/>
        </p:spPr>
        <p:txBody>
          <a:bodyPr wrap="none" anchor="t" anchorCtr="0">
            <a:spAutoFit/>
          </a:bodyPr>
          <a:lstStyle>
            <a:lvl1pPr algn="ctr">
              <a:defRPr sz="4400"/>
            </a:lvl1pPr>
          </a:lstStyle>
          <a:p>
            <a:r>
              <a:rPr lang="en-US"/>
              <a:t>Click to edit Master title style</a:t>
            </a:r>
            <a:endParaRPr dirty="0"/>
          </a:p>
        </p:txBody>
      </p:sp>
    </p:spTree>
    <p:extLst>
      <p:ext uri="{BB962C8B-B14F-4D97-AF65-F5344CB8AC3E}">
        <p14:creationId xmlns:p14="http://schemas.microsoft.com/office/powerpoint/2010/main" val="333231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56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24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7342" y="685800"/>
            <a:ext cx="5640269" cy="5486400"/>
          </a:xfrm>
          <a:prstGeom prst="rect">
            <a:avLst/>
          </a:prstGeom>
        </p:spPr>
        <p:txBody>
          <a:bodyPr>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600">
                <a:solidFill>
                  <a:schemeClr val="tx1">
                    <a:lumMod val="75000"/>
                  </a:schemeClr>
                </a:solidFill>
              </a:defRPr>
            </a:lvl4pPr>
            <a:lvl5pPr>
              <a:defRPr sz="1600">
                <a:solidFill>
                  <a:schemeClr val="tx1">
                    <a:lumMod val="7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711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24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7341" y="685800"/>
            <a:ext cx="5640269" cy="5486400"/>
          </a:xfrm>
          <a:prstGeom prst="rect">
            <a:avLst/>
          </a:prstGeo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540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a:gradFill>
            <a:gsLst>
              <a:gs pos="0">
                <a:srgbClr val="BE7F42">
                  <a:alpha val="34000"/>
                  <a:lumMod val="75000"/>
                  <a:lumOff val="25000"/>
                </a:srgbClr>
              </a:gs>
              <a:gs pos="100000">
                <a:srgbClr val="FFFFFF">
                  <a:alpha val="0"/>
                </a:srgbClr>
              </a:gs>
            </a:gsLst>
            <a:lin ang="2700000" scaled="0"/>
          </a:gradFill>
        </p:spPr>
        <p:txBody>
          <a:bodyPr vert="horz" wrap="none" lIns="91440" tIns="45720" rIns="91440" bIns="45720" rtlCol="0" anchor="b">
            <a:normAutofit/>
          </a:bodyPr>
          <a:lstStyle/>
          <a:p>
            <a:r>
              <a:rPr lang="en-US" dirty="0"/>
              <a:t>Click to edit Master title style</a:t>
            </a:r>
            <a:endParaRPr dirty="0"/>
          </a:p>
        </p:txBody>
      </p:sp>
      <p:sp>
        <p:nvSpPr>
          <p:cNvPr id="7" name="Content Placeholder 2"/>
          <p:cNvSpPr txBox="1">
            <a:spLocks/>
          </p:cNvSpPr>
          <p:nvPr/>
        </p:nvSpPr>
        <p:spPr>
          <a:xfrm>
            <a:off x="1217931" y="1828800"/>
            <a:ext cx="9756141" cy="4343400"/>
          </a:xfrm>
          <a:prstGeom prst="rect">
            <a:avLst/>
          </a:prstGeom>
        </p:spPr>
        <p:txBody>
          <a:bodyPr>
            <a:normAutofit/>
          </a:bodyPr>
          <a:lst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274320" lvl="0" indent="-228600" algn="l" defTabSz="914400" rtl="0" eaLnBrk="1" latinLnBrk="0" hangingPunct="1">
              <a:lnSpc>
                <a:spcPct val="114000"/>
              </a:lnSpc>
              <a:spcBef>
                <a:spcPts val="900"/>
              </a:spcBef>
              <a:buClr>
                <a:schemeClr val="tx1"/>
              </a:buClr>
              <a:buSzPct val="80000"/>
              <a:buFont typeface="Arial" pitchFamily="34" charset="0"/>
              <a:buChar char="•"/>
            </a:pPr>
            <a:r>
              <a:rPr lang="en-US" sz="3600" kern="1200" dirty="0">
                <a:solidFill>
                  <a:schemeClr val="tx1">
                    <a:lumMod val="75000"/>
                  </a:schemeClr>
                </a:solidFill>
                <a:latin typeface="Calibri" panose="020F0502020204030204" pitchFamily="34" charset="0"/>
                <a:ea typeface="+mn-ea"/>
                <a:cs typeface="Calibri" panose="020F0502020204030204" pitchFamily="34" charset="0"/>
              </a:rPr>
              <a:t>Edit Master text styles</a:t>
            </a:r>
          </a:p>
          <a:p>
            <a:pPr marL="573088" lvl="1" indent="-228600" algn="l" defTabSz="914400" rtl="0" eaLnBrk="1" latinLnBrk="0" hangingPunct="1">
              <a:lnSpc>
                <a:spcPct val="114000"/>
              </a:lnSpc>
              <a:spcBef>
                <a:spcPts val="300"/>
              </a:spcBef>
              <a:buClr>
                <a:schemeClr val="tx1"/>
              </a:buClr>
              <a:buSzPct val="80000"/>
              <a:buFont typeface="Wingdings" panose="05000000000000000000" pitchFamily="2" charset="2"/>
              <a:buChar char="§"/>
            </a:pPr>
            <a:r>
              <a:rPr lang="en-US" sz="3200" kern="1200" dirty="0">
                <a:solidFill>
                  <a:schemeClr val="tx1">
                    <a:lumMod val="75000"/>
                  </a:schemeClr>
                </a:solidFill>
                <a:latin typeface="Calibri" panose="020F0502020204030204" pitchFamily="34" charset="0"/>
                <a:ea typeface="+mn-ea"/>
                <a:cs typeface="Calibri" panose="020F0502020204030204" pitchFamily="34" charset="0"/>
              </a:rPr>
              <a:t>Second level</a:t>
            </a:r>
          </a:p>
          <a:p>
            <a:pPr marL="854075" lvl="2" indent="-228600" algn="l" defTabSz="914400" rtl="0" eaLnBrk="1" latinLnBrk="0" hangingPunct="1">
              <a:lnSpc>
                <a:spcPct val="114000"/>
              </a:lnSpc>
              <a:spcBef>
                <a:spcPts val="0"/>
              </a:spcBef>
              <a:buClr>
                <a:schemeClr val="tx1"/>
              </a:buClr>
              <a:buSzPct val="80000"/>
              <a:buFont typeface="Arial" pitchFamily="34" charset="0"/>
              <a:buChar char="•"/>
            </a:pPr>
            <a:r>
              <a:rPr lang="en-US" sz="2800" kern="1200" dirty="0">
                <a:solidFill>
                  <a:schemeClr val="tx1">
                    <a:lumMod val="75000"/>
                  </a:schemeClr>
                </a:solidFill>
                <a:latin typeface="Calibri" panose="020F0502020204030204" pitchFamily="34" charset="0"/>
                <a:ea typeface="+mn-ea"/>
                <a:cs typeface="Calibri" panose="020F0502020204030204" pitchFamily="34" charset="0"/>
              </a:rPr>
              <a:t>Third level</a:t>
            </a:r>
          </a:p>
          <a:p>
            <a:pPr marL="960120" lvl="3" indent="-228600" algn="l" defTabSz="914400" rtl="0" eaLnBrk="1" latinLnBrk="0" hangingPunct="1">
              <a:lnSpc>
                <a:spcPct val="114000"/>
              </a:lnSpc>
              <a:spcBef>
                <a:spcPts val="600"/>
              </a:spcBef>
              <a:buClr>
                <a:schemeClr val="tx1"/>
              </a:buClr>
              <a:buSzPct val="80000"/>
              <a:buFont typeface="Arial" pitchFamily="34" charset="0"/>
              <a:buChar char="•"/>
            </a:pPr>
            <a:r>
              <a:rPr lang="en-US" sz="2400" kern="1200" dirty="0">
                <a:solidFill>
                  <a:schemeClr val="tx1">
                    <a:lumMod val="75000"/>
                  </a:schemeClr>
                </a:solidFill>
                <a:latin typeface="Calibri" panose="020F0502020204030204" pitchFamily="34" charset="0"/>
                <a:ea typeface="+mn-ea"/>
                <a:cs typeface="Calibri" panose="020F0502020204030204" pitchFamily="34" charset="0"/>
              </a:rPr>
              <a:t>Fourth level</a:t>
            </a:r>
          </a:p>
          <a:p>
            <a:pPr marL="1188720" lvl="4" indent="-228600" algn="l" defTabSz="914400" rtl="0" eaLnBrk="1" latinLnBrk="0" hangingPunct="1">
              <a:lnSpc>
                <a:spcPct val="114000"/>
              </a:lnSpc>
              <a:spcBef>
                <a:spcPts val="600"/>
              </a:spcBef>
              <a:buClr>
                <a:schemeClr val="tx1"/>
              </a:buClr>
              <a:buSzPct val="80000"/>
              <a:buFont typeface="Arial" pitchFamily="34" charset="0"/>
              <a:buChar char="•"/>
            </a:pPr>
            <a:r>
              <a:rPr lang="en-US" sz="2400" kern="1200" dirty="0">
                <a:solidFill>
                  <a:schemeClr val="tx1">
                    <a:lumMod val="75000"/>
                  </a:schemeClr>
                </a:solidFill>
                <a:latin typeface="Calibri" panose="020F0502020204030204" pitchFamily="34" charset="0"/>
                <a:ea typeface="+mn-ea"/>
                <a:cs typeface="Calibri" panose="020F0502020204030204" pitchFamily="34" charset="0"/>
              </a:rPr>
              <a:t>Fifth level</a:t>
            </a:r>
          </a:p>
        </p:txBody>
      </p:sp>
    </p:spTree>
    <p:extLst>
      <p:ext uri="{BB962C8B-B14F-4D97-AF65-F5344CB8AC3E}">
        <p14:creationId xmlns:p14="http://schemas.microsoft.com/office/powerpoint/2010/main" val="99179417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502920" indent="-228600" algn="l" defTabSz="914400" rtl="0" eaLnBrk="1" latinLnBrk="0" hangingPunct="1">
        <a:lnSpc>
          <a:spcPct val="90000"/>
        </a:lnSpc>
        <a:spcBef>
          <a:spcPts val="1200"/>
        </a:spcBef>
        <a:buClr>
          <a:schemeClr val="tx1"/>
        </a:buClr>
        <a:buSzPct val="80000"/>
        <a:buFont typeface="Arial"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731520" indent="-228600" algn="l" defTabSz="914400" rtl="0" eaLnBrk="1" latinLnBrk="0" hangingPunct="1">
        <a:lnSpc>
          <a:spcPct val="90000"/>
        </a:lnSpc>
        <a:spcBef>
          <a:spcPts val="800"/>
        </a:spcBef>
        <a:buClr>
          <a:schemeClr val="tx1"/>
        </a:buClr>
        <a:buSzPct val="80000"/>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orb.binghamton.edu/classical_fac/2/"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youtu.be/wBXXOVOJJpM?si=bHw1ejphhG7eWKP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752A-29B1-49CA-9D58-E3E5E0C1ACE6}"/>
              </a:ext>
            </a:extLst>
          </p:cNvPr>
          <p:cNvSpPr>
            <a:spLocks noGrp="1"/>
          </p:cNvSpPr>
          <p:nvPr>
            <p:ph type="ctrTitle"/>
          </p:nvPr>
        </p:nvSpPr>
        <p:spPr>
          <a:xfrm>
            <a:off x="437424" y="232721"/>
            <a:ext cx="11320328" cy="1596079"/>
          </a:xfrm>
        </p:spPr>
        <p:txBody>
          <a:bodyPr>
            <a:normAutofit/>
          </a:bodyPr>
          <a:lstStyle/>
          <a:p>
            <a:r>
              <a:rPr lang="en-US" sz="7200" dirty="0"/>
              <a:t>What Are Heroes For?</a:t>
            </a:r>
            <a:endParaRPr lang="en-US" sz="7200" i="1" dirty="0"/>
          </a:p>
        </p:txBody>
      </p:sp>
      <p:sp>
        <p:nvSpPr>
          <p:cNvPr id="3" name="Subtitle 2">
            <a:extLst>
              <a:ext uri="{FF2B5EF4-FFF2-40B4-BE49-F238E27FC236}">
                <a16:creationId xmlns:a16="http://schemas.microsoft.com/office/drawing/2014/main" id="{01FBAD3A-392C-4669-93EC-CD6A658A550D}"/>
              </a:ext>
            </a:extLst>
          </p:cNvPr>
          <p:cNvSpPr>
            <a:spLocks noGrp="1"/>
          </p:cNvSpPr>
          <p:nvPr>
            <p:ph type="subTitle" idx="1"/>
          </p:nvPr>
        </p:nvSpPr>
        <p:spPr>
          <a:xfrm>
            <a:off x="437424" y="1864581"/>
            <a:ext cx="11320328" cy="882772"/>
          </a:xfrm>
        </p:spPr>
        <p:txBody>
          <a:bodyPr anchor="ctr" anchorCtr="0">
            <a:normAutofit/>
          </a:bodyPr>
          <a:lstStyle/>
          <a:p>
            <a:pPr>
              <a:lnSpc>
                <a:spcPct val="150000"/>
              </a:lnSpc>
            </a:pPr>
            <a:r>
              <a:rPr lang="en-US" sz="3600" dirty="0"/>
              <a:t>Philostratus’ </a:t>
            </a:r>
            <a:r>
              <a:rPr lang="en-US" sz="3600" i="1" dirty="0"/>
              <a:t>Dialogue on Heroes</a:t>
            </a:r>
            <a:endParaRPr lang="en-US" sz="2000" dirty="0"/>
          </a:p>
        </p:txBody>
      </p:sp>
    </p:spTree>
    <p:extLst>
      <p:ext uri="{BB962C8B-B14F-4D97-AF65-F5344CB8AC3E}">
        <p14:creationId xmlns:p14="http://schemas.microsoft.com/office/powerpoint/2010/main" val="339058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6F1F-5355-49C8-AE5A-6F57CF92558F}"/>
              </a:ext>
            </a:extLst>
          </p:cNvPr>
          <p:cNvSpPr>
            <a:spLocks noGrp="1"/>
          </p:cNvSpPr>
          <p:nvPr>
            <p:ph type="title"/>
          </p:nvPr>
        </p:nvSpPr>
        <p:spPr/>
        <p:txBody>
          <a:bodyPr/>
          <a:lstStyle/>
          <a:p>
            <a:r>
              <a:rPr lang="en-US" dirty="0"/>
              <a:t>Discussion 1</a:t>
            </a:r>
          </a:p>
        </p:txBody>
      </p:sp>
      <p:sp>
        <p:nvSpPr>
          <p:cNvPr id="3" name="Text Placeholder 2">
            <a:extLst>
              <a:ext uri="{FF2B5EF4-FFF2-40B4-BE49-F238E27FC236}">
                <a16:creationId xmlns:a16="http://schemas.microsoft.com/office/drawing/2014/main" id="{7C8A484D-0DAF-454A-9137-5F992FA257BB}"/>
              </a:ext>
            </a:extLst>
          </p:cNvPr>
          <p:cNvSpPr>
            <a:spLocks noGrp="1"/>
          </p:cNvSpPr>
          <p:nvPr>
            <p:ph type="body" idx="1"/>
          </p:nvPr>
        </p:nvSpPr>
        <p:spPr/>
        <p:txBody>
          <a:bodyPr/>
          <a:lstStyle/>
          <a:p>
            <a:r>
              <a:rPr lang="en-US" b="0" i="0" dirty="0">
                <a:solidFill>
                  <a:srgbClr val="666666"/>
                </a:solidFill>
                <a:effectLst/>
                <a:latin typeface="Century Gothic" panose="020B0502020202020204" pitchFamily="34" charset="0"/>
              </a:rPr>
              <a:t>What Are Heroes For?</a:t>
            </a:r>
            <a:endParaRPr lang="en-US" dirty="0"/>
          </a:p>
        </p:txBody>
      </p:sp>
    </p:spTree>
    <p:extLst>
      <p:ext uri="{BB962C8B-B14F-4D97-AF65-F5344CB8AC3E}">
        <p14:creationId xmlns:p14="http://schemas.microsoft.com/office/powerpoint/2010/main" val="2396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4708-AC1D-4B9F-B966-2086110F65EA}"/>
              </a:ext>
            </a:extLst>
          </p:cNvPr>
          <p:cNvSpPr>
            <a:spLocks noGrp="1"/>
          </p:cNvSpPr>
          <p:nvPr>
            <p:ph type="title"/>
          </p:nvPr>
        </p:nvSpPr>
        <p:spPr/>
        <p:txBody>
          <a:bodyPr/>
          <a:lstStyle/>
          <a:p>
            <a:r>
              <a:rPr lang="en-US" dirty="0"/>
              <a:t>Quotations 1 </a:t>
            </a:r>
            <a:r>
              <a:rPr lang="en-US" sz="3200" dirty="0"/>
              <a:t>(The Phoenician’s incertitude)</a:t>
            </a:r>
            <a:endParaRPr lang="en-US" dirty="0"/>
          </a:p>
        </p:txBody>
      </p:sp>
      <p:sp>
        <p:nvSpPr>
          <p:cNvPr id="3" name="Content Placeholder 2">
            <a:extLst>
              <a:ext uri="{FF2B5EF4-FFF2-40B4-BE49-F238E27FC236}">
                <a16:creationId xmlns:a16="http://schemas.microsoft.com/office/drawing/2014/main" id="{A96B959B-B213-4DC0-834F-370A910C09C7}"/>
              </a:ext>
            </a:extLst>
          </p:cNvPr>
          <p:cNvSpPr>
            <a:spLocks noGrp="1"/>
          </p:cNvSpPr>
          <p:nvPr>
            <p:ph idx="1"/>
          </p:nvPr>
        </p:nvSpPr>
        <p:spPr/>
        <p:txBody>
          <a:bodyPr>
            <a:normAutofit fontScale="92500" lnSpcReduction="20000"/>
          </a:bodyPr>
          <a:lstStyle/>
          <a:p>
            <a:pPr marL="45720" indent="0">
              <a:buNone/>
            </a:pPr>
            <a:r>
              <a:rPr lang="en-US" i="1" dirty="0"/>
              <a:t>Vinedresser:</a:t>
            </a:r>
            <a:r>
              <a:rPr lang="en-US" dirty="0"/>
              <a:t> [Protesilaus’] fellow soldiers at Troy here also still appear on the plain, looking very warlike and shaking their crests.</a:t>
            </a:r>
          </a:p>
          <a:p>
            <a:pPr marL="45720" indent="0">
              <a:buNone/>
            </a:pPr>
            <a:r>
              <a:rPr lang="en-US" i="1" dirty="0"/>
              <a:t>Phoenician:</a:t>
            </a:r>
            <a:r>
              <a:rPr lang="en-US" dirty="0"/>
              <a:t> By Athena, vinedresser, </a:t>
            </a:r>
            <a:r>
              <a:rPr lang="en-US" i="1" dirty="0"/>
              <a:t>that</a:t>
            </a:r>
            <a:r>
              <a:rPr lang="en-US" dirty="0"/>
              <a:t> I cannot believe. (p. 109)</a:t>
            </a:r>
          </a:p>
          <a:p>
            <a:pPr marL="45720" indent="0">
              <a:buNone/>
            </a:pPr>
            <a:r>
              <a:rPr lang="en-US" i="1" dirty="0"/>
              <a:t>Phoenician:</a:t>
            </a:r>
            <a:r>
              <a:rPr lang="en-US" dirty="0"/>
              <a:t> I desire to hear … whether the individual heroes were as handsome, brave and wise as the poems say. (p. 121)</a:t>
            </a:r>
          </a:p>
        </p:txBody>
      </p:sp>
    </p:spTree>
    <p:extLst>
      <p:ext uri="{BB962C8B-B14F-4D97-AF65-F5344CB8AC3E}">
        <p14:creationId xmlns:p14="http://schemas.microsoft.com/office/powerpoint/2010/main" val="191493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7E26E-AECB-4792-BB9D-3D36FD8E55C2}"/>
              </a:ext>
            </a:extLst>
          </p:cNvPr>
          <p:cNvSpPr>
            <a:spLocks noGrp="1"/>
          </p:cNvSpPr>
          <p:nvPr>
            <p:ph type="title"/>
          </p:nvPr>
        </p:nvSpPr>
        <p:spPr/>
        <p:txBody>
          <a:bodyPr/>
          <a:lstStyle/>
          <a:p>
            <a:r>
              <a:rPr lang="en-US" dirty="0"/>
              <a:t>Quotations 2 </a:t>
            </a:r>
            <a:r>
              <a:rPr lang="en-US" sz="3200" dirty="0"/>
              <a:t>(Achilles mourns Palamedes)</a:t>
            </a:r>
            <a:endParaRPr lang="en-US" dirty="0"/>
          </a:p>
        </p:txBody>
      </p:sp>
      <p:sp>
        <p:nvSpPr>
          <p:cNvPr id="3" name="Content Placeholder 2">
            <a:extLst>
              <a:ext uri="{FF2B5EF4-FFF2-40B4-BE49-F238E27FC236}">
                <a16:creationId xmlns:a16="http://schemas.microsoft.com/office/drawing/2014/main" id="{C83BDB71-D55F-4255-9740-9A4CC47B4CFC}"/>
              </a:ext>
            </a:extLst>
          </p:cNvPr>
          <p:cNvSpPr>
            <a:spLocks noGrp="1"/>
          </p:cNvSpPr>
          <p:nvPr>
            <p:ph idx="1"/>
          </p:nvPr>
        </p:nvSpPr>
        <p:spPr/>
        <p:txBody>
          <a:bodyPr>
            <a:normAutofit lnSpcReduction="10000"/>
          </a:bodyPr>
          <a:lstStyle/>
          <a:p>
            <a:pPr marL="45720" indent="0">
              <a:buNone/>
            </a:pPr>
            <a:r>
              <a:rPr lang="en-US" i="1" dirty="0"/>
              <a:t>Vinedresser:</a:t>
            </a:r>
            <a:r>
              <a:rPr lang="en-US" dirty="0"/>
              <a:t> [Achilles] composed a song for the lyre on Palamedes, and sang of him as of the heroes of old; and he prayed that he visit him in a dream, …. This hero appeared not only to Achilles, but to all those who loved (who had </a:t>
            </a:r>
            <a:r>
              <a:rPr lang="en-US" i="1" dirty="0"/>
              <a:t>erōs</a:t>
            </a:r>
            <a:r>
              <a:rPr lang="en-US" dirty="0"/>
              <a:t> for) strength and wisdom, to be worthy of song and admiration (</a:t>
            </a:r>
            <a:r>
              <a:rPr lang="en-US" i="1" dirty="0"/>
              <a:t>zēlos</a:t>
            </a:r>
            <a:r>
              <a:rPr lang="en-US" dirty="0"/>
              <a:t>)…. (pp. 237–239)</a:t>
            </a:r>
          </a:p>
        </p:txBody>
      </p:sp>
    </p:spTree>
    <p:extLst>
      <p:ext uri="{BB962C8B-B14F-4D97-AF65-F5344CB8AC3E}">
        <p14:creationId xmlns:p14="http://schemas.microsoft.com/office/powerpoint/2010/main" val="31486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5F30-B50C-445B-816B-07C91E2D570A}"/>
              </a:ext>
            </a:extLst>
          </p:cNvPr>
          <p:cNvSpPr>
            <a:spLocks noGrp="1"/>
          </p:cNvSpPr>
          <p:nvPr>
            <p:ph type="title"/>
          </p:nvPr>
        </p:nvSpPr>
        <p:spPr/>
        <p:txBody>
          <a:bodyPr/>
          <a:lstStyle/>
          <a:p>
            <a:r>
              <a:rPr lang="en-US"/>
              <a:t>SWA Prompt</a:t>
            </a:r>
          </a:p>
        </p:txBody>
      </p:sp>
      <p:sp>
        <p:nvSpPr>
          <p:cNvPr id="3" name="Content Placeholder 2">
            <a:extLst>
              <a:ext uri="{FF2B5EF4-FFF2-40B4-BE49-F238E27FC236}">
                <a16:creationId xmlns:a16="http://schemas.microsoft.com/office/drawing/2014/main" id="{BF123C96-8B55-4254-88FE-27630AE8E3CB}"/>
              </a:ext>
            </a:extLst>
          </p:cNvPr>
          <p:cNvSpPr>
            <a:spLocks noGrp="1"/>
          </p:cNvSpPr>
          <p:nvPr>
            <p:ph idx="1"/>
          </p:nvPr>
        </p:nvSpPr>
        <p:spPr/>
        <p:txBody>
          <a:bodyPr/>
          <a:lstStyle/>
          <a:p>
            <a:pPr marL="45720" indent="0">
              <a:buNone/>
            </a:pPr>
            <a:r>
              <a:rPr lang="en-US" dirty="0"/>
              <a:t>How do you think the dialogue would define heroism, that special something that makes heroes </a:t>
            </a:r>
            <a:r>
              <a:rPr lang="en-US" i="1" dirty="0" err="1"/>
              <a:t>heroes</a:t>
            </a:r>
            <a:r>
              <a:rPr lang="en-US" i="1" dirty="0"/>
              <a:t>?</a:t>
            </a:r>
            <a:r>
              <a:rPr lang="en-US" dirty="0"/>
              <a:t> Is male gender a requirement? What are heroes good for in the here and now? And what do </a:t>
            </a:r>
            <a:r>
              <a:rPr lang="en-US" i="1" dirty="0"/>
              <a:t>you</a:t>
            </a:r>
            <a:r>
              <a:rPr lang="en-US" dirty="0"/>
              <a:t> think a hero is?</a:t>
            </a:r>
          </a:p>
        </p:txBody>
      </p:sp>
    </p:spTree>
    <p:extLst>
      <p:ext uri="{BB962C8B-B14F-4D97-AF65-F5344CB8AC3E}">
        <p14:creationId xmlns:p14="http://schemas.microsoft.com/office/powerpoint/2010/main" val="293969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8945-AF7B-46F6-9BD1-AF1896A70375}"/>
              </a:ext>
            </a:extLst>
          </p:cNvPr>
          <p:cNvSpPr>
            <a:spLocks noGrp="1"/>
          </p:cNvSpPr>
          <p:nvPr>
            <p:ph type="title"/>
          </p:nvPr>
        </p:nvSpPr>
        <p:spPr/>
        <p:txBody>
          <a:bodyPr/>
          <a:lstStyle/>
          <a:p>
            <a:r>
              <a:rPr lang="en-US" dirty="0"/>
              <a:t>Competition and Its Discontents</a:t>
            </a:r>
          </a:p>
        </p:txBody>
      </p:sp>
      <p:sp>
        <p:nvSpPr>
          <p:cNvPr id="3" name="Text Placeholder 2">
            <a:extLst>
              <a:ext uri="{FF2B5EF4-FFF2-40B4-BE49-F238E27FC236}">
                <a16:creationId xmlns:a16="http://schemas.microsoft.com/office/drawing/2014/main" id="{2991B7E2-D72C-4E8A-A179-5B6BBDDA1F09}"/>
              </a:ext>
            </a:extLst>
          </p:cNvPr>
          <p:cNvSpPr>
            <a:spLocks noGrp="1"/>
          </p:cNvSpPr>
          <p:nvPr>
            <p:ph type="body" idx="1"/>
          </p:nvPr>
        </p:nvSpPr>
        <p:spPr/>
        <p:txBody>
          <a:bodyPr/>
          <a:lstStyle/>
          <a:p>
            <a:r>
              <a:rPr lang="en-US" dirty="0"/>
              <a:t>Emotion in Philostratus’ </a:t>
            </a:r>
            <a:r>
              <a:rPr lang="en-US" i="1" dirty="0"/>
              <a:t>Dialogue</a:t>
            </a:r>
            <a:endParaRPr lang="en-US" dirty="0"/>
          </a:p>
        </p:txBody>
      </p:sp>
    </p:spTree>
    <p:extLst>
      <p:ext uri="{BB962C8B-B14F-4D97-AF65-F5344CB8AC3E}">
        <p14:creationId xmlns:p14="http://schemas.microsoft.com/office/powerpoint/2010/main" val="172919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BE9A-80C9-4230-9776-32A53C8F54D8}"/>
              </a:ext>
            </a:extLst>
          </p:cNvPr>
          <p:cNvSpPr>
            <a:spLocks noGrp="1"/>
          </p:cNvSpPr>
          <p:nvPr>
            <p:ph type="title"/>
          </p:nvPr>
        </p:nvSpPr>
        <p:spPr/>
        <p:txBody>
          <a:bodyPr/>
          <a:lstStyle/>
          <a:p>
            <a:r>
              <a:rPr lang="en-US" dirty="0"/>
              <a:t>Arrow of Emulation</a:t>
            </a:r>
          </a:p>
        </p:txBody>
      </p:sp>
      <p:pic>
        <p:nvPicPr>
          <p:cNvPr id="10" name="Picture 9" descr="See title">
            <a:extLst>
              <a:ext uri="{FF2B5EF4-FFF2-40B4-BE49-F238E27FC236}">
                <a16:creationId xmlns:a16="http://schemas.microsoft.com/office/drawing/2014/main" id="{A3A7263F-FDAF-4DCC-9629-9C107DD50452}"/>
              </a:ext>
            </a:extLst>
          </p:cNvPr>
          <p:cNvPicPr>
            <a:picLocks noChangeAspect="1"/>
          </p:cNvPicPr>
          <p:nvPr/>
        </p:nvPicPr>
        <p:blipFill>
          <a:blip r:embed="rId3"/>
          <a:stretch>
            <a:fillRect/>
          </a:stretch>
        </p:blipFill>
        <p:spPr>
          <a:xfrm>
            <a:off x="373837" y="2917831"/>
            <a:ext cx="11441152" cy="1022337"/>
          </a:xfrm>
          <a:prstGeom prst="rect">
            <a:avLst/>
          </a:prstGeom>
        </p:spPr>
      </p:pic>
    </p:spTree>
    <p:extLst>
      <p:ext uri="{BB962C8B-B14F-4D97-AF65-F5344CB8AC3E}">
        <p14:creationId xmlns:p14="http://schemas.microsoft.com/office/powerpoint/2010/main" val="184672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2A7E-D234-4A82-878C-1FAF55E72654}"/>
              </a:ext>
            </a:extLst>
          </p:cNvPr>
          <p:cNvSpPr>
            <a:spLocks noGrp="1"/>
          </p:cNvSpPr>
          <p:nvPr>
            <p:ph type="title"/>
          </p:nvPr>
        </p:nvSpPr>
        <p:spPr>
          <a:xfrm>
            <a:off x="1573771" y="736753"/>
            <a:ext cx="9044464" cy="701731"/>
          </a:xfrm>
        </p:spPr>
        <p:txBody>
          <a:bodyPr/>
          <a:lstStyle/>
          <a:p>
            <a:r>
              <a:rPr lang="en-US" dirty="0"/>
              <a:t>Envy-Slander “Vicious Triangle” 1</a:t>
            </a:r>
          </a:p>
        </p:txBody>
      </p:sp>
      <p:sp>
        <p:nvSpPr>
          <p:cNvPr id="5" name="TextBox 4">
            <a:hlinkClick r:id="rId3"/>
            <a:extLst>
              <a:ext uri="{FF2B5EF4-FFF2-40B4-BE49-F238E27FC236}">
                <a16:creationId xmlns:a16="http://schemas.microsoft.com/office/drawing/2014/main" id="{62CE66CB-B732-496A-97EB-C01E57183A2B}"/>
              </a:ext>
            </a:extLst>
          </p:cNvPr>
          <p:cNvSpPr txBox="1"/>
          <p:nvPr/>
        </p:nvSpPr>
        <p:spPr>
          <a:xfrm>
            <a:off x="3625506" y="6236242"/>
            <a:ext cx="4937827" cy="400110"/>
          </a:xfrm>
          <a:prstGeom prst="rect">
            <a:avLst/>
          </a:prstGeom>
          <a:noFill/>
        </p:spPr>
        <p:txBody>
          <a:bodyPr wrap="none" rtlCol="0" anchor="b" anchorCtr="0">
            <a:spAutoFit/>
          </a:bodyPr>
          <a:lstStyle/>
          <a:p>
            <a:pPr algn="ctr"/>
            <a:r>
              <a:rPr lang="en-US" sz="2000" dirty="0">
                <a:solidFill>
                  <a:schemeClr val="tx1">
                    <a:lumMod val="50000"/>
                  </a:schemeClr>
                </a:solidFill>
                <a:latin typeface="Calibri" panose="020F0502020204030204" pitchFamily="34" charset="0"/>
                <a:cs typeface="Calibri" panose="020F0502020204030204" pitchFamily="34" charset="0"/>
              </a:rPr>
              <a:t>Cf. Lucian </a:t>
            </a:r>
            <a:r>
              <a:rPr lang="en-US" sz="2000" i="1" dirty="0">
                <a:solidFill>
                  <a:schemeClr val="tx1">
                    <a:lumMod val="50000"/>
                  </a:schemeClr>
                </a:solidFill>
                <a:latin typeface="Calibri" panose="020F0502020204030204" pitchFamily="34" charset="0"/>
                <a:cs typeface="Calibri" panose="020F0502020204030204" pitchFamily="34" charset="0"/>
              </a:rPr>
              <a:t>Slander</a:t>
            </a:r>
            <a:r>
              <a:rPr lang="en-US" sz="2000" dirty="0">
                <a:solidFill>
                  <a:schemeClr val="tx1">
                    <a:lumMod val="50000"/>
                  </a:schemeClr>
                </a:solidFill>
                <a:latin typeface="Calibri" panose="020F0502020204030204" pitchFamily="34" charset="0"/>
                <a:cs typeface="Calibri" panose="020F0502020204030204" pitchFamily="34" charset="0"/>
              </a:rPr>
              <a:t>; see Scholtz </a:t>
            </a:r>
            <a:r>
              <a:rPr lang="en-US" sz="2000" i="1" dirty="0">
                <a:solidFill>
                  <a:schemeClr val="tx1">
                    <a:lumMod val="50000"/>
                  </a:schemeClr>
                </a:solidFill>
                <a:latin typeface="Calibri" panose="020F0502020204030204" pitchFamily="34" charset="0"/>
                <a:cs typeface="Calibri" panose="020F0502020204030204" pitchFamily="34" charset="0"/>
              </a:rPr>
              <a:t>AJP</a:t>
            </a:r>
            <a:r>
              <a:rPr lang="en-US" sz="2000" dirty="0">
                <a:solidFill>
                  <a:schemeClr val="tx1">
                    <a:lumMod val="50000"/>
                  </a:schemeClr>
                </a:solidFill>
                <a:latin typeface="Calibri" panose="020F0502020204030204" pitchFamily="34" charset="0"/>
                <a:cs typeface="Calibri" panose="020F0502020204030204" pitchFamily="34" charset="0"/>
              </a:rPr>
              <a:t> 147.1 2026</a:t>
            </a:r>
            <a:endParaRPr lang="en-US" sz="2000" i="1" dirty="0">
              <a:solidFill>
                <a:schemeClr val="tx1">
                  <a:lumMod val="50000"/>
                </a:schemeClr>
              </a:solidFill>
              <a:latin typeface="Calibri" panose="020F0502020204030204" pitchFamily="34" charset="0"/>
              <a:cs typeface="Calibri" panose="020F0502020204030204" pitchFamily="34" charset="0"/>
            </a:endParaRPr>
          </a:p>
        </p:txBody>
      </p:sp>
      <p:grpSp>
        <p:nvGrpSpPr>
          <p:cNvPr id="13" name="Group 12" descr="Envy-slander vicious triangle. Rival A (source of slander), rival B (target of slander), powers that be (audience for slander)">
            <a:extLst>
              <a:ext uri="{FF2B5EF4-FFF2-40B4-BE49-F238E27FC236}">
                <a16:creationId xmlns:a16="http://schemas.microsoft.com/office/drawing/2014/main" id="{4A8F44B2-0F7E-4323-AF97-08EF5F7F5B26}"/>
              </a:ext>
            </a:extLst>
          </p:cNvPr>
          <p:cNvGrpSpPr/>
          <p:nvPr/>
        </p:nvGrpSpPr>
        <p:grpSpPr>
          <a:xfrm>
            <a:off x="2698294" y="1659522"/>
            <a:ext cx="6756177" cy="4399953"/>
            <a:chOff x="2698294" y="1659522"/>
            <a:chExt cx="6756177" cy="4399953"/>
          </a:xfrm>
        </p:grpSpPr>
        <p:sp>
          <p:nvSpPr>
            <p:cNvPr id="7" name="Isosceles Triangle 6">
              <a:extLst>
                <a:ext uri="{FF2B5EF4-FFF2-40B4-BE49-F238E27FC236}">
                  <a16:creationId xmlns:a16="http://schemas.microsoft.com/office/drawing/2014/main" id="{7E276D1E-6E8F-4901-8480-C36172EDB854}"/>
                </a:ext>
              </a:extLst>
            </p:cNvPr>
            <p:cNvSpPr/>
            <p:nvPr/>
          </p:nvSpPr>
          <p:spPr>
            <a:xfrm>
              <a:off x="4119741" y="2136809"/>
              <a:ext cx="3952519" cy="3407344"/>
            </a:xfrm>
            <a:prstGeom prst="triangle">
              <a:avLst/>
            </a:prstGeom>
            <a:noFill/>
            <a:ln w="12700">
              <a:solidFill>
                <a:schemeClr val="tx2"/>
              </a:solidFill>
            </a:ln>
            <a:effectLst/>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endParaRPr lang="en-US" sz="2000" dirty="0">
                <a:cs typeface="Calibri" panose="020F0502020204030204" pitchFamily="34" charset="0"/>
              </a:endParaRPr>
            </a:p>
          </p:txBody>
        </p:sp>
        <p:sp>
          <p:nvSpPr>
            <p:cNvPr id="8" name="TextBox 7">
              <a:extLst>
                <a:ext uri="{FF2B5EF4-FFF2-40B4-BE49-F238E27FC236}">
                  <a16:creationId xmlns:a16="http://schemas.microsoft.com/office/drawing/2014/main" id="{40D9AD56-9712-4795-9536-443A94708A0B}"/>
                </a:ext>
              </a:extLst>
            </p:cNvPr>
            <p:cNvSpPr txBox="1"/>
            <p:nvPr/>
          </p:nvSpPr>
          <p:spPr>
            <a:xfrm>
              <a:off x="3944304" y="1659522"/>
              <a:ext cx="4300216" cy="400110"/>
            </a:xfrm>
            <a:prstGeom prst="rect">
              <a:avLst/>
            </a:prstGeom>
            <a:noFill/>
          </p:spPr>
          <p:txBody>
            <a:bodyPr wrap="none" rtlCol="0" anchor="b" anchorCtr="0">
              <a:spAutoFit/>
            </a:bodyPr>
            <a:lstStyle/>
            <a:p>
              <a:pPr algn="ctr"/>
              <a:r>
                <a:rPr lang="en-US" sz="2000" dirty="0">
                  <a:solidFill>
                    <a:schemeClr val="tx2"/>
                  </a:solidFill>
                  <a:latin typeface="Calibri" panose="020F0502020204030204" pitchFamily="34" charset="0"/>
                  <a:cs typeface="Calibri" panose="020F0502020204030204" pitchFamily="34" charset="0"/>
                </a:rPr>
                <a:t>powers that be C (audience for slander)</a:t>
              </a:r>
            </a:p>
          </p:txBody>
        </p:sp>
        <p:sp>
          <p:nvSpPr>
            <p:cNvPr id="9" name="TextBox 8">
              <a:extLst>
                <a:ext uri="{FF2B5EF4-FFF2-40B4-BE49-F238E27FC236}">
                  <a16:creationId xmlns:a16="http://schemas.microsoft.com/office/drawing/2014/main" id="{A89F4FBD-407F-4BDF-9945-19ECCEEBF1B8}"/>
                </a:ext>
              </a:extLst>
            </p:cNvPr>
            <p:cNvSpPr txBox="1"/>
            <p:nvPr/>
          </p:nvSpPr>
          <p:spPr>
            <a:xfrm>
              <a:off x="2698294" y="5605708"/>
              <a:ext cx="2842893" cy="400110"/>
            </a:xfrm>
            <a:prstGeom prst="rect">
              <a:avLst/>
            </a:prstGeom>
            <a:noFill/>
          </p:spPr>
          <p:txBody>
            <a:bodyPr wrap="none" rtlCol="0" anchor="b" anchorCtr="0">
              <a:spAutoFit/>
            </a:bodyPr>
            <a:lstStyle/>
            <a:p>
              <a:pPr algn="ctr"/>
              <a:r>
                <a:rPr lang="en-US" sz="2000" dirty="0">
                  <a:solidFill>
                    <a:schemeClr val="tx2"/>
                  </a:solidFill>
                  <a:latin typeface="Calibri" panose="020F0502020204030204" pitchFamily="34" charset="0"/>
                  <a:cs typeface="Calibri" panose="020F0502020204030204" pitchFamily="34" charset="0"/>
                </a:rPr>
                <a:t>rival A (source of slander)</a:t>
              </a:r>
            </a:p>
          </p:txBody>
        </p:sp>
        <p:sp>
          <p:nvSpPr>
            <p:cNvPr id="10" name="TextBox 9">
              <a:extLst>
                <a:ext uri="{FF2B5EF4-FFF2-40B4-BE49-F238E27FC236}">
                  <a16:creationId xmlns:a16="http://schemas.microsoft.com/office/drawing/2014/main" id="{DCA4BDF8-F67A-4A9E-821B-0A22C32BC1B8}"/>
                </a:ext>
              </a:extLst>
            </p:cNvPr>
            <p:cNvSpPr txBox="1"/>
            <p:nvPr/>
          </p:nvSpPr>
          <p:spPr>
            <a:xfrm>
              <a:off x="6690061" y="5659365"/>
              <a:ext cx="2764410" cy="400110"/>
            </a:xfrm>
            <a:prstGeom prst="rect">
              <a:avLst/>
            </a:prstGeom>
            <a:noFill/>
          </p:spPr>
          <p:txBody>
            <a:bodyPr wrap="none" rtlCol="0" anchor="b" anchorCtr="0">
              <a:spAutoFit/>
            </a:bodyPr>
            <a:lstStyle/>
            <a:p>
              <a:pPr algn="ctr"/>
              <a:r>
                <a:rPr lang="en-US" sz="2000" dirty="0">
                  <a:solidFill>
                    <a:schemeClr val="tx2"/>
                  </a:solidFill>
                  <a:latin typeface="Calibri" panose="020F0502020204030204" pitchFamily="34" charset="0"/>
                  <a:cs typeface="Calibri" panose="020F0502020204030204" pitchFamily="34" charset="0"/>
                </a:rPr>
                <a:t>rival B (target of slander)</a:t>
              </a:r>
            </a:p>
          </p:txBody>
        </p:sp>
        <p:sp>
          <p:nvSpPr>
            <p:cNvPr id="12" name="TextBox 11">
              <a:extLst>
                <a:ext uri="{FF2B5EF4-FFF2-40B4-BE49-F238E27FC236}">
                  <a16:creationId xmlns:a16="http://schemas.microsoft.com/office/drawing/2014/main" id="{D1C24165-149B-47D7-A73C-7AC87CFF2101}"/>
                </a:ext>
              </a:extLst>
            </p:cNvPr>
            <p:cNvSpPr txBox="1"/>
            <p:nvPr/>
          </p:nvSpPr>
          <p:spPr>
            <a:xfrm>
              <a:off x="5658556" y="3840481"/>
              <a:ext cx="871713" cy="523220"/>
            </a:xfrm>
            <a:prstGeom prst="rect">
              <a:avLst/>
            </a:prstGeom>
            <a:noFill/>
          </p:spPr>
          <p:txBody>
            <a:bodyPr wrap="none" rtlCol="0" anchor="b" anchorCtr="0">
              <a:spAutoFit/>
            </a:bodyPr>
            <a:lstStyle/>
            <a:p>
              <a:pPr algn="ctr"/>
              <a:r>
                <a:rPr lang="en-US" sz="2800" dirty="0">
                  <a:solidFill>
                    <a:schemeClr val="tx2"/>
                  </a:solidFill>
                  <a:latin typeface="Calibri" panose="020F0502020204030204" pitchFamily="34" charset="0"/>
                  <a:cs typeface="Calibri" panose="020F0502020204030204" pitchFamily="34" charset="0"/>
                </a:rPr>
                <a:t>envy</a:t>
              </a:r>
            </a:p>
          </p:txBody>
        </p:sp>
      </p:grpSp>
    </p:spTree>
    <p:extLst>
      <p:ext uri="{BB962C8B-B14F-4D97-AF65-F5344CB8AC3E}">
        <p14:creationId xmlns:p14="http://schemas.microsoft.com/office/powerpoint/2010/main" val="302414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2A7E-D234-4A82-878C-1FAF55E72654}"/>
              </a:ext>
            </a:extLst>
          </p:cNvPr>
          <p:cNvSpPr>
            <a:spLocks noGrp="1"/>
          </p:cNvSpPr>
          <p:nvPr>
            <p:ph type="title"/>
          </p:nvPr>
        </p:nvSpPr>
        <p:spPr>
          <a:xfrm>
            <a:off x="1573771" y="736753"/>
            <a:ext cx="9044464" cy="701731"/>
          </a:xfrm>
        </p:spPr>
        <p:txBody>
          <a:bodyPr/>
          <a:lstStyle/>
          <a:p>
            <a:r>
              <a:rPr lang="en-US" dirty="0"/>
              <a:t>Envy-Slander “Vicious Triangle” 2</a:t>
            </a:r>
          </a:p>
        </p:txBody>
      </p:sp>
      <p:grpSp>
        <p:nvGrpSpPr>
          <p:cNvPr id="3" name="Group 2" descr="Envy-slander vicious triangle. Odysseus (source of slander), Palamedes (target of slander), Agamemnon (audience for slander)">
            <a:extLst>
              <a:ext uri="{FF2B5EF4-FFF2-40B4-BE49-F238E27FC236}">
                <a16:creationId xmlns:a16="http://schemas.microsoft.com/office/drawing/2014/main" id="{D7D64DA1-B831-4DC4-8B42-44A4622A15B0}"/>
              </a:ext>
            </a:extLst>
          </p:cNvPr>
          <p:cNvGrpSpPr/>
          <p:nvPr/>
        </p:nvGrpSpPr>
        <p:grpSpPr>
          <a:xfrm>
            <a:off x="2531679" y="1659522"/>
            <a:ext cx="7167989" cy="4399953"/>
            <a:chOff x="2531679" y="1659522"/>
            <a:chExt cx="7167989" cy="4399953"/>
          </a:xfrm>
        </p:grpSpPr>
        <p:sp>
          <p:nvSpPr>
            <p:cNvPr id="12" name="Isosceles Triangle 11">
              <a:extLst>
                <a:ext uri="{FF2B5EF4-FFF2-40B4-BE49-F238E27FC236}">
                  <a16:creationId xmlns:a16="http://schemas.microsoft.com/office/drawing/2014/main" id="{C31DB898-53A9-49AC-90B5-2E31A66C720C}"/>
                </a:ext>
              </a:extLst>
            </p:cNvPr>
            <p:cNvSpPr/>
            <p:nvPr/>
          </p:nvSpPr>
          <p:spPr>
            <a:xfrm>
              <a:off x="4119741" y="2136809"/>
              <a:ext cx="3952519" cy="3407344"/>
            </a:xfrm>
            <a:prstGeom prst="triangle">
              <a:avLst/>
            </a:prstGeom>
            <a:noFill/>
            <a:ln w="12700">
              <a:solidFill>
                <a:schemeClr val="tx2"/>
              </a:solidFill>
            </a:ln>
            <a:effectLst/>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endParaRPr lang="en-US" sz="2000" dirty="0">
                <a:cs typeface="Calibri" panose="020F0502020204030204" pitchFamily="34" charset="0"/>
              </a:endParaRPr>
            </a:p>
          </p:txBody>
        </p:sp>
        <p:sp>
          <p:nvSpPr>
            <p:cNvPr id="13" name="TextBox 12">
              <a:extLst>
                <a:ext uri="{FF2B5EF4-FFF2-40B4-BE49-F238E27FC236}">
                  <a16:creationId xmlns:a16="http://schemas.microsoft.com/office/drawing/2014/main" id="{FC810144-8E0A-4CC1-BF4B-EE976AEC3AC6}"/>
                </a:ext>
              </a:extLst>
            </p:cNvPr>
            <p:cNvSpPr txBox="1"/>
            <p:nvPr/>
          </p:nvSpPr>
          <p:spPr>
            <a:xfrm>
              <a:off x="4161288" y="1659522"/>
              <a:ext cx="3866251" cy="400110"/>
            </a:xfrm>
            <a:prstGeom prst="rect">
              <a:avLst/>
            </a:prstGeom>
            <a:noFill/>
          </p:spPr>
          <p:txBody>
            <a:bodyPr wrap="none" rtlCol="0" anchor="b" anchorCtr="0">
              <a:spAutoFit/>
            </a:bodyPr>
            <a:lstStyle/>
            <a:p>
              <a:pPr algn="ctr"/>
              <a:r>
                <a:rPr lang="en-US" sz="2000" dirty="0">
                  <a:solidFill>
                    <a:schemeClr val="tx2"/>
                  </a:solidFill>
                  <a:latin typeface="Calibri" panose="020F0502020204030204" pitchFamily="34" charset="0"/>
                  <a:cs typeface="Calibri" panose="020F0502020204030204" pitchFamily="34" charset="0"/>
                </a:rPr>
                <a:t>Agamemnon (audience for slander)</a:t>
              </a:r>
            </a:p>
          </p:txBody>
        </p:sp>
        <p:sp>
          <p:nvSpPr>
            <p:cNvPr id="14" name="TextBox 13">
              <a:extLst>
                <a:ext uri="{FF2B5EF4-FFF2-40B4-BE49-F238E27FC236}">
                  <a16:creationId xmlns:a16="http://schemas.microsoft.com/office/drawing/2014/main" id="{212C90B6-4873-4ACA-9600-87C7076261DF}"/>
                </a:ext>
              </a:extLst>
            </p:cNvPr>
            <p:cNvSpPr txBox="1"/>
            <p:nvPr/>
          </p:nvSpPr>
          <p:spPr>
            <a:xfrm>
              <a:off x="2531679" y="5605708"/>
              <a:ext cx="3176126" cy="400110"/>
            </a:xfrm>
            <a:prstGeom prst="rect">
              <a:avLst/>
            </a:prstGeom>
            <a:noFill/>
          </p:spPr>
          <p:txBody>
            <a:bodyPr wrap="none" rtlCol="0" anchor="b" anchorCtr="0">
              <a:spAutoFit/>
            </a:bodyPr>
            <a:lstStyle/>
            <a:p>
              <a:pPr algn="ctr"/>
              <a:r>
                <a:rPr lang="en-US" sz="2000" dirty="0">
                  <a:solidFill>
                    <a:schemeClr val="tx2"/>
                  </a:solidFill>
                  <a:latin typeface="Calibri" panose="020F0502020204030204" pitchFamily="34" charset="0"/>
                  <a:cs typeface="Calibri" panose="020F0502020204030204" pitchFamily="34" charset="0"/>
                </a:rPr>
                <a:t>Odysseus (source of slander)</a:t>
              </a:r>
            </a:p>
          </p:txBody>
        </p:sp>
        <p:sp>
          <p:nvSpPr>
            <p:cNvPr id="15" name="TextBox 14">
              <a:extLst>
                <a:ext uri="{FF2B5EF4-FFF2-40B4-BE49-F238E27FC236}">
                  <a16:creationId xmlns:a16="http://schemas.microsoft.com/office/drawing/2014/main" id="{07188CB6-31A9-4C70-A805-A995BEA21CE7}"/>
                </a:ext>
              </a:extLst>
            </p:cNvPr>
            <p:cNvSpPr txBox="1"/>
            <p:nvPr/>
          </p:nvSpPr>
          <p:spPr>
            <a:xfrm>
              <a:off x="6444866" y="5659365"/>
              <a:ext cx="3254802" cy="400110"/>
            </a:xfrm>
            <a:prstGeom prst="rect">
              <a:avLst/>
            </a:prstGeom>
            <a:noFill/>
          </p:spPr>
          <p:txBody>
            <a:bodyPr wrap="none" rtlCol="0" anchor="b" anchorCtr="0">
              <a:spAutoFit/>
            </a:bodyPr>
            <a:lstStyle/>
            <a:p>
              <a:pPr algn="ctr"/>
              <a:r>
                <a:rPr lang="en-US" sz="2000" dirty="0">
                  <a:solidFill>
                    <a:schemeClr val="tx2"/>
                  </a:solidFill>
                  <a:latin typeface="Calibri" panose="020F0502020204030204" pitchFamily="34" charset="0"/>
                  <a:cs typeface="Calibri" panose="020F0502020204030204" pitchFamily="34" charset="0"/>
                </a:rPr>
                <a:t>Palamedes (target of slander)</a:t>
              </a:r>
            </a:p>
          </p:txBody>
        </p:sp>
        <p:sp>
          <p:nvSpPr>
            <p:cNvPr id="8" name="TextBox 7">
              <a:extLst>
                <a:ext uri="{FF2B5EF4-FFF2-40B4-BE49-F238E27FC236}">
                  <a16:creationId xmlns:a16="http://schemas.microsoft.com/office/drawing/2014/main" id="{849EC02C-83D0-4552-8715-AF834DFABCB3}"/>
                </a:ext>
              </a:extLst>
            </p:cNvPr>
            <p:cNvSpPr txBox="1"/>
            <p:nvPr/>
          </p:nvSpPr>
          <p:spPr>
            <a:xfrm>
              <a:off x="5658556" y="3840481"/>
              <a:ext cx="871713" cy="523220"/>
            </a:xfrm>
            <a:prstGeom prst="rect">
              <a:avLst/>
            </a:prstGeom>
            <a:noFill/>
          </p:spPr>
          <p:txBody>
            <a:bodyPr wrap="none" rtlCol="0" anchor="b" anchorCtr="0">
              <a:spAutoFit/>
            </a:bodyPr>
            <a:lstStyle/>
            <a:p>
              <a:pPr algn="ctr"/>
              <a:r>
                <a:rPr lang="en-US" sz="2800" dirty="0">
                  <a:solidFill>
                    <a:schemeClr val="tx2"/>
                  </a:solidFill>
                  <a:latin typeface="Calibri" panose="020F0502020204030204" pitchFamily="34" charset="0"/>
                  <a:cs typeface="Calibri" panose="020F0502020204030204" pitchFamily="34" charset="0"/>
                </a:rPr>
                <a:t>envy</a:t>
              </a:r>
            </a:p>
          </p:txBody>
        </p:sp>
      </p:grpSp>
    </p:spTree>
    <p:extLst>
      <p:ext uri="{BB962C8B-B14F-4D97-AF65-F5344CB8AC3E}">
        <p14:creationId xmlns:p14="http://schemas.microsoft.com/office/powerpoint/2010/main" val="224345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2A7E-D234-4A82-878C-1FAF55E72654}"/>
              </a:ext>
            </a:extLst>
          </p:cNvPr>
          <p:cNvSpPr>
            <a:spLocks noGrp="1"/>
          </p:cNvSpPr>
          <p:nvPr>
            <p:ph type="title"/>
          </p:nvPr>
        </p:nvSpPr>
        <p:spPr>
          <a:xfrm>
            <a:off x="1573771" y="736753"/>
            <a:ext cx="9044464" cy="701731"/>
          </a:xfrm>
        </p:spPr>
        <p:txBody>
          <a:bodyPr/>
          <a:lstStyle/>
          <a:p>
            <a:r>
              <a:rPr lang="en-US" dirty="0"/>
              <a:t>Envy-Slander “Vicious Triangle” 3</a:t>
            </a:r>
          </a:p>
        </p:txBody>
      </p:sp>
      <p:grpSp>
        <p:nvGrpSpPr>
          <p:cNvPr id="3" name="Group 2" descr="Envy-slander vicious triangle. Odysseus (source of slander), Palamedes (target of slander), Agamemnon (audience for slander)">
            <a:extLst>
              <a:ext uri="{FF2B5EF4-FFF2-40B4-BE49-F238E27FC236}">
                <a16:creationId xmlns:a16="http://schemas.microsoft.com/office/drawing/2014/main" id="{D7D64DA1-B831-4DC4-8B42-44A4622A15B0}"/>
              </a:ext>
            </a:extLst>
          </p:cNvPr>
          <p:cNvGrpSpPr/>
          <p:nvPr/>
        </p:nvGrpSpPr>
        <p:grpSpPr>
          <a:xfrm>
            <a:off x="2229389" y="1659522"/>
            <a:ext cx="7562778" cy="4399953"/>
            <a:chOff x="2229389" y="1659522"/>
            <a:chExt cx="7562778" cy="4399953"/>
          </a:xfrm>
        </p:grpSpPr>
        <p:sp>
          <p:nvSpPr>
            <p:cNvPr id="12" name="Isosceles Triangle 11">
              <a:extLst>
                <a:ext uri="{FF2B5EF4-FFF2-40B4-BE49-F238E27FC236}">
                  <a16:creationId xmlns:a16="http://schemas.microsoft.com/office/drawing/2014/main" id="{C31DB898-53A9-49AC-90B5-2E31A66C720C}"/>
                </a:ext>
              </a:extLst>
            </p:cNvPr>
            <p:cNvSpPr/>
            <p:nvPr/>
          </p:nvSpPr>
          <p:spPr>
            <a:xfrm>
              <a:off x="4119741" y="2136809"/>
              <a:ext cx="3952519" cy="3407344"/>
            </a:xfrm>
            <a:prstGeom prst="triangle">
              <a:avLst/>
            </a:prstGeom>
            <a:noFill/>
            <a:ln w="12700">
              <a:solidFill>
                <a:schemeClr val="tx2"/>
              </a:solidFill>
            </a:ln>
            <a:effectLst/>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endParaRPr lang="en-US" sz="2000" dirty="0">
                <a:cs typeface="Calibri" panose="020F0502020204030204" pitchFamily="34" charset="0"/>
              </a:endParaRPr>
            </a:p>
          </p:txBody>
        </p:sp>
        <p:sp>
          <p:nvSpPr>
            <p:cNvPr id="13" name="TextBox 12">
              <a:extLst>
                <a:ext uri="{FF2B5EF4-FFF2-40B4-BE49-F238E27FC236}">
                  <a16:creationId xmlns:a16="http://schemas.microsoft.com/office/drawing/2014/main" id="{FC810144-8E0A-4CC1-BF4B-EE976AEC3AC6}"/>
                </a:ext>
              </a:extLst>
            </p:cNvPr>
            <p:cNvSpPr txBox="1"/>
            <p:nvPr/>
          </p:nvSpPr>
          <p:spPr>
            <a:xfrm>
              <a:off x="4032538" y="1659522"/>
              <a:ext cx="4123758" cy="400110"/>
            </a:xfrm>
            <a:prstGeom prst="rect">
              <a:avLst/>
            </a:prstGeom>
            <a:noFill/>
          </p:spPr>
          <p:txBody>
            <a:bodyPr wrap="none" rtlCol="0" anchor="b" anchorCtr="0">
              <a:spAutoFit/>
            </a:bodyPr>
            <a:lstStyle/>
            <a:p>
              <a:pPr algn="ctr"/>
              <a:r>
                <a:rPr lang="en-US" sz="2000" dirty="0">
                  <a:solidFill>
                    <a:schemeClr val="tx2"/>
                  </a:solidFill>
                  <a:latin typeface="Calibri" panose="020F0502020204030204" pitchFamily="34" charset="0"/>
                  <a:cs typeface="Calibri" panose="020F0502020204030204" pitchFamily="34" charset="0"/>
                </a:rPr>
                <a:t>Olympic judges (audience for slander)</a:t>
              </a:r>
            </a:p>
          </p:txBody>
        </p:sp>
        <p:sp>
          <p:nvSpPr>
            <p:cNvPr id="14" name="TextBox 13">
              <a:extLst>
                <a:ext uri="{FF2B5EF4-FFF2-40B4-BE49-F238E27FC236}">
                  <a16:creationId xmlns:a16="http://schemas.microsoft.com/office/drawing/2014/main" id="{212C90B6-4873-4ACA-9600-87C7076261DF}"/>
                </a:ext>
              </a:extLst>
            </p:cNvPr>
            <p:cNvSpPr txBox="1"/>
            <p:nvPr/>
          </p:nvSpPr>
          <p:spPr>
            <a:xfrm>
              <a:off x="2229389" y="5605708"/>
              <a:ext cx="3780715" cy="400110"/>
            </a:xfrm>
            <a:prstGeom prst="rect">
              <a:avLst/>
            </a:prstGeom>
            <a:noFill/>
          </p:spPr>
          <p:txBody>
            <a:bodyPr wrap="none" rtlCol="0" anchor="b" anchorCtr="0">
              <a:spAutoFit/>
            </a:bodyPr>
            <a:lstStyle/>
            <a:p>
              <a:pPr algn="ctr"/>
              <a:r>
                <a:rPr lang="en-US" sz="2000" dirty="0">
                  <a:solidFill>
                    <a:schemeClr val="tx2"/>
                  </a:solidFill>
                  <a:latin typeface="Calibri" panose="020F0502020204030204" pitchFamily="34" charset="0"/>
                  <a:cs typeface="Calibri" panose="020F0502020204030204" pitchFamily="34" charset="0"/>
                </a:rPr>
                <a:t>Olympic judges (source of slander)</a:t>
              </a:r>
            </a:p>
          </p:txBody>
        </p:sp>
        <p:sp>
          <p:nvSpPr>
            <p:cNvPr id="15" name="TextBox 14">
              <a:extLst>
                <a:ext uri="{FF2B5EF4-FFF2-40B4-BE49-F238E27FC236}">
                  <a16:creationId xmlns:a16="http://schemas.microsoft.com/office/drawing/2014/main" id="{07188CB6-31A9-4C70-A805-A995BEA21CE7}"/>
                </a:ext>
              </a:extLst>
            </p:cNvPr>
            <p:cNvSpPr txBox="1"/>
            <p:nvPr/>
          </p:nvSpPr>
          <p:spPr>
            <a:xfrm>
              <a:off x="6352378" y="5659365"/>
              <a:ext cx="3439789" cy="400110"/>
            </a:xfrm>
            <a:prstGeom prst="rect">
              <a:avLst/>
            </a:prstGeom>
            <a:noFill/>
          </p:spPr>
          <p:txBody>
            <a:bodyPr wrap="none" rtlCol="0" anchor="b" anchorCtr="0">
              <a:spAutoFit/>
            </a:bodyPr>
            <a:lstStyle/>
            <a:p>
              <a:pPr algn="ctr"/>
              <a:r>
                <a:rPr lang="en-US" sz="2000" dirty="0">
                  <a:solidFill>
                    <a:schemeClr val="tx2"/>
                  </a:solidFill>
                  <a:latin typeface="Calibri" panose="020F0502020204030204" pitchFamily="34" charset="0"/>
                  <a:cs typeface="Calibri" panose="020F0502020204030204" pitchFamily="34" charset="0"/>
                </a:rPr>
                <a:t>Helix athlete (target of slander)</a:t>
              </a:r>
            </a:p>
          </p:txBody>
        </p:sp>
        <p:sp>
          <p:nvSpPr>
            <p:cNvPr id="8" name="TextBox 7">
              <a:extLst>
                <a:ext uri="{FF2B5EF4-FFF2-40B4-BE49-F238E27FC236}">
                  <a16:creationId xmlns:a16="http://schemas.microsoft.com/office/drawing/2014/main" id="{849EC02C-83D0-4552-8715-AF834DFABCB3}"/>
                </a:ext>
              </a:extLst>
            </p:cNvPr>
            <p:cNvSpPr txBox="1"/>
            <p:nvPr/>
          </p:nvSpPr>
          <p:spPr>
            <a:xfrm>
              <a:off x="5658556" y="3840481"/>
              <a:ext cx="871713" cy="523220"/>
            </a:xfrm>
            <a:prstGeom prst="rect">
              <a:avLst/>
            </a:prstGeom>
            <a:noFill/>
          </p:spPr>
          <p:txBody>
            <a:bodyPr wrap="none" rtlCol="0" anchor="b" anchorCtr="0">
              <a:spAutoFit/>
            </a:bodyPr>
            <a:lstStyle/>
            <a:p>
              <a:pPr algn="ctr"/>
              <a:r>
                <a:rPr lang="en-US" sz="2800" dirty="0">
                  <a:solidFill>
                    <a:schemeClr val="tx2"/>
                  </a:solidFill>
                  <a:latin typeface="Calibri" panose="020F0502020204030204" pitchFamily="34" charset="0"/>
                  <a:cs typeface="Calibri" panose="020F0502020204030204" pitchFamily="34" charset="0"/>
                </a:rPr>
                <a:t>envy</a:t>
              </a:r>
            </a:p>
          </p:txBody>
        </p:sp>
      </p:grpSp>
    </p:spTree>
    <p:extLst>
      <p:ext uri="{BB962C8B-B14F-4D97-AF65-F5344CB8AC3E}">
        <p14:creationId xmlns:p14="http://schemas.microsoft.com/office/powerpoint/2010/main" val="314436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AA8FA-7869-461B-ABFE-7AB4DD9B523E}"/>
              </a:ext>
            </a:extLst>
          </p:cNvPr>
          <p:cNvSpPr>
            <a:spLocks noGrp="1"/>
          </p:cNvSpPr>
          <p:nvPr>
            <p:ph type="title"/>
          </p:nvPr>
        </p:nvSpPr>
        <p:spPr/>
        <p:txBody>
          <a:bodyPr/>
          <a:lstStyle/>
          <a:p>
            <a:r>
              <a:rPr lang="en-US" dirty="0"/>
              <a:t>Discussion 2</a:t>
            </a:r>
          </a:p>
        </p:txBody>
      </p:sp>
      <p:sp>
        <p:nvSpPr>
          <p:cNvPr id="3" name="Text Placeholder 2">
            <a:extLst>
              <a:ext uri="{FF2B5EF4-FFF2-40B4-BE49-F238E27FC236}">
                <a16:creationId xmlns:a16="http://schemas.microsoft.com/office/drawing/2014/main" id="{9CDCCA40-E65B-4ACD-9899-C5434E00EE20}"/>
              </a:ext>
            </a:extLst>
          </p:cNvPr>
          <p:cNvSpPr>
            <a:spLocks noGrp="1"/>
          </p:cNvSpPr>
          <p:nvPr>
            <p:ph type="body" idx="1"/>
          </p:nvPr>
        </p:nvSpPr>
        <p:spPr/>
        <p:txBody>
          <a:bodyPr/>
          <a:lstStyle/>
          <a:p>
            <a:r>
              <a:rPr lang="en-US" dirty="0"/>
              <a:t>Philostratus’ </a:t>
            </a:r>
            <a:r>
              <a:rPr lang="en-US" i="1" dirty="0"/>
              <a:t>Dialogue</a:t>
            </a:r>
            <a:r>
              <a:rPr lang="en-US" dirty="0"/>
              <a:t> as a Sophistic Text?</a:t>
            </a:r>
          </a:p>
        </p:txBody>
      </p:sp>
    </p:spTree>
    <p:extLst>
      <p:ext uri="{BB962C8B-B14F-4D97-AF65-F5344CB8AC3E}">
        <p14:creationId xmlns:p14="http://schemas.microsoft.com/office/powerpoint/2010/main" val="18674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09F6-E104-46BB-B874-97CB96AB4DB5}"/>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BDD83DD1-E62A-4712-8FC8-6CB9B34D399A}"/>
              </a:ext>
            </a:extLst>
          </p:cNvPr>
          <p:cNvSpPr>
            <a:spLocks noGrp="1"/>
          </p:cNvSpPr>
          <p:nvPr>
            <p:ph idx="1"/>
          </p:nvPr>
        </p:nvSpPr>
        <p:spPr/>
        <p:txBody>
          <a:bodyPr/>
          <a:lstStyle/>
          <a:p>
            <a:pPr marL="45720" indent="0">
              <a:buNone/>
            </a:pPr>
            <a:r>
              <a:rPr lang="en-US" dirty="0"/>
              <a:t>What is it, to be a hero ?</a:t>
            </a:r>
          </a:p>
          <a:p>
            <a:pPr lvl="1"/>
            <a:r>
              <a:rPr lang="en-US" dirty="0"/>
              <a:t>Quickly write down something, anything, that says what you think</a:t>
            </a:r>
          </a:p>
        </p:txBody>
      </p:sp>
    </p:spTree>
    <p:extLst>
      <p:ext uri="{BB962C8B-B14F-4D97-AF65-F5344CB8AC3E}">
        <p14:creationId xmlns:p14="http://schemas.microsoft.com/office/powerpoint/2010/main" val="49567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34DD2-3089-4061-8485-0C023F82533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 y="4084"/>
            <a:ext cx="12188825" cy="5543550"/>
          </a:xfrm>
          <a:prstGeom prst="rect">
            <a:avLst/>
          </a:prstGeom>
        </p:spPr>
      </p:pic>
      <p:sp>
        <p:nvSpPr>
          <p:cNvPr id="5" name="Title 4">
            <a:hlinkClick r:id="rId4"/>
            <a:extLst>
              <a:ext uri="{FF2B5EF4-FFF2-40B4-BE49-F238E27FC236}">
                <a16:creationId xmlns:a16="http://schemas.microsoft.com/office/drawing/2014/main" id="{CCBCEA31-EE28-437A-B62F-02680F54894F}"/>
              </a:ext>
            </a:extLst>
          </p:cNvPr>
          <p:cNvSpPr txBox="1">
            <a:spLocks noGrp="1"/>
          </p:cNvSpPr>
          <p:nvPr>
            <p:ph type="title" idx="4294967295"/>
          </p:nvPr>
        </p:nvSpPr>
        <p:spPr>
          <a:xfrm>
            <a:off x="1850289" y="5682214"/>
            <a:ext cx="8491427" cy="867930"/>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spcBef>
                <a:spcPts val="0"/>
              </a:spcBef>
              <a:defRPr/>
            </a:pPr>
            <a:r>
              <a:rPr lang="en-US" sz="3200" dirty="0">
                <a:solidFill>
                  <a:schemeClr val="bg1"/>
                </a:solidFill>
                <a:latin typeface="+mn-lt"/>
                <a:ea typeface="+mn-ea"/>
                <a:cs typeface="+mn-cs"/>
              </a:rPr>
              <a:t>How does that differ from what you think?</a:t>
            </a:r>
            <a:br>
              <a:rPr lang="en-US" sz="3200" dirty="0">
                <a:solidFill>
                  <a:schemeClr val="bg1"/>
                </a:solidFill>
                <a:latin typeface="+mn-lt"/>
                <a:ea typeface="+mn-ea"/>
                <a:cs typeface="+mn-cs"/>
              </a:rPr>
            </a:br>
            <a:r>
              <a:rPr lang="en-US" sz="2400" dirty="0">
                <a:solidFill>
                  <a:schemeClr val="bg1"/>
                </a:solidFill>
                <a:latin typeface="+mn-lt"/>
                <a:ea typeface="+mn-ea"/>
                <a:cs typeface="+mn-cs"/>
              </a:rPr>
              <a:t>(YouTube: MARVEL | What is it, to be a hero ?)</a:t>
            </a:r>
            <a:endParaRPr lang="en-US" sz="3200" dirty="0">
              <a:solidFill>
                <a:schemeClr val="bg1"/>
              </a:solidFill>
              <a:latin typeface="+mn-lt"/>
              <a:ea typeface="+mn-ea"/>
              <a:cs typeface="+mn-cs"/>
            </a:endParaRPr>
          </a:p>
        </p:txBody>
      </p:sp>
    </p:spTree>
    <p:extLst>
      <p:ext uri="{BB962C8B-B14F-4D97-AF65-F5344CB8AC3E}">
        <p14:creationId xmlns:p14="http://schemas.microsoft.com/office/powerpoint/2010/main" val="268931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F704-3CDE-4B18-881A-BC853C6FB979}"/>
              </a:ext>
            </a:extLst>
          </p:cNvPr>
          <p:cNvSpPr>
            <a:spLocks noGrp="1"/>
          </p:cNvSpPr>
          <p:nvPr>
            <p:ph type="title"/>
          </p:nvPr>
        </p:nvSpPr>
        <p:spPr>
          <a:xfrm>
            <a:off x="1217931" y="274638"/>
            <a:ext cx="9756141" cy="1325562"/>
          </a:xfrm>
        </p:spPr>
        <p:txBody>
          <a:bodyPr/>
          <a:lstStyle/>
          <a:p>
            <a:r>
              <a:rPr lang="en-US" dirty="0"/>
              <a:t>Agenda</a:t>
            </a:r>
          </a:p>
        </p:txBody>
      </p:sp>
      <p:sp>
        <p:nvSpPr>
          <p:cNvPr id="3" name="Content Placeholder 2">
            <a:extLst>
              <a:ext uri="{FF2B5EF4-FFF2-40B4-BE49-F238E27FC236}">
                <a16:creationId xmlns:a16="http://schemas.microsoft.com/office/drawing/2014/main" id="{F67FBD70-974D-468F-943F-35BBBDC56E72}"/>
              </a:ext>
            </a:extLst>
          </p:cNvPr>
          <p:cNvSpPr>
            <a:spLocks noGrp="1"/>
          </p:cNvSpPr>
          <p:nvPr>
            <p:ph idx="1"/>
          </p:nvPr>
        </p:nvSpPr>
        <p:spPr>
          <a:xfrm>
            <a:off x="1217613" y="1828800"/>
            <a:ext cx="7177449" cy="4343400"/>
          </a:xfrm>
        </p:spPr>
        <p:txBody>
          <a:bodyPr>
            <a:normAutofit fontScale="85000" lnSpcReduction="10000"/>
          </a:bodyPr>
          <a:lstStyle/>
          <a:p>
            <a:pPr lvl="0"/>
            <a:r>
              <a:rPr lang="en-US" dirty="0"/>
              <a:t>Introduction</a:t>
            </a:r>
          </a:p>
          <a:p>
            <a:pPr lvl="1"/>
            <a:r>
              <a:rPr lang="en-US" dirty="0"/>
              <a:t>Philostratus’ </a:t>
            </a:r>
            <a:r>
              <a:rPr lang="en-US" i="1" dirty="0"/>
              <a:t>Dialogue on Heroes</a:t>
            </a:r>
          </a:p>
          <a:p>
            <a:pPr lvl="0"/>
            <a:r>
              <a:rPr lang="en-US" dirty="0"/>
              <a:t>Discussion 1</a:t>
            </a:r>
          </a:p>
          <a:p>
            <a:pPr lvl="1"/>
            <a:r>
              <a:rPr lang="en-US" dirty="0"/>
              <a:t>What Are Heroes For?</a:t>
            </a:r>
          </a:p>
          <a:p>
            <a:pPr lvl="0"/>
            <a:r>
              <a:rPr lang="en-US" dirty="0"/>
              <a:t>Competition and Its Discontents</a:t>
            </a:r>
          </a:p>
          <a:p>
            <a:pPr lvl="1"/>
            <a:r>
              <a:rPr lang="en-US" dirty="0"/>
              <a:t>Emotion in Philostratus’ </a:t>
            </a:r>
            <a:r>
              <a:rPr lang="en-US" i="1" dirty="0"/>
              <a:t>Dialogue</a:t>
            </a:r>
          </a:p>
          <a:p>
            <a:pPr lvl="0"/>
            <a:r>
              <a:rPr lang="en-US" dirty="0"/>
              <a:t>Discussion 2</a:t>
            </a:r>
          </a:p>
          <a:p>
            <a:pPr lvl="1"/>
            <a:r>
              <a:rPr lang="en-US" dirty="0"/>
              <a:t>Philostratus’ </a:t>
            </a:r>
            <a:r>
              <a:rPr lang="en-US" i="1" dirty="0"/>
              <a:t>Dialogue</a:t>
            </a:r>
            <a:r>
              <a:rPr lang="en-US" dirty="0"/>
              <a:t> as a Sophistic Text?</a:t>
            </a:r>
          </a:p>
        </p:txBody>
      </p:sp>
      <p:pic>
        <p:nvPicPr>
          <p:cNvPr id="4" name="Picture 2">
            <a:extLst>
              <a:ext uri="{FF2B5EF4-FFF2-40B4-BE49-F238E27FC236}">
                <a16:creationId xmlns:a16="http://schemas.microsoft.com/office/drawing/2014/main" id="{0D8201FA-455D-463B-9962-B57BBB16E08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063" y="1833285"/>
            <a:ext cx="2580745" cy="345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42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A3D6B-4971-4BDD-A5D1-0BFCDE0136D7}"/>
              </a:ext>
            </a:extLst>
          </p:cNvPr>
          <p:cNvSpPr>
            <a:spLocks noGrp="1"/>
          </p:cNvSpPr>
          <p:nvPr>
            <p:ph type="title"/>
          </p:nvPr>
        </p:nvSpPr>
        <p:spPr/>
        <p:txBody>
          <a:bodyPr>
            <a:normAutofit/>
          </a:bodyPr>
          <a:lstStyle/>
          <a:p>
            <a:r>
              <a:rPr lang="en-US" dirty="0"/>
              <a:t>Introduction</a:t>
            </a:r>
          </a:p>
        </p:txBody>
      </p:sp>
      <p:sp>
        <p:nvSpPr>
          <p:cNvPr id="3" name="Text Placeholder 2">
            <a:extLst>
              <a:ext uri="{FF2B5EF4-FFF2-40B4-BE49-F238E27FC236}">
                <a16:creationId xmlns:a16="http://schemas.microsoft.com/office/drawing/2014/main" id="{24E25C9F-C5CB-467E-9C64-297E3D067CBB}"/>
              </a:ext>
            </a:extLst>
          </p:cNvPr>
          <p:cNvSpPr>
            <a:spLocks noGrp="1"/>
          </p:cNvSpPr>
          <p:nvPr>
            <p:ph type="body" idx="1"/>
          </p:nvPr>
        </p:nvSpPr>
        <p:spPr/>
        <p:txBody>
          <a:bodyPr/>
          <a:lstStyle/>
          <a:p>
            <a:r>
              <a:rPr lang="en-US" dirty="0"/>
              <a:t>Philostratus’ </a:t>
            </a:r>
            <a:r>
              <a:rPr lang="en-US" i="1" dirty="0"/>
              <a:t>Dialogue on Heroes</a:t>
            </a:r>
            <a:endParaRPr lang="en-US" dirty="0"/>
          </a:p>
        </p:txBody>
      </p:sp>
    </p:spTree>
    <p:extLst>
      <p:ext uri="{BB962C8B-B14F-4D97-AF65-F5344CB8AC3E}">
        <p14:creationId xmlns:p14="http://schemas.microsoft.com/office/powerpoint/2010/main" val="365007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BD89-55C7-436B-A416-1099D6F9340F}"/>
              </a:ext>
            </a:extLst>
          </p:cNvPr>
          <p:cNvSpPr>
            <a:spLocks noGrp="1"/>
          </p:cNvSpPr>
          <p:nvPr>
            <p:ph type="title"/>
          </p:nvPr>
        </p:nvSpPr>
        <p:spPr/>
        <p:txBody>
          <a:bodyPr/>
          <a:lstStyle/>
          <a:p>
            <a:r>
              <a:rPr lang="en-US" dirty="0"/>
              <a:t>Philostratus’ </a:t>
            </a:r>
            <a:r>
              <a:rPr lang="en-US" i="1" dirty="0"/>
              <a:t>Heroes</a:t>
            </a:r>
            <a:r>
              <a:rPr lang="en-US" dirty="0"/>
              <a:t>, Intro 1</a:t>
            </a:r>
          </a:p>
        </p:txBody>
      </p:sp>
      <p:sp>
        <p:nvSpPr>
          <p:cNvPr id="3" name="Content Placeholder 2">
            <a:extLst>
              <a:ext uri="{FF2B5EF4-FFF2-40B4-BE49-F238E27FC236}">
                <a16:creationId xmlns:a16="http://schemas.microsoft.com/office/drawing/2014/main" id="{6B42B631-8C10-46BF-9F27-C1090BE00262}"/>
              </a:ext>
            </a:extLst>
          </p:cNvPr>
          <p:cNvSpPr>
            <a:spLocks noGrp="1"/>
          </p:cNvSpPr>
          <p:nvPr>
            <p:ph idx="1"/>
          </p:nvPr>
        </p:nvSpPr>
        <p:spPr>
          <a:xfrm>
            <a:off x="1217931" y="1828800"/>
            <a:ext cx="5538345" cy="4343400"/>
          </a:xfrm>
        </p:spPr>
        <p:txBody>
          <a:bodyPr>
            <a:normAutofit lnSpcReduction="10000"/>
          </a:bodyPr>
          <a:lstStyle/>
          <a:p>
            <a:r>
              <a:rPr lang="en-US" dirty="0"/>
              <a:t>Author</a:t>
            </a:r>
          </a:p>
          <a:p>
            <a:pPr lvl="1"/>
            <a:r>
              <a:rPr lang="en-US" dirty="0"/>
              <a:t>Philostratus (again)</a:t>
            </a:r>
          </a:p>
          <a:p>
            <a:r>
              <a:rPr lang="en-US" dirty="0"/>
              <a:t>Date of composition</a:t>
            </a:r>
          </a:p>
          <a:p>
            <a:pPr lvl="1"/>
            <a:r>
              <a:rPr lang="en-US" dirty="0"/>
              <a:t>222–225 CE</a:t>
            </a:r>
          </a:p>
          <a:p>
            <a:r>
              <a:rPr lang="en-US" dirty="0"/>
              <a:t>Setting</a:t>
            </a:r>
          </a:p>
          <a:p>
            <a:pPr lvl="1"/>
            <a:r>
              <a:rPr lang="en-US" dirty="0" err="1"/>
              <a:t>Elaious</a:t>
            </a:r>
            <a:endParaRPr lang="en-US" dirty="0"/>
          </a:p>
          <a:p>
            <a:pPr lvl="1"/>
            <a:r>
              <a:rPr lang="en-US" dirty="0"/>
              <a:t>Author’s here and now</a:t>
            </a:r>
          </a:p>
        </p:txBody>
      </p:sp>
      <p:grpSp>
        <p:nvGrpSpPr>
          <p:cNvPr id="27" name="Group 26" descr="Map showing western Anatolia and eastern Mediterranean, with Elaeus, Troy, Mysia, Phoenicia">
            <a:extLst>
              <a:ext uri="{FF2B5EF4-FFF2-40B4-BE49-F238E27FC236}">
                <a16:creationId xmlns:a16="http://schemas.microsoft.com/office/drawing/2014/main" id="{6D44F4B9-5FF6-411B-84D6-BB48EE0104AE}"/>
              </a:ext>
            </a:extLst>
          </p:cNvPr>
          <p:cNvGrpSpPr/>
          <p:nvPr/>
        </p:nvGrpSpPr>
        <p:grpSpPr>
          <a:xfrm>
            <a:off x="6756276" y="1828800"/>
            <a:ext cx="4217794" cy="3378770"/>
            <a:chOff x="6756276" y="1828800"/>
            <a:chExt cx="4217794" cy="3378770"/>
          </a:xfrm>
        </p:grpSpPr>
        <p:pic>
          <p:nvPicPr>
            <p:cNvPr id="28" name="Picture 27">
              <a:extLst>
                <a:ext uri="{FF2B5EF4-FFF2-40B4-BE49-F238E27FC236}">
                  <a16:creationId xmlns:a16="http://schemas.microsoft.com/office/drawing/2014/main" id="{9D210163-2E86-4315-8254-AE24BFDEE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276" y="1828800"/>
              <a:ext cx="4217794" cy="3378770"/>
            </a:xfrm>
            <a:prstGeom prst="rect">
              <a:avLst/>
            </a:prstGeom>
            <a:ln>
              <a:solidFill>
                <a:schemeClr val="tx1"/>
              </a:solidFill>
            </a:ln>
          </p:spPr>
        </p:pic>
        <p:sp>
          <p:nvSpPr>
            <p:cNvPr id="29" name="Oval 28">
              <a:extLst>
                <a:ext uri="{FF2B5EF4-FFF2-40B4-BE49-F238E27FC236}">
                  <a16:creationId xmlns:a16="http://schemas.microsoft.com/office/drawing/2014/main" id="{00EF8F05-DE9C-4FE8-AB02-95BB3419D616}"/>
                </a:ext>
              </a:extLst>
            </p:cNvPr>
            <p:cNvSpPr>
              <a:spLocks noChangeAspect="1"/>
            </p:cNvSpPr>
            <p:nvPr/>
          </p:nvSpPr>
          <p:spPr>
            <a:xfrm flipV="1">
              <a:off x="7237331" y="2314562"/>
              <a:ext cx="104763" cy="104635"/>
            </a:xfrm>
            <a:prstGeom prst="ellipse">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endParaRPr lang="en-US" sz="2000" dirty="0">
                <a:cs typeface="Calibri" panose="020F0502020204030204" pitchFamily="34" charset="0"/>
              </a:endParaRPr>
            </a:p>
          </p:txBody>
        </p:sp>
        <p:sp>
          <p:nvSpPr>
            <p:cNvPr id="30" name="TextBox 29">
              <a:extLst>
                <a:ext uri="{FF2B5EF4-FFF2-40B4-BE49-F238E27FC236}">
                  <a16:creationId xmlns:a16="http://schemas.microsoft.com/office/drawing/2014/main" id="{33DFAAD6-577B-4FFD-9192-0E32833A4F7F}"/>
                </a:ext>
              </a:extLst>
            </p:cNvPr>
            <p:cNvSpPr txBox="1"/>
            <p:nvPr/>
          </p:nvSpPr>
          <p:spPr>
            <a:xfrm>
              <a:off x="7045083" y="1932073"/>
              <a:ext cx="1508426" cy="307777"/>
            </a:xfrm>
            <a:prstGeom prst="rect">
              <a:avLst/>
            </a:prstGeom>
            <a:solidFill>
              <a:schemeClr val="bg1">
                <a:alpha val="75000"/>
              </a:schemeClr>
            </a:solidFill>
          </p:spPr>
          <p:txBody>
            <a:bodyPr wrap="none" lIns="0" tIns="0" rIns="0" bIns="0" rtlCol="0" anchor="ctr" anchorCtr="0">
              <a:spAutoFit/>
            </a:bodyPr>
            <a:lstStyle/>
            <a:p>
              <a:pPr algn="ctr"/>
              <a:r>
                <a:rPr lang="en-US" sz="2000" dirty="0" err="1">
                  <a:solidFill>
                    <a:schemeClr val="tx2"/>
                  </a:solidFill>
                  <a:latin typeface="Calibri" panose="020F0502020204030204" pitchFamily="34" charset="0"/>
                  <a:cs typeface="Calibri" panose="020F0502020204030204" pitchFamily="34" charset="0"/>
                </a:rPr>
                <a:t>Elaious</a:t>
              </a:r>
              <a:r>
                <a:rPr lang="en-US" sz="2000" dirty="0">
                  <a:solidFill>
                    <a:schemeClr val="tx2"/>
                  </a:solidFill>
                  <a:latin typeface="Calibri" panose="020F0502020204030204" pitchFamily="34" charset="0"/>
                  <a:cs typeface="Calibri" panose="020F0502020204030204" pitchFamily="34" charset="0"/>
                </a:rPr>
                <a:t>/Elaeus</a:t>
              </a:r>
            </a:p>
          </p:txBody>
        </p:sp>
        <p:sp>
          <p:nvSpPr>
            <p:cNvPr id="31" name="Oval 30">
              <a:extLst>
                <a:ext uri="{FF2B5EF4-FFF2-40B4-BE49-F238E27FC236}">
                  <a16:creationId xmlns:a16="http://schemas.microsoft.com/office/drawing/2014/main" id="{5E4C6C1F-B501-428C-B148-24794D48DFA5}"/>
                </a:ext>
              </a:extLst>
            </p:cNvPr>
            <p:cNvSpPr>
              <a:spLocks noChangeAspect="1"/>
            </p:cNvSpPr>
            <p:nvPr/>
          </p:nvSpPr>
          <p:spPr>
            <a:xfrm flipV="1">
              <a:off x="7342094" y="2543160"/>
              <a:ext cx="104763" cy="104635"/>
            </a:xfrm>
            <a:prstGeom prst="ellipse">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endParaRPr lang="en-US" sz="2000" dirty="0">
                <a:cs typeface="Calibri" panose="020F0502020204030204" pitchFamily="34" charset="0"/>
              </a:endParaRPr>
            </a:p>
          </p:txBody>
        </p:sp>
        <p:sp>
          <p:nvSpPr>
            <p:cNvPr id="32" name="TextBox 31">
              <a:extLst>
                <a:ext uri="{FF2B5EF4-FFF2-40B4-BE49-F238E27FC236}">
                  <a16:creationId xmlns:a16="http://schemas.microsoft.com/office/drawing/2014/main" id="{46AF2F8F-EA09-4986-BBDC-4D70D000BACB}"/>
                </a:ext>
              </a:extLst>
            </p:cNvPr>
            <p:cNvSpPr txBox="1"/>
            <p:nvPr/>
          </p:nvSpPr>
          <p:spPr>
            <a:xfrm>
              <a:off x="6870642" y="2593734"/>
              <a:ext cx="443519" cy="307777"/>
            </a:xfrm>
            <a:prstGeom prst="rect">
              <a:avLst/>
            </a:prstGeom>
            <a:solidFill>
              <a:schemeClr val="bg1">
                <a:alpha val="75000"/>
              </a:schemeClr>
            </a:solidFill>
          </p:spPr>
          <p:txBody>
            <a:bodyPr wrap="none" lIns="0" tIns="0" rIns="0" bIns="0" rtlCol="0" anchor="ctr" anchorCtr="0">
              <a:spAutoFit/>
            </a:bodyPr>
            <a:lstStyle/>
            <a:p>
              <a:pPr algn="ctr"/>
              <a:r>
                <a:rPr lang="en-US" sz="2000" dirty="0">
                  <a:solidFill>
                    <a:schemeClr val="tx2"/>
                  </a:solidFill>
                  <a:latin typeface="Calibri" panose="020F0502020204030204" pitchFamily="34" charset="0"/>
                  <a:cs typeface="Calibri" panose="020F0502020204030204" pitchFamily="34" charset="0"/>
                </a:rPr>
                <a:t>Troy</a:t>
              </a:r>
            </a:p>
          </p:txBody>
        </p:sp>
        <p:sp>
          <p:nvSpPr>
            <p:cNvPr id="33" name="TextBox 32">
              <a:extLst>
                <a:ext uri="{FF2B5EF4-FFF2-40B4-BE49-F238E27FC236}">
                  <a16:creationId xmlns:a16="http://schemas.microsoft.com/office/drawing/2014/main" id="{B145E7B0-9A5B-4566-B2D3-67FBFFD9EFEF}"/>
                </a:ext>
              </a:extLst>
            </p:cNvPr>
            <p:cNvSpPr txBox="1"/>
            <p:nvPr/>
          </p:nvSpPr>
          <p:spPr>
            <a:xfrm>
              <a:off x="9375440" y="3635946"/>
              <a:ext cx="1016304" cy="307777"/>
            </a:xfrm>
            <a:prstGeom prst="rect">
              <a:avLst/>
            </a:prstGeom>
            <a:solidFill>
              <a:schemeClr val="bg1">
                <a:alpha val="75000"/>
              </a:schemeClr>
            </a:solidFill>
          </p:spPr>
          <p:txBody>
            <a:bodyPr wrap="none" lIns="0" tIns="0" rIns="0" bIns="0" rtlCol="0" anchor="ctr" anchorCtr="0">
              <a:spAutoFit/>
            </a:bodyPr>
            <a:lstStyle/>
            <a:p>
              <a:pPr algn="ctr"/>
              <a:r>
                <a:rPr lang="en-US" sz="2000" dirty="0">
                  <a:solidFill>
                    <a:schemeClr val="tx2"/>
                  </a:solidFill>
                  <a:latin typeface="Calibri" panose="020F0502020204030204" pitchFamily="34" charset="0"/>
                  <a:cs typeface="Calibri" panose="020F0502020204030204" pitchFamily="34" charset="0"/>
                </a:rPr>
                <a:t>Phoenicia</a:t>
              </a:r>
            </a:p>
          </p:txBody>
        </p:sp>
        <p:cxnSp>
          <p:nvCxnSpPr>
            <p:cNvPr id="34" name="Straight Arrow Connector 33">
              <a:extLst>
                <a:ext uri="{FF2B5EF4-FFF2-40B4-BE49-F238E27FC236}">
                  <a16:creationId xmlns:a16="http://schemas.microsoft.com/office/drawing/2014/main" id="{2FB5773B-59D3-4DCB-BB22-B6C551D7B3F8}"/>
                </a:ext>
              </a:extLst>
            </p:cNvPr>
            <p:cNvCxnSpPr>
              <a:cxnSpLocks/>
            </p:cNvCxnSpPr>
            <p:nvPr/>
          </p:nvCxnSpPr>
          <p:spPr>
            <a:xfrm>
              <a:off x="10443882" y="3890682"/>
              <a:ext cx="412377" cy="259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6706C01-A93B-48C1-AB22-89EC65A72C74}"/>
                </a:ext>
              </a:extLst>
            </p:cNvPr>
            <p:cNvSpPr txBox="1"/>
            <p:nvPr/>
          </p:nvSpPr>
          <p:spPr>
            <a:xfrm>
              <a:off x="8578292" y="2652293"/>
              <a:ext cx="1206613" cy="430887"/>
            </a:xfrm>
            <a:prstGeom prst="rect">
              <a:avLst/>
            </a:prstGeom>
            <a:solidFill>
              <a:schemeClr val="bg1">
                <a:alpha val="75000"/>
              </a:schemeClr>
            </a:solidFill>
          </p:spPr>
          <p:txBody>
            <a:bodyPr wrap="none" lIns="0" tIns="0" rIns="0" bIns="0" rtlCol="0" anchor="ctr" anchorCtr="0">
              <a:spAutoFit/>
            </a:bodyPr>
            <a:lstStyle/>
            <a:p>
              <a:pPr algn="ctr"/>
              <a:r>
                <a:rPr lang="en-US" sz="2800" dirty="0">
                  <a:solidFill>
                    <a:schemeClr val="tx2"/>
                  </a:solidFill>
                  <a:latin typeface="Calibri" panose="020F0502020204030204" pitchFamily="34" charset="0"/>
                  <a:cs typeface="Calibri" panose="020F0502020204030204" pitchFamily="34" charset="0"/>
                </a:rPr>
                <a:t>Anatolia</a:t>
              </a:r>
              <a:endParaRPr lang="en-US" sz="2000" dirty="0">
                <a:solidFill>
                  <a:schemeClr val="tx2"/>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D9F50F7A-12C3-486F-9FF9-798501EBA856}"/>
                </a:ext>
              </a:extLst>
            </p:cNvPr>
            <p:cNvSpPr txBox="1"/>
            <p:nvPr/>
          </p:nvSpPr>
          <p:spPr>
            <a:xfrm>
              <a:off x="7571685" y="2389271"/>
              <a:ext cx="616387" cy="307777"/>
            </a:xfrm>
            <a:prstGeom prst="rect">
              <a:avLst/>
            </a:prstGeom>
            <a:solidFill>
              <a:schemeClr val="bg1">
                <a:alpha val="75000"/>
              </a:schemeClr>
            </a:solidFill>
          </p:spPr>
          <p:txBody>
            <a:bodyPr wrap="none" lIns="0" tIns="0" rIns="0" bIns="0" rtlCol="0" anchor="ctr" anchorCtr="0">
              <a:spAutoFit/>
            </a:bodyPr>
            <a:lstStyle/>
            <a:p>
              <a:pPr algn="ctr"/>
              <a:r>
                <a:rPr lang="en-US" sz="2000" dirty="0">
                  <a:solidFill>
                    <a:schemeClr val="tx2"/>
                  </a:solidFill>
                  <a:latin typeface="Calibri" panose="020F0502020204030204" pitchFamily="34" charset="0"/>
                  <a:cs typeface="Calibri" panose="020F0502020204030204" pitchFamily="34" charset="0"/>
                </a:rPr>
                <a:t>Mysia</a:t>
              </a:r>
            </a:p>
          </p:txBody>
        </p:sp>
      </p:grpSp>
    </p:spTree>
    <p:extLst>
      <p:ext uri="{BB962C8B-B14F-4D97-AF65-F5344CB8AC3E}">
        <p14:creationId xmlns:p14="http://schemas.microsoft.com/office/powerpoint/2010/main" val="246628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BD89-55C7-436B-A416-1099D6F9340F}"/>
              </a:ext>
            </a:extLst>
          </p:cNvPr>
          <p:cNvSpPr>
            <a:spLocks noGrp="1"/>
          </p:cNvSpPr>
          <p:nvPr>
            <p:ph type="title"/>
          </p:nvPr>
        </p:nvSpPr>
        <p:spPr/>
        <p:txBody>
          <a:bodyPr/>
          <a:lstStyle/>
          <a:p>
            <a:r>
              <a:rPr lang="en-US" dirty="0"/>
              <a:t>Philostratus’ </a:t>
            </a:r>
            <a:r>
              <a:rPr lang="en-US" i="1" dirty="0"/>
              <a:t>Heroes</a:t>
            </a:r>
            <a:r>
              <a:rPr lang="en-US" dirty="0"/>
              <a:t>, Intro 2</a:t>
            </a:r>
          </a:p>
        </p:txBody>
      </p:sp>
      <p:sp>
        <p:nvSpPr>
          <p:cNvPr id="3" name="Content Placeholder 2">
            <a:extLst>
              <a:ext uri="{FF2B5EF4-FFF2-40B4-BE49-F238E27FC236}">
                <a16:creationId xmlns:a16="http://schemas.microsoft.com/office/drawing/2014/main" id="{6B42B631-8C10-46BF-9F27-C1090BE00262}"/>
              </a:ext>
            </a:extLst>
          </p:cNvPr>
          <p:cNvSpPr>
            <a:spLocks noGrp="1"/>
          </p:cNvSpPr>
          <p:nvPr>
            <p:ph idx="1"/>
          </p:nvPr>
        </p:nvSpPr>
        <p:spPr>
          <a:xfrm>
            <a:off x="1217931" y="1828800"/>
            <a:ext cx="5538345" cy="4343400"/>
          </a:xfrm>
        </p:spPr>
        <p:txBody>
          <a:bodyPr/>
          <a:lstStyle/>
          <a:p>
            <a:r>
              <a:rPr lang="en-US" dirty="0"/>
              <a:t>Form</a:t>
            </a:r>
          </a:p>
          <a:p>
            <a:pPr lvl="1"/>
            <a:r>
              <a:rPr lang="en-US" dirty="0"/>
              <a:t>Dialogue</a:t>
            </a:r>
          </a:p>
          <a:p>
            <a:r>
              <a:rPr lang="en-US" dirty="0"/>
              <a:t>Speakers</a:t>
            </a:r>
          </a:p>
          <a:p>
            <a:pPr lvl="1"/>
            <a:r>
              <a:rPr lang="en-US" dirty="0"/>
              <a:t>(Greek) vinedresser</a:t>
            </a:r>
          </a:p>
          <a:p>
            <a:pPr lvl="1"/>
            <a:r>
              <a:rPr lang="en-US" dirty="0"/>
              <a:t>Phoenician merchant</a:t>
            </a:r>
          </a:p>
        </p:txBody>
      </p:sp>
      <p:grpSp>
        <p:nvGrpSpPr>
          <p:cNvPr id="17" name="Group 16" descr="Map showing western Anatolia and eastern Mediterranean, with Elaeus, Troy, Mysia, Phoenicia">
            <a:extLst>
              <a:ext uri="{FF2B5EF4-FFF2-40B4-BE49-F238E27FC236}">
                <a16:creationId xmlns:a16="http://schemas.microsoft.com/office/drawing/2014/main" id="{DE46EE23-566F-411B-A8E1-DC4479E61E65}"/>
              </a:ext>
            </a:extLst>
          </p:cNvPr>
          <p:cNvGrpSpPr/>
          <p:nvPr/>
        </p:nvGrpSpPr>
        <p:grpSpPr>
          <a:xfrm>
            <a:off x="6756276" y="1828800"/>
            <a:ext cx="4217794" cy="3378770"/>
            <a:chOff x="6756276" y="1828800"/>
            <a:chExt cx="4217794" cy="3378770"/>
          </a:xfrm>
        </p:grpSpPr>
        <p:pic>
          <p:nvPicPr>
            <p:cNvPr id="5" name="Picture 4">
              <a:extLst>
                <a:ext uri="{FF2B5EF4-FFF2-40B4-BE49-F238E27FC236}">
                  <a16:creationId xmlns:a16="http://schemas.microsoft.com/office/drawing/2014/main" id="{C28E4664-7D6F-466F-8C38-FE31BAF34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276" y="1828800"/>
              <a:ext cx="4217794" cy="3378770"/>
            </a:xfrm>
            <a:prstGeom prst="rect">
              <a:avLst/>
            </a:prstGeom>
            <a:ln>
              <a:solidFill>
                <a:schemeClr val="tx1"/>
              </a:solidFill>
            </a:ln>
          </p:spPr>
        </p:pic>
        <p:sp>
          <p:nvSpPr>
            <p:cNvPr id="6" name="Oval 5">
              <a:extLst>
                <a:ext uri="{FF2B5EF4-FFF2-40B4-BE49-F238E27FC236}">
                  <a16:creationId xmlns:a16="http://schemas.microsoft.com/office/drawing/2014/main" id="{81A7FBDF-6105-4664-8BA5-1B599952C3E1}"/>
                </a:ext>
              </a:extLst>
            </p:cNvPr>
            <p:cNvSpPr>
              <a:spLocks noChangeAspect="1"/>
            </p:cNvSpPr>
            <p:nvPr/>
          </p:nvSpPr>
          <p:spPr>
            <a:xfrm flipV="1">
              <a:off x="7237331" y="2314562"/>
              <a:ext cx="104763" cy="104635"/>
            </a:xfrm>
            <a:prstGeom prst="ellipse">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endParaRPr lang="en-US" sz="2000" dirty="0">
                <a:cs typeface="Calibri" panose="020F0502020204030204" pitchFamily="34" charset="0"/>
              </a:endParaRPr>
            </a:p>
          </p:txBody>
        </p:sp>
        <p:sp>
          <p:nvSpPr>
            <p:cNvPr id="7" name="TextBox 6">
              <a:extLst>
                <a:ext uri="{FF2B5EF4-FFF2-40B4-BE49-F238E27FC236}">
                  <a16:creationId xmlns:a16="http://schemas.microsoft.com/office/drawing/2014/main" id="{D7B9E71B-AAA4-452A-A834-8E15778FA432}"/>
                </a:ext>
              </a:extLst>
            </p:cNvPr>
            <p:cNvSpPr txBox="1"/>
            <p:nvPr/>
          </p:nvSpPr>
          <p:spPr>
            <a:xfrm>
              <a:off x="7045083" y="1932073"/>
              <a:ext cx="1508426" cy="307777"/>
            </a:xfrm>
            <a:prstGeom prst="rect">
              <a:avLst/>
            </a:prstGeom>
            <a:solidFill>
              <a:schemeClr val="bg1">
                <a:alpha val="75000"/>
              </a:schemeClr>
            </a:solidFill>
          </p:spPr>
          <p:txBody>
            <a:bodyPr wrap="none" lIns="0" tIns="0" rIns="0" bIns="0" rtlCol="0" anchor="ctr" anchorCtr="0">
              <a:spAutoFit/>
            </a:bodyPr>
            <a:lstStyle/>
            <a:p>
              <a:pPr algn="ctr"/>
              <a:r>
                <a:rPr lang="en-US" sz="2000" dirty="0" err="1">
                  <a:solidFill>
                    <a:schemeClr val="tx2"/>
                  </a:solidFill>
                  <a:latin typeface="Calibri" panose="020F0502020204030204" pitchFamily="34" charset="0"/>
                  <a:cs typeface="Calibri" panose="020F0502020204030204" pitchFamily="34" charset="0"/>
                </a:rPr>
                <a:t>Elaious</a:t>
              </a:r>
              <a:r>
                <a:rPr lang="en-US" sz="2000" dirty="0">
                  <a:solidFill>
                    <a:schemeClr val="tx2"/>
                  </a:solidFill>
                  <a:latin typeface="Calibri" panose="020F0502020204030204" pitchFamily="34" charset="0"/>
                  <a:cs typeface="Calibri" panose="020F0502020204030204" pitchFamily="34" charset="0"/>
                </a:rPr>
                <a:t>/Elaeus</a:t>
              </a:r>
            </a:p>
          </p:txBody>
        </p:sp>
        <p:sp>
          <p:nvSpPr>
            <p:cNvPr id="8" name="Oval 7">
              <a:extLst>
                <a:ext uri="{FF2B5EF4-FFF2-40B4-BE49-F238E27FC236}">
                  <a16:creationId xmlns:a16="http://schemas.microsoft.com/office/drawing/2014/main" id="{0800C9F5-4F0C-4D7C-85F4-6267AC173E05}"/>
                </a:ext>
              </a:extLst>
            </p:cNvPr>
            <p:cNvSpPr>
              <a:spLocks noChangeAspect="1"/>
            </p:cNvSpPr>
            <p:nvPr/>
          </p:nvSpPr>
          <p:spPr>
            <a:xfrm flipV="1">
              <a:off x="7342094" y="2543160"/>
              <a:ext cx="104763" cy="104635"/>
            </a:xfrm>
            <a:prstGeom prst="ellipse">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endParaRPr lang="en-US" sz="2000" dirty="0">
                <a:cs typeface="Calibri" panose="020F0502020204030204" pitchFamily="34" charset="0"/>
              </a:endParaRPr>
            </a:p>
          </p:txBody>
        </p:sp>
        <p:sp>
          <p:nvSpPr>
            <p:cNvPr id="9" name="TextBox 8">
              <a:extLst>
                <a:ext uri="{FF2B5EF4-FFF2-40B4-BE49-F238E27FC236}">
                  <a16:creationId xmlns:a16="http://schemas.microsoft.com/office/drawing/2014/main" id="{0420D1F3-4E69-432F-9281-2A84E2711CFB}"/>
                </a:ext>
              </a:extLst>
            </p:cNvPr>
            <p:cNvSpPr txBox="1"/>
            <p:nvPr/>
          </p:nvSpPr>
          <p:spPr>
            <a:xfrm>
              <a:off x="6870642" y="2593734"/>
              <a:ext cx="443519" cy="307777"/>
            </a:xfrm>
            <a:prstGeom prst="rect">
              <a:avLst/>
            </a:prstGeom>
            <a:solidFill>
              <a:schemeClr val="bg1">
                <a:alpha val="75000"/>
              </a:schemeClr>
            </a:solidFill>
          </p:spPr>
          <p:txBody>
            <a:bodyPr wrap="none" lIns="0" tIns="0" rIns="0" bIns="0" rtlCol="0" anchor="ctr" anchorCtr="0">
              <a:spAutoFit/>
            </a:bodyPr>
            <a:lstStyle/>
            <a:p>
              <a:pPr algn="ctr"/>
              <a:r>
                <a:rPr lang="en-US" sz="2000" dirty="0">
                  <a:solidFill>
                    <a:schemeClr val="tx2"/>
                  </a:solidFill>
                  <a:latin typeface="Calibri" panose="020F0502020204030204" pitchFamily="34" charset="0"/>
                  <a:cs typeface="Calibri" panose="020F0502020204030204" pitchFamily="34" charset="0"/>
                </a:rPr>
                <a:t>Troy</a:t>
              </a:r>
            </a:p>
          </p:txBody>
        </p:sp>
        <p:sp>
          <p:nvSpPr>
            <p:cNvPr id="10" name="TextBox 9">
              <a:extLst>
                <a:ext uri="{FF2B5EF4-FFF2-40B4-BE49-F238E27FC236}">
                  <a16:creationId xmlns:a16="http://schemas.microsoft.com/office/drawing/2014/main" id="{30957ECB-3E8F-4873-9C40-E8C83CBEF066}"/>
                </a:ext>
              </a:extLst>
            </p:cNvPr>
            <p:cNvSpPr txBox="1"/>
            <p:nvPr/>
          </p:nvSpPr>
          <p:spPr>
            <a:xfrm>
              <a:off x="9375440" y="3635946"/>
              <a:ext cx="1016304" cy="307777"/>
            </a:xfrm>
            <a:prstGeom prst="rect">
              <a:avLst/>
            </a:prstGeom>
            <a:solidFill>
              <a:schemeClr val="bg1">
                <a:alpha val="75000"/>
              </a:schemeClr>
            </a:solidFill>
          </p:spPr>
          <p:txBody>
            <a:bodyPr wrap="none" lIns="0" tIns="0" rIns="0" bIns="0" rtlCol="0" anchor="ctr" anchorCtr="0">
              <a:spAutoFit/>
            </a:bodyPr>
            <a:lstStyle/>
            <a:p>
              <a:pPr algn="ctr"/>
              <a:r>
                <a:rPr lang="en-US" sz="2000" dirty="0">
                  <a:solidFill>
                    <a:schemeClr val="tx2"/>
                  </a:solidFill>
                  <a:latin typeface="Calibri" panose="020F0502020204030204" pitchFamily="34" charset="0"/>
                  <a:cs typeface="Calibri" panose="020F0502020204030204" pitchFamily="34" charset="0"/>
                </a:rPr>
                <a:t>Phoenicia</a:t>
              </a:r>
            </a:p>
          </p:txBody>
        </p:sp>
        <p:cxnSp>
          <p:nvCxnSpPr>
            <p:cNvPr id="12" name="Straight Arrow Connector 11">
              <a:extLst>
                <a:ext uri="{FF2B5EF4-FFF2-40B4-BE49-F238E27FC236}">
                  <a16:creationId xmlns:a16="http://schemas.microsoft.com/office/drawing/2014/main" id="{067C5AED-33A3-4889-B789-266E12ACAB65}"/>
                </a:ext>
              </a:extLst>
            </p:cNvPr>
            <p:cNvCxnSpPr>
              <a:cxnSpLocks/>
            </p:cNvCxnSpPr>
            <p:nvPr/>
          </p:nvCxnSpPr>
          <p:spPr>
            <a:xfrm>
              <a:off x="10443882" y="3890682"/>
              <a:ext cx="412377" cy="259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FDF663-4A15-4793-A0F5-CBF89E6D25B1}"/>
                </a:ext>
              </a:extLst>
            </p:cNvPr>
            <p:cNvSpPr txBox="1"/>
            <p:nvPr/>
          </p:nvSpPr>
          <p:spPr>
            <a:xfrm>
              <a:off x="8578292" y="2652293"/>
              <a:ext cx="1206613" cy="430887"/>
            </a:xfrm>
            <a:prstGeom prst="rect">
              <a:avLst/>
            </a:prstGeom>
            <a:solidFill>
              <a:schemeClr val="bg1">
                <a:alpha val="75000"/>
              </a:schemeClr>
            </a:solidFill>
          </p:spPr>
          <p:txBody>
            <a:bodyPr wrap="none" lIns="0" tIns="0" rIns="0" bIns="0" rtlCol="0" anchor="ctr" anchorCtr="0">
              <a:spAutoFit/>
            </a:bodyPr>
            <a:lstStyle/>
            <a:p>
              <a:pPr algn="ctr"/>
              <a:r>
                <a:rPr lang="en-US" sz="2800" dirty="0">
                  <a:solidFill>
                    <a:schemeClr val="tx2"/>
                  </a:solidFill>
                  <a:latin typeface="Calibri" panose="020F0502020204030204" pitchFamily="34" charset="0"/>
                  <a:cs typeface="Calibri" panose="020F0502020204030204" pitchFamily="34" charset="0"/>
                </a:rPr>
                <a:t>Anatolia</a:t>
              </a:r>
              <a:endParaRPr lang="en-US" sz="2000" dirty="0">
                <a:solidFill>
                  <a:schemeClr val="tx2"/>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23C9E95-CA3A-492A-8C42-3D13D0138EEA}"/>
                </a:ext>
              </a:extLst>
            </p:cNvPr>
            <p:cNvSpPr txBox="1"/>
            <p:nvPr/>
          </p:nvSpPr>
          <p:spPr>
            <a:xfrm>
              <a:off x="7571685" y="2389271"/>
              <a:ext cx="616387" cy="307777"/>
            </a:xfrm>
            <a:prstGeom prst="rect">
              <a:avLst/>
            </a:prstGeom>
            <a:solidFill>
              <a:schemeClr val="bg1">
                <a:alpha val="75000"/>
              </a:schemeClr>
            </a:solidFill>
          </p:spPr>
          <p:txBody>
            <a:bodyPr wrap="none" lIns="0" tIns="0" rIns="0" bIns="0" rtlCol="0" anchor="ctr" anchorCtr="0">
              <a:spAutoFit/>
            </a:bodyPr>
            <a:lstStyle/>
            <a:p>
              <a:pPr algn="ctr"/>
              <a:r>
                <a:rPr lang="en-US" sz="2000" dirty="0">
                  <a:solidFill>
                    <a:schemeClr val="tx2"/>
                  </a:solidFill>
                  <a:latin typeface="Calibri" panose="020F0502020204030204" pitchFamily="34" charset="0"/>
                  <a:cs typeface="Calibri" panose="020F0502020204030204" pitchFamily="34" charset="0"/>
                </a:rPr>
                <a:t>Mysia</a:t>
              </a:r>
            </a:p>
          </p:txBody>
        </p:sp>
      </p:grpSp>
    </p:spTree>
    <p:extLst>
      <p:ext uri="{BB962C8B-B14F-4D97-AF65-F5344CB8AC3E}">
        <p14:creationId xmlns:p14="http://schemas.microsoft.com/office/powerpoint/2010/main" val="242513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BD89-55C7-436B-A416-1099D6F9340F}"/>
              </a:ext>
            </a:extLst>
          </p:cNvPr>
          <p:cNvSpPr>
            <a:spLocks noGrp="1"/>
          </p:cNvSpPr>
          <p:nvPr>
            <p:ph type="title"/>
          </p:nvPr>
        </p:nvSpPr>
        <p:spPr/>
        <p:txBody>
          <a:bodyPr/>
          <a:lstStyle/>
          <a:p>
            <a:r>
              <a:rPr lang="en-US" dirty="0"/>
              <a:t>Philostratus’ Heroes, Intro 3 </a:t>
            </a:r>
            <a:r>
              <a:rPr lang="en-US" sz="3600" dirty="0"/>
              <a:t>(situation)</a:t>
            </a:r>
            <a:endParaRPr lang="en-US" dirty="0"/>
          </a:p>
        </p:txBody>
      </p:sp>
      <p:sp>
        <p:nvSpPr>
          <p:cNvPr id="3" name="Content Placeholder 2">
            <a:extLst>
              <a:ext uri="{FF2B5EF4-FFF2-40B4-BE49-F238E27FC236}">
                <a16:creationId xmlns:a16="http://schemas.microsoft.com/office/drawing/2014/main" id="{6B42B631-8C10-46BF-9F27-C1090BE00262}"/>
              </a:ext>
            </a:extLst>
          </p:cNvPr>
          <p:cNvSpPr>
            <a:spLocks noGrp="1"/>
          </p:cNvSpPr>
          <p:nvPr>
            <p:ph sz="half" idx="1"/>
          </p:nvPr>
        </p:nvSpPr>
        <p:spPr/>
        <p:txBody>
          <a:bodyPr/>
          <a:lstStyle/>
          <a:p>
            <a:r>
              <a:rPr lang="en-US"/>
              <a:t>Phoenician</a:t>
            </a:r>
          </a:p>
          <a:p>
            <a:pPr lvl="1"/>
            <a:r>
              <a:rPr lang="en-US"/>
              <a:t>Becalmed</a:t>
            </a:r>
          </a:p>
          <a:p>
            <a:pPr lvl="1"/>
            <a:r>
              <a:rPr lang="en-US"/>
              <a:t>Curious </a:t>
            </a:r>
            <a:r>
              <a:rPr lang="en-US" sz="2400"/>
              <a:t>(about heroes)</a:t>
            </a:r>
            <a:endParaRPr lang="en-US" dirty="0"/>
          </a:p>
        </p:txBody>
      </p:sp>
      <p:sp>
        <p:nvSpPr>
          <p:cNvPr id="14" name="Content Placeholder 13">
            <a:extLst>
              <a:ext uri="{FF2B5EF4-FFF2-40B4-BE49-F238E27FC236}">
                <a16:creationId xmlns:a16="http://schemas.microsoft.com/office/drawing/2014/main" id="{C2812479-57EA-4A5D-8486-B5ECBBFCCF28}"/>
              </a:ext>
            </a:extLst>
          </p:cNvPr>
          <p:cNvSpPr>
            <a:spLocks noGrp="1"/>
          </p:cNvSpPr>
          <p:nvPr>
            <p:ph sz="half" idx="2"/>
          </p:nvPr>
        </p:nvSpPr>
        <p:spPr>
          <a:xfrm>
            <a:off x="6264110" y="1828800"/>
            <a:ext cx="5046523" cy="4343400"/>
          </a:xfrm>
        </p:spPr>
        <p:txBody>
          <a:bodyPr/>
          <a:lstStyle/>
          <a:p>
            <a:r>
              <a:rPr lang="en-US" dirty="0"/>
              <a:t>Vinedresser</a:t>
            </a:r>
          </a:p>
          <a:p>
            <a:pPr lvl="1"/>
            <a:r>
              <a:rPr lang="en-US" dirty="0"/>
              <a:t>Well-informed </a:t>
            </a:r>
            <a:r>
              <a:rPr lang="en-US" sz="2400" dirty="0"/>
              <a:t>(about heroes)</a:t>
            </a:r>
            <a:endParaRPr lang="en-US" dirty="0"/>
          </a:p>
          <a:p>
            <a:pPr lvl="1"/>
            <a:r>
              <a:rPr lang="en-US" dirty="0"/>
              <a:t>Eager to share</a:t>
            </a:r>
          </a:p>
        </p:txBody>
      </p:sp>
      <p:pic>
        <p:nvPicPr>
          <p:cNvPr id="18" name="Picture 17" descr="See caption">
            <a:extLst>
              <a:ext uri="{FF2B5EF4-FFF2-40B4-BE49-F238E27FC236}">
                <a16:creationId xmlns:a16="http://schemas.microsoft.com/office/drawing/2014/main" id="{D467470C-8E1F-42B4-8FF1-CC8226011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360" y="4345796"/>
            <a:ext cx="6837280" cy="1821203"/>
          </a:xfrm>
          <a:prstGeom prst="rect">
            <a:avLst/>
          </a:prstGeom>
        </p:spPr>
      </p:pic>
      <p:sp>
        <p:nvSpPr>
          <p:cNvPr id="19" name="TextBox 18">
            <a:extLst>
              <a:ext uri="{FF2B5EF4-FFF2-40B4-BE49-F238E27FC236}">
                <a16:creationId xmlns:a16="http://schemas.microsoft.com/office/drawing/2014/main" id="{20A217D5-84BB-4A88-8CA2-1A2A3DB2B296}"/>
              </a:ext>
            </a:extLst>
          </p:cNvPr>
          <p:cNvSpPr txBox="1"/>
          <p:nvPr/>
        </p:nvSpPr>
        <p:spPr>
          <a:xfrm>
            <a:off x="2859029" y="6283268"/>
            <a:ext cx="6473952" cy="369332"/>
          </a:xfrm>
          <a:prstGeom prst="rect">
            <a:avLst/>
          </a:prstGeom>
          <a:noFill/>
        </p:spPr>
        <p:txBody>
          <a:bodyPr wrap="none" rtlCol="0" anchor="b" anchorCtr="0">
            <a:spAutoFit/>
          </a:bodyPr>
          <a:lstStyle/>
          <a:p>
            <a:pPr algn="ctr"/>
            <a:r>
              <a:rPr lang="en-US" dirty="0">
                <a:solidFill>
                  <a:srgbClr val="737373"/>
                </a:solidFill>
                <a:latin typeface="Calibri" panose="020F0502020204030204" pitchFamily="34" charset="0"/>
                <a:cs typeface="Calibri" panose="020F0502020204030204" pitchFamily="34" charset="0"/>
              </a:rPr>
              <a:t>Protesilaus, Laodamia (sarcophagus, 2</a:t>
            </a:r>
            <a:r>
              <a:rPr lang="en-US" baseline="30000" dirty="0">
                <a:solidFill>
                  <a:srgbClr val="737373"/>
                </a:solidFill>
                <a:latin typeface="Calibri" panose="020F0502020204030204" pitchFamily="34" charset="0"/>
                <a:cs typeface="Calibri" panose="020F0502020204030204" pitchFamily="34" charset="0"/>
              </a:rPr>
              <a:t>nd</a:t>
            </a:r>
            <a:r>
              <a:rPr lang="en-US" dirty="0">
                <a:solidFill>
                  <a:srgbClr val="737373"/>
                </a:solidFill>
                <a:latin typeface="Calibri" panose="020F0502020204030204" pitchFamily="34" charset="0"/>
                <a:cs typeface="Calibri" panose="020F0502020204030204" pitchFamily="34" charset="0"/>
              </a:rPr>
              <a:t> cent, Santa Chiara, Naples)</a:t>
            </a:r>
          </a:p>
        </p:txBody>
      </p:sp>
      <p:cxnSp>
        <p:nvCxnSpPr>
          <p:cNvPr id="24" name="Straight Connector 23">
            <a:extLst>
              <a:ext uri="{FF2B5EF4-FFF2-40B4-BE49-F238E27FC236}">
                <a16:creationId xmlns:a16="http://schemas.microsoft.com/office/drawing/2014/main" id="{BF3C7822-D4AA-4848-B4CD-B759441E1E4E}"/>
              </a:ext>
              <a:ext uri="{C183D7F6-B498-43B3-948B-1728B52AA6E4}">
                <adec:decorative xmlns:adec="http://schemas.microsoft.com/office/drawing/2017/decorative" val="1"/>
              </a:ext>
            </a:extLst>
          </p:cNvPr>
          <p:cNvCxnSpPr/>
          <p:nvPr/>
        </p:nvCxnSpPr>
        <p:spPr>
          <a:xfrm>
            <a:off x="6094413" y="1943100"/>
            <a:ext cx="1587" cy="17053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98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500"/>
                                        <p:tgtEl>
                                          <p:spTgt spid="14">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fade">
                                      <p:cBhvr>
                                        <p:cTn id="21" dur="500"/>
                                        <p:tgtEl>
                                          <p:spTgt spid="14">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fade">
                                      <p:cBhvr>
                                        <p:cTn id="24"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B127-F4EB-49D0-95E1-FE827A24FDA9}"/>
              </a:ext>
            </a:extLst>
          </p:cNvPr>
          <p:cNvSpPr>
            <a:spLocks noGrp="1"/>
          </p:cNvSpPr>
          <p:nvPr>
            <p:ph type="title"/>
          </p:nvPr>
        </p:nvSpPr>
        <p:spPr/>
        <p:txBody>
          <a:bodyPr/>
          <a:lstStyle/>
          <a:p>
            <a:r>
              <a:rPr lang="en-US" dirty="0"/>
              <a:t>Philostratus’ Heroes, Intro 4 </a:t>
            </a:r>
            <a:r>
              <a:rPr lang="en-US" sz="3600" dirty="0"/>
              <a:t>(issues)</a:t>
            </a:r>
            <a:endParaRPr lang="en-US" dirty="0"/>
          </a:p>
        </p:txBody>
      </p:sp>
      <p:sp>
        <p:nvSpPr>
          <p:cNvPr id="3" name="Content Placeholder 2">
            <a:extLst>
              <a:ext uri="{FF2B5EF4-FFF2-40B4-BE49-F238E27FC236}">
                <a16:creationId xmlns:a16="http://schemas.microsoft.com/office/drawing/2014/main" id="{9F9F5D19-7D63-453F-8F50-BC5637A97BBA}"/>
              </a:ext>
            </a:extLst>
          </p:cNvPr>
          <p:cNvSpPr>
            <a:spLocks noGrp="1"/>
          </p:cNvSpPr>
          <p:nvPr>
            <p:ph sz="half" idx="1"/>
          </p:nvPr>
        </p:nvSpPr>
        <p:spPr/>
        <p:txBody>
          <a:bodyPr/>
          <a:lstStyle/>
          <a:p>
            <a:r>
              <a:rPr lang="en-US" dirty="0"/>
              <a:t>Homeric correction</a:t>
            </a:r>
          </a:p>
          <a:p>
            <a:pPr lvl="1"/>
            <a:r>
              <a:rPr lang="en-US" dirty="0"/>
              <a:t>Suborned testimony</a:t>
            </a:r>
          </a:p>
        </p:txBody>
      </p:sp>
      <p:pic>
        <p:nvPicPr>
          <p:cNvPr id="6" name="Picture 5" descr="See caption">
            <a:extLst>
              <a:ext uri="{FF2B5EF4-FFF2-40B4-BE49-F238E27FC236}">
                <a16:creationId xmlns:a16="http://schemas.microsoft.com/office/drawing/2014/main" id="{D434D863-DCF8-4AD5-9673-48A4E63B04FD}"/>
              </a:ext>
            </a:extLst>
          </p:cNvPr>
          <p:cNvPicPr>
            <a:picLocks noChangeAspect="1"/>
          </p:cNvPicPr>
          <p:nvPr/>
        </p:nvPicPr>
        <p:blipFill>
          <a:blip r:embed="rId3"/>
          <a:stretch>
            <a:fillRect/>
          </a:stretch>
        </p:blipFill>
        <p:spPr>
          <a:xfrm>
            <a:off x="1641562" y="3429000"/>
            <a:ext cx="4124295" cy="2743200"/>
          </a:xfrm>
          <a:prstGeom prst="rect">
            <a:avLst/>
          </a:prstGeom>
        </p:spPr>
      </p:pic>
      <p:sp>
        <p:nvSpPr>
          <p:cNvPr id="7" name="TextBox 6">
            <a:extLst>
              <a:ext uri="{FF2B5EF4-FFF2-40B4-BE49-F238E27FC236}">
                <a16:creationId xmlns:a16="http://schemas.microsoft.com/office/drawing/2014/main" id="{C0FC1CD0-F433-4CC6-B35C-D120FE5B2C42}"/>
              </a:ext>
            </a:extLst>
          </p:cNvPr>
          <p:cNvSpPr txBox="1"/>
          <p:nvPr/>
        </p:nvSpPr>
        <p:spPr>
          <a:xfrm>
            <a:off x="1476817" y="6274124"/>
            <a:ext cx="4453783" cy="369332"/>
          </a:xfrm>
          <a:prstGeom prst="rect">
            <a:avLst/>
          </a:prstGeom>
          <a:noFill/>
        </p:spPr>
        <p:txBody>
          <a:bodyPr wrap="none" rtlCol="0" anchor="b" anchorCtr="0">
            <a:spAutoFit/>
          </a:bodyPr>
          <a:lstStyle/>
          <a:p>
            <a:pPr algn="ctr"/>
            <a:r>
              <a:rPr lang="en-US" dirty="0">
                <a:solidFill>
                  <a:srgbClr val="737373"/>
                </a:solidFill>
                <a:latin typeface="Calibri" panose="020F0502020204030204" pitchFamily="34" charset="0"/>
                <a:cs typeface="Calibri" panose="020F0502020204030204" pitchFamily="34" charset="0"/>
              </a:rPr>
              <a:t>Odysseus, mosaic, ca. 260 CE, </a:t>
            </a:r>
            <a:r>
              <a:rPr lang="en-US" dirty="0" err="1">
                <a:solidFill>
                  <a:srgbClr val="737373"/>
                </a:solidFill>
                <a:latin typeface="Calibri" panose="020F0502020204030204" pitchFamily="34" charset="0"/>
                <a:cs typeface="Calibri" panose="020F0502020204030204" pitchFamily="34" charset="0"/>
              </a:rPr>
              <a:t>Thugga</a:t>
            </a:r>
            <a:r>
              <a:rPr lang="en-US" dirty="0">
                <a:solidFill>
                  <a:srgbClr val="737373"/>
                </a:solidFill>
                <a:latin typeface="Calibri" panose="020F0502020204030204" pitchFamily="34" charset="0"/>
                <a:cs typeface="Calibri" panose="020F0502020204030204" pitchFamily="34" charset="0"/>
              </a:rPr>
              <a:t>, Tunisia</a:t>
            </a:r>
          </a:p>
        </p:txBody>
      </p:sp>
      <p:sp>
        <p:nvSpPr>
          <p:cNvPr id="4" name="Content Placeholder 3">
            <a:extLst>
              <a:ext uri="{FF2B5EF4-FFF2-40B4-BE49-F238E27FC236}">
                <a16:creationId xmlns:a16="http://schemas.microsoft.com/office/drawing/2014/main" id="{726BD5E0-1BB1-4852-8CC1-2F7F6D08D469}"/>
              </a:ext>
            </a:extLst>
          </p:cNvPr>
          <p:cNvSpPr>
            <a:spLocks noGrp="1"/>
          </p:cNvSpPr>
          <p:nvPr>
            <p:ph sz="half" idx="2"/>
          </p:nvPr>
        </p:nvSpPr>
        <p:spPr/>
        <p:txBody>
          <a:bodyPr/>
          <a:lstStyle/>
          <a:p>
            <a:r>
              <a:rPr lang="en-US" dirty="0"/>
              <a:t>Contest, Exemplarity</a:t>
            </a:r>
          </a:p>
          <a:p>
            <a:pPr lvl="1"/>
            <a:r>
              <a:rPr lang="en-US" dirty="0"/>
              <a:t>Contest/rivalry</a:t>
            </a:r>
          </a:p>
          <a:p>
            <a:pPr lvl="2"/>
            <a:r>
              <a:rPr lang="en-US" dirty="0"/>
              <a:t>49+ times in </a:t>
            </a:r>
            <a:r>
              <a:rPr lang="en-US" i="1" dirty="0"/>
              <a:t>Heroicus</a:t>
            </a:r>
          </a:p>
          <a:p>
            <a:pPr lvl="1"/>
            <a:r>
              <a:rPr lang="en-US" i="1" dirty="0"/>
              <a:t>aristeia</a:t>
            </a:r>
            <a:r>
              <a:rPr lang="en-US" dirty="0"/>
              <a:t> (“meed of honor”)</a:t>
            </a:r>
          </a:p>
          <a:p>
            <a:pPr lvl="2"/>
            <a:r>
              <a:rPr lang="en-US" dirty="0"/>
              <a:t>E.g., Palamedes’ (</a:t>
            </a:r>
            <a:r>
              <a:rPr lang="en-US" i="1" dirty="0"/>
              <a:t>Heroicus</a:t>
            </a:r>
            <a:r>
              <a:rPr lang="en-US" dirty="0"/>
              <a:t> 33.19)</a:t>
            </a:r>
          </a:p>
        </p:txBody>
      </p:sp>
    </p:spTree>
    <p:extLst>
      <p:ext uri="{BB962C8B-B14F-4D97-AF65-F5344CB8AC3E}">
        <p14:creationId xmlns:p14="http://schemas.microsoft.com/office/powerpoint/2010/main" val="193384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theme/theme1.xml><?xml version="1.0" encoding="utf-8"?>
<a:theme xmlns:a="http://schemas.openxmlformats.org/drawingml/2006/main" name="tragedy_fall_2025">
  <a:themeElements>
    <a:clrScheme name="Custom 1">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00B0F0"/>
      </a:hlink>
      <a:folHlink>
        <a:srgbClr val="00B0F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545454"/>
          </a:solidFill>
        </a:ln>
        <a:effectLst>
          <a:outerShdw blurRad="50800" dist="38100" dir="2700000" algn="tl" rotWithShape="0">
            <a:prstClr val="black">
              <a:alpha val="40000"/>
            </a:prstClr>
          </a:outerShdw>
        </a:effectLst>
      </a:spPr>
      <a:bodyPr wrap="square" anchor="ctr" anchorCtr="0">
        <a:spAutoFit/>
      </a:bodyPr>
      <a:lstStyle>
        <a:defPPr algn="ctr">
          <a:defRPr sz="2000" dirty="0">
            <a:cs typeface="Calibri" panose="020F0502020204030204" pitchFamily="34" charset="0"/>
          </a:defRPr>
        </a:defPPr>
      </a:lstStyle>
      <a:style>
        <a:lnRef idx="1">
          <a:schemeClr val="accent1"/>
        </a:lnRef>
        <a:fillRef idx="2">
          <a:schemeClr val="accent1"/>
        </a:fillRef>
        <a:effectRef idx="1">
          <a:schemeClr val="accent1"/>
        </a:effectRef>
        <a:fontRef idx="minor">
          <a:schemeClr val="dk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b" anchorCtr="0">
        <a:spAutoFit/>
      </a:bodyPr>
      <a:lstStyle>
        <a:defPPr algn="ctr">
          <a:defRPr sz="2400" dirty="0" smtClean="0">
            <a:solidFill>
              <a:srgbClr val="737373"/>
            </a:solidFill>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tragedy_fall_2025" id="{BE98C765-1B4A-4E4C-9279-3F5F57EB20CD}" vid="{81D10C6F-ABFC-4C4E-A714-0DBC009ED3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tragedy_fall_2025</Template>
  <TotalTime>708</TotalTime>
  <Words>2204</Words>
  <Application>Microsoft Office PowerPoint</Application>
  <PresentationFormat>Widescreen</PresentationFormat>
  <Paragraphs>130</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Candara</vt:lpstr>
      <vt:lpstr>Century Gothic</vt:lpstr>
      <vt:lpstr>Wingdings</vt:lpstr>
      <vt:lpstr>tragedy_fall_2025</vt:lpstr>
      <vt:lpstr>What Are Heroes For?</vt:lpstr>
      <vt:lpstr>Question…</vt:lpstr>
      <vt:lpstr>How does that differ from what you think? (YouTube: MARVEL | What is it, to be a hero ?)</vt:lpstr>
      <vt:lpstr>Agenda</vt:lpstr>
      <vt:lpstr>Introduction</vt:lpstr>
      <vt:lpstr>Philostratus’ Heroes, Intro 1</vt:lpstr>
      <vt:lpstr>Philostratus’ Heroes, Intro 2</vt:lpstr>
      <vt:lpstr>Philostratus’ Heroes, Intro 3 (situation)</vt:lpstr>
      <vt:lpstr>Philostratus’ Heroes, Intro 4 (issues)</vt:lpstr>
      <vt:lpstr>Discussion 1</vt:lpstr>
      <vt:lpstr>Quotations 1 (The Phoenician’s incertitude)</vt:lpstr>
      <vt:lpstr>Quotations 2 (Achilles mourns Palamedes)</vt:lpstr>
      <vt:lpstr>SWA Prompt</vt:lpstr>
      <vt:lpstr>Competition and Its Discontents</vt:lpstr>
      <vt:lpstr>Arrow of Emulation</vt:lpstr>
      <vt:lpstr>Envy-Slander “Vicious Triangle” 1</vt:lpstr>
      <vt:lpstr>Envy-Slander “Vicious Triangle” 2</vt:lpstr>
      <vt:lpstr>Envy-Slander “Vicious Triangle” 3</vt:lpstr>
      <vt:lpstr>Discussion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Scholtz</dc:creator>
  <cp:lastModifiedBy>Andrew Scholtz</cp:lastModifiedBy>
  <cp:revision>67</cp:revision>
  <cp:lastPrinted>2026-03-16T15:44:10Z</cp:lastPrinted>
  <dcterms:created xsi:type="dcterms:W3CDTF">2025-11-18T02:38:27Z</dcterms:created>
  <dcterms:modified xsi:type="dcterms:W3CDTF">2026-03-16T15:49:57Z</dcterms:modified>
</cp:coreProperties>
</file>