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4"/>
  </p:notesMasterIdLst>
  <p:handoutMasterIdLst>
    <p:handoutMasterId r:id="rId25"/>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7" r:id="rId15"/>
    <p:sldId id="279" r:id="rId16"/>
    <p:sldId id="278" r:id="rId17"/>
    <p:sldId id="275" r:id="rId18"/>
    <p:sldId id="271" r:id="rId19"/>
    <p:sldId id="272" r:id="rId20"/>
    <p:sldId id="276" r:id="rId21"/>
    <p:sldId id="273" r:id="rId22"/>
    <p:sldId id="274" r:id="rId2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152" userDrawn="1">
          <p15:clr>
            <a:srgbClr val="A4A3A4"/>
          </p15:clr>
        </p15:guide>
        <p15:guide id="4" pos="6911" userDrawn="1">
          <p15:clr>
            <a:srgbClr val="A4A3A4"/>
          </p15:clr>
        </p15:guide>
        <p15:guide id="5" pos="767" userDrawn="1">
          <p15:clr>
            <a:srgbClr val="A4A3A4"/>
          </p15:clr>
        </p15:guide>
        <p15:guide id="6" orient="horz" pos="3888" userDrawn="1">
          <p15:clr>
            <a:srgbClr val="A4A3A4"/>
          </p15:clr>
        </p15:guide>
        <p15:guide id="7" pos="563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09" autoAdjust="0"/>
    <p:restoredTop sz="96323" autoAdjust="0"/>
  </p:normalViewPr>
  <p:slideViewPr>
    <p:cSldViewPr snapToGrid="0">
      <p:cViewPr varScale="1">
        <p:scale>
          <a:sx n="160" d="100"/>
          <a:sy n="160" d="100"/>
        </p:scale>
        <p:origin x="1068" y="100"/>
      </p:cViewPr>
      <p:guideLst>
        <p:guide orient="horz" pos="1152"/>
        <p:guide pos="6911"/>
        <p:guide pos="767"/>
        <p:guide orient="horz" pos="3888"/>
        <p:guide pos="5639"/>
      </p:guideLst>
    </p:cSldViewPr>
  </p:slideViewPr>
  <p:outlineViewPr>
    <p:cViewPr>
      <p:scale>
        <a:sx n="33" d="100"/>
        <a:sy n="33" d="100"/>
      </p:scale>
      <p:origin x="0" y="-3366"/>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2" d="100"/>
          <a:sy n="82" d="100"/>
        </p:scale>
        <p:origin x="383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128FCA9C-FF92-4024-BDEC-A6D3B663DC09}" type="datetimeFigureOut">
              <a:rPr lang="en-US"/>
              <a:t>3/19/2026</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772AB877-E7B1-4681-847E-D0918612832B}" type="datetimeFigureOut">
              <a:rPr lang="en-US"/>
              <a:t>3/19/2026</a:t>
            </a:fld>
            <a:endParaRPr/>
          </a:p>
        </p:txBody>
      </p:sp>
      <p:sp>
        <p:nvSpPr>
          <p:cNvPr id="4" name="Slide Image Placeholder 3"/>
          <p:cNvSpPr>
            <a:spLocks noGrp="1" noRot="1" noChangeAspect="1"/>
          </p:cNvSpPr>
          <p:nvPr>
            <p:ph type="sldImg" idx="2"/>
          </p:nvPr>
        </p:nvSpPr>
        <p:spPr>
          <a:xfrm>
            <a:off x="1722438" y="696913"/>
            <a:ext cx="3565525" cy="2006600"/>
          </a:xfrm>
          <a:prstGeom prst="rect">
            <a:avLst/>
          </a:prstGeom>
          <a:noFill/>
          <a:ln w="12700">
            <a:solidFill>
              <a:prstClr val="black"/>
            </a:solidFill>
          </a:ln>
        </p:spPr>
        <p:txBody>
          <a:bodyPr vert="horz" lIns="93164" tIns="46582" rIns="93164" bIns="46582" rtlCol="0" anchor="ctr"/>
          <a:lstStyle/>
          <a:p>
            <a:endParaRPr/>
          </a:p>
        </p:txBody>
      </p:sp>
      <p:sp>
        <p:nvSpPr>
          <p:cNvPr id="5" name="Notes Placeholder 4"/>
          <p:cNvSpPr>
            <a:spLocks noGrp="1"/>
          </p:cNvSpPr>
          <p:nvPr>
            <p:ph type="body" sz="quarter" idx="3"/>
          </p:nvPr>
        </p:nvSpPr>
        <p:spPr>
          <a:xfrm>
            <a:off x="701040" y="2935106"/>
            <a:ext cx="5608320" cy="5664064"/>
          </a:xfrm>
          <a:prstGeom prst="rect">
            <a:avLst/>
          </a:prstGeom>
        </p:spPr>
        <p:txBody>
          <a:bodyPr vert="horz" lIns="93164" tIns="46582" rIns="93164" bIns="46582"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spcAft>
        <a:spcPts val="600"/>
      </a:spcAft>
      <a:defRPr sz="1200" kern="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6223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90912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9514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especially is what makes Artemidorus useful to us in this class.</a:t>
            </a:r>
          </a:p>
          <a:p>
            <a:r>
              <a:rPr lang="en-US" dirty="0"/>
              <a:t>from the introduction:</a:t>
            </a:r>
          </a:p>
          <a:p>
            <a:r>
              <a:rPr lang="en-US" dirty="0"/>
              <a:t>“For Artemidorus, the meaning of a dream does not depend on an understanding of the dreamer as an individual, but rather on the correct ‘placement’ of the dreamer on a spectrum of social roles and public statuses. Artemidorus gives the example of a pregnant woman who dreams that she gives birth to a serpent (4.67). Seven different possible outcomes are listed, depending on the woman’s place in society: if she is wealthy, the child will become a famous orator, because both snakes and orators have forked tongues; if she is a slave, he will become a runaway slave, because snakes do not move in a straight line; if she is sick, the child will suffer from palsy, since snakes use their whole body to move.”</a:t>
            </a:r>
          </a:p>
          <a:p>
            <a:r>
              <a:rPr lang="en-US" dirty="0"/>
              <a:t>A cares not about the individual, but about that individual’s role, place in society</a:t>
            </a:r>
          </a:p>
        </p:txBody>
      </p:sp>
      <p:sp>
        <p:nvSpPr>
          <p:cNvPr id="4" name="Slide Number Placeholder 3"/>
          <p:cNvSpPr>
            <a:spLocks noGrp="1"/>
          </p:cNvSpPr>
          <p:nvPr>
            <p:ph type="sldNum" sz="quarter" idx="5"/>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87840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306639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9475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1814023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1676591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73510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he interpret the dream this way?</a:t>
            </a:r>
          </a:p>
          <a:p>
            <a:r>
              <a:rPr lang="en-US" dirty="0" err="1"/>
              <a:t>Aretmidorus</a:t>
            </a:r>
            <a:r>
              <a:rPr lang="en-US" dirty="0"/>
              <a:t>:</a:t>
            </a:r>
          </a:p>
          <a:p>
            <a:r>
              <a:rPr lang="en-US" dirty="0"/>
              <a:t>1.79. Dreams of sex with one’s mother.</a:t>
            </a:r>
          </a:p>
          <a:p>
            <a:r>
              <a:rPr lang="en-US" dirty="0"/>
              <a:t>1. The subject of sexual intercourse with one’s mother has a multifaceted complexity allowing a degree of analysis which has escaped many of the dream-interpreters. The situation is this. The fact of intercourse is not of itself sufficient to reveal the significance of these dreams, but the outcomes they bring about vary with the various modes of contact and bodily positions adopted.</a:t>
            </a:r>
          </a:p>
          <a:p>
            <a:r>
              <a:rPr lang="en-US" dirty="0"/>
              <a:t>2. So if someone dreams of penetrating his mother face to face, which some call the position according with nature, and she is still alive when he dreams of this penetration and his father is still in good health, he will fall out with his father because of the jealousy (zēlotupia, often very close in meaning to phthonos) which arises between any men, and would be all the greater in this case. But if his father is ill, he will die, because the dreamer will preside over his mother as both son and husband.</a:t>
            </a:r>
          </a:p>
          <a:p>
            <a:r>
              <a:rPr lang="en-US" dirty="0"/>
              <a:t>3. 3. But this dream is auspicious for every artisan and </a:t>
            </a:r>
            <a:r>
              <a:rPr lang="en-US" dirty="0" err="1"/>
              <a:t>labourer</a:t>
            </a:r>
            <a:r>
              <a:rPr lang="en-US" dirty="0"/>
              <a:t>. A man’s trade is commonly called his ‘mother’, so coupling with this ‘mother’ can only mean keeping busy and earning a living from one’s trade. It is auspicious too for every politician and statesman, because a mother symbolizes one’s homeland. So just as anyone having sex in accordance with the law of Aphrodite, with a compliant and willing partner, is given authority over every part of her body, so a politician or statesman having this dream will preside over all the affairs of his city.</a:t>
            </a:r>
          </a:p>
          <a:p>
            <a:r>
              <a:rPr lang="en-US" dirty="0"/>
              <a:t>Freud </a:t>
            </a:r>
            <a:r>
              <a:rPr lang="en-US" i="1" dirty="0"/>
              <a:t>Interpretation of Dreams</a:t>
            </a:r>
            <a:endParaRPr lang="en-US" i="0" dirty="0"/>
          </a:p>
          <a:p>
            <a:r>
              <a:rPr lang="en-US" i="0" dirty="0"/>
              <a:t>“To express the matter boldly, it is as though a sexual preference becomes active at an early period, as though the boy regards his father as a rival in love, and as though the girl takes the same attitude toward her mother—a rival by getting rid of whom he or she cannot but profit.”</a:t>
            </a:r>
            <a:endParaRPr lang="en-US" dirty="0"/>
          </a:p>
          <a:p>
            <a:r>
              <a:rPr lang="en-US" dirty="0"/>
              <a:t>cf. Sophocles </a:t>
            </a:r>
            <a:r>
              <a:rPr lang="en-US" i="1" dirty="0"/>
              <a:t>Oedipus the King</a:t>
            </a:r>
            <a:endParaRPr lang="en-US" i="0" dirty="0"/>
          </a:p>
          <a:p>
            <a:r>
              <a:rPr lang="en-US" dirty="0"/>
              <a:t>Jocasta. It is best to live anyhow, as one may; do not be afraid of marriage with your mother! Many have lain with their mothers in dreams too. It is he to whom such things are nothing who puts up with life the best. (lines 979-983)</a:t>
            </a:r>
          </a:p>
        </p:txBody>
      </p:sp>
      <p:sp>
        <p:nvSpPr>
          <p:cNvPr id="4" name="Slide Number Placeholder 3"/>
          <p:cNvSpPr>
            <a:spLocks noGrp="1"/>
          </p:cNvSpPr>
          <p:nvPr>
            <p:ph type="sldNum" sz="quarter" idx="5"/>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532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13185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62101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2088939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2811477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22413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 a question for you: W</a:t>
            </a:r>
            <a:r>
              <a:rPr lang="en-US" dirty="0" err="1">
                <a:solidFill>
                  <a:schemeClr val="tx2"/>
                </a:solidFill>
              </a:rPr>
              <a:t>hich</a:t>
            </a:r>
            <a:r>
              <a:rPr lang="en-US" dirty="0">
                <a:solidFill>
                  <a:schemeClr val="tx2"/>
                </a:solidFill>
              </a:rPr>
              <a:t> dreams matter, and why? Write something quick….</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408931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dreams matter, and why? In the film </a:t>
            </a:r>
            <a:r>
              <a:rPr lang="en-US" i="1" dirty="0"/>
              <a:t>Inception</a:t>
            </a:r>
            <a:r>
              <a:rPr lang="en-US" i="0" dirty="0"/>
              <a:t>, dreams fabricated by oneself or others, they really matter — they can threaten our “security,” as Leo puts it.</a:t>
            </a:r>
          </a:p>
          <a:p>
            <a:r>
              <a:rPr lang="en-US" i="0" dirty="0"/>
              <a:t>What about our dreams, yours and mine?</a:t>
            </a:r>
            <a:endParaRPr lang="en-US" dirty="0"/>
          </a:p>
          <a:p>
            <a:r>
              <a:rPr lang="en-US" dirty="0"/>
              <a:t>Take a some of the dreams I have. In them I find myself thinking about exactly the thing I’m thinking about when I wake up. It can be anything — the ending of Bruckner’s fourth symphony, for instance. (I don’t know why I think about that with a certain regularity, but I do.) Or maybe I wasn’t dreaming. But I </a:t>
            </a:r>
            <a:r>
              <a:rPr lang="en-US" i="1" dirty="0"/>
              <a:t>know</a:t>
            </a:r>
            <a:r>
              <a:rPr lang="en-US" dirty="0"/>
              <a:t> I was: my wife and dog are downstairs, and I didn’t notice them leave the bed.</a:t>
            </a:r>
          </a:p>
          <a:p>
            <a:r>
              <a:rPr lang="en-US" dirty="0"/>
              <a:t>One more dream — this one I’ll never forget. So, I’m on stage. In my hands is a guitar. Behind me, an orchestra. In front of me, an auditorium filled with people. The conductor lifts his baton, and I realize I’ve never played the guitar before.</a:t>
            </a:r>
          </a:p>
          <a:p>
            <a:r>
              <a:rPr lang="en-US" dirty="0"/>
              <a:t>So, do either of those dreams matter? Should I care? Why or why not?</a:t>
            </a:r>
          </a:p>
        </p:txBody>
      </p:sp>
      <p:sp>
        <p:nvSpPr>
          <p:cNvPr id="4" name="Slide Number Placeholder 3"/>
          <p:cNvSpPr>
            <a:spLocks noGrp="1"/>
          </p:cNvSpPr>
          <p:nvPr>
            <p:ph type="sldNum" sz="quarter" idx="5"/>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97505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04251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184320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that what matters to Artemidorus could well matter to us is what his book can maybe tell us about his world. And because this course is, as you know, called “Race for Glory,” I’ve posed the question of whether his book can extend our understanding of </a:t>
            </a:r>
            <a:r>
              <a:rPr lang="en-US" i="1" dirty="0"/>
              <a:t>agōn</a:t>
            </a:r>
            <a:r>
              <a:rPr lang="en-US" i="0" dirty="0"/>
              <a:t> in the Roman Imperial East. So, …</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347113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1.51.2. “To cultivate, sow, plant, or plough the land is auspicious for those intending to marry and for those without children. A field for ploughing can only mean a wife, and seeds and plants the children — wheat for boys, barley for girls, pulses for miscarriages.  For everyone else a farming dream signifies hard </a:t>
            </a:r>
            <a:r>
              <a:rPr lang="en-US" dirty="0" err="1"/>
              <a:t>labour</a:t>
            </a:r>
            <a:r>
              <a:rPr lang="en-US" dirty="0"/>
              <a:t> and misery.”</a:t>
            </a:r>
          </a:p>
          <a:p>
            <a:r>
              <a:rPr lang="en-US" dirty="0"/>
              <a:t>3. “To dream of tanning hides is malign for everyone: tanners handle dead bodies and are prohibited from operating within the city.”</a:t>
            </a:r>
          </a:p>
          <a:p>
            <a:r>
              <a:rPr lang="en-US" dirty="0"/>
              <a:t>4. “To dream of being a goldsmith signifies devious designs on the dreamer, because of the materials involved in the work and the intricate weaving needed for necklaces.”</a:t>
            </a:r>
          </a:p>
          <a:p>
            <a:r>
              <a:rPr lang="en-US" dirty="0"/>
              <a:t>“Sculpting, painting on wood, chasing metal, or making statues are auspicious for adulterers, orators, counterfeiters, counterfeiters, and all fraudsters, as these arts present what is unreal as if it were real.”</a:t>
            </a:r>
          </a:p>
          <a:p>
            <a:r>
              <a:rPr lang="en-US" dirty="0"/>
              <a:t>1.53.1. “… pupils have a hard time and live in terror of their masters, but they learn to their ultimate advantage.”</a:t>
            </a:r>
          </a:p>
          <a:p>
            <a:r>
              <a:rPr lang="en-US" dirty="0"/>
              <a:t>3. “If a Roman learns to read Greek or a Greek learns to read Latin, the one will come to embrace Greek culture and the other Roman culture. … I know of someone who dreamt that he was learning to read Latin. He was condemned to slavery: such a sentence is never delivered in Greek.”</a:t>
            </a:r>
          </a:p>
          <a:p>
            <a:r>
              <a:rPr lang="en-US" dirty="0"/>
              <a:t>some interpretation is specifically for athletes. some interpretation of athletic dreams has broader, but varied, meaning.</a:t>
            </a:r>
          </a:p>
          <a:p>
            <a:r>
              <a:rPr lang="en-US" dirty="0"/>
              <a:t>1.56.7. “To ride a racehorse which responds nicely to the rein and the rider himself is auspicious for all alike, because a horse is analogous to a wife and a lover in that it prides itself on its beauty and supports a mount.”</a:t>
            </a:r>
          </a:p>
          <a:p>
            <a:r>
              <a:rPr lang="el-GR" dirty="0" err="1"/>
              <a:t>ἵππον</a:t>
            </a:r>
            <a:r>
              <a:rPr lang="el-GR" dirty="0"/>
              <a:t> κέλητα </a:t>
            </a:r>
            <a:r>
              <a:rPr lang="el-GR" dirty="0" err="1"/>
              <a:t>ἐλαύνειν</a:t>
            </a:r>
            <a:r>
              <a:rPr lang="el-GR" dirty="0"/>
              <a:t> </a:t>
            </a:r>
            <a:r>
              <a:rPr lang="el-GR" dirty="0" err="1"/>
              <a:t>καλῶς</a:t>
            </a:r>
            <a:r>
              <a:rPr lang="el-GR" dirty="0"/>
              <a:t> </a:t>
            </a:r>
            <a:r>
              <a:rPr lang="el-GR" dirty="0" err="1"/>
              <a:t>πειθόμενον</a:t>
            </a:r>
            <a:r>
              <a:rPr lang="el-GR" dirty="0"/>
              <a:t> </a:t>
            </a:r>
            <a:r>
              <a:rPr lang="el-GR" dirty="0" err="1"/>
              <a:t>τῷ</a:t>
            </a:r>
            <a:r>
              <a:rPr lang="el-GR" dirty="0"/>
              <a:t> </a:t>
            </a:r>
            <a:r>
              <a:rPr lang="el-GR" dirty="0" err="1"/>
              <a:t>ῥυτῆρι</a:t>
            </a:r>
            <a:r>
              <a:rPr lang="el-GR" dirty="0"/>
              <a:t> </a:t>
            </a:r>
            <a:r>
              <a:rPr lang="el-GR" dirty="0" err="1"/>
              <a:t>καὶ</a:t>
            </a:r>
            <a:r>
              <a:rPr lang="el-GR" dirty="0"/>
              <a:t> </a:t>
            </a:r>
            <a:r>
              <a:rPr lang="el-GR" dirty="0" err="1"/>
              <a:t>αὐτῷ</a:t>
            </a:r>
            <a:r>
              <a:rPr lang="el-GR" dirty="0"/>
              <a:t> </a:t>
            </a:r>
            <a:r>
              <a:rPr lang="el-GR" dirty="0" err="1"/>
              <a:t>τῷ</a:t>
            </a:r>
            <a:r>
              <a:rPr lang="el-GR" dirty="0"/>
              <a:t> </a:t>
            </a:r>
            <a:r>
              <a:rPr lang="el-GR" dirty="0" err="1"/>
              <a:t>ἐλαύνοντι</a:t>
            </a:r>
            <a:r>
              <a:rPr lang="el-GR" dirty="0"/>
              <a:t> </a:t>
            </a:r>
            <a:r>
              <a:rPr lang="el-GR" dirty="0" err="1"/>
              <a:t>ἀγαθὸν</a:t>
            </a:r>
            <a:r>
              <a:rPr lang="el-GR" dirty="0"/>
              <a:t> </a:t>
            </a:r>
            <a:r>
              <a:rPr lang="el-GR" dirty="0" err="1"/>
              <a:t>ἐπίσης</a:t>
            </a:r>
            <a:r>
              <a:rPr lang="el-GR" dirty="0"/>
              <a:t> </a:t>
            </a:r>
            <a:r>
              <a:rPr lang="el-GR" dirty="0" err="1"/>
              <a:t>πᾶσιν</a:t>
            </a:r>
            <a:r>
              <a:rPr lang="el-GR" dirty="0"/>
              <a:t>· </a:t>
            </a:r>
            <a:r>
              <a:rPr lang="el-GR" dirty="0" err="1"/>
              <a:t>ἵππος</a:t>
            </a:r>
            <a:r>
              <a:rPr lang="el-GR" dirty="0"/>
              <a:t> </a:t>
            </a:r>
            <a:r>
              <a:rPr lang="el-GR" dirty="0" err="1"/>
              <a:t>γὰρ</a:t>
            </a:r>
            <a:r>
              <a:rPr lang="el-GR" dirty="0"/>
              <a:t> </a:t>
            </a:r>
            <a:r>
              <a:rPr lang="el-GR" dirty="0" err="1"/>
              <a:t>γυναικὶ</a:t>
            </a:r>
            <a:r>
              <a:rPr lang="el-GR" dirty="0"/>
              <a:t> </a:t>
            </a:r>
            <a:r>
              <a:rPr lang="el-GR" dirty="0" err="1"/>
              <a:t>μὲν</a:t>
            </a:r>
            <a:r>
              <a:rPr lang="el-GR" dirty="0"/>
              <a:t> </a:t>
            </a:r>
            <a:r>
              <a:rPr lang="el-GR" dirty="0" err="1"/>
              <a:t>καὶ</a:t>
            </a:r>
            <a:r>
              <a:rPr lang="el-GR" dirty="0"/>
              <a:t> </a:t>
            </a:r>
            <a:r>
              <a:rPr lang="el-GR" dirty="0" err="1"/>
              <a:t>ἐρωμένῃ</a:t>
            </a:r>
            <a:r>
              <a:rPr lang="el-GR" dirty="0"/>
              <a:t> </a:t>
            </a:r>
            <a:r>
              <a:rPr lang="el-GR" dirty="0" err="1"/>
              <a:t>τὸν</a:t>
            </a:r>
            <a:r>
              <a:rPr lang="el-GR" dirty="0"/>
              <a:t> </a:t>
            </a:r>
            <a:r>
              <a:rPr lang="el-GR" dirty="0" err="1"/>
              <a:t>αὐτὸν</a:t>
            </a:r>
            <a:r>
              <a:rPr lang="el-GR" dirty="0"/>
              <a:t> </a:t>
            </a:r>
            <a:r>
              <a:rPr lang="el-GR" dirty="0" err="1"/>
              <a:t>ἔχει</a:t>
            </a:r>
            <a:r>
              <a:rPr lang="el-GR" dirty="0"/>
              <a:t> </a:t>
            </a:r>
            <a:r>
              <a:rPr lang="el-GR" dirty="0" err="1"/>
              <a:t>λόγον</a:t>
            </a:r>
            <a:r>
              <a:rPr lang="el-GR" dirty="0"/>
              <a:t>, </a:t>
            </a:r>
            <a:r>
              <a:rPr lang="el-GR" dirty="0" err="1"/>
              <a:t>ὅτι</a:t>
            </a:r>
            <a:r>
              <a:rPr lang="el-GR" dirty="0"/>
              <a:t> </a:t>
            </a:r>
            <a:r>
              <a:rPr lang="el-GR" dirty="0" err="1"/>
              <a:t>καὶ</a:t>
            </a:r>
            <a:r>
              <a:rPr lang="el-GR" dirty="0"/>
              <a:t> </a:t>
            </a:r>
            <a:r>
              <a:rPr lang="el-GR" dirty="0" err="1"/>
              <a:t>ἐπὶ</a:t>
            </a:r>
            <a:r>
              <a:rPr lang="el-GR" dirty="0"/>
              <a:t> </a:t>
            </a:r>
            <a:r>
              <a:rPr lang="el-GR" dirty="0" err="1"/>
              <a:t>κάλλει</a:t>
            </a:r>
            <a:r>
              <a:rPr lang="el-GR" dirty="0"/>
              <a:t> μέγα </a:t>
            </a:r>
            <a:r>
              <a:rPr lang="el-GR" dirty="0" err="1"/>
              <a:t>φρονεῖ</a:t>
            </a:r>
            <a:r>
              <a:rPr lang="el-GR" dirty="0"/>
              <a:t> </a:t>
            </a:r>
            <a:r>
              <a:rPr lang="el-GR" dirty="0" err="1"/>
              <a:t>καὶ</a:t>
            </a:r>
            <a:r>
              <a:rPr lang="el-GR" dirty="0"/>
              <a:t> </a:t>
            </a:r>
            <a:r>
              <a:rPr lang="el-GR" dirty="0" err="1"/>
              <a:t>τὸν</a:t>
            </a:r>
            <a:r>
              <a:rPr lang="el-GR" dirty="0"/>
              <a:t> </a:t>
            </a:r>
            <a:r>
              <a:rPr lang="el-GR" dirty="0" err="1"/>
              <a:t>ἐλατῆρα</a:t>
            </a:r>
            <a:r>
              <a:rPr lang="el-GR" dirty="0"/>
              <a:t> βαστάζει.</a:t>
            </a:r>
            <a:endParaRPr lang="en-US" dirty="0"/>
          </a:p>
          <a:p>
            <a:r>
              <a:rPr lang="en-US" dirty="0"/>
              <a:t>9. “I also maintain that a dream of driving through the city in a chariot is auspicious for women and unmarried girls who are both freeborn and wealthy, as it wins them advantageous positions as priestesses. But for poor women, riding through the city foretells prostitution.”</a:t>
            </a:r>
          </a:p>
          <a:p>
            <a:r>
              <a:rPr lang="en-US" dirty="0"/>
              <a:t>1.57.1. “I have observed that in all cases a dream of competing in the pentathlon signifies firstly travel abroad or movement from place to place because of the foot-race; and then some sort of financial loss, untimely expense, or unexpected outlay because of the discus, which is made of bronze and flies out of the hands.”</a:t>
            </a:r>
          </a:p>
          <a:p>
            <a:r>
              <a:rPr lang="en-US" dirty="0"/>
              <a:t>1.59.1. “To dream of being selected for competition is auspicious for all. But for athletes the dream is either insignificant or irrelevant: insignificant for boy athletes, because they are within the age-limit for selection in their class, and irrelevant for grown men, because the vetting process only applies to boys. To dream of being disqualified is harmful for all, and also brings death to the sick. I know of someone who dreamt that he was disqualified at the Olympic games: he was condemned to the mines, as a result of this dream debarring him from the sacred games.”</a:t>
            </a:r>
          </a:p>
          <a:p>
            <a:r>
              <a:rPr lang="en-US" dirty="0"/>
              <a:t>Ok, Melancomas:</a:t>
            </a:r>
          </a:p>
          <a:p>
            <a:r>
              <a:rPr lang="en-US" dirty="0"/>
              <a:t>1.61.1. “To dream of boxing is harmful for everyone. It signifies financial damage as well as disgrace, as boxing disfigures the face and causes loss of blood, which has long been considered a symbol of money.”</a:t>
            </a:r>
          </a:p>
          <a:p>
            <a:r>
              <a:rPr lang="en-US" dirty="0"/>
              <a:t>1.69.1. “It is auspicious to dream of eating the type of bread to which one is accustomed — bran bread is suitable for the poor, and refined white bread for the rich. Swop these round, though, and the result is not only not auspicious, but positively bad: white bread signifies sickness for the poor, and bran bread deprivation for the rich — or at least it prevents achievement of their present hopes.”</a:t>
            </a:r>
          </a:p>
        </p:txBody>
      </p:sp>
      <p:sp>
        <p:nvSpPr>
          <p:cNvPr id="4" name="Slide Number Placeholder 3"/>
          <p:cNvSpPr>
            <a:spLocks noGrp="1"/>
          </p:cNvSpPr>
          <p:nvPr>
            <p:ph type="sldNum" sz="quarter" idx="5"/>
          </p:nvPr>
        </p:nvSpPr>
        <p:spPr/>
        <p:txBody>
          <a:bodyPr/>
          <a:lstStyle/>
          <a:p>
            <a:fld id="{69C971FF-EF28-4195-A575-329446EFAA55}" type="slidenum">
              <a:rPr lang="en-US" smtClean="0"/>
              <a:pPr/>
              <a:t>8</a:t>
            </a:fld>
            <a:endParaRPr lang="en-US"/>
          </a:p>
        </p:txBody>
      </p:sp>
      <p:sp>
        <p:nvSpPr>
          <p:cNvPr id="7" name="Slide Image Placeholder 6">
            <a:extLst>
              <a:ext uri="{FF2B5EF4-FFF2-40B4-BE49-F238E27FC236}">
                <a16:creationId xmlns:a16="http://schemas.microsoft.com/office/drawing/2014/main" id="{3EAA42EB-6994-49B9-AA5B-A1C0FD4AD037}"/>
              </a:ext>
            </a:extLst>
          </p:cNvPr>
          <p:cNvSpPr>
            <a:spLocks noGrp="1" noRot="1" noChangeAspect="1"/>
          </p:cNvSpPr>
          <p:nvPr>
            <p:ph type="sldImg"/>
          </p:nvPr>
        </p:nvSpPr>
        <p:spPr/>
      </p:sp>
    </p:spTree>
    <p:extLst>
      <p:ext uri="{BB962C8B-B14F-4D97-AF65-F5344CB8AC3E}">
        <p14:creationId xmlns:p14="http://schemas.microsoft.com/office/powerpoint/2010/main" val="405896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692318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6B40AF0D-5B44-4B75-9D96-9ABB01FA2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8" name="Rectangle 7">
            <a:extLst>
              <a:ext uri="{FF2B5EF4-FFF2-40B4-BE49-F238E27FC236}">
                <a16:creationId xmlns:a16="http://schemas.microsoft.com/office/drawing/2014/main" id="{F4253DC7-E1B1-4645-A9C5-59692F4F8209}"/>
              </a:ext>
            </a:extLst>
          </p:cNvPr>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AA864F87-9334-4E05-B36B-D4CEB08D53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1" name="Rectangle 10">
            <a:extLst>
              <a:ext uri="{FF2B5EF4-FFF2-40B4-BE49-F238E27FC236}">
                <a16:creationId xmlns:a16="http://schemas.microsoft.com/office/drawing/2014/main" id="{E36C2890-2A71-4B21-B619-53ED66D6943D}"/>
              </a:ext>
            </a:extLst>
          </p:cNvPr>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880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Athletics and agōn</a:t>
            </a:r>
            <a:endParaRPr lang="en-US" dirty="0"/>
          </a:p>
        </p:txBody>
      </p:sp>
      <p:sp>
        <p:nvSpPr>
          <p:cNvPr id="4" name="Date Placeholder 3"/>
          <p:cNvSpPr>
            <a:spLocks noGrp="1"/>
          </p:cNvSpPr>
          <p:nvPr>
            <p:ph type="dt" sz="half" idx="10"/>
          </p:nvPr>
        </p:nvSpPr>
        <p:spPr/>
        <p:txBody>
          <a:bodyPr/>
          <a:lstStyle/>
          <a:p>
            <a:r>
              <a:rPr lang="en-US"/>
              <a:t>9-feb</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19347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Athletics and agōn</a:t>
            </a:r>
            <a:endParaRPr lang="en-US" dirty="0"/>
          </a:p>
        </p:txBody>
      </p:sp>
      <p:sp>
        <p:nvSpPr>
          <p:cNvPr id="4" name="Date Placeholder 3"/>
          <p:cNvSpPr>
            <a:spLocks noGrp="1"/>
          </p:cNvSpPr>
          <p:nvPr>
            <p:ph type="dt" sz="half" idx="10"/>
          </p:nvPr>
        </p:nvSpPr>
        <p:spPr/>
        <p:txBody>
          <a:bodyPr/>
          <a:lstStyle/>
          <a:p>
            <a:r>
              <a:rPr lang="en-US"/>
              <a:t>9-feb</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2288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id="{F0ABB30C-6164-4BCE-81E8-F643579C6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a:extLst>
              <a:ext uri="{FF2B5EF4-FFF2-40B4-BE49-F238E27FC236}">
                <a16:creationId xmlns:a16="http://schemas.microsoft.com/office/drawing/2014/main" id="{5B5E1F8E-5484-45CB-8186-8C2F96BA766C}"/>
              </a:ext>
            </a:extLst>
          </p:cNvPr>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1253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7379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100000">
                <a:schemeClr val="accent1">
                  <a:lumMod val="30000"/>
                  <a:lumOff val="70000"/>
                </a:schemeClr>
              </a:gs>
            </a:gsLst>
            <a:lin ang="10800000" scaled="1"/>
          </a:gradFill>
        </p:spPr>
        <p:txBody>
          <a:bodyPr/>
          <a:lstStyle/>
          <a:p>
            <a:r>
              <a:rPr lang="en-US"/>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a:t>Athletics and agōn</a:t>
            </a:r>
            <a:endParaRPr lang="en-US" dirty="0"/>
          </a:p>
        </p:txBody>
      </p:sp>
      <p:sp>
        <p:nvSpPr>
          <p:cNvPr id="4" name="Date Placeholder 3"/>
          <p:cNvSpPr>
            <a:spLocks noGrp="1"/>
          </p:cNvSpPr>
          <p:nvPr>
            <p:ph type="dt" sz="half" idx="10"/>
          </p:nvPr>
        </p:nvSpPr>
        <p:spPr/>
        <p:txBody>
          <a:bodyPr/>
          <a:lstStyle/>
          <a:p>
            <a:r>
              <a:rPr lang="en-US"/>
              <a:t>9-feb</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5947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895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Athletics and agōn</a:t>
            </a:r>
            <a:endParaRPr lang="en-US" dirty="0"/>
          </a:p>
        </p:txBody>
      </p:sp>
      <p:sp>
        <p:nvSpPr>
          <p:cNvPr id="5" name="Date Placeholder 4"/>
          <p:cNvSpPr>
            <a:spLocks noGrp="1"/>
          </p:cNvSpPr>
          <p:nvPr>
            <p:ph type="dt" sz="half" idx="10"/>
          </p:nvPr>
        </p:nvSpPr>
        <p:spPr/>
        <p:txBody>
          <a:bodyPr/>
          <a:lstStyle/>
          <a:p>
            <a:r>
              <a:rPr lang="en-US"/>
              <a:t>9-feb</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1828800"/>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EE98A-B801-44B4-A831-520329F6D792}"/>
              </a:ext>
            </a:extLst>
          </p:cNvPr>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3206A0-ED7D-47EB-9567-E7B6FEDBAE7B}"/>
              </a:ext>
            </a:extLst>
          </p:cNvPr>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Athletics and agōn</a:t>
            </a:r>
            <a:endParaRPr lang="en-US" dirty="0"/>
          </a:p>
        </p:txBody>
      </p:sp>
      <p:sp>
        <p:nvSpPr>
          <p:cNvPr id="7" name="Date Placeholder 6"/>
          <p:cNvSpPr>
            <a:spLocks noGrp="1"/>
          </p:cNvSpPr>
          <p:nvPr>
            <p:ph type="dt" sz="half" idx="10"/>
          </p:nvPr>
        </p:nvSpPr>
        <p:spPr/>
        <p:txBody>
          <a:bodyPr/>
          <a:lstStyle/>
          <a:p>
            <a:r>
              <a:rPr lang="en-US"/>
              <a:t>9-feb</a:t>
            </a:r>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90648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34777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03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Athletics and agōn</a:t>
            </a:r>
            <a:endParaRPr lang="en-US" dirty="0"/>
          </a:p>
        </p:txBody>
      </p:sp>
      <p:sp>
        <p:nvSpPr>
          <p:cNvPr id="5" name="Date Placeholder 4"/>
          <p:cNvSpPr>
            <a:spLocks noGrp="1"/>
          </p:cNvSpPr>
          <p:nvPr>
            <p:ph type="dt" sz="half" idx="10"/>
          </p:nvPr>
        </p:nvSpPr>
        <p:spPr/>
        <p:txBody>
          <a:bodyPr/>
          <a:lstStyle/>
          <a:p>
            <a:r>
              <a:rPr lang="en-US"/>
              <a:t>9-feb</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77767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Athletics and agōn</a:t>
            </a:r>
            <a:endParaRPr lang="en-US" dirty="0"/>
          </a:p>
        </p:txBody>
      </p:sp>
      <p:sp>
        <p:nvSpPr>
          <p:cNvPr id="5" name="Date Placeholder 4"/>
          <p:cNvSpPr>
            <a:spLocks noGrp="1"/>
          </p:cNvSpPr>
          <p:nvPr>
            <p:ph type="dt" sz="half" idx="10"/>
          </p:nvPr>
        </p:nvSpPr>
        <p:spPr/>
        <p:txBody>
          <a:bodyPr/>
          <a:lstStyle/>
          <a:p>
            <a:r>
              <a:rPr lang="en-US"/>
              <a:t>9-feb</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84811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flip="none" rotWithShape="1">
            <a:gsLst>
              <a:gs pos="0">
                <a:schemeClr val="accent1">
                  <a:lumMod val="5000"/>
                  <a:lumOff val="95000"/>
                </a:schemeClr>
              </a:gs>
              <a:gs pos="100000">
                <a:schemeClr val="accent1">
                  <a:lumMod val="30000"/>
                  <a:lumOff val="70000"/>
                </a:schemeClr>
              </a:gs>
            </a:gsLst>
            <a:lin ang="10800000" scaled="1"/>
            <a:tileRect/>
          </a:gradFill>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a:t>Athletics and agōn</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a:t>9-feb</a:t>
            </a: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0756960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4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youtu.be/YoHD9XEInc0?si=dAOmqah4-tf4mMn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13ECFA-49D0-487A-8C03-D35B21FE6246}"/>
              </a:ext>
              <a:ext uri="{C183D7F6-B498-43B3-948B-1728B52AA6E4}">
                <adec:decorative xmlns:adec="http://schemas.microsoft.com/office/drawing/2017/decorative" val="1"/>
              </a:ext>
            </a:extLst>
          </p:cNvPr>
          <p:cNvSpPr/>
          <p:nvPr/>
        </p:nvSpPr>
        <p:spPr>
          <a:xfrm>
            <a:off x="0" y="0"/>
            <a:ext cx="12188825" cy="6858000"/>
          </a:xfrm>
          <a:prstGeom prst="rect">
            <a:avLst/>
          </a:prstGeom>
          <a:gradFill flip="none" rotWithShape="1">
            <a:gsLst>
              <a:gs pos="0">
                <a:schemeClr val="tx2">
                  <a:alpha val="0"/>
                </a:schemeClr>
              </a:gs>
              <a:gs pos="100000">
                <a:schemeClr val="tx2"/>
              </a:gs>
            </a:gsLst>
            <a:lin ang="162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C6A1C7A0-EB17-4042-9DA2-209A3E3D9047}"/>
              </a:ext>
            </a:extLst>
          </p:cNvPr>
          <p:cNvSpPr>
            <a:spLocks noGrp="1"/>
          </p:cNvSpPr>
          <p:nvPr>
            <p:ph type="title" idx="4294967295"/>
          </p:nvPr>
        </p:nvSpPr>
        <p:spPr>
          <a:xfrm>
            <a:off x="1217612" y="838230"/>
            <a:ext cx="9753600" cy="1325562"/>
          </a:xfrm>
          <a:noFill/>
        </p:spPr>
        <p:txBody>
          <a:bodyPr/>
          <a:lstStyle/>
          <a:p>
            <a:pPr algn="ctr"/>
            <a:r>
              <a:rPr lang="en-US" dirty="0">
                <a:solidFill>
                  <a:schemeClr val="bg1"/>
                </a:solidFill>
              </a:rPr>
              <a:t>What Really Matters</a:t>
            </a:r>
            <a:r>
              <a:rPr lang="en-US" i="1" dirty="0">
                <a:solidFill>
                  <a:schemeClr val="bg1"/>
                </a:solidFill>
              </a:rPr>
              <a:t>?</a:t>
            </a:r>
            <a:endParaRPr lang="en-US" dirty="0">
              <a:solidFill>
                <a:schemeClr val="bg1"/>
              </a:solidFill>
            </a:endParaRPr>
          </a:p>
        </p:txBody>
      </p:sp>
      <p:sp>
        <p:nvSpPr>
          <p:cNvPr id="3" name="Text Placeholder 2">
            <a:extLst>
              <a:ext uri="{FF2B5EF4-FFF2-40B4-BE49-F238E27FC236}">
                <a16:creationId xmlns:a16="http://schemas.microsoft.com/office/drawing/2014/main" id="{2A5763E8-AD21-418B-A945-75B8764EA2CF}"/>
              </a:ext>
            </a:extLst>
          </p:cNvPr>
          <p:cNvSpPr>
            <a:spLocks noGrp="1"/>
          </p:cNvSpPr>
          <p:nvPr>
            <p:ph type="body" idx="4294967295"/>
          </p:nvPr>
        </p:nvSpPr>
        <p:spPr>
          <a:xfrm>
            <a:off x="1217612" y="2392392"/>
            <a:ext cx="9753600" cy="753374"/>
          </a:xfrm>
        </p:spPr>
        <p:txBody>
          <a:bodyPr/>
          <a:lstStyle/>
          <a:p>
            <a:pPr marL="45720" indent="0" algn="ctr">
              <a:buNone/>
            </a:pPr>
            <a:r>
              <a:rPr lang="en-US" dirty="0">
                <a:solidFill>
                  <a:schemeClr val="bg1"/>
                </a:solidFill>
              </a:rPr>
              <a:t>Artemidorus’ </a:t>
            </a:r>
            <a:r>
              <a:rPr lang="en-US" i="1" dirty="0">
                <a:solidFill>
                  <a:schemeClr val="bg1"/>
                </a:solidFill>
              </a:rPr>
              <a:t>The Interpretation of Dreams</a:t>
            </a:r>
          </a:p>
        </p:txBody>
      </p:sp>
    </p:spTree>
    <p:extLst>
      <p:ext uri="{BB962C8B-B14F-4D97-AF65-F5344CB8AC3E}">
        <p14:creationId xmlns:p14="http://schemas.microsoft.com/office/powerpoint/2010/main" val="2636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50A4-A0F0-4254-9617-A1D3F5DA1057}"/>
              </a:ext>
            </a:extLst>
          </p:cNvPr>
          <p:cNvSpPr>
            <a:spLocks noGrp="1"/>
          </p:cNvSpPr>
          <p:nvPr>
            <p:ph type="title"/>
          </p:nvPr>
        </p:nvSpPr>
        <p:spPr/>
        <p:txBody>
          <a:bodyPr/>
          <a:lstStyle/>
          <a:p>
            <a:r>
              <a:rPr lang="en-US" dirty="0"/>
              <a:t>Basic Facts 1</a:t>
            </a:r>
          </a:p>
        </p:txBody>
      </p:sp>
      <p:sp>
        <p:nvSpPr>
          <p:cNvPr id="3" name="Content Placeholder 2">
            <a:extLst>
              <a:ext uri="{FF2B5EF4-FFF2-40B4-BE49-F238E27FC236}">
                <a16:creationId xmlns:a16="http://schemas.microsoft.com/office/drawing/2014/main" id="{49C65B0E-8E98-4CD4-AD54-3227D2383B70}"/>
              </a:ext>
            </a:extLst>
          </p:cNvPr>
          <p:cNvSpPr>
            <a:spLocks noGrp="1"/>
          </p:cNvSpPr>
          <p:nvPr>
            <p:ph idx="1"/>
          </p:nvPr>
        </p:nvSpPr>
        <p:spPr>
          <a:xfrm>
            <a:off x="1217614" y="1828800"/>
            <a:ext cx="6250386" cy="4343400"/>
          </a:xfrm>
        </p:spPr>
        <p:txBody>
          <a:bodyPr>
            <a:normAutofit/>
          </a:bodyPr>
          <a:lstStyle/>
          <a:p>
            <a:r>
              <a:rPr lang="en-US" dirty="0"/>
              <a:t>Artemidorus’ bio</a:t>
            </a:r>
          </a:p>
          <a:p>
            <a:pPr lvl="1"/>
            <a:r>
              <a:rPr lang="en-US" dirty="0"/>
              <a:t>Later 2</a:t>
            </a:r>
            <a:r>
              <a:rPr lang="en-US" baseline="30000" dirty="0"/>
              <a:t>nd</a:t>
            </a:r>
            <a:r>
              <a:rPr lang="en-US" dirty="0"/>
              <a:t>, early 3</a:t>
            </a:r>
            <a:r>
              <a:rPr lang="en-US" baseline="30000" dirty="0"/>
              <a:t>rd</a:t>
            </a:r>
            <a:r>
              <a:rPr lang="en-US" dirty="0"/>
              <a:t> cent</a:t>
            </a:r>
          </a:p>
          <a:p>
            <a:pPr lvl="1"/>
            <a:r>
              <a:rPr lang="en-US" dirty="0"/>
              <a:t>Born Ephesus, citizen </a:t>
            </a:r>
            <a:r>
              <a:rPr lang="en-US" dirty="0" err="1"/>
              <a:t>Daldis</a:t>
            </a:r>
            <a:endParaRPr lang="en-US" dirty="0"/>
          </a:p>
          <a:p>
            <a:r>
              <a:rPr lang="en-US" dirty="0"/>
              <a:t>His career</a:t>
            </a:r>
          </a:p>
          <a:p>
            <a:pPr lvl="1"/>
            <a:r>
              <a:rPr lang="en-US" dirty="0"/>
              <a:t>Travels in Asia, Greece, Italy</a:t>
            </a:r>
          </a:p>
          <a:p>
            <a:pPr lvl="1"/>
            <a:r>
              <a:rPr lang="en-US" dirty="0"/>
              <a:t>Active at agonistic festivals</a:t>
            </a:r>
          </a:p>
        </p:txBody>
      </p:sp>
      <p:grpSp>
        <p:nvGrpSpPr>
          <p:cNvPr id="15" name="Group 14" descr="Map, western Anatolia, Ephesus and Daldis">
            <a:extLst>
              <a:ext uri="{FF2B5EF4-FFF2-40B4-BE49-F238E27FC236}">
                <a16:creationId xmlns:a16="http://schemas.microsoft.com/office/drawing/2014/main" id="{95538048-D107-4050-9A4A-E5FF61859A7C}"/>
              </a:ext>
            </a:extLst>
          </p:cNvPr>
          <p:cNvGrpSpPr/>
          <p:nvPr/>
        </p:nvGrpSpPr>
        <p:grpSpPr>
          <a:xfrm>
            <a:off x="7468000" y="1819457"/>
            <a:ext cx="3503213" cy="4352743"/>
            <a:chOff x="7468000" y="1819457"/>
            <a:chExt cx="3503213" cy="4352743"/>
          </a:xfrm>
        </p:grpSpPr>
        <p:pic>
          <p:nvPicPr>
            <p:cNvPr id="9" name="Picture 8">
              <a:extLst>
                <a:ext uri="{FF2B5EF4-FFF2-40B4-BE49-F238E27FC236}">
                  <a16:creationId xmlns:a16="http://schemas.microsoft.com/office/drawing/2014/main" id="{307E9EEE-96EA-42EA-BE22-0B67DD7BE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000" y="1819457"/>
              <a:ext cx="3503213" cy="4352743"/>
            </a:xfrm>
            <a:prstGeom prst="rect">
              <a:avLst/>
            </a:prstGeom>
          </p:spPr>
        </p:pic>
        <p:sp>
          <p:nvSpPr>
            <p:cNvPr id="10" name="Oval 9">
              <a:extLst>
                <a:ext uri="{FF2B5EF4-FFF2-40B4-BE49-F238E27FC236}">
                  <a16:creationId xmlns:a16="http://schemas.microsoft.com/office/drawing/2014/main" id="{522D44B9-61AA-4F50-938F-64903FD9AC81}"/>
                </a:ext>
              </a:extLst>
            </p:cNvPr>
            <p:cNvSpPr>
              <a:spLocks noChangeAspect="1"/>
            </p:cNvSpPr>
            <p:nvPr/>
          </p:nvSpPr>
          <p:spPr>
            <a:xfrm>
              <a:off x="8416454" y="3995828"/>
              <a:ext cx="79670" cy="79513"/>
            </a:xfrm>
            <a:prstGeom prst="ellipse">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0E5435DB-3A96-41B7-A54C-2C624EB63DC1}"/>
                </a:ext>
              </a:extLst>
            </p:cNvPr>
            <p:cNvSpPr txBox="1"/>
            <p:nvPr/>
          </p:nvSpPr>
          <p:spPr>
            <a:xfrm>
              <a:off x="8386570" y="4198589"/>
              <a:ext cx="1077539" cy="341632"/>
            </a:xfrm>
            <a:prstGeom prst="rect">
              <a:avLst/>
            </a:prstGeom>
            <a:solidFill>
              <a:schemeClr val="bg1">
                <a:alpha val="67000"/>
              </a:schemeClr>
            </a:solidFill>
          </p:spPr>
          <p:txBody>
            <a:bodyPr wrap="none" rtlCol="0" anchor="b" anchorCtr="0">
              <a:spAutoFit/>
            </a:bodyPr>
            <a:lstStyle/>
            <a:p>
              <a:pPr algn="ctr">
                <a:lnSpc>
                  <a:spcPct val="90000"/>
                </a:lnSpc>
              </a:pPr>
              <a:r>
                <a:rPr lang="en-US" dirty="0">
                  <a:solidFill>
                    <a:schemeClr val="accent6"/>
                  </a:solidFill>
                </a:rPr>
                <a:t>Ephesus</a:t>
              </a:r>
            </a:p>
          </p:txBody>
        </p:sp>
        <p:sp>
          <p:nvSpPr>
            <p:cNvPr id="12" name="Oval 11">
              <a:extLst>
                <a:ext uri="{FF2B5EF4-FFF2-40B4-BE49-F238E27FC236}">
                  <a16:creationId xmlns:a16="http://schemas.microsoft.com/office/drawing/2014/main" id="{227F70DB-80A3-456B-A8BD-FDFD6574D45F}"/>
                </a:ext>
              </a:extLst>
            </p:cNvPr>
            <p:cNvSpPr>
              <a:spLocks noChangeAspect="1"/>
            </p:cNvSpPr>
            <p:nvPr/>
          </p:nvSpPr>
          <p:spPr>
            <a:xfrm>
              <a:off x="9464109" y="3776571"/>
              <a:ext cx="79670" cy="79513"/>
            </a:xfrm>
            <a:prstGeom prst="ellipse">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D84BBE1C-A46E-4D70-B599-FB17D3EA9CF5}"/>
                </a:ext>
              </a:extLst>
            </p:cNvPr>
            <p:cNvSpPr txBox="1"/>
            <p:nvPr/>
          </p:nvSpPr>
          <p:spPr>
            <a:xfrm>
              <a:off x="9550377" y="3840204"/>
              <a:ext cx="1225015" cy="341632"/>
            </a:xfrm>
            <a:prstGeom prst="rect">
              <a:avLst/>
            </a:prstGeom>
            <a:solidFill>
              <a:schemeClr val="bg1">
                <a:alpha val="67000"/>
              </a:schemeClr>
            </a:solidFill>
          </p:spPr>
          <p:txBody>
            <a:bodyPr wrap="none" rtlCol="0" anchor="b" anchorCtr="0">
              <a:spAutoFit/>
            </a:bodyPr>
            <a:lstStyle/>
            <a:p>
              <a:pPr algn="ctr">
                <a:lnSpc>
                  <a:spcPct val="90000"/>
                </a:lnSpc>
              </a:pPr>
              <a:r>
                <a:rPr lang="en-US" dirty="0" err="1">
                  <a:solidFill>
                    <a:schemeClr val="accent6"/>
                  </a:solidFill>
                </a:rPr>
                <a:t>Daldis</a:t>
              </a:r>
              <a:r>
                <a:rPr lang="en-US" dirty="0">
                  <a:solidFill>
                    <a:schemeClr val="accent6"/>
                  </a:solidFill>
                </a:rPr>
                <a:t> (?)</a:t>
              </a:r>
            </a:p>
          </p:txBody>
        </p:sp>
        <p:sp>
          <p:nvSpPr>
            <p:cNvPr id="14" name="TextBox 13">
              <a:extLst>
                <a:ext uri="{FF2B5EF4-FFF2-40B4-BE49-F238E27FC236}">
                  <a16:creationId xmlns:a16="http://schemas.microsoft.com/office/drawing/2014/main" id="{A23F48AA-7AB2-4DAD-A70D-7F09ABA44B19}"/>
                </a:ext>
              </a:extLst>
            </p:cNvPr>
            <p:cNvSpPr txBox="1"/>
            <p:nvPr/>
          </p:nvSpPr>
          <p:spPr>
            <a:xfrm>
              <a:off x="9038387" y="3093380"/>
              <a:ext cx="1662636" cy="480131"/>
            </a:xfrm>
            <a:prstGeom prst="rect">
              <a:avLst/>
            </a:prstGeom>
            <a:solidFill>
              <a:schemeClr val="bg1">
                <a:alpha val="67000"/>
              </a:schemeClr>
            </a:solidFill>
          </p:spPr>
          <p:txBody>
            <a:bodyPr wrap="none" rtlCol="0" anchor="b" anchorCtr="0">
              <a:spAutoFit/>
            </a:bodyPr>
            <a:lstStyle/>
            <a:p>
              <a:pPr algn="ctr">
                <a:lnSpc>
                  <a:spcPct val="90000"/>
                </a:lnSpc>
              </a:pPr>
              <a:r>
                <a:rPr lang="en-US" sz="2800" dirty="0">
                  <a:solidFill>
                    <a:schemeClr val="accent6"/>
                  </a:solidFill>
                </a:rPr>
                <a:t>Anatolia</a:t>
              </a:r>
            </a:p>
          </p:txBody>
        </p:sp>
      </p:grpSp>
    </p:spTree>
    <p:extLst>
      <p:ext uri="{BB962C8B-B14F-4D97-AF65-F5344CB8AC3E}">
        <p14:creationId xmlns:p14="http://schemas.microsoft.com/office/powerpoint/2010/main" val="12275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47E-69CE-4B4B-B463-6429C597B723}"/>
              </a:ext>
            </a:extLst>
          </p:cNvPr>
          <p:cNvSpPr>
            <a:spLocks noGrp="1"/>
          </p:cNvSpPr>
          <p:nvPr>
            <p:ph type="title"/>
          </p:nvPr>
        </p:nvSpPr>
        <p:spPr/>
        <p:txBody>
          <a:bodyPr/>
          <a:lstStyle/>
          <a:p>
            <a:r>
              <a:rPr lang="en-US" dirty="0"/>
              <a:t>Basic Facts 2 — </a:t>
            </a:r>
            <a:r>
              <a:rPr lang="en-US" i="1" dirty="0"/>
              <a:t>Oneirocritica</a:t>
            </a:r>
            <a:endParaRPr lang="en-US" b="1" dirty="0"/>
          </a:p>
        </p:txBody>
      </p:sp>
      <p:sp>
        <p:nvSpPr>
          <p:cNvPr id="3" name="Content Placeholder 2">
            <a:extLst>
              <a:ext uri="{FF2B5EF4-FFF2-40B4-BE49-F238E27FC236}">
                <a16:creationId xmlns:a16="http://schemas.microsoft.com/office/drawing/2014/main" id="{86D95B3B-F606-4928-ACBC-B5DC5EBFCC16}"/>
              </a:ext>
            </a:extLst>
          </p:cNvPr>
          <p:cNvSpPr>
            <a:spLocks noGrp="1"/>
          </p:cNvSpPr>
          <p:nvPr>
            <p:ph sz="half" idx="1"/>
          </p:nvPr>
        </p:nvSpPr>
        <p:spPr/>
        <p:txBody>
          <a:bodyPr>
            <a:normAutofit/>
          </a:bodyPr>
          <a:lstStyle/>
          <a:p>
            <a:r>
              <a:rPr lang="en-US" dirty="0"/>
              <a:t>Features</a:t>
            </a:r>
          </a:p>
          <a:p>
            <a:pPr lvl="1"/>
            <a:r>
              <a:rPr lang="en-US" dirty="0"/>
              <a:t>Practical</a:t>
            </a:r>
          </a:p>
          <a:p>
            <a:pPr lvl="1"/>
            <a:r>
              <a:rPr lang="en-US" dirty="0"/>
              <a:t>Technical</a:t>
            </a:r>
          </a:p>
          <a:p>
            <a:pPr lvl="1"/>
            <a:r>
              <a:rPr lang="en-US" dirty="0"/>
              <a:t>Non-sophistic</a:t>
            </a:r>
          </a:p>
          <a:p>
            <a:r>
              <a:rPr lang="en-US" dirty="0"/>
              <a:t>Dream typology</a:t>
            </a:r>
          </a:p>
          <a:p>
            <a:pPr lvl="1"/>
            <a:r>
              <a:rPr lang="en-US" i="1" dirty="0" err="1"/>
              <a:t>enupnion</a:t>
            </a:r>
            <a:r>
              <a:rPr lang="en-US" dirty="0"/>
              <a:t> (</a:t>
            </a:r>
            <a:r>
              <a:rPr lang="en-US" i="1" dirty="0" err="1"/>
              <a:t>enhypnion</a:t>
            </a:r>
            <a:r>
              <a:rPr lang="en-US" dirty="0"/>
              <a:t>)</a:t>
            </a:r>
          </a:p>
          <a:p>
            <a:pPr lvl="1"/>
            <a:r>
              <a:rPr lang="en-US" i="1" dirty="0" err="1"/>
              <a:t>oneiroi</a:t>
            </a:r>
            <a:endParaRPr lang="en-US" i="1" dirty="0"/>
          </a:p>
        </p:txBody>
      </p:sp>
      <p:sp>
        <p:nvSpPr>
          <p:cNvPr id="4" name="Content Placeholder 3">
            <a:extLst>
              <a:ext uri="{FF2B5EF4-FFF2-40B4-BE49-F238E27FC236}">
                <a16:creationId xmlns:a16="http://schemas.microsoft.com/office/drawing/2014/main" id="{8FA174FC-8A16-48A9-8549-9FB5CFC063E4}"/>
              </a:ext>
            </a:extLst>
          </p:cNvPr>
          <p:cNvSpPr>
            <a:spLocks noGrp="1"/>
          </p:cNvSpPr>
          <p:nvPr>
            <p:ph sz="half" idx="2"/>
          </p:nvPr>
        </p:nvSpPr>
        <p:spPr/>
        <p:txBody>
          <a:bodyPr/>
          <a:lstStyle/>
          <a:p>
            <a:r>
              <a:rPr lang="en-US" i="1" dirty="0"/>
              <a:t>Oneiroi</a:t>
            </a:r>
            <a:endParaRPr lang="en-US" dirty="0"/>
          </a:p>
          <a:p>
            <a:pPr lvl="1"/>
            <a:r>
              <a:rPr lang="en-US" dirty="0"/>
              <a:t>Theorematic</a:t>
            </a:r>
          </a:p>
          <a:p>
            <a:pPr lvl="1"/>
            <a:r>
              <a:rPr lang="en-US" dirty="0"/>
              <a:t>Allegorical</a:t>
            </a:r>
          </a:p>
          <a:p>
            <a:r>
              <a:rPr lang="en-US" dirty="0"/>
              <a:t>Analogical analysis</a:t>
            </a:r>
          </a:p>
          <a:p>
            <a:pPr lvl="1"/>
            <a:r>
              <a:rPr lang="en-US" dirty="0"/>
              <a:t>Imagistic versus verbal</a:t>
            </a:r>
          </a:p>
          <a:p>
            <a:pPr lvl="1"/>
            <a:r>
              <a:rPr lang="en-US" dirty="0"/>
              <a:t>Natural versus unnatural</a:t>
            </a:r>
          </a:p>
        </p:txBody>
      </p:sp>
    </p:spTree>
    <p:extLst>
      <p:ext uri="{BB962C8B-B14F-4D97-AF65-F5344CB8AC3E}">
        <p14:creationId xmlns:p14="http://schemas.microsoft.com/office/powerpoint/2010/main" val="344447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3470-4A7B-4268-A6F8-96ED347B1092}"/>
              </a:ext>
            </a:extLst>
          </p:cNvPr>
          <p:cNvSpPr>
            <a:spLocks noGrp="1"/>
          </p:cNvSpPr>
          <p:nvPr>
            <p:ph type="title"/>
          </p:nvPr>
        </p:nvSpPr>
        <p:spPr/>
        <p:txBody>
          <a:bodyPr/>
          <a:lstStyle/>
          <a:p>
            <a:r>
              <a:rPr lang="en-US" dirty="0"/>
              <a:t>Contextual Focus (1.9)</a:t>
            </a:r>
          </a:p>
        </p:txBody>
      </p:sp>
      <p:sp>
        <p:nvSpPr>
          <p:cNvPr id="4" name="Content Placeholder 3">
            <a:extLst>
              <a:ext uri="{FF2B5EF4-FFF2-40B4-BE49-F238E27FC236}">
                <a16:creationId xmlns:a16="http://schemas.microsoft.com/office/drawing/2014/main" id="{5FD04848-0AC2-4B5F-B591-8D43A274AB10}"/>
              </a:ext>
            </a:extLst>
          </p:cNvPr>
          <p:cNvSpPr>
            <a:spLocks noGrp="1"/>
          </p:cNvSpPr>
          <p:nvPr>
            <p:ph idx="1"/>
          </p:nvPr>
        </p:nvSpPr>
        <p:spPr/>
        <p:txBody>
          <a:bodyPr>
            <a:normAutofit fontScale="92500" lnSpcReduction="10000"/>
          </a:bodyPr>
          <a:lstStyle/>
          <a:p>
            <a:pPr marL="45720" indent="0">
              <a:buNone/>
            </a:pPr>
            <a:r>
              <a:rPr lang="en-US" dirty="0"/>
              <a:t>It will be an advantage, and not only an advantage but a necessity, both for the dreamer and for the consultant, to have the dream-interpreter briefed as to the identity of the dreamer, his occupation, his birth, his financial situation, his state of health, and his age. And the nature of the dream itself must be examined in precise detail — any small addition or omission can skew the predicted outcome, as we go on to demonstrate.</a:t>
            </a:r>
          </a:p>
        </p:txBody>
      </p:sp>
    </p:spTree>
    <p:extLst>
      <p:ext uri="{BB962C8B-B14F-4D97-AF65-F5344CB8AC3E}">
        <p14:creationId xmlns:p14="http://schemas.microsoft.com/office/powerpoint/2010/main" val="295003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E95C-5185-4CA9-A7E2-10C26573DF91}"/>
              </a:ext>
            </a:extLst>
          </p:cNvPr>
          <p:cNvSpPr>
            <a:spLocks noGrp="1"/>
          </p:cNvSpPr>
          <p:nvPr>
            <p:ph type="title"/>
          </p:nvPr>
        </p:nvSpPr>
        <p:spPr>
          <a:xfrm>
            <a:off x="1217614" y="2091267"/>
            <a:ext cx="9753600" cy="1354665"/>
          </a:xfrm>
        </p:spPr>
        <p:txBody>
          <a:bodyPr/>
          <a:lstStyle/>
          <a:p>
            <a:r>
              <a:rPr lang="en-US" dirty="0"/>
              <a:t>Hands-On Learning</a:t>
            </a:r>
          </a:p>
        </p:txBody>
      </p:sp>
      <p:sp>
        <p:nvSpPr>
          <p:cNvPr id="3" name="Text Placeholder 2">
            <a:extLst>
              <a:ext uri="{FF2B5EF4-FFF2-40B4-BE49-F238E27FC236}">
                <a16:creationId xmlns:a16="http://schemas.microsoft.com/office/drawing/2014/main" id="{F8A2F7A1-CEA0-469A-97A8-54094CFB23CB}"/>
              </a:ext>
            </a:extLst>
          </p:cNvPr>
          <p:cNvSpPr>
            <a:spLocks noGrp="1"/>
          </p:cNvSpPr>
          <p:nvPr>
            <p:ph type="body" idx="1"/>
          </p:nvPr>
        </p:nvSpPr>
        <p:spPr>
          <a:xfrm>
            <a:off x="1213150" y="3742277"/>
            <a:ext cx="9758063" cy="1142999"/>
          </a:xfrm>
        </p:spPr>
        <p:txBody>
          <a:bodyPr>
            <a:normAutofit/>
          </a:bodyPr>
          <a:lstStyle/>
          <a:p>
            <a:r>
              <a:rPr lang="en-US" dirty="0"/>
              <a:t>You Can “Artemidorus,” Too!</a:t>
            </a:r>
          </a:p>
        </p:txBody>
      </p:sp>
    </p:spTree>
    <p:extLst>
      <p:ext uri="{BB962C8B-B14F-4D97-AF65-F5344CB8AC3E}">
        <p14:creationId xmlns:p14="http://schemas.microsoft.com/office/powerpoint/2010/main" val="13450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D4CE-78EF-463F-9E97-F6FE8D909545}"/>
              </a:ext>
            </a:extLst>
          </p:cNvPr>
          <p:cNvSpPr>
            <a:spLocks noGrp="1"/>
          </p:cNvSpPr>
          <p:nvPr>
            <p:ph type="title"/>
          </p:nvPr>
        </p:nvSpPr>
        <p:spPr/>
        <p:txBody>
          <a:bodyPr/>
          <a:lstStyle/>
          <a:p>
            <a:r>
              <a:rPr lang="en-US" dirty="0"/>
              <a:t>Artemidorus on Cannibalism 1</a:t>
            </a:r>
          </a:p>
        </p:txBody>
      </p:sp>
      <p:sp>
        <p:nvSpPr>
          <p:cNvPr id="3" name="Content Placeholder 2">
            <a:extLst>
              <a:ext uri="{FF2B5EF4-FFF2-40B4-BE49-F238E27FC236}">
                <a16:creationId xmlns:a16="http://schemas.microsoft.com/office/drawing/2014/main" id="{AADA6554-02D4-40BD-982A-3B64666A82E2}"/>
              </a:ext>
            </a:extLst>
          </p:cNvPr>
          <p:cNvSpPr>
            <a:spLocks noGrp="1"/>
          </p:cNvSpPr>
          <p:nvPr>
            <p:ph idx="1"/>
          </p:nvPr>
        </p:nvSpPr>
        <p:spPr/>
        <p:txBody>
          <a:bodyPr>
            <a:normAutofit fontScale="92500" lnSpcReduction="10000"/>
          </a:bodyPr>
          <a:lstStyle/>
          <a:p>
            <a:pPr marL="45720" indent="0">
              <a:buNone/>
            </a:pPr>
            <a:r>
              <a:rPr lang="en-US" dirty="0"/>
              <a:t>But in my observation by far the greatest good results from a dream of eating human flesh, though not that of a friend or relative: anyone who dreams of eating a family member will bury whoever it was whose flesh he was eating and will not himself survive long after the person he consumed (the resort to such food is likely to be in some utterly desperate situation, as can happen in times of war or famine). (1.70.2)</a:t>
            </a:r>
          </a:p>
        </p:txBody>
      </p:sp>
    </p:spTree>
    <p:extLst>
      <p:ext uri="{BB962C8B-B14F-4D97-AF65-F5344CB8AC3E}">
        <p14:creationId xmlns:p14="http://schemas.microsoft.com/office/powerpoint/2010/main" val="272692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D4CE-78EF-463F-9E97-F6FE8D909545}"/>
              </a:ext>
            </a:extLst>
          </p:cNvPr>
          <p:cNvSpPr>
            <a:spLocks noGrp="1"/>
          </p:cNvSpPr>
          <p:nvPr>
            <p:ph type="title"/>
          </p:nvPr>
        </p:nvSpPr>
        <p:spPr/>
        <p:txBody>
          <a:bodyPr/>
          <a:lstStyle/>
          <a:p>
            <a:r>
              <a:rPr lang="en-US" dirty="0"/>
              <a:t>Artemidorus on Cannibalism 2</a:t>
            </a:r>
          </a:p>
        </p:txBody>
      </p:sp>
      <p:sp>
        <p:nvSpPr>
          <p:cNvPr id="3" name="Content Placeholder 2">
            <a:extLst>
              <a:ext uri="{FF2B5EF4-FFF2-40B4-BE49-F238E27FC236}">
                <a16:creationId xmlns:a16="http://schemas.microsoft.com/office/drawing/2014/main" id="{AADA6554-02D4-40BD-982A-3B64666A82E2}"/>
              </a:ext>
            </a:extLst>
          </p:cNvPr>
          <p:cNvSpPr>
            <a:spLocks noGrp="1"/>
          </p:cNvSpPr>
          <p:nvPr>
            <p:ph idx="1"/>
          </p:nvPr>
        </p:nvSpPr>
        <p:spPr/>
        <p:txBody>
          <a:bodyPr>
            <a:normAutofit fontScale="92500"/>
          </a:bodyPr>
          <a:lstStyle/>
          <a:p>
            <a:pPr marL="45720" indent="0">
              <a:buNone/>
            </a:pPr>
            <a:r>
              <a:rPr lang="en-US" dirty="0"/>
              <a:t>Most ill-omened of all could well be a dream of eating the flesh of one’s own son. That prophesies sudden death — unless, that is, the dream is of eating from those parts of his body which earn the son his living: a runner’s feet, an artisan’s hands, a wrestler’s shoulders. In that case this dream foretells prosperity for the son, and a share in his good fortune for the father. (1.70.2)</a:t>
            </a:r>
          </a:p>
        </p:txBody>
      </p:sp>
    </p:spTree>
    <p:extLst>
      <p:ext uri="{BB962C8B-B14F-4D97-AF65-F5344CB8AC3E}">
        <p14:creationId xmlns:p14="http://schemas.microsoft.com/office/powerpoint/2010/main" val="38341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D4CE-78EF-463F-9E97-F6FE8D909545}"/>
              </a:ext>
            </a:extLst>
          </p:cNvPr>
          <p:cNvSpPr>
            <a:spLocks noGrp="1"/>
          </p:cNvSpPr>
          <p:nvPr>
            <p:ph type="title"/>
          </p:nvPr>
        </p:nvSpPr>
        <p:spPr/>
        <p:txBody>
          <a:bodyPr/>
          <a:lstStyle/>
          <a:p>
            <a:r>
              <a:rPr lang="en-US" dirty="0"/>
              <a:t>Artemidorus on Cannibalism 3</a:t>
            </a:r>
          </a:p>
        </p:txBody>
      </p:sp>
      <p:sp>
        <p:nvSpPr>
          <p:cNvPr id="3" name="Content Placeholder 2">
            <a:extLst>
              <a:ext uri="{FF2B5EF4-FFF2-40B4-BE49-F238E27FC236}">
                <a16:creationId xmlns:a16="http://schemas.microsoft.com/office/drawing/2014/main" id="{AADA6554-02D4-40BD-982A-3B64666A82E2}"/>
              </a:ext>
            </a:extLst>
          </p:cNvPr>
          <p:cNvSpPr>
            <a:spLocks noGrp="1"/>
          </p:cNvSpPr>
          <p:nvPr>
            <p:ph idx="1"/>
          </p:nvPr>
        </p:nvSpPr>
        <p:spPr/>
        <p:txBody>
          <a:bodyPr>
            <a:normAutofit/>
          </a:bodyPr>
          <a:lstStyle/>
          <a:p>
            <a:pPr marL="45720" indent="0">
              <a:buNone/>
            </a:pPr>
            <a:r>
              <a:rPr lang="en-US" dirty="0"/>
              <a:t>But, this apart, dreams of eating other men’s flesh are auspicious: when men benefit from one another they are in a sense consuming one another.  And it is always more auspicious to dream of eating the flesh of men rather than women, and of children rather than older people. (1.70.2)</a:t>
            </a:r>
          </a:p>
        </p:txBody>
      </p:sp>
    </p:spTree>
    <p:extLst>
      <p:ext uri="{BB962C8B-B14F-4D97-AF65-F5344CB8AC3E}">
        <p14:creationId xmlns:p14="http://schemas.microsoft.com/office/powerpoint/2010/main" val="66063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See caption">
            <a:extLst>
              <a:ext uri="{FF2B5EF4-FFF2-40B4-BE49-F238E27FC236}">
                <a16:creationId xmlns:a16="http://schemas.microsoft.com/office/drawing/2014/main" id="{8C8B12FC-4B9A-4BA6-A814-7D2C2C114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313"/>
            <a:ext cx="12188825" cy="6427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F97F0B-7739-45F6-ABD9-9F713F5F9CBE}"/>
              </a:ext>
            </a:extLst>
          </p:cNvPr>
          <p:cNvSpPr txBox="1">
            <a:spLocks noGrp="1"/>
          </p:cNvSpPr>
          <p:nvPr>
            <p:ph type="title" idx="4294967295"/>
          </p:nvPr>
        </p:nvSpPr>
        <p:spPr>
          <a:xfrm>
            <a:off x="466783" y="5747468"/>
            <a:ext cx="7499169" cy="424732"/>
          </a:xfrm>
          <a:prstGeom prst="rect">
            <a:avLst/>
          </a:prstGeom>
          <a:noFill/>
          <a:ln>
            <a:noFill/>
            <a:prstDash/>
          </a:ln>
          <a:effectLst/>
        </p:spPr>
        <p:txBody>
          <a:bodyPr rot="0" spcFirstLastPara="0" vertOverflow="overflow" horzOverflow="overflow" vert="horz" wrap="non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Battle of Salamis, 480 BCE (</a:t>
            </a:r>
            <a:r>
              <a:rPr kumimoji="0" lang="en-US" sz="2400" b="0" i="1" u="none" strike="noStrike" kern="1200" cap="none" spc="0" normalizeH="0" baseline="0" noProof="0" dirty="0">
                <a:ln>
                  <a:noFill/>
                </a:ln>
                <a:solidFill>
                  <a:schemeClr val="bg1"/>
                </a:solidFill>
                <a:effectLst/>
                <a:uLnTx/>
                <a:uFillTx/>
                <a:latin typeface="+mn-lt"/>
                <a:ea typeface="+mn-ea"/>
                <a:cs typeface="+mn-cs"/>
              </a:rPr>
              <a:t>300: Rise of an Empire</a:t>
            </a:r>
            <a:r>
              <a:rPr kumimoji="0" lang="en-US" sz="2400" b="0" i="0" u="none" strike="noStrike" kern="1200" cap="none" spc="0" normalizeH="0" baseline="0" noProof="0" dirty="0">
                <a:ln>
                  <a:noFill/>
                </a:ln>
                <a:solidFill>
                  <a:schemeClr val="bg1"/>
                </a:solidFill>
                <a:effectLst/>
                <a:uLnTx/>
                <a:uFillTx/>
                <a:latin typeface="+mn-lt"/>
                <a:ea typeface="+mn-ea"/>
                <a:cs typeface="+mn-cs"/>
              </a:rPr>
              <a:t>)</a:t>
            </a:r>
          </a:p>
        </p:txBody>
      </p:sp>
    </p:spTree>
    <p:extLst>
      <p:ext uri="{BB962C8B-B14F-4D97-AF65-F5344CB8AC3E}">
        <p14:creationId xmlns:p14="http://schemas.microsoft.com/office/powerpoint/2010/main" val="67442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31F3-52D7-40C8-B7E1-5832E72530C2}"/>
              </a:ext>
            </a:extLst>
          </p:cNvPr>
          <p:cNvSpPr>
            <a:spLocks noGrp="1"/>
          </p:cNvSpPr>
          <p:nvPr>
            <p:ph type="title"/>
          </p:nvPr>
        </p:nvSpPr>
        <p:spPr>
          <a:xfrm>
            <a:off x="1217614" y="274638"/>
            <a:ext cx="9753600" cy="1325562"/>
          </a:xfrm>
        </p:spPr>
        <p:txBody>
          <a:bodyPr/>
          <a:lstStyle/>
          <a:p>
            <a:r>
              <a:rPr lang="en-US" dirty="0"/>
              <a:t>Hippias before Salamis</a:t>
            </a:r>
          </a:p>
        </p:txBody>
      </p:sp>
      <p:sp>
        <p:nvSpPr>
          <p:cNvPr id="3" name="Content Placeholder 2">
            <a:extLst>
              <a:ext uri="{FF2B5EF4-FFF2-40B4-BE49-F238E27FC236}">
                <a16:creationId xmlns:a16="http://schemas.microsoft.com/office/drawing/2014/main" id="{6550D023-F465-4491-857F-8AD5D76410C7}"/>
              </a:ext>
            </a:extLst>
          </p:cNvPr>
          <p:cNvSpPr>
            <a:spLocks noGrp="1"/>
          </p:cNvSpPr>
          <p:nvPr>
            <p:ph idx="1"/>
          </p:nvPr>
        </p:nvSpPr>
        <p:spPr>
          <a:xfrm>
            <a:off x="1217614" y="1828800"/>
            <a:ext cx="9753600" cy="4343400"/>
          </a:xfrm>
        </p:spPr>
        <p:txBody>
          <a:bodyPr/>
          <a:lstStyle/>
          <a:p>
            <a:pPr marL="45720" indent="0">
              <a:buNone/>
            </a:pPr>
            <a:r>
              <a:rPr lang="en-US" dirty="0"/>
              <a:t>Hippias in the past night had seen a vision in his sleep, wherein he thought that he lay with his own mother; he interpreted this dream to signify that he should return to Athens and recover his power, and so die an old man in his own mother-country. Thus he interpreted the vision. </a:t>
            </a:r>
            <a:r>
              <a:rPr lang="en-US" sz="2400" dirty="0"/>
              <a:t>(Herodotus 6.107 Loeb)</a:t>
            </a:r>
            <a:endParaRPr lang="en-US" dirty="0"/>
          </a:p>
        </p:txBody>
      </p:sp>
    </p:spTree>
    <p:extLst>
      <p:ext uri="{BB962C8B-B14F-4D97-AF65-F5344CB8AC3E}">
        <p14:creationId xmlns:p14="http://schemas.microsoft.com/office/powerpoint/2010/main" val="95668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55E0-36C5-453F-9BC6-FCD55913CFF0}"/>
              </a:ext>
            </a:extLst>
          </p:cNvPr>
          <p:cNvSpPr>
            <a:spLocks noGrp="1"/>
          </p:cNvSpPr>
          <p:nvPr>
            <p:ph type="title"/>
          </p:nvPr>
        </p:nvSpPr>
        <p:spPr>
          <a:xfrm>
            <a:off x="1217614" y="274638"/>
            <a:ext cx="9753600" cy="1325562"/>
          </a:xfrm>
        </p:spPr>
        <p:txBody>
          <a:bodyPr/>
          <a:lstStyle/>
          <a:p>
            <a:r>
              <a:rPr lang="en-US" dirty="0"/>
              <a:t>Hippias before Salamis, cont’d</a:t>
            </a:r>
          </a:p>
        </p:txBody>
      </p:sp>
      <p:sp>
        <p:nvSpPr>
          <p:cNvPr id="3" name="Content Placeholder 2">
            <a:extLst>
              <a:ext uri="{FF2B5EF4-FFF2-40B4-BE49-F238E27FC236}">
                <a16:creationId xmlns:a16="http://schemas.microsoft.com/office/drawing/2014/main" id="{83E59BA5-19DD-47F9-A8EC-C0DA47A2A5D9}"/>
              </a:ext>
            </a:extLst>
          </p:cNvPr>
          <p:cNvSpPr>
            <a:spLocks noGrp="1"/>
          </p:cNvSpPr>
          <p:nvPr>
            <p:ph idx="1"/>
          </p:nvPr>
        </p:nvSpPr>
        <p:spPr>
          <a:xfrm>
            <a:off x="1217614" y="1828800"/>
            <a:ext cx="9753600" cy="4343400"/>
          </a:xfrm>
        </p:spPr>
        <p:txBody>
          <a:bodyPr>
            <a:normAutofit fontScale="92500" lnSpcReduction="10000"/>
          </a:bodyPr>
          <a:lstStyle/>
          <a:p>
            <a:pPr marL="45720" indent="0">
              <a:buNone/>
            </a:pPr>
            <a:r>
              <a:rPr lang="en-US" dirty="0"/>
              <a:t>Now while he dealt with these matters he fell to sneezing and coughing…; he was well stricken in years, and most of his teeth were loose; thus the violence of his cough made one of his teeth fall out. It fell into the sand, and Hippias used all diligence to find it; but the tooth being nowhere to be seen, he said…, “This land is none of ours, nor shall we avail to subdue it; my tooth has all the share of it that was for me.” </a:t>
            </a:r>
            <a:r>
              <a:rPr lang="en-US" sz="2600" dirty="0"/>
              <a:t>(Herodotus 6.107 Loeb)</a:t>
            </a:r>
            <a:endParaRPr lang="en-US" dirty="0"/>
          </a:p>
        </p:txBody>
      </p:sp>
    </p:spTree>
    <p:extLst>
      <p:ext uri="{BB962C8B-B14F-4D97-AF65-F5344CB8AC3E}">
        <p14:creationId xmlns:p14="http://schemas.microsoft.com/office/powerpoint/2010/main" val="55193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E4D81-7D3D-42B6-A090-91F0895E2C72}"/>
              </a:ext>
              <a:ext uri="{C183D7F6-B498-43B3-948B-1728B52AA6E4}">
                <adec:decorative xmlns:adec="http://schemas.microsoft.com/office/drawing/2017/decorative" val="1"/>
              </a:ext>
            </a:extLst>
          </p:cNvPr>
          <p:cNvSpPr/>
          <p:nvPr/>
        </p:nvSpPr>
        <p:spPr>
          <a:xfrm>
            <a:off x="0" y="0"/>
            <a:ext cx="12188825"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DDA755D5-D575-4723-96EE-A15F6E02562B}"/>
              </a:ext>
            </a:extLst>
          </p:cNvPr>
          <p:cNvSpPr txBox="1">
            <a:spLocks noGrp="1"/>
          </p:cNvSpPr>
          <p:nvPr>
            <p:ph type="title" idx="4294967295"/>
          </p:nvPr>
        </p:nvSpPr>
        <p:spPr>
          <a:xfrm>
            <a:off x="1217613" y="2252236"/>
            <a:ext cx="9753600" cy="23535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mn-lt"/>
                <a:ea typeface="+mn-ea"/>
                <a:cs typeface="+mn-cs"/>
              </a:rPr>
              <a:t>“For the Greeks, as for other ancient peoples, the fundamental distinction was that between significant and nonsignificant dreams….”</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(E. R. </a:t>
            </a:r>
            <a:r>
              <a:rPr kumimoji="0" lang="en-US" sz="2400" b="0" i="0" u="none" strike="noStrike" kern="1200" cap="none" spc="0" normalizeH="0" baseline="0" noProof="0" dirty="0" err="1">
                <a:ln>
                  <a:noFill/>
                </a:ln>
                <a:solidFill>
                  <a:schemeClr val="tx2"/>
                </a:solidFill>
                <a:effectLst/>
                <a:uLnTx/>
                <a:uFillTx/>
                <a:latin typeface="+mn-lt"/>
                <a:ea typeface="+mn-ea"/>
                <a:cs typeface="+mn-cs"/>
              </a:rPr>
              <a:t>Dodds</a:t>
            </a:r>
            <a:r>
              <a:rPr kumimoji="0" lang="en-US" sz="2400" b="0" i="0" u="none" strike="noStrike" kern="1200" cap="none" spc="0" normalizeH="0" baseline="0" noProof="0" dirty="0">
                <a:ln>
                  <a:noFill/>
                </a:ln>
                <a:solidFill>
                  <a:schemeClr val="tx2"/>
                </a:solidFill>
                <a:effectLst/>
                <a:uLnTx/>
                <a:uFillTx/>
                <a:latin typeface="+mn-lt"/>
                <a:ea typeface="+mn-ea"/>
                <a:cs typeface="+mn-cs"/>
              </a:rPr>
              <a:t> </a:t>
            </a:r>
            <a:r>
              <a:rPr kumimoji="0" lang="en-US" sz="2400" b="0" i="1" u="none" strike="noStrike" kern="1200" cap="none" spc="0" normalizeH="0" baseline="0" noProof="0" dirty="0">
                <a:ln>
                  <a:noFill/>
                </a:ln>
                <a:solidFill>
                  <a:schemeClr val="tx2"/>
                </a:solidFill>
                <a:effectLst/>
                <a:uLnTx/>
                <a:uFillTx/>
                <a:latin typeface="+mn-lt"/>
                <a:ea typeface="+mn-ea"/>
                <a:cs typeface="+mn-cs"/>
              </a:rPr>
              <a:t>The Greeks and the Irrational</a:t>
            </a:r>
            <a:r>
              <a:rPr kumimoji="0" lang="en-US" sz="2400" b="0" i="0" u="none" strike="noStrike" kern="1200" cap="none" spc="0" normalizeH="0" baseline="0" noProof="0" dirty="0">
                <a:ln>
                  <a:noFill/>
                </a:ln>
                <a:solidFill>
                  <a:schemeClr val="tx2"/>
                </a:solidFill>
                <a:effectLst/>
                <a:uLnTx/>
                <a:uFillTx/>
                <a:latin typeface="+mn-lt"/>
                <a:ea typeface="+mn-ea"/>
                <a:cs typeface="+mn-cs"/>
              </a:rPr>
              <a:t> 1951 pp. 106–7)</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19218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80CAC-6DBB-4CFC-B440-48FD0B91EFFF}"/>
              </a:ext>
            </a:extLst>
          </p:cNvPr>
          <p:cNvSpPr>
            <a:spLocks noGrp="1"/>
          </p:cNvSpPr>
          <p:nvPr>
            <p:ph type="title" idx="4294967295"/>
          </p:nvPr>
        </p:nvSpPr>
        <p:spPr>
          <a:xfrm>
            <a:off x="1217614" y="-1325562"/>
            <a:ext cx="9753600" cy="1325562"/>
          </a:xfrm>
        </p:spPr>
        <p:txBody>
          <a:bodyPr vert="horz" lIns="91440" tIns="45720" rIns="91440" bIns="45720" rtlCol="0" anchor="b">
            <a:normAutofit/>
          </a:bodyPr>
          <a:lstStyle/>
          <a:p>
            <a:r>
              <a:rPr lang="en-US" dirty="0"/>
              <a:t>Aelius Aristides and Asclepius</a:t>
            </a:r>
          </a:p>
        </p:txBody>
      </p:sp>
      <p:pic>
        <p:nvPicPr>
          <p:cNvPr id="2052" name="Picture 4" descr="See caption">
            <a:extLst>
              <a:ext uri="{FF2B5EF4-FFF2-40B4-BE49-F238E27FC236}">
                <a16:creationId xmlns:a16="http://schemas.microsoft.com/office/drawing/2014/main" id="{5826B0E4-5194-463F-BC8C-0C9B58C4FF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06" y="472122"/>
            <a:ext cx="7508875" cy="5029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caption">
            <a:extLst>
              <a:ext uri="{FF2B5EF4-FFF2-40B4-BE49-F238E27FC236}">
                <a16:creationId xmlns:a16="http://schemas.microsoft.com/office/drawing/2014/main" id="{198C2328-8D65-442F-B213-4653A1FB26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4824" y="472122"/>
            <a:ext cx="2625195"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92FEDE-0D8E-4917-B4AA-D376871335FE}"/>
              </a:ext>
            </a:extLst>
          </p:cNvPr>
          <p:cNvSpPr txBox="1"/>
          <p:nvPr/>
        </p:nvSpPr>
        <p:spPr>
          <a:xfrm>
            <a:off x="1330680" y="5794948"/>
            <a:ext cx="6902852" cy="341632"/>
          </a:xfrm>
          <a:prstGeom prst="rect">
            <a:avLst/>
          </a:prstGeom>
          <a:noFill/>
        </p:spPr>
        <p:txBody>
          <a:bodyPr wrap="none" rtlCol="0" anchor="t" anchorCtr="0">
            <a:spAutoFit/>
          </a:bodyPr>
          <a:lstStyle/>
          <a:p>
            <a:pPr algn="r">
              <a:lnSpc>
                <a:spcPct val="90000"/>
              </a:lnSpc>
            </a:pPr>
            <a:r>
              <a:rPr lang="en-US" dirty="0">
                <a:solidFill>
                  <a:schemeClr val="bg1"/>
                </a:solidFill>
              </a:rPr>
              <a:t>Asclepius visits a patient in a dream (Epidaurus, 4</a:t>
            </a:r>
            <a:r>
              <a:rPr lang="en-US" baseline="30000" dirty="0">
                <a:solidFill>
                  <a:schemeClr val="bg1"/>
                </a:solidFill>
              </a:rPr>
              <a:t>th</a:t>
            </a:r>
            <a:r>
              <a:rPr lang="en-US" dirty="0">
                <a:solidFill>
                  <a:schemeClr val="bg1"/>
                </a:solidFill>
              </a:rPr>
              <a:t> cent BCE)</a:t>
            </a:r>
          </a:p>
        </p:txBody>
      </p:sp>
      <p:sp>
        <p:nvSpPr>
          <p:cNvPr id="6" name="TextBox 5">
            <a:extLst>
              <a:ext uri="{FF2B5EF4-FFF2-40B4-BE49-F238E27FC236}">
                <a16:creationId xmlns:a16="http://schemas.microsoft.com/office/drawing/2014/main" id="{9D62D856-409E-4891-BFE0-FC9B4A2887C0}"/>
              </a:ext>
            </a:extLst>
          </p:cNvPr>
          <p:cNvSpPr txBox="1"/>
          <p:nvPr/>
        </p:nvSpPr>
        <p:spPr>
          <a:xfrm>
            <a:off x="8858111" y="5794948"/>
            <a:ext cx="2721908" cy="590931"/>
          </a:xfrm>
          <a:prstGeom prst="rect">
            <a:avLst/>
          </a:prstGeom>
          <a:noFill/>
        </p:spPr>
        <p:txBody>
          <a:bodyPr wrap="square" rtlCol="0" anchor="t" anchorCtr="0">
            <a:spAutoFit/>
          </a:bodyPr>
          <a:lstStyle/>
          <a:p>
            <a:pPr>
              <a:lnSpc>
                <a:spcPct val="90000"/>
              </a:lnSpc>
            </a:pPr>
            <a:r>
              <a:rPr lang="en-US" dirty="0">
                <a:solidFill>
                  <a:schemeClr val="bg1"/>
                </a:solidFill>
              </a:rPr>
              <a:t>Aelius Aristides, sophist (116–after 181 CE)</a:t>
            </a:r>
          </a:p>
        </p:txBody>
      </p:sp>
    </p:spTree>
    <p:extLst>
      <p:ext uri="{BB962C8B-B14F-4D97-AF65-F5344CB8AC3E}">
        <p14:creationId xmlns:p14="http://schemas.microsoft.com/office/powerpoint/2010/main" val="261778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D5BB-B582-4603-8AB3-898D4735B714}"/>
              </a:ext>
            </a:extLst>
          </p:cNvPr>
          <p:cNvSpPr>
            <a:spLocks noGrp="1"/>
          </p:cNvSpPr>
          <p:nvPr>
            <p:ph type="title"/>
          </p:nvPr>
        </p:nvSpPr>
        <p:spPr>
          <a:xfrm>
            <a:off x="1217614" y="274638"/>
            <a:ext cx="9753600" cy="1325562"/>
          </a:xfrm>
        </p:spPr>
        <p:txBody>
          <a:bodyPr/>
          <a:lstStyle/>
          <a:p>
            <a:r>
              <a:rPr lang="en-US" dirty="0"/>
              <a:t>Writing a Speech 1</a:t>
            </a:r>
          </a:p>
        </p:txBody>
      </p:sp>
      <p:sp>
        <p:nvSpPr>
          <p:cNvPr id="3" name="Content Placeholder 2">
            <a:extLst>
              <a:ext uri="{FF2B5EF4-FFF2-40B4-BE49-F238E27FC236}">
                <a16:creationId xmlns:a16="http://schemas.microsoft.com/office/drawing/2014/main" id="{C6DAA07A-F5A1-469A-BCD1-681E29349612}"/>
              </a:ext>
            </a:extLst>
          </p:cNvPr>
          <p:cNvSpPr>
            <a:spLocks noGrp="1"/>
          </p:cNvSpPr>
          <p:nvPr>
            <p:ph idx="1"/>
          </p:nvPr>
        </p:nvSpPr>
        <p:spPr>
          <a:xfrm>
            <a:off x="1217614" y="1828800"/>
            <a:ext cx="9753600" cy="4343400"/>
          </a:xfrm>
        </p:spPr>
        <p:txBody>
          <a:bodyPr>
            <a:normAutofit fontScale="92500" lnSpcReduction="10000"/>
          </a:bodyPr>
          <a:lstStyle/>
          <a:p>
            <a:pPr marL="45720" indent="0">
              <a:buNone/>
            </a:pPr>
            <a:r>
              <a:rPr lang="en-US" dirty="0"/>
              <a:t>[While composing a speech honoring Asclepius], I had a dream…. I thought that I was giving an oratorical display and spoke among certain people, and in the midst of the speech with which I contended (</a:t>
            </a:r>
            <a:r>
              <a:rPr lang="en-US" i="1" noProof="1"/>
              <a:t>ēgonizomēn</a:t>
            </a:r>
            <a:r>
              <a:rPr lang="en-US" dirty="0"/>
              <a:t>, cf. </a:t>
            </a:r>
            <a:r>
              <a:rPr lang="en-US" i="1" dirty="0"/>
              <a:t>agōn</a:t>
            </a:r>
            <a:r>
              <a:rPr lang="en-US" dirty="0"/>
              <a:t>), I called on the god in this way: “Lord Asclepius, if in fact I excel in oratory and excel much, grant me health and cause the envious (</a:t>
            </a:r>
            <a:r>
              <a:rPr lang="en-US" i="1" noProof="1"/>
              <a:t>baskanois</a:t>
            </a:r>
            <a:r>
              <a:rPr lang="en-US" dirty="0"/>
              <a:t>) to burst.”</a:t>
            </a:r>
            <a:r>
              <a:rPr kumimoji="0" lang="en-US" sz="2600" b="0" i="0" u="none" strike="noStrike" kern="1200" cap="none" spc="0" normalizeH="0" baseline="0" noProof="0" dirty="0">
                <a:ln>
                  <a:noFill/>
                </a:ln>
                <a:solidFill>
                  <a:srgbClr val="545454"/>
                </a:solidFill>
                <a:effectLst/>
                <a:uLnTx/>
                <a:uFillTx/>
                <a:latin typeface="Century Gothic"/>
                <a:ea typeface="+mn-ea"/>
                <a:cs typeface="+mn-cs"/>
              </a:rPr>
              <a:t> (Aelius Aristides </a:t>
            </a:r>
            <a:r>
              <a:rPr kumimoji="0" lang="en-US" sz="2600" b="0" i="1" u="none" strike="noStrike" kern="1200" cap="none" spc="0" normalizeH="0" baseline="0" noProof="0" dirty="0">
                <a:ln>
                  <a:noFill/>
                </a:ln>
                <a:solidFill>
                  <a:srgbClr val="545454"/>
                </a:solidFill>
                <a:effectLst/>
                <a:uLnTx/>
                <a:uFillTx/>
                <a:latin typeface="Century Gothic"/>
                <a:ea typeface="+mn-ea"/>
                <a:cs typeface="+mn-cs"/>
              </a:rPr>
              <a:t>Sacred Tales</a:t>
            </a:r>
            <a:r>
              <a:rPr kumimoji="0" lang="en-US" sz="2600" b="0" i="0" u="none" strike="noStrike" kern="1200" cap="none" spc="0" normalizeH="0" baseline="0" noProof="0" dirty="0">
                <a:ln>
                  <a:noFill/>
                </a:ln>
                <a:solidFill>
                  <a:srgbClr val="545454"/>
                </a:solidFill>
                <a:effectLst/>
                <a:uLnTx/>
                <a:uFillTx/>
                <a:latin typeface="Century Gothic"/>
                <a:ea typeface="+mn-ea"/>
                <a:cs typeface="+mn-cs"/>
              </a:rPr>
              <a:t> 4.68–69 Behr. 171/1 CE)</a:t>
            </a:r>
            <a:endParaRPr lang="en-US" dirty="0"/>
          </a:p>
        </p:txBody>
      </p:sp>
    </p:spTree>
    <p:extLst>
      <p:ext uri="{BB962C8B-B14F-4D97-AF65-F5344CB8AC3E}">
        <p14:creationId xmlns:p14="http://schemas.microsoft.com/office/powerpoint/2010/main" val="52947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DF5-786B-4155-9041-4EC283007067}"/>
              </a:ext>
            </a:extLst>
          </p:cNvPr>
          <p:cNvSpPr>
            <a:spLocks noGrp="1"/>
          </p:cNvSpPr>
          <p:nvPr>
            <p:ph type="title"/>
          </p:nvPr>
        </p:nvSpPr>
        <p:spPr>
          <a:xfrm>
            <a:off x="1217614" y="274638"/>
            <a:ext cx="9753600" cy="1325562"/>
          </a:xfrm>
        </p:spPr>
        <p:txBody>
          <a:bodyPr/>
          <a:lstStyle/>
          <a:p>
            <a:r>
              <a:rPr lang="en-US" dirty="0"/>
              <a:t>Writing a Speech 2</a:t>
            </a:r>
          </a:p>
        </p:txBody>
      </p:sp>
      <p:sp>
        <p:nvSpPr>
          <p:cNvPr id="3" name="Content Placeholder 2">
            <a:extLst>
              <a:ext uri="{FF2B5EF4-FFF2-40B4-BE49-F238E27FC236}">
                <a16:creationId xmlns:a16="http://schemas.microsoft.com/office/drawing/2014/main" id="{13179604-6A13-49A2-84B4-A7BF0186D68B}"/>
              </a:ext>
            </a:extLst>
          </p:cNvPr>
          <p:cNvSpPr>
            <a:spLocks noGrp="1"/>
          </p:cNvSpPr>
          <p:nvPr>
            <p:ph idx="1"/>
          </p:nvPr>
        </p:nvSpPr>
        <p:spPr>
          <a:xfrm>
            <a:off x="1217614" y="1828800"/>
            <a:ext cx="9753600" cy="4343400"/>
          </a:xfrm>
        </p:spPr>
        <p:txBody>
          <a:bodyPr>
            <a:normAutofit fontScale="92500" lnSpcReduction="10000"/>
          </a:bodyPr>
          <a:lstStyle/>
          <a:p>
            <a:pPr marL="45720" indent="0">
              <a:buNone/>
            </a:pPr>
            <a:r>
              <a:rPr lang="en-US" dirty="0"/>
              <a:t>I happened to have seen these things in the dream, and when it was day, I took up some book and read it. In it I found what I had said. In wonder, I said to Zosimus, “Behold, what I dreamed that I said, I find written in the book.” Thus even these new things have been added to the old. Whether we have understood the god’s intent, he himself would know best.</a:t>
            </a:r>
            <a:r>
              <a:rPr lang="en-US" sz="2600" dirty="0"/>
              <a:t> (Aelius Aristides </a:t>
            </a:r>
            <a:r>
              <a:rPr lang="en-US" sz="2600" i="1" dirty="0"/>
              <a:t>Sacred Tales</a:t>
            </a:r>
            <a:r>
              <a:rPr lang="en-US" sz="2600" dirty="0"/>
              <a:t> 4.68–69 Behr. 171/1 CE)</a:t>
            </a:r>
            <a:endParaRPr lang="en-US" dirty="0"/>
          </a:p>
        </p:txBody>
      </p:sp>
    </p:spTree>
    <p:extLst>
      <p:ext uri="{BB962C8B-B14F-4D97-AF65-F5344CB8AC3E}">
        <p14:creationId xmlns:p14="http://schemas.microsoft.com/office/powerpoint/2010/main" val="216295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E4D81-7D3D-42B6-A090-91F0895E2C72}"/>
              </a:ext>
              <a:ext uri="{C183D7F6-B498-43B3-948B-1728B52AA6E4}">
                <adec:decorative xmlns:adec="http://schemas.microsoft.com/office/drawing/2017/decorative" val="1"/>
              </a:ext>
            </a:extLst>
          </p:cNvPr>
          <p:cNvSpPr/>
          <p:nvPr/>
        </p:nvSpPr>
        <p:spPr>
          <a:xfrm>
            <a:off x="0" y="0"/>
            <a:ext cx="12188825"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DDA755D5-D575-4723-96EE-A15F6E02562B}"/>
              </a:ext>
            </a:extLst>
          </p:cNvPr>
          <p:cNvSpPr txBox="1">
            <a:spLocks noGrp="1"/>
          </p:cNvSpPr>
          <p:nvPr>
            <p:ph type="title" idx="4294967295"/>
          </p:nvPr>
        </p:nvSpPr>
        <p:spPr>
          <a:xfrm>
            <a:off x="1217613" y="2506665"/>
            <a:ext cx="9753600" cy="1844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2"/>
                </a:solidFill>
                <a:effectLst/>
                <a:uLnTx/>
                <a:uFillTx/>
                <a:latin typeface="+mn-lt"/>
                <a:ea typeface="+mn-ea"/>
                <a:cs typeface="+mn-cs"/>
              </a:rPr>
              <a:t>Put differently, which dreams matter, and why?</a:t>
            </a:r>
          </a:p>
        </p:txBody>
      </p:sp>
    </p:spTree>
    <p:extLst>
      <p:ext uri="{BB962C8B-B14F-4D97-AF65-F5344CB8AC3E}">
        <p14:creationId xmlns:p14="http://schemas.microsoft.com/office/powerpoint/2010/main" val="225906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See caption">
            <a:extLst>
              <a:ext uri="{FF2B5EF4-FFF2-40B4-BE49-F238E27FC236}">
                <a16:creationId xmlns:a16="http://schemas.microsoft.com/office/drawing/2014/main" id="{410653F0-E993-4B59-9F87-2BD1BC71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hlinkClick r:id="rId4"/>
            <a:extLst>
              <a:ext uri="{FF2B5EF4-FFF2-40B4-BE49-F238E27FC236}">
                <a16:creationId xmlns:a16="http://schemas.microsoft.com/office/drawing/2014/main" id="{888A99CE-0A10-4849-A0D8-F5D8D41BDB96}"/>
              </a:ext>
            </a:extLst>
          </p:cNvPr>
          <p:cNvSpPr txBox="1">
            <a:spLocks noGrp="1"/>
          </p:cNvSpPr>
          <p:nvPr>
            <p:ph type="title" idx="4294967295"/>
          </p:nvPr>
        </p:nvSpPr>
        <p:spPr>
          <a:xfrm>
            <a:off x="1217613" y="5873738"/>
            <a:ext cx="9753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1" u="none" strike="noStrike" kern="1200" cap="none" spc="0" normalizeH="0" baseline="0" noProof="0" dirty="0">
                <a:ln>
                  <a:noFill/>
                </a:ln>
                <a:solidFill>
                  <a:schemeClr val="tx1">
                    <a:lumMod val="40000"/>
                    <a:lumOff val="60000"/>
                  </a:schemeClr>
                </a:solidFill>
                <a:effectLst/>
                <a:uLnTx/>
                <a:uFillTx/>
                <a:latin typeface="+mn-lt"/>
                <a:ea typeface="+mn-ea"/>
                <a:cs typeface="+mn-cs"/>
              </a:rPr>
              <a:t>Inception</a:t>
            </a:r>
            <a:r>
              <a:rPr kumimoji="0" lang="en-US" sz="2000" b="0" i="0" u="none" strike="noStrike" kern="1200" cap="none" spc="0" normalizeH="0" baseline="0" noProof="0" dirty="0">
                <a:ln>
                  <a:noFill/>
                </a:ln>
                <a:solidFill>
                  <a:schemeClr val="tx1">
                    <a:lumMod val="40000"/>
                    <a:lumOff val="60000"/>
                  </a:schemeClr>
                </a:solidFill>
                <a:effectLst/>
                <a:uLnTx/>
                <a:uFillTx/>
                <a:latin typeface="+mn-lt"/>
                <a:ea typeface="+mn-ea"/>
                <a:cs typeface="+mn-cs"/>
              </a:rPr>
              <a:t>, 2010. Leonardo DiCaprio, Joseph Gordon-Levitt, Ellen Page. Directed by Christopher Nolan</a:t>
            </a:r>
          </a:p>
        </p:txBody>
      </p:sp>
    </p:spTree>
    <p:extLst>
      <p:ext uri="{BB962C8B-B14F-4D97-AF65-F5344CB8AC3E}">
        <p14:creationId xmlns:p14="http://schemas.microsoft.com/office/powerpoint/2010/main" val="234519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See caption">
            <a:extLst>
              <a:ext uri="{FF2B5EF4-FFF2-40B4-BE49-F238E27FC236}">
                <a16:creationId xmlns:a16="http://schemas.microsoft.com/office/drawing/2014/main" id="{CC903600-E5B9-4166-A88E-7724B9F5C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628" y="0"/>
            <a:ext cx="9139569" cy="6858000"/>
          </a:xfrm>
          <a:prstGeom prst="rect">
            <a:avLst/>
          </a:prstGeom>
        </p:spPr>
      </p:pic>
      <p:sp>
        <p:nvSpPr>
          <p:cNvPr id="5" name="Title 4">
            <a:extLst>
              <a:ext uri="{FF2B5EF4-FFF2-40B4-BE49-F238E27FC236}">
                <a16:creationId xmlns:a16="http://schemas.microsoft.com/office/drawing/2014/main" id="{5AD7FDFC-6A46-4BD3-87D1-8326E1E5332D}"/>
              </a:ext>
            </a:extLst>
          </p:cNvPr>
          <p:cNvSpPr txBox="1">
            <a:spLocks noGrp="1"/>
          </p:cNvSpPr>
          <p:nvPr>
            <p:ph type="title" idx="4294967295"/>
          </p:nvPr>
        </p:nvSpPr>
        <p:spPr>
          <a:xfrm>
            <a:off x="1873219" y="485788"/>
            <a:ext cx="844238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What matters to Artemidorus, and why should that matter to us?</a:t>
            </a:r>
          </a:p>
        </p:txBody>
      </p:sp>
      <p:sp>
        <p:nvSpPr>
          <p:cNvPr id="6" name="TextBox 5">
            <a:extLst>
              <a:ext uri="{FF2B5EF4-FFF2-40B4-BE49-F238E27FC236}">
                <a16:creationId xmlns:a16="http://schemas.microsoft.com/office/drawing/2014/main" id="{789DCD0B-79E6-42A0-9F4F-D733E146A411}"/>
              </a:ext>
            </a:extLst>
          </p:cNvPr>
          <p:cNvSpPr txBox="1"/>
          <p:nvPr/>
        </p:nvSpPr>
        <p:spPr>
          <a:xfrm>
            <a:off x="1962112" y="6458785"/>
            <a:ext cx="5407249" cy="341632"/>
          </a:xfrm>
          <a:prstGeom prst="rect">
            <a:avLst/>
          </a:prstGeom>
          <a:noFill/>
        </p:spPr>
        <p:txBody>
          <a:bodyPr wrap="none" rtlCol="0" anchor="b" anchorCtr="0">
            <a:spAutoFit/>
          </a:bodyPr>
          <a:lstStyle/>
          <a:p>
            <a:pPr>
              <a:lnSpc>
                <a:spcPct val="90000"/>
              </a:lnSpc>
            </a:pPr>
            <a:r>
              <a:rPr lang="en-US" dirty="0" err="1">
                <a:solidFill>
                  <a:schemeClr val="tx1">
                    <a:lumMod val="40000"/>
                    <a:lumOff val="60000"/>
                  </a:schemeClr>
                </a:solidFill>
              </a:rPr>
              <a:t>Restout</a:t>
            </a:r>
            <a:r>
              <a:rPr lang="en-US" dirty="0">
                <a:solidFill>
                  <a:schemeClr val="tx1">
                    <a:lumMod val="40000"/>
                    <a:lumOff val="60000"/>
                  </a:schemeClr>
                </a:solidFill>
              </a:rPr>
              <a:t>, “Morpheus” (god of dreams), ca. 1771</a:t>
            </a:r>
          </a:p>
        </p:txBody>
      </p:sp>
    </p:spTree>
    <p:extLst>
      <p:ext uri="{BB962C8B-B14F-4D97-AF65-F5344CB8AC3E}">
        <p14:creationId xmlns:p14="http://schemas.microsoft.com/office/powerpoint/2010/main" val="27535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4FAE-1CDC-4815-A4EC-E8E7C323BADB}"/>
              </a:ext>
            </a:extLst>
          </p:cNvPr>
          <p:cNvSpPr>
            <a:spLocks noGrp="1"/>
          </p:cNvSpPr>
          <p:nvPr>
            <p:ph type="title"/>
          </p:nvPr>
        </p:nvSpPr>
        <p:spPr>
          <a:xfrm>
            <a:off x="1217614" y="274638"/>
            <a:ext cx="9753600" cy="1325562"/>
          </a:xfrm>
        </p:spPr>
        <p:txBody>
          <a:bodyPr/>
          <a:lstStyle/>
          <a:p>
            <a:r>
              <a:rPr lang="en-US" dirty="0"/>
              <a:t>Agenda</a:t>
            </a:r>
          </a:p>
        </p:txBody>
      </p:sp>
      <p:sp>
        <p:nvSpPr>
          <p:cNvPr id="3" name="Content Placeholder 2">
            <a:extLst>
              <a:ext uri="{FF2B5EF4-FFF2-40B4-BE49-F238E27FC236}">
                <a16:creationId xmlns:a16="http://schemas.microsoft.com/office/drawing/2014/main" id="{B7506180-9ECF-40D2-A981-F2B216EEDAAD}"/>
              </a:ext>
            </a:extLst>
          </p:cNvPr>
          <p:cNvSpPr>
            <a:spLocks noGrp="1"/>
          </p:cNvSpPr>
          <p:nvPr>
            <p:ph sz="half" idx="1"/>
          </p:nvPr>
        </p:nvSpPr>
        <p:spPr>
          <a:xfrm>
            <a:off x="1233279" y="1828800"/>
            <a:ext cx="4708734" cy="4343400"/>
          </a:xfrm>
        </p:spPr>
        <p:txBody>
          <a:bodyPr/>
          <a:lstStyle/>
          <a:p>
            <a:pPr lvl="0"/>
            <a:r>
              <a:rPr lang="en-US" sz="2800" dirty="0"/>
              <a:t>Discussion 1 </a:t>
            </a:r>
          </a:p>
          <a:p>
            <a:pPr lvl="1"/>
            <a:r>
              <a:rPr lang="en-US" sz="2400" dirty="0"/>
              <a:t>Daily Life as agōn?</a:t>
            </a:r>
          </a:p>
          <a:p>
            <a:pPr lvl="0"/>
            <a:r>
              <a:rPr lang="en-US" sz="2800" dirty="0"/>
              <a:t>Artemidorus’ Oneirocritica</a:t>
            </a:r>
          </a:p>
          <a:p>
            <a:pPr lvl="1"/>
            <a:r>
              <a:rPr lang="en-US" sz="2400" dirty="0"/>
              <a:t>A Quick and Dirty Introduction</a:t>
            </a:r>
          </a:p>
        </p:txBody>
      </p:sp>
      <p:sp>
        <p:nvSpPr>
          <p:cNvPr id="6" name="Content Placeholder 5">
            <a:extLst>
              <a:ext uri="{FF2B5EF4-FFF2-40B4-BE49-F238E27FC236}">
                <a16:creationId xmlns:a16="http://schemas.microsoft.com/office/drawing/2014/main" id="{A5D681D3-3BBA-4204-8469-C0E44799AC7A}"/>
              </a:ext>
            </a:extLst>
          </p:cNvPr>
          <p:cNvSpPr>
            <a:spLocks noGrp="1"/>
          </p:cNvSpPr>
          <p:nvPr>
            <p:ph sz="half" idx="2"/>
          </p:nvPr>
        </p:nvSpPr>
        <p:spPr>
          <a:xfrm>
            <a:off x="6262479" y="1828800"/>
            <a:ext cx="4708734" cy="4343400"/>
          </a:xfrm>
        </p:spPr>
        <p:txBody>
          <a:bodyPr>
            <a:normAutofit/>
          </a:bodyPr>
          <a:lstStyle/>
          <a:p>
            <a:pPr lvl="0"/>
            <a:r>
              <a:rPr lang="en-US" sz="2800" dirty="0"/>
              <a:t>Hands-On Learning</a:t>
            </a:r>
          </a:p>
          <a:p>
            <a:pPr lvl="1"/>
            <a:r>
              <a:rPr lang="en-US" sz="2400" dirty="0"/>
              <a:t>You Can “Artemidorus,” Too!</a:t>
            </a:r>
          </a:p>
        </p:txBody>
      </p:sp>
      <p:pic>
        <p:nvPicPr>
          <p:cNvPr id="11" name="Picture 10" descr="See caption">
            <a:extLst>
              <a:ext uri="{FF2B5EF4-FFF2-40B4-BE49-F238E27FC236}">
                <a16:creationId xmlns:a16="http://schemas.microsoft.com/office/drawing/2014/main" id="{C0E8D269-FB5B-407A-8133-8A93B1CF6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222" y="3429000"/>
            <a:ext cx="3772022" cy="2272643"/>
          </a:xfrm>
          <a:prstGeom prst="rect">
            <a:avLst/>
          </a:prstGeom>
        </p:spPr>
      </p:pic>
      <p:sp>
        <p:nvSpPr>
          <p:cNvPr id="12" name="TextBox 11">
            <a:extLst>
              <a:ext uri="{FF2B5EF4-FFF2-40B4-BE49-F238E27FC236}">
                <a16:creationId xmlns:a16="http://schemas.microsoft.com/office/drawing/2014/main" id="{098D08B7-1AC2-45E7-871E-973FD32D576E}"/>
              </a:ext>
            </a:extLst>
          </p:cNvPr>
          <p:cNvSpPr txBox="1"/>
          <p:nvPr/>
        </p:nvSpPr>
        <p:spPr>
          <a:xfrm>
            <a:off x="6470284" y="5674173"/>
            <a:ext cx="3787899" cy="590931"/>
          </a:xfrm>
          <a:prstGeom prst="rect">
            <a:avLst/>
          </a:prstGeom>
          <a:noFill/>
        </p:spPr>
        <p:txBody>
          <a:bodyPr wrap="square" rtlCol="0" anchor="b" anchorCtr="0">
            <a:spAutoFit/>
          </a:bodyPr>
          <a:lstStyle/>
          <a:p>
            <a:pPr algn="ctr">
              <a:lnSpc>
                <a:spcPct val="90000"/>
              </a:lnSpc>
            </a:pPr>
            <a:r>
              <a:rPr lang="en-US" dirty="0"/>
              <a:t>Hypnos, god of sleep.</a:t>
            </a:r>
            <a:br>
              <a:rPr lang="en-US" dirty="0"/>
            </a:br>
            <a:r>
              <a:rPr lang="en-US" dirty="0"/>
              <a:t>1</a:t>
            </a:r>
            <a:r>
              <a:rPr lang="en-US" baseline="30000" dirty="0"/>
              <a:t>st</a:t>
            </a:r>
            <a:r>
              <a:rPr lang="en-US" dirty="0"/>
              <a:t>/2</a:t>
            </a:r>
            <a:r>
              <a:rPr lang="en-US" baseline="30000" dirty="0"/>
              <a:t>nd</a:t>
            </a:r>
            <a:r>
              <a:rPr lang="en-US" dirty="0"/>
              <a:t> cent CE Roman copy </a:t>
            </a:r>
          </a:p>
        </p:txBody>
      </p:sp>
    </p:spTree>
    <p:extLst>
      <p:ext uri="{BB962C8B-B14F-4D97-AF65-F5344CB8AC3E}">
        <p14:creationId xmlns:p14="http://schemas.microsoft.com/office/powerpoint/2010/main" val="335124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3F73-1CB1-450F-BBC9-BA864FB96569}"/>
              </a:ext>
            </a:extLst>
          </p:cNvPr>
          <p:cNvSpPr>
            <a:spLocks noGrp="1"/>
          </p:cNvSpPr>
          <p:nvPr>
            <p:ph type="title"/>
          </p:nvPr>
        </p:nvSpPr>
        <p:spPr/>
        <p:txBody>
          <a:bodyPr/>
          <a:lstStyle/>
          <a:p>
            <a:r>
              <a:rPr lang="en-US" dirty="0"/>
              <a:t>Discussion 1 </a:t>
            </a:r>
          </a:p>
        </p:txBody>
      </p:sp>
      <p:sp>
        <p:nvSpPr>
          <p:cNvPr id="3" name="Text Placeholder 2">
            <a:extLst>
              <a:ext uri="{FF2B5EF4-FFF2-40B4-BE49-F238E27FC236}">
                <a16:creationId xmlns:a16="http://schemas.microsoft.com/office/drawing/2014/main" id="{F6AFA631-DE16-4218-AC5D-B090186FF0B2}"/>
              </a:ext>
            </a:extLst>
          </p:cNvPr>
          <p:cNvSpPr>
            <a:spLocks noGrp="1"/>
          </p:cNvSpPr>
          <p:nvPr>
            <p:ph type="body" idx="1"/>
          </p:nvPr>
        </p:nvSpPr>
        <p:spPr/>
        <p:txBody>
          <a:bodyPr/>
          <a:lstStyle/>
          <a:p>
            <a:r>
              <a:rPr lang="en-US" dirty="0"/>
              <a:t>Daily Life as </a:t>
            </a:r>
            <a:r>
              <a:rPr lang="en-US" i="1" dirty="0"/>
              <a:t>agōn?</a:t>
            </a:r>
          </a:p>
        </p:txBody>
      </p:sp>
    </p:spTree>
    <p:extLst>
      <p:ext uri="{BB962C8B-B14F-4D97-AF65-F5344CB8AC3E}">
        <p14:creationId xmlns:p14="http://schemas.microsoft.com/office/powerpoint/2010/main" val="263521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07C7-2112-417C-A1EB-63F8EBBCDC85}"/>
              </a:ext>
            </a:extLst>
          </p:cNvPr>
          <p:cNvSpPr>
            <a:spLocks noGrp="1"/>
          </p:cNvSpPr>
          <p:nvPr>
            <p:ph type="title"/>
          </p:nvPr>
        </p:nvSpPr>
        <p:spPr/>
        <p:txBody>
          <a:bodyPr/>
          <a:lstStyle/>
          <a:p>
            <a:r>
              <a:rPr lang="en-US" dirty="0"/>
              <a:t>SWA Prompt</a:t>
            </a:r>
          </a:p>
        </p:txBody>
      </p:sp>
      <p:sp>
        <p:nvSpPr>
          <p:cNvPr id="3" name="Content Placeholder 2">
            <a:extLst>
              <a:ext uri="{FF2B5EF4-FFF2-40B4-BE49-F238E27FC236}">
                <a16:creationId xmlns:a16="http://schemas.microsoft.com/office/drawing/2014/main" id="{304F742C-CADC-4520-9F3D-67C51E167F93}"/>
              </a:ext>
            </a:extLst>
          </p:cNvPr>
          <p:cNvSpPr>
            <a:spLocks noGrp="1"/>
          </p:cNvSpPr>
          <p:nvPr>
            <p:ph idx="1"/>
          </p:nvPr>
        </p:nvSpPr>
        <p:spPr/>
        <p:txBody>
          <a:bodyPr/>
          <a:lstStyle/>
          <a:p>
            <a:pPr marL="45720" indent="0">
              <a:buNone/>
            </a:pPr>
            <a:r>
              <a:rPr lang="en-US" dirty="0"/>
              <a:t>How does this reading either reinforce or modify your view of the Imperial East during the period of the second sophistic? How might it add to your knowledge of that period?</a:t>
            </a:r>
          </a:p>
        </p:txBody>
      </p:sp>
    </p:spTree>
    <p:extLst>
      <p:ext uri="{BB962C8B-B14F-4D97-AF65-F5344CB8AC3E}">
        <p14:creationId xmlns:p14="http://schemas.microsoft.com/office/powerpoint/2010/main" val="353808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64AE-E7AC-4DF7-A60A-F6EE84464C86}"/>
              </a:ext>
            </a:extLst>
          </p:cNvPr>
          <p:cNvSpPr>
            <a:spLocks noGrp="1"/>
          </p:cNvSpPr>
          <p:nvPr>
            <p:ph type="title"/>
          </p:nvPr>
        </p:nvSpPr>
        <p:spPr/>
        <p:txBody>
          <a:bodyPr/>
          <a:lstStyle/>
          <a:p>
            <a:r>
              <a:rPr lang="en-US" dirty="0"/>
              <a:t>Artemidorus’ </a:t>
            </a:r>
            <a:r>
              <a:rPr lang="en-US" i="1" dirty="0"/>
              <a:t>Oneirocritica</a:t>
            </a:r>
          </a:p>
        </p:txBody>
      </p:sp>
      <p:sp>
        <p:nvSpPr>
          <p:cNvPr id="3" name="Text Placeholder 2">
            <a:extLst>
              <a:ext uri="{FF2B5EF4-FFF2-40B4-BE49-F238E27FC236}">
                <a16:creationId xmlns:a16="http://schemas.microsoft.com/office/drawing/2014/main" id="{68806CB7-2B3C-4B43-BA0F-5E13F52410E7}"/>
              </a:ext>
            </a:extLst>
          </p:cNvPr>
          <p:cNvSpPr>
            <a:spLocks noGrp="1"/>
          </p:cNvSpPr>
          <p:nvPr>
            <p:ph type="body" idx="1"/>
          </p:nvPr>
        </p:nvSpPr>
        <p:spPr/>
        <p:txBody>
          <a:bodyPr/>
          <a:lstStyle/>
          <a:p>
            <a:r>
              <a:rPr lang="en-US" dirty="0"/>
              <a:t>A Quick and Dirty Introduction</a:t>
            </a:r>
          </a:p>
        </p:txBody>
      </p:sp>
    </p:spTree>
    <p:extLst>
      <p:ext uri="{BB962C8B-B14F-4D97-AF65-F5344CB8AC3E}">
        <p14:creationId xmlns:p14="http://schemas.microsoft.com/office/powerpoint/2010/main" val="76101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fg">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b" anchorCtr="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rfg_template.potx" id="{076DD235-00A9-4DBA-B3ED-31054D324487}" vid="{D99F8447-0817-4691-A7D5-EE3341976636}"/>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rfg_template_2026-03-10</Template>
  <TotalTime>561</TotalTime>
  <Words>2636</Words>
  <Application>Microsoft Office PowerPoint</Application>
  <PresentationFormat>Custom</PresentationFormat>
  <Paragraphs>126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rfg</vt:lpstr>
      <vt:lpstr>What Really Matters?</vt:lpstr>
      <vt:lpstr>“For the Greeks, as for other ancient peoples, the fundamental distinction was that between significant and nonsignificant dreams….” (E. R. Dodds The Greeks and the Irrational 1951 pp. 106–7)</vt:lpstr>
      <vt:lpstr>Put differently, which dreams matter, and why?</vt:lpstr>
      <vt:lpstr>Inception, 2010. Leonardo DiCaprio, Joseph Gordon-Levitt, Ellen Page. Directed by Christopher Nolan</vt:lpstr>
      <vt:lpstr>What matters to Artemidorus, and why should that matter to us?</vt:lpstr>
      <vt:lpstr>Agenda</vt:lpstr>
      <vt:lpstr>Discussion 1 </vt:lpstr>
      <vt:lpstr>SWA Prompt</vt:lpstr>
      <vt:lpstr>Artemidorus’ Oneirocritica</vt:lpstr>
      <vt:lpstr>Basic Facts 1</vt:lpstr>
      <vt:lpstr>Basic Facts 2 — Oneirocritica</vt:lpstr>
      <vt:lpstr>Contextual Focus (1.9)</vt:lpstr>
      <vt:lpstr>Hands-On Learning</vt:lpstr>
      <vt:lpstr>Artemidorus on Cannibalism 1</vt:lpstr>
      <vt:lpstr>Artemidorus on Cannibalism 2</vt:lpstr>
      <vt:lpstr>Artemidorus on Cannibalism 3</vt:lpstr>
      <vt:lpstr>Battle of Salamis, 480 BCE (300: Rise of an Empire)</vt:lpstr>
      <vt:lpstr>Hippias before Salamis</vt:lpstr>
      <vt:lpstr>Hippias before Salamis, cont’d</vt:lpstr>
      <vt:lpstr>Aelius Aristides and Asclepius</vt:lpstr>
      <vt:lpstr>Writing a Speech 1</vt:lpstr>
      <vt:lpstr>Writing a Speech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78</cp:revision>
  <cp:lastPrinted>2026-03-18T17:14:13Z</cp:lastPrinted>
  <dcterms:created xsi:type="dcterms:W3CDTF">2026-03-17T21:19:17Z</dcterms:created>
  <dcterms:modified xsi:type="dcterms:W3CDTF">2026-03-19T13:44:37Z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