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2"/>
  </p:notesMasterIdLst>
  <p:handoutMasterIdLst>
    <p:handoutMasterId r:id="rId23"/>
  </p:handoutMasterIdLst>
  <p:sldIdLst>
    <p:sldId id="256" r:id="rId2"/>
    <p:sldId id="276" r:id="rId3"/>
    <p:sldId id="280" r:id="rId4"/>
    <p:sldId id="277" r:id="rId5"/>
    <p:sldId id="259" r:id="rId6"/>
    <p:sldId id="278" r:id="rId7"/>
    <p:sldId id="279" r:id="rId8"/>
    <p:sldId id="282" r:id="rId9"/>
    <p:sldId id="284" r:id="rId10"/>
    <p:sldId id="283" r:id="rId11"/>
    <p:sldId id="281" r:id="rId12"/>
    <p:sldId id="286" r:id="rId13"/>
    <p:sldId id="269" r:id="rId14"/>
    <p:sldId id="270" r:id="rId15"/>
    <p:sldId id="271" r:id="rId16"/>
    <p:sldId id="287" r:id="rId17"/>
    <p:sldId id="288" r:id="rId18"/>
    <p:sldId id="289" r:id="rId19"/>
    <p:sldId id="290" r:id="rId20"/>
    <p:sldId id="273" r:id="rId21"/>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p15:clr>
            <a:srgbClr val="A4A3A4"/>
          </p15:clr>
        </p15:guide>
        <p15:guide id="4" pos="6911" userDrawn="1">
          <p15:clr>
            <a:srgbClr val="A4A3A4"/>
          </p15:clr>
        </p15:guide>
        <p15:guide id="5" pos="767"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309" autoAdjust="0"/>
    <p:restoredTop sz="96323" autoAdjust="0"/>
  </p:normalViewPr>
  <p:slideViewPr>
    <p:cSldViewPr snapToGrid="0">
      <p:cViewPr varScale="1">
        <p:scale>
          <a:sx n="109" d="100"/>
          <a:sy n="109" d="100"/>
        </p:scale>
        <p:origin x="1338" y="108"/>
      </p:cViewPr>
      <p:guideLst>
        <p:guide orient="horz" pos="2160"/>
        <p:guide pos="6911"/>
        <p:guide pos="767"/>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82" d="100"/>
          <a:sy n="82" d="100"/>
        </p:scale>
        <p:origin x="38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128FCA9C-FF92-4024-BDEC-A6D3B663DC09}" type="datetimeFigureOut">
              <a:rPr lang="en-US"/>
              <a:t>3/23/2026</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772AB877-E7B1-4681-847E-D0918612832B}" type="datetimeFigureOut">
              <a:rPr lang="en-US"/>
              <a:t>3/23/2026</a:t>
            </a:fld>
            <a:endParaRPr/>
          </a:p>
        </p:txBody>
      </p:sp>
      <p:sp>
        <p:nvSpPr>
          <p:cNvPr id="4" name="Slide Image Placeholder 3"/>
          <p:cNvSpPr>
            <a:spLocks noGrp="1" noRot="1" noChangeAspect="1"/>
          </p:cNvSpPr>
          <p:nvPr>
            <p:ph type="sldImg" idx="2"/>
          </p:nvPr>
        </p:nvSpPr>
        <p:spPr>
          <a:xfrm>
            <a:off x="1722438" y="696913"/>
            <a:ext cx="3565525" cy="2006600"/>
          </a:xfrm>
          <a:prstGeom prst="rect">
            <a:avLst/>
          </a:prstGeom>
          <a:noFill/>
          <a:ln w="12700">
            <a:solidFill>
              <a:prstClr val="black"/>
            </a:solidFill>
          </a:ln>
        </p:spPr>
        <p:txBody>
          <a:bodyPr vert="horz" lIns="93164" tIns="46582" rIns="93164" bIns="46582" rtlCol="0" anchor="ctr"/>
          <a:lstStyle/>
          <a:p>
            <a:endParaRPr/>
          </a:p>
        </p:txBody>
      </p:sp>
      <p:sp>
        <p:nvSpPr>
          <p:cNvPr id="5" name="Notes Placeholder 4"/>
          <p:cNvSpPr>
            <a:spLocks noGrp="1"/>
          </p:cNvSpPr>
          <p:nvPr>
            <p:ph type="body" sz="quarter" idx="3"/>
          </p:nvPr>
        </p:nvSpPr>
        <p:spPr>
          <a:xfrm>
            <a:off x="701040" y="2935106"/>
            <a:ext cx="5608320" cy="5664064"/>
          </a:xfrm>
          <a:prstGeom prst="rect">
            <a:avLst/>
          </a:prstGeom>
        </p:spPr>
        <p:txBody>
          <a:bodyPr vert="horz" lIns="93164" tIns="46582" rIns="93164" bIns="46582"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9144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3716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18288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3490979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662101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387831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be Hadrian here. the other be </a:t>
            </a:r>
            <a:r>
              <a:rPr lang="en-US" dirty="0" err="1"/>
              <a:t>mesomedes</a:t>
            </a:r>
            <a:r>
              <a:rPr lang="en-US" dirty="0"/>
              <a:t> reading the poem to Hadrian. the rest of you be dinner guests listening to </a:t>
            </a:r>
            <a:r>
              <a:rPr lang="en-US" dirty="0" err="1"/>
              <a:t>thepoem</a:t>
            </a:r>
            <a:r>
              <a:rPr lang="en-US" dirty="0"/>
              <a:t> being read to Hadrian.</a:t>
            </a:r>
          </a:p>
          <a:p>
            <a:r>
              <a:rPr lang="el-GR" dirty="0"/>
              <a:t>(11) </a:t>
            </a:r>
            <a:r>
              <a:rPr lang="el-GR" dirty="0" err="1"/>
              <a:t>εἰς</a:t>
            </a:r>
            <a:r>
              <a:rPr lang="el-GR" dirty="0"/>
              <a:t> κώνωπα   </a:t>
            </a:r>
          </a:p>
          <a:p>
            <a:r>
              <a:rPr lang="el-GR" dirty="0" err="1"/>
              <a:t>Ἐλέφαντος</a:t>
            </a:r>
            <a:r>
              <a:rPr lang="el-GR" dirty="0"/>
              <a:t> </a:t>
            </a:r>
            <a:r>
              <a:rPr lang="el-GR" dirty="0" err="1"/>
              <a:t>ἐπ</a:t>
            </a:r>
            <a:r>
              <a:rPr lang="el-GR" dirty="0"/>
              <a:t>’ </a:t>
            </a:r>
            <a:r>
              <a:rPr lang="el-GR" dirty="0" err="1"/>
              <a:t>οὔατι</a:t>
            </a:r>
            <a:r>
              <a:rPr lang="el-GR" dirty="0"/>
              <a:t> κώνωψ   (1)</a:t>
            </a:r>
          </a:p>
          <a:p>
            <a:r>
              <a:rPr lang="el-GR" dirty="0" err="1"/>
              <a:t>πτερὸν</a:t>
            </a:r>
            <a:r>
              <a:rPr lang="el-GR" dirty="0"/>
              <a:t> </a:t>
            </a:r>
            <a:r>
              <a:rPr lang="el-GR" dirty="0" err="1"/>
              <a:t>οὐ</a:t>
            </a:r>
            <a:r>
              <a:rPr lang="el-GR" dirty="0"/>
              <a:t> </a:t>
            </a:r>
            <a:r>
              <a:rPr lang="el-GR" dirty="0" err="1"/>
              <a:t>πτερὸν</a:t>
            </a:r>
            <a:r>
              <a:rPr lang="el-GR" dirty="0"/>
              <a:t> </a:t>
            </a:r>
            <a:r>
              <a:rPr lang="el-GR" dirty="0" err="1"/>
              <a:t>ἵστατο</a:t>
            </a:r>
            <a:r>
              <a:rPr lang="el-GR" dirty="0"/>
              <a:t> </a:t>
            </a:r>
            <a:r>
              <a:rPr lang="el-GR" dirty="0" err="1"/>
              <a:t>σείων</a:t>
            </a:r>
            <a:r>
              <a:rPr lang="el-GR" dirty="0"/>
              <a:t>,</a:t>
            </a:r>
          </a:p>
          <a:p>
            <a:r>
              <a:rPr lang="el-GR" dirty="0" err="1"/>
              <a:t>φάτο</a:t>
            </a:r>
            <a:r>
              <a:rPr lang="el-GR" dirty="0"/>
              <a:t> δ’ </a:t>
            </a:r>
            <a:r>
              <a:rPr lang="el-GR" dirty="0" err="1"/>
              <a:t>ἄφρονα</a:t>
            </a:r>
            <a:r>
              <a:rPr lang="el-GR" dirty="0"/>
              <a:t> </a:t>
            </a:r>
            <a:r>
              <a:rPr lang="el-GR" dirty="0" err="1"/>
              <a:t>μῦθον</a:t>
            </a:r>
            <a:r>
              <a:rPr lang="el-GR" dirty="0"/>
              <a:t>· </a:t>
            </a:r>
            <a:r>
              <a:rPr lang="el-GR" dirty="0" err="1"/>
              <a:t>ἀφίπταμαι</a:t>
            </a:r>
            <a:r>
              <a:rPr lang="el-GR" dirty="0"/>
              <a:t>,</a:t>
            </a:r>
          </a:p>
          <a:p>
            <a:r>
              <a:rPr lang="el-GR" dirty="0"/>
              <a:t>βάρος </a:t>
            </a:r>
            <a:r>
              <a:rPr lang="el-GR" dirty="0" err="1"/>
              <a:t>οὐ</a:t>
            </a:r>
            <a:r>
              <a:rPr lang="el-GR" dirty="0"/>
              <a:t> </a:t>
            </a:r>
            <a:r>
              <a:rPr lang="el-GR" dirty="0" err="1"/>
              <a:t>γὰρ</a:t>
            </a:r>
            <a:r>
              <a:rPr lang="el-GR" dirty="0"/>
              <a:t> </a:t>
            </a:r>
            <a:r>
              <a:rPr lang="el-GR" dirty="0" err="1"/>
              <a:t>ἐμὸν</a:t>
            </a:r>
            <a:r>
              <a:rPr lang="el-GR" dirty="0"/>
              <a:t> δύνασαι </a:t>
            </a:r>
            <a:r>
              <a:rPr lang="el-GR" dirty="0" err="1"/>
              <a:t>φέρειν</a:t>
            </a:r>
            <a:r>
              <a:rPr lang="el-GR" dirty="0"/>
              <a:t>.</a:t>
            </a:r>
          </a:p>
          <a:p>
            <a:r>
              <a:rPr lang="el-GR" dirty="0"/>
              <a:t>ὃ δ’ </a:t>
            </a:r>
            <a:r>
              <a:rPr lang="el-GR" dirty="0" err="1"/>
              <a:t>ἔλεξε</a:t>
            </a:r>
            <a:r>
              <a:rPr lang="el-GR" dirty="0"/>
              <a:t> γέλωτος </a:t>
            </a:r>
            <a:r>
              <a:rPr lang="el-GR" dirty="0" err="1"/>
              <a:t>ὑφ</a:t>
            </a:r>
            <a:r>
              <a:rPr lang="el-GR" dirty="0"/>
              <a:t>’ </a:t>
            </a:r>
            <a:r>
              <a:rPr lang="el-GR" dirty="0" err="1"/>
              <a:t>ἁδονᾷ</a:t>
            </a:r>
            <a:r>
              <a:rPr lang="el-GR" dirty="0"/>
              <a:t>·   (5)</a:t>
            </a:r>
          </a:p>
          <a:p>
            <a:r>
              <a:rPr lang="el-GR" dirty="0" err="1"/>
              <a:t>ἀλλ</a:t>
            </a:r>
            <a:r>
              <a:rPr lang="el-GR" dirty="0"/>
              <a:t>’ </a:t>
            </a:r>
            <a:r>
              <a:rPr lang="el-GR" dirty="0" err="1"/>
              <a:t>οὔτ</a:t>
            </a:r>
            <a:r>
              <a:rPr lang="el-GR" dirty="0"/>
              <a:t>’ </a:t>
            </a:r>
            <a:r>
              <a:rPr lang="el-GR" dirty="0" err="1"/>
              <a:t>ἐδάην</a:t>
            </a:r>
            <a:r>
              <a:rPr lang="el-GR" dirty="0"/>
              <a:t> </a:t>
            </a:r>
            <a:r>
              <a:rPr lang="el-GR" dirty="0" err="1"/>
              <a:t>ὅτ</a:t>
            </a:r>
            <a:r>
              <a:rPr lang="el-GR" dirty="0"/>
              <a:t>’ </a:t>
            </a:r>
            <a:r>
              <a:rPr lang="el-GR" dirty="0" err="1"/>
              <a:t>ἐφιπτάθης</a:t>
            </a:r>
            <a:endParaRPr lang="el-GR" dirty="0"/>
          </a:p>
          <a:p>
            <a:r>
              <a:rPr lang="el-GR" dirty="0" err="1"/>
              <a:t>οὔθ</a:t>
            </a:r>
            <a:r>
              <a:rPr lang="el-GR" dirty="0"/>
              <a:t>’ </a:t>
            </a:r>
            <a:r>
              <a:rPr lang="el-GR" dirty="0" err="1"/>
              <a:t>ἡνίκ</a:t>
            </a:r>
            <a:r>
              <a:rPr lang="el-GR" dirty="0"/>
              <a:t>’ </a:t>
            </a:r>
            <a:r>
              <a:rPr lang="el-GR" dirty="0" err="1"/>
              <a:t>ἀφίπτασαι</a:t>
            </a:r>
            <a:r>
              <a:rPr lang="el-GR" dirty="0"/>
              <a:t>, κώνωψ.</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1081914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1102684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7725" y="674688"/>
            <a:ext cx="2482850" cy="1398587"/>
          </a:xfrm>
        </p:spPr>
      </p:sp>
      <p:sp>
        <p:nvSpPr>
          <p:cNvPr id="3" name="Notes Placeholder 2"/>
          <p:cNvSpPr>
            <a:spLocks noGrp="1"/>
          </p:cNvSpPr>
          <p:nvPr>
            <p:ph type="body" idx="1"/>
          </p:nvPr>
        </p:nvSpPr>
        <p:spPr/>
        <p:txBody>
          <a:bodyPr/>
          <a:lstStyle/>
          <a:p>
            <a:r>
              <a:rPr lang="en-US" dirty="0"/>
              <a:t>About our author not much is known. We are told that he was a </a:t>
            </a:r>
            <a:r>
              <a:rPr lang="en-US" i="1" dirty="0"/>
              <a:t>rhētōr</a:t>
            </a:r>
            <a:r>
              <a:rPr lang="en-US" dirty="0"/>
              <a:t>, a teacher-practitioner of rhetoric, and one who cultivated the use of Attic Greek dialect. Those data, along with evidence internal to the letters that are his sole surviving work, tend to date the latter to about 200 </a:t>
            </a:r>
            <a:r>
              <a:rPr lang="en-US" cap="small" dirty="0"/>
              <a:t>ce</a:t>
            </a:r>
            <a:r>
              <a:rPr lang="en-US" dirty="0"/>
              <a:t> or later, and to align our author with others likewise given to nostalgic classicizing; it’s a period we call the second sophistic.</a:t>
            </a:r>
          </a:p>
          <a:p>
            <a:r>
              <a:rPr lang="en-US" dirty="0"/>
              <a:t>As for the collection itself, it is divided into books organized by letter writers: fishermen, farmers, parasites (professional spongers), and women sex workers. Something that stands out about Alciphron’s collection is the fact that it, though prone to learned allusion and literary exhibitionism, nevertheless evinces considerable empathy for the trials and tribulations of its often struggling characters.</a:t>
            </a:r>
          </a:p>
        </p:txBody>
      </p:sp>
      <p:sp>
        <p:nvSpPr>
          <p:cNvPr id="4" name="Slide Number Placeholder 3"/>
          <p:cNvSpPr>
            <a:spLocks noGrp="1"/>
          </p:cNvSpPr>
          <p:nvPr>
            <p:ph type="sldNum" sz="quarter" idx="10"/>
          </p:nvPr>
        </p:nvSpPr>
        <p:spPr/>
        <p:txBody>
          <a:bodyPr/>
          <a:lstStyle/>
          <a:p>
            <a:fld id="{69C971FF-EF28-4195-A575-329446EFAA55}" type="slidenum">
              <a:rPr lang="en-US" smtClean="0"/>
              <a:t>14</a:t>
            </a:fld>
            <a:endParaRPr lang="en-US"/>
          </a:p>
        </p:txBody>
      </p:sp>
      <p:sp>
        <p:nvSpPr>
          <p:cNvPr id="5" name="Date Placeholder 4"/>
          <p:cNvSpPr>
            <a:spLocks noGrp="1"/>
          </p:cNvSpPr>
          <p:nvPr>
            <p:ph type="dt" idx="11"/>
          </p:nvPr>
        </p:nvSpPr>
        <p:spPr/>
        <p:txBody>
          <a:bodyPr/>
          <a:lstStyle/>
          <a:p>
            <a:fld id="{D97952FD-5A45-4A40-90D0-5E5A1F0D6512}" type="datetime1">
              <a:rPr lang="en-US" smtClean="0"/>
              <a:t>3/23/2026</a:t>
            </a:fld>
            <a:endParaRPr lang="en-US"/>
          </a:p>
        </p:txBody>
      </p:sp>
      <p:sp>
        <p:nvSpPr>
          <p:cNvPr id="6" name="Footer Placeholder 5"/>
          <p:cNvSpPr>
            <a:spLocks noGrp="1"/>
          </p:cNvSpPr>
          <p:nvPr>
            <p:ph type="ftr" sz="quarter" idx="12"/>
          </p:nvPr>
        </p:nvSpPr>
        <p:spPr/>
        <p:txBody>
          <a:bodyPr/>
          <a:lstStyle/>
          <a:p>
            <a:r>
              <a:rPr lang="en-US"/>
              <a:t>ascholtz</a:t>
            </a:r>
          </a:p>
        </p:txBody>
      </p:sp>
      <p:sp>
        <p:nvSpPr>
          <p:cNvPr id="7" name="Header Placeholder 6"/>
          <p:cNvSpPr>
            <a:spLocks noGrp="1"/>
          </p:cNvSpPr>
          <p:nvPr>
            <p:ph type="hdr" sz="quarter" idx="13"/>
          </p:nvPr>
        </p:nvSpPr>
        <p:spPr/>
        <p:txBody>
          <a:bodyPr/>
          <a:lstStyle/>
          <a:p>
            <a:r>
              <a:rPr lang="en-US"/>
              <a:t>race for glory</a:t>
            </a:r>
          </a:p>
        </p:txBody>
      </p:sp>
    </p:spTree>
    <p:extLst>
      <p:ext uri="{BB962C8B-B14F-4D97-AF65-F5344CB8AC3E}">
        <p14:creationId xmlns:p14="http://schemas.microsoft.com/office/powerpoint/2010/main" val="108829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 with a tale of two fishermen. Once upon a time, one of them lost a net, which the other finds years later, rotting on a beach. Seeking to take possession, the net’s finder makes his case in a letter to the owner.</a:t>
            </a:r>
          </a:p>
        </p:txBody>
      </p:sp>
      <p:sp>
        <p:nvSpPr>
          <p:cNvPr id="4" name="Slide Number Placeholder 3"/>
          <p:cNvSpPr>
            <a:spLocks noGrp="1"/>
          </p:cNvSpPr>
          <p:nvPr>
            <p:ph type="sldNum" sz="quarter" idx="10"/>
          </p:nvPr>
        </p:nvSpPr>
        <p:spPr/>
        <p:txBody>
          <a:bodyPr/>
          <a:lstStyle/>
          <a:p>
            <a:fld id="{69C971FF-EF28-4195-A575-329446EFAA55}" type="slidenum">
              <a:rPr lang="en-US" smtClean="0"/>
              <a:t>15</a:t>
            </a:fld>
            <a:endParaRPr lang="en-US"/>
          </a:p>
        </p:txBody>
      </p:sp>
      <p:sp>
        <p:nvSpPr>
          <p:cNvPr id="5" name="Date Placeholder 4"/>
          <p:cNvSpPr>
            <a:spLocks noGrp="1"/>
          </p:cNvSpPr>
          <p:nvPr>
            <p:ph type="dt" idx="11"/>
          </p:nvPr>
        </p:nvSpPr>
        <p:spPr/>
        <p:txBody>
          <a:bodyPr/>
          <a:lstStyle/>
          <a:p>
            <a:fld id="{2BB60B48-7973-4E2A-84C3-C6FDCB6E2EB9}" type="datetime1">
              <a:rPr lang="en-US" smtClean="0"/>
              <a:t>3/23/2026</a:t>
            </a:fld>
            <a:endParaRPr lang="en-US"/>
          </a:p>
        </p:txBody>
      </p:sp>
      <p:sp>
        <p:nvSpPr>
          <p:cNvPr id="6" name="Footer Placeholder 5"/>
          <p:cNvSpPr>
            <a:spLocks noGrp="1"/>
          </p:cNvSpPr>
          <p:nvPr>
            <p:ph type="ftr" sz="quarter" idx="12"/>
          </p:nvPr>
        </p:nvSpPr>
        <p:spPr/>
        <p:txBody>
          <a:bodyPr/>
          <a:lstStyle/>
          <a:p>
            <a:r>
              <a:rPr lang="en-US"/>
              <a:t>ascholtz</a:t>
            </a:r>
          </a:p>
        </p:txBody>
      </p:sp>
      <p:sp>
        <p:nvSpPr>
          <p:cNvPr id="7" name="Header Placeholder 6"/>
          <p:cNvSpPr>
            <a:spLocks noGrp="1"/>
          </p:cNvSpPr>
          <p:nvPr>
            <p:ph type="hdr" sz="quarter" idx="13"/>
          </p:nvPr>
        </p:nvSpPr>
        <p:spPr/>
        <p:txBody>
          <a:bodyPr/>
          <a:lstStyle/>
          <a:p>
            <a:r>
              <a:rPr lang="en-US"/>
              <a:t>race for glory</a:t>
            </a:r>
          </a:p>
        </p:txBody>
      </p:sp>
    </p:spTree>
    <p:extLst>
      <p:ext uri="{BB962C8B-B14F-4D97-AF65-F5344CB8AC3E}">
        <p14:creationId xmlns:p14="http://schemas.microsoft.com/office/powerpoint/2010/main" val="3620402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16</a:t>
            </a:fld>
            <a:endParaRPr lang="en-US"/>
          </a:p>
        </p:txBody>
      </p:sp>
      <p:sp>
        <p:nvSpPr>
          <p:cNvPr id="5" name="Date Placeholder 4"/>
          <p:cNvSpPr>
            <a:spLocks noGrp="1"/>
          </p:cNvSpPr>
          <p:nvPr>
            <p:ph type="dt" idx="11"/>
          </p:nvPr>
        </p:nvSpPr>
        <p:spPr/>
        <p:txBody>
          <a:bodyPr/>
          <a:lstStyle/>
          <a:p>
            <a:fld id="{2BB60B48-7973-4E2A-84C3-C6FDCB6E2EB9}" type="datetime1">
              <a:rPr lang="en-US" smtClean="0"/>
              <a:t>3/23/2026</a:t>
            </a:fld>
            <a:endParaRPr lang="en-US"/>
          </a:p>
        </p:txBody>
      </p:sp>
      <p:sp>
        <p:nvSpPr>
          <p:cNvPr id="6" name="Footer Placeholder 5"/>
          <p:cNvSpPr>
            <a:spLocks noGrp="1"/>
          </p:cNvSpPr>
          <p:nvPr>
            <p:ph type="ftr" sz="quarter" idx="12"/>
          </p:nvPr>
        </p:nvSpPr>
        <p:spPr/>
        <p:txBody>
          <a:bodyPr/>
          <a:lstStyle/>
          <a:p>
            <a:r>
              <a:rPr lang="en-US"/>
              <a:t>ascholtz</a:t>
            </a:r>
          </a:p>
        </p:txBody>
      </p:sp>
      <p:sp>
        <p:nvSpPr>
          <p:cNvPr id="7" name="Header Placeholder 6"/>
          <p:cNvSpPr>
            <a:spLocks noGrp="1"/>
          </p:cNvSpPr>
          <p:nvPr>
            <p:ph type="hdr" sz="quarter" idx="13"/>
          </p:nvPr>
        </p:nvSpPr>
        <p:spPr/>
        <p:txBody>
          <a:bodyPr/>
          <a:lstStyle/>
          <a:p>
            <a:r>
              <a:rPr lang="en-US"/>
              <a:t>race for glory</a:t>
            </a:r>
          </a:p>
        </p:txBody>
      </p:sp>
    </p:spTree>
    <p:extLst>
      <p:ext uri="{BB962C8B-B14F-4D97-AF65-F5344CB8AC3E}">
        <p14:creationId xmlns:p14="http://schemas.microsoft.com/office/powerpoint/2010/main" val="4078578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owner respond? With bile and vitriol. Thus the finder, driven by envy’s evil eye, by a “hunger for other people’s stuff,” by “insatiable lust,” asks for “unjust favors,” or so the owner claims — why? Why all this combative talk about envy and lust, and for what, a rotting net? What has the finder done to trigger this outburst?</a:t>
            </a:r>
          </a:p>
        </p:txBody>
      </p:sp>
      <p:sp>
        <p:nvSpPr>
          <p:cNvPr id="4" name="Slide Number Placeholder 3"/>
          <p:cNvSpPr>
            <a:spLocks noGrp="1"/>
          </p:cNvSpPr>
          <p:nvPr>
            <p:ph type="sldNum" sz="quarter" idx="10"/>
          </p:nvPr>
        </p:nvSpPr>
        <p:spPr/>
        <p:txBody>
          <a:bodyPr/>
          <a:lstStyle/>
          <a:p>
            <a:fld id="{69C971FF-EF28-4195-A575-329446EFAA55}" type="slidenum">
              <a:rPr lang="en-US" smtClean="0"/>
              <a:t>17</a:t>
            </a:fld>
            <a:endParaRPr lang="en-US"/>
          </a:p>
        </p:txBody>
      </p:sp>
      <p:sp>
        <p:nvSpPr>
          <p:cNvPr id="5" name="Date Placeholder 4"/>
          <p:cNvSpPr>
            <a:spLocks noGrp="1"/>
          </p:cNvSpPr>
          <p:nvPr>
            <p:ph type="dt" idx="11"/>
          </p:nvPr>
        </p:nvSpPr>
        <p:spPr/>
        <p:txBody>
          <a:bodyPr/>
          <a:lstStyle/>
          <a:p>
            <a:fld id="{2BB60B48-7973-4E2A-84C3-C6FDCB6E2EB9}" type="datetime1">
              <a:rPr lang="en-US" smtClean="0"/>
              <a:t>3/23/2026</a:t>
            </a:fld>
            <a:endParaRPr lang="en-US"/>
          </a:p>
        </p:txBody>
      </p:sp>
      <p:sp>
        <p:nvSpPr>
          <p:cNvPr id="6" name="Footer Placeholder 5"/>
          <p:cNvSpPr>
            <a:spLocks noGrp="1"/>
          </p:cNvSpPr>
          <p:nvPr>
            <p:ph type="ftr" sz="quarter" idx="12"/>
          </p:nvPr>
        </p:nvSpPr>
        <p:spPr/>
        <p:txBody>
          <a:bodyPr/>
          <a:lstStyle/>
          <a:p>
            <a:r>
              <a:rPr lang="en-US"/>
              <a:t>ascholtz</a:t>
            </a:r>
          </a:p>
        </p:txBody>
      </p:sp>
      <p:sp>
        <p:nvSpPr>
          <p:cNvPr id="7" name="Header Placeholder 6"/>
          <p:cNvSpPr>
            <a:spLocks noGrp="1"/>
          </p:cNvSpPr>
          <p:nvPr>
            <p:ph type="hdr" sz="quarter" idx="13"/>
          </p:nvPr>
        </p:nvSpPr>
        <p:spPr/>
        <p:txBody>
          <a:bodyPr/>
          <a:lstStyle/>
          <a:p>
            <a:r>
              <a:rPr lang="en-US"/>
              <a:t>race for glory</a:t>
            </a:r>
          </a:p>
        </p:txBody>
      </p:sp>
    </p:spTree>
    <p:extLst>
      <p:ext uri="{BB962C8B-B14F-4D97-AF65-F5344CB8AC3E}">
        <p14:creationId xmlns:p14="http://schemas.microsoft.com/office/powerpoint/2010/main" val="2274627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owner respond? With bile and vitriol. Thus the finder, driven by envy’s evil eye, by a “hunger for other people’s stuff,” by “insatiable lust,” asks for “unjust favors,” or so the owner claims — why? Why all this combative talk about envy and lust, and for what, a rotting net? What has the finder done to trigger this outburst?</a:t>
            </a:r>
          </a:p>
        </p:txBody>
      </p:sp>
      <p:sp>
        <p:nvSpPr>
          <p:cNvPr id="4" name="Slide Number Placeholder 3"/>
          <p:cNvSpPr>
            <a:spLocks noGrp="1"/>
          </p:cNvSpPr>
          <p:nvPr>
            <p:ph type="sldNum" sz="quarter" idx="10"/>
          </p:nvPr>
        </p:nvSpPr>
        <p:spPr/>
        <p:txBody>
          <a:bodyPr/>
          <a:lstStyle/>
          <a:p>
            <a:fld id="{69C971FF-EF28-4195-A575-329446EFAA55}" type="slidenum">
              <a:rPr lang="en-US" smtClean="0"/>
              <a:t>18</a:t>
            </a:fld>
            <a:endParaRPr lang="en-US"/>
          </a:p>
        </p:txBody>
      </p:sp>
      <p:sp>
        <p:nvSpPr>
          <p:cNvPr id="5" name="Date Placeholder 4"/>
          <p:cNvSpPr>
            <a:spLocks noGrp="1"/>
          </p:cNvSpPr>
          <p:nvPr>
            <p:ph type="dt" idx="11"/>
          </p:nvPr>
        </p:nvSpPr>
        <p:spPr/>
        <p:txBody>
          <a:bodyPr/>
          <a:lstStyle/>
          <a:p>
            <a:fld id="{2BB60B48-7973-4E2A-84C3-C6FDCB6E2EB9}" type="datetime1">
              <a:rPr lang="en-US" smtClean="0"/>
              <a:t>3/23/2026</a:t>
            </a:fld>
            <a:endParaRPr lang="en-US"/>
          </a:p>
        </p:txBody>
      </p:sp>
      <p:sp>
        <p:nvSpPr>
          <p:cNvPr id="6" name="Footer Placeholder 5"/>
          <p:cNvSpPr>
            <a:spLocks noGrp="1"/>
          </p:cNvSpPr>
          <p:nvPr>
            <p:ph type="ftr" sz="quarter" idx="12"/>
          </p:nvPr>
        </p:nvSpPr>
        <p:spPr/>
        <p:txBody>
          <a:bodyPr/>
          <a:lstStyle/>
          <a:p>
            <a:r>
              <a:rPr lang="en-US"/>
              <a:t>ascholtz</a:t>
            </a:r>
          </a:p>
        </p:txBody>
      </p:sp>
      <p:sp>
        <p:nvSpPr>
          <p:cNvPr id="7" name="Header Placeholder 6"/>
          <p:cNvSpPr>
            <a:spLocks noGrp="1"/>
          </p:cNvSpPr>
          <p:nvPr>
            <p:ph type="hdr" sz="quarter" idx="13"/>
          </p:nvPr>
        </p:nvSpPr>
        <p:spPr/>
        <p:txBody>
          <a:bodyPr/>
          <a:lstStyle/>
          <a:p>
            <a:r>
              <a:rPr lang="en-US"/>
              <a:t>race for glory</a:t>
            </a:r>
          </a:p>
        </p:txBody>
      </p:sp>
    </p:spTree>
    <p:extLst>
      <p:ext uri="{BB962C8B-B14F-4D97-AF65-F5344CB8AC3E}">
        <p14:creationId xmlns:p14="http://schemas.microsoft.com/office/powerpoint/2010/main" val="44774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218781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going to listen to the poem, and then share our impressions. Remember, this is poetry; this is not, then, going to be, strictly speaking, an exercise in CT</a:t>
            </a:r>
          </a:p>
          <a:p>
            <a:r>
              <a:rPr lang="en-US" dirty="0"/>
              <a:t>let’s first read this aloud. then we’ll listen – you write down your impressions.</a:t>
            </a:r>
          </a:p>
          <a:p>
            <a:r>
              <a:rPr lang="en-US" dirty="0"/>
              <a:t>then we’ll share.</a:t>
            </a:r>
          </a:p>
        </p:txBody>
      </p:sp>
      <p:sp>
        <p:nvSpPr>
          <p:cNvPr id="4" name="Slide Number Placeholder 3"/>
          <p:cNvSpPr>
            <a:spLocks noGrp="1"/>
          </p:cNvSpPr>
          <p:nvPr>
            <p:ph type="sldNum" sz="quarter" idx="5"/>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3006505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latin typeface="+mn-lt"/>
                <a:ea typeface="+mn-ea"/>
                <a:cs typeface="+mn-cs"/>
              </a:rPr>
              <a:t>Ever since you took it into your head to study philosophy you have put on airs and have raised your eyebrows above your temples.”</a:t>
            </a:r>
          </a:p>
          <a:p>
            <a:r>
              <a:rPr lang="en-US" dirty="0">
                <a:latin typeface="+mn-lt"/>
                <a:ea typeface="+mn-ea"/>
                <a:cs typeface="+mn-cs"/>
              </a:rPr>
              <a:t>“But since he is apparently turning you away from your intimacy with me, I’ll let him come; and, if you like, I’ll show you that your woman-hating schoolmaster is not content with the usual pleasures of a night. It’s stuff and nonsense and money-making off boys, that’s what it is, you ninny.”</a:t>
            </a:r>
          </a:p>
          <a:p>
            <a:r>
              <a:rPr lang="en-US" dirty="0">
                <a:latin typeface="+mn-lt"/>
                <a:ea typeface="+mn-ea"/>
                <a:cs typeface="+mn-cs"/>
              </a:rPr>
              <a:t>“We do not say there are no gods; on the contrary, when our lovers take oath to their affection for us, we believe them; and we don’t approve of men’s having intercourse with their sisters or their mothers—or even with other men’s wives.”</a:t>
            </a:r>
          </a:p>
          <a:p>
            <a:r>
              <a:rPr lang="en-US" dirty="0">
                <a:latin typeface="+mn-lt"/>
                <a:ea typeface="+mn-ea"/>
                <a:cs typeface="+mn-cs"/>
              </a:rPr>
              <a:t>“We teach young men just as well as they do.”</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2325021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281442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(1) </a:t>
            </a:r>
            <a:r>
              <a:rPr lang="el-GR" dirty="0" err="1"/>
              <a:t>εἰς</a:t>
            </a:r>
            <a:r>
              <a:rPr lang="el-GR" dirty="0"/>
              <a:t> </a:t>
            </a:r>
            <a:r>
              <a:rPr lang="el-GR" dirty="0" err="1"/>
              <a:t>Μοῦσαν</a:t>
            </a:r>
            <a:r>
              <a:rPr lang="el-GR" dirty="0"/>
              <a:t> </a:t>
            </a:r>
            <a:br>
              <a:rPr lang="en-US" dirty="0"/>
            </a:br>
            <a:r>
              <a:rPr lang="el-GR" dirty="0" err="1"/>
              <a:t>Ἄειδε</a:t>
            </a:r>
            <a:r>
              <a:rPr lang="el-GR" dirty="0"/>
              <a:t> </a:t>
            </a:r>
            <a:r>
              <a:rPr lang="el-GR" dirty="0" err="1"/>
              <a:t>μοῦσά</a:t>
            </a:r>
            <a:r>
              <a:rPr lang="el-GR" dirty="0"/>
              <a:t> μοι φίλη,    (1)</a:t>
            </a:r>
            <a:br>
              <a:rPr lang="en-US" dirty="0"/>
            </a:br>
            <a:r>
              <a:rPr lang="el-GR" dirty="0" err="1"/>
              <a:t>μολπῆς</a:t>
            </a:r>
            <a:r>
              <a:rPr lang="el-GR" dirty="0"/>
              <a:t> δ’ </a:t>
            </a:r>
            <a:r>
              <a:rPr lang="el-GR" dirty="0" err="1"/>
              <a:t>ἐμῆς</a:t>
            </a:r>
            <a:r>
              <a:rPr lang="el-GR" dirty="0"/>
              <a:t> </a:t>
            </a:r>
            <a:r>
              <a:rPr lang="el-GR" dirty="0" err="1"/>
              <a:t>κατάρχου</a:t>
            </a:r>
            <a:r>
              <a:rPr lang="el-GR" dirty="0"/>
              <a:t>,</a:t>
            </a:r>
            <a:br>
              <a:rPr lang="en-US" dirty="0"/>
            </a:br>
            <a:r>
              <a:rPr lang="el-GR" dirty="0" err="1"/>
              <a:t>αὔρη</a:t>
            </a:r>
            <a:r>
              <a:rPr lang="el-GR" dirty="0"/>
              <a:t> </a:t>
            </a:r>
            <a:r>
              <a:rPr lang="el-GR" dirty="0" err="1"/>
              <a:t>δὲ</a:t>
            </a:r>
            <a:r>
              <a:rPr lang="el-GR" dirty="0"/>
              <a:t> </a:t>
            </a:r>
            <a:r>
              <a:rPr lang="el-GR" dirty="0" err="1"/>
              <a:t>σῶν</a:t>
            </a:r>
            <a:r>
              <a:rPr lang="el-GR" dirty="0"/>
              <a:t> </a:t>
            </a:r>
            <a:r>
              <a:rPr lang="el-GR" dirty="0" err="1"/>
              <a:t>ἀπ</a:t>
            </a:r>
            <a:r>
              <a:rPr lang="el-GR" dirty="0"/>
              <a:t>’ </a:t>
            </a:r>
            <a:r>
              <a:rPr lang="el-GR" dirty="0" err="1"/>
              <a:t>ἀλσέων</a:t>
            </a:r>
            <a:br>
              <a:rPr lang="en-US" dirty="0"/>
            </a:br>
            <a:r>
              <a:rPr lang="el-GR" dirty="0" err="1"/>
              <a:t>ἐμὰς</a:t>
            </a:r>
            <a:r>
              <a:rPr lang="el-GR" dirty="0"/>
              <a:t> </a:t>
            </a:r>
            <a:r>
              <a:rPr lang="el-GR" dirty="0" err="1"/>
              <a:t>φρένας</a:t>
            </a:r>
            <a:r>
              <a:rPr lang="el-GR" dirty="0"/>
              <a:t> </a:t>
            </a:r>
            <a:r>
              <a:rPr lang="el-GR" dirty="0" err="1"/>
              <a:t>δονείτω</a:t>
            </a:r>
            <a:r>
              <a:rPr lang="el-GR" dirty="0"/>
              <a:t>.</a:t>
            </a:r>
            <a:endParaRPr lang="en-US" dirty="0"/>
          </a:p>
          <a:p>
            <a:r>
              <a:rPr lang="el-GR" dirty="0" err="1"/>
              <a:t>Καλλιόπεια</a:t>
            </a:r>
            <a:r>
              <a:rPr lang="el-GR" dirty="0"/>
              <a:t> σοφά,    (4)</a:t>
            </a:r>
            <a:br>
              <a:rPr lang="en-US" dirty="0"/>
            </a:br>
            <a:r>
              <a:rPr lang="el-GR" dirty="0" err="1"/>
              <a:t>μουσῶν</a:t>
            </a:r>
            <a:r>
              <a:rPr lang="el-GR" dirty="0"/>
              <a:t> </a:t>
            </a:r>
            <a:r>
              <a:rPr lang="el-GR" dirty="0" err="1"/>
              <a:t>προκαθαγέτι</a:t>
            </a:r>
            <a:r>
              <a:rPr lang="el-GR" dirty="0"/>
              <a:t> </a:t>
            </a:r>
            <a:r>
              <a:rPr lang="el-GR" dirty="0" err="1"/>
              <a:t>τερπνῶν</a:t>
            </a:r>
            <a:r>
              <a:rPr lang="el-GR" dirty="0"/>
              <a:t>,   (5)</a:t>
            </a:r>
            <a:br>
              <a:rPr lang="en-US" dirty="0"/>
            </a:br>
            <a:r>
              <a:rPr lang="el-GR" dirty="0" err="1"/>
              <a:t>καὶ</a:t>
            </a:r>
            <a:r>
              <a:rPr lang="el-GR" dirty="0"/>
              <a:t> </a:t>
            </a:r>
            <a:r>
              <a:rPr lang="el-GR" dirty="0" err="1"/>
              <a:t>σοφὲ</a:t>
            </a:r>
            <a:r>
              <a:rPr lang="el-GR" dirty="0"/>
              <a:t> </a:t>
            </a:r>
            <a:r>
              <a:rPr lang="el-GR" dirty="0" err="1"/>
              <a:t>μυστοδότα</a:t>
            </a:r>
            <a:r>
              <a:rPr lang="el-GR" dirty="0"/>
              <a:t>,</a:t>
            </a:r>
            <a:br>
              <a:rPr lang="en-US" dirty="0"/>
            </a:br>
            <a:r>
              <a:rPr lang="el-GR" dirty="0" err="1"/>
              <a:t>Λατοῦς</a:t>
            </a:r>
            <a:r>
              <a:rPr lang="el-GR" dirty="0"/>
              <a:t> γόνε, </a:t>
            </a:r>
            <a:r>
              <a:rPr lang="el-GR" dirty="0" err="1"/>
              <a:t>Δήλιε</a:t>
            </a:r>
            <a:r>
              <a:rPr lang="el-GR" dirty="0"/>
              <a:t> </a:t>
            </a:r>
            <a:r>
              <a:rPr lang="el-GR" dirty="0" err="1"/>
              <a:t>Παιάν</a:t>
            </a:r>
            <a:r>
              <a:rPr lang="el-GR" dirty="0"/>
              <a:t>,</a:t>
            </a:r>
            <a:br>
              <a:rPr lang="en-US" dirty="0"/>
            </a:br>
            <a:r>
              <a:rPr lang="el-GR" dirty="0" err="1"/>
              <a:t>εὐμενεῖς</a:t>
            </a:r>
            <a:r>
              <a:rPr lang="el-GR" dirty="0"/>
              <a:t> </a:t>
            </a:r>
            <a:r>
              <a:rPr lang="el-GR" dirty="0" err="1"/>
              <a:t>πάρεστέ</a:t>
            </a:r>
            <a:r>
              <a:rPr lang="el-GR" dirty="0"/>
              <a:t> μοι.</a:t>
            </a:r>
            <a:endParaRPr lang="en-US" dirty="0"/>
          </a:p>
          <a:p>
            <a:r>
              <a:rPr lang="en-US" dirty="0"/>
              <a:t>Eutyches portrait (100-150 CE), from MET blurb:</a:t>
            </a:r>
          </a:p>
          <a:p>
            <a:r>
              <a:rPr lang="en-US" dirty="0"/>
              <a:t>“The boy's name ("Eutyches, freedman of </a:t>
            </a:r>
            <a:r>
              <a:rPr lang="en-US" dirty="0" err="1"/>
              <a:t>Kasanios</a:t>
            </a:r>
            <a:r>
              <a:rPr lang="en-US" dirty="0"/>
              <a:t>") seems indisputable; then follows either "son of </a:t>
            </a:r>
            <a:r>
              <a:rPr lang="en-US" dirty="0" err="1"/>
              <a:t>Herakleides</a:t>
            </a:r>
            <a:r>
              <a:rPr lang="en-US" dirty="0"/>
              <a:t> </a:t>
            </a:r>
            <a:r>
              <a:rPr lang="en-US" dirty="0" err="1"/>
              <a:t>Evandros</a:t>
            </a:r>
            <a:r>
              <a:rPr lang="en-US" dirty="0"/>
              <a:t>" or "</a:t>
            </a:r>
            <a:r>
              <a:rPr lang="en-US" dirty="0" err="1"/>
              <a:t>Herakleides</a:t>
            </a:r>
            <a:r>
              <a:rPr lang="en-US" dirty="0"/>
              <a:t>, son of </a:t>
            </a:r>
            <a:r>
              <a:rPr lang="en-US" dirty="0" err="1"/>
              <a:t>Evandros</a:t>
            </a:r>
            <a:r>
              <a:rPr lang="en-US" dirty="0"/>
              <a:t>." It is also unclear whether the "I signed" at the end of the inscription refers to the painter of the portrait or to the manumission (act of freeing a slave) that would have been witnessed by </a:t>
            </a:r>
            <a:r>
              <a:rPr lang="en-US" dirty="0" err="1"/>
              <a:t>Herakleides</a:t>
            </a:r>
            <a:r>
              <a:rPr lang="en-US" dirty="0"/>
              <a:t> or </a:t>
            </a:r>
            <a:r>
              <a:rPr lang="en-US" dirty="0" err="1"/>
              <a:t>Evandros</a:t>
            </a:r>
            <a:r>
              <a:rPr lang="en-US" dirty="0"/>
              <a:t>. An artist's signature would be unique in mummy portraits.”</a:t>
            </a:r>
          </a:p>
          <a:p>
            <a:r>
              <a:rPr lang="en-US" dirty="0"/>
              <a:t>“Paintings of this type, often called </a:t>
            </a:r>
            <a:r>
              <a:rPr lang="en-US" dirty="0" err="1"/>
              <a:t>Faiyum</a:t>
            </a:r>
            <a:r>
              <a:rPr lang="en-US" dirty="0"/>
              <a:t> portraits (though not all of them come from the </a:t>
            </a:r>
            <a:r>
              <a:rPr lang="en-US" dirty="0" err="1"/>
              <a:t>Faiyum</a:t>
            </a:r>
            <a:r>
              <a:rPr lang="en-US" dirty="0"/>
              <a:t> oasis), are typical products of the multicultural, multiethnic society of Roman Egypt. Most of them are painted in the elaborate encaustic technique, in which pigments were mixed with hot or cold beeswax and other ingredients, such as egg, resin, and linseed oil.”</a:t>
            </a:r>
          </a:p>
          <a:p>
            <a:r>
              <a:rPr lang="cpg-Grek-GR" dirty="0"/>
              <a:t>εὐτύχης ἀπελ(εύθερος) κα-</a:t>
            </a:r>
            <a:br>
              <a:rPr lang="cpg-Grek-GR" dirty="0"/>
            </a:br>
            <a:r>
              <a:rPr lang="cpg-Grek-GR" dirty="0"/>
              <a:t>σιανοῦ ἡρακλείδ( ) εὐ-</a:t>
            </a:r>
            <a:br>
              <a:rPr lang="cpg-Grek-GR" dirty="0"/>
            </a:br>
            <a:r>
              <a:rPr lang="cpg-Grek-GR" dirty="0"/>
              <a:t>ανδ(ρο ) σεσημ(είωμαι)</a:t>
            </a:r>
            <a:endParaRPr lang="en-US" dirty="0"/>
          </a:p>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3999926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1730615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52849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106268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334869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965778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6B40AF0D-5B44-4B75-9D96-9ABB01FA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8" name="Rectangle 7">
            <a:extLst>
              <a:ext uri="{FF2B5EF4-FFF2-40B4-BE49-F238E27FC236}">
                <a16:creationId xmlns:a16="http://schemas.microsoft.com/office/drawing/2014/main" id="{F4253DC7-E1B1-4645-A9C5-59692F4F8209}"/>
              </a:ext>
            </a:extLst>
          </p:cNvPr>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AA864F87-9334-4E05-B36B-D4CEB08D5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1" name="Rectangle 10">
            <a:extLst>
              <a:ext uri="{FF2B5EF4-FFF2-40B4-BE49-F238E27FC236}">
                <a16:creationId xmlns:a16="http://schemas.microsoft.com/office/drawing/2014/main" id="{E36C2890-2A71-4B21-B619-53ED66D6943D}"/>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880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934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228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F0ABB30C-6164-4BCE-81E8-F643579C6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a:extLst>
              <a:ext uri="{FF2B5EF4-FFF2-40B4-BE49-F238E27FC236}">
                <a16:creationId xmlns:a16="http://schemas.microsoft.com/office/drawing/2014/main" id="{5B5E1F8E-5484-45CB-8186-8C2F96BA766C}"/>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1253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37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100000">
                <a:schemeClr val="accent1">
                  <a:lumMod val="30000"/>
                  <a:lumOff val="70000"/>
                </a:schemeClr>
              </a:gs>
            </a:gsLst>
            <a:lin ang="10800000" scaled="1"/>
          </a:gradFill>
        </p:spPr>
        <p:txBody>
          <a:bodyPr/>
          <a:lstStyle/>
          <a:p>
            <a:r>
              <a:rPr lang="en-US"/>
              <a:t>Click to edit Master title style</a:t>
            </a:r>
            <a:endParaRPr/>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5947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150" y="3742277"/>
            <a:ext cx="9758063"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89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cxnSp>
        <p:nvCxnSpPr>
          <p:cNvPr id="8" name="Straight Connector 7"/>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2012" y="1828800"/>
            <a:ext cx="1" cy="2878667"/>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6EE98A-B801-44B4-A831-520329F6D792}"/>
              </a:ext>
            </a:extLst>
          </p:cNvPr>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3206A0-ED7D-47EB-9567-E7B6FEDBAE7B}"/>
              </a:ext>
            </a:extLst>
          </p:cNvPr>
          <p:cNvCxnSpPr/>
          <p:nvPr userDrawn="1"/>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Athletics and agōn</a:t>
            </a:r>
            <a:endParaRPr lang="en-US" dirty="0"/>
          </a:p>
        </p:txBody>
      </p:sp>
      <p:sp>
        <p:nvSpPr>
          <p:cNvPr id="7" name="Date Placeholder 6"/>
          <p:cNvSpPr>
            <a:spLocks noGrp="1"/>
          </p:cNvSpPr>
          <p:nvPr>
            <p:ph type="dt" sz="half" idx="10"/>
          </p:nvPr>
        </p:nvSpPr>
        <p:spPr/>
        <p:txBody>
          <a:bodyPr/>
          <a:lstStyle/>
          <a:p>
            <a:r>
              <a:rPr lang="en-US"/>
              <a:t>9-feb</a:t>
            </a:r>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906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34777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7767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8481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a:gradFill flip="none" rotWithShape="1">
            <a:gsLst>
              <a:gs pos="0">
                <a:schemeClr val="accent1">
                  <a:lumMod val="5000"/>
                  <a:lumOff val="95000"/>
                </a:schemeClr>
              </a:gs>
              <a:gs pos="100000">
                <a:schemeClr val="accent1">
                  <a:lumMod val="30000"/>
                  <a:lumOff val="70000"/>
                </a:schemeClr>
              </a:gs>
            </a:gsLst>
            <a:lin ang="10800000" scaled="1"/>
            <a:tileRect/>
          </a:gradFill>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a:t>Athletics and agōn</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r>
              <a:rPr lang="en-US"/>
              <a:t>9-feb</a:t>
            </a: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20756960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4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ebookcentral.proquest.com/lib/binghamton/reader.action?docID=370820&amp;ppg=383&amp;c=UE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svpXt-fwaNs?si=yf9KJ3z26F3sr6jB"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scholarlypublications.universiteitleiden.nl/access/item%3A2938147/view#:~:text=a%20signature%20on%20a%20mummy,we%20find%20any%20instance%20when&amp;text=1)%20comments%20on%20the%20lack,the%20substance%20of%20it%20correctly." TargetMode="External"/><Relationship Id="rId4" Type="http://schemas.openxmlformats.org/officeDocument/2006/relationships/hyperlink" Target="https://ebookcentral.proquest.com/lib/binghamton/reader.action?docID=370820&amp;ppg=383&amp;c=UE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FF6699-C957-4558-9278-8AF264DCAC41}"/>
              </a:ext>
              <a:ext uri="{C183D7F6-B498-43B3-948B-1728B52AA6E4}">
                <adec:decorative xmlns:adec="http://schemas.microsoft.com/office/drawing/2017/decorative" val="1"/>
              </a:ext>
            </a:extLst>
          </p:cNvPr>
          <p:cNvSpPr>
            <a:spLocks/>
          </p:cNvSpPr>
          <p:nvPr/>
        </p:nvSpPr>
        <p:spPr>
          <a:xfrm>
            <a:off x="5517279" y="652120"/>
            <a:ext cx="6007608" cy="1143000"/>
          </a:xfrm>
          <a:prstGeom prst="rect">
            <a:avLst/>
          </a:prstGeom>
          <a:solidFill>
            <a:schemeClr val="bg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400"/>
          </a:p>
        </p:txBody>
      </p:sp>
      <p:sp>
        <p:nvSpPr>
          <p:cNvPr id="4" name="Title 1">
            <a:extLst>
              <a:ext uri="{FF2B5EF4-FFF2-40B4-BE49-F238E27FC236}">
                <a16:creationId xmlns:a16="http://schemas.microsoft.com/office/drawing/2014/main" id="{FBD1520A-F017-4807-AAFA-264A0318CCCE}"/>
              </a:ext>
            </a:extLst>
          </p:cNvPr>
          <p:cNvSpPr txBox="1">
            <a:spLocks noGrp="1"/>
          </p:cNvSpPr>
          <p:nvPr>
            <p:ph type="title" idx="4294967295"/>
          </p:nvPr>
        </p:nvSpPr>
        <p:spPr>
          <a:xfrm>
            <a:off x="5655560" y="789655"/>
            <a:ext cx="5731047" cy="867930"/>
          </a:xfrm>
          <a:prstGeom prst="rect">
            <a:avLst/>
          </a:prstGeom>
          <a:solidFill>
            <a:srgbClr val="00B0F0">
              <a:alpha val="81000"/>
            </a:srgbClr>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dirty="0">
                <a:ln>
                  <a:noFill/>
                </a:ln>
                <a:solidFill>
                  <a:schemeClr val="bg1"/>
                </a:solidFill>
                <a:effectLst/>
                <a:uLnTx/>
                <a:uFillTx/>
                <a:latin typeface="+mj-lt"/>
                <a:ea typeface="+mj-ea"/>
                <a:cs typeface="+mj-cs"/>
              </a:rPr>
              <a:t>Sub-elite </a:t>
            </a:r>
            <a:r>
              <a:rPr kumimoji="0" lang="en-US" sz="2800" b="1" i="1" u="none" strike="noStrike" kern="1200" cap="none" spc="300" normalizeH="0" baseline="0" noProof="0" dirty="0">
                <a:ln>
                  <a:noFill/>
                </a:ln>
                <a:solidFill>
                  <a:schemeClr val="bg1"/>
                </a:solidFill>
                <a:effectLst/>
                <a:uLnTx/>
                <a:uFillTx/>
                <a:latin typeface="+mj-lt"/>
                <a:ea typeface="+mj-ea"/>
                <a:cs typeface="+mj-cs"/>
              </a:rPr>
              <a:t>paideia</a:t>
            </a:r>
            <a:br>
              <a:rPr kumimoji="0" lang="en-US" sz="2800" b="1" i="0" u="none" strike="noStrike" kern="1200" cap="none" spc="300" normalizeH="0" baseline="0" noProof="0" dirty="0">
                <a:ln>
                  <a:noFill/>
                </a:ln>
                <a:solidFill>
                  <a:schemeClr val="bg1"/>
                </a:solidFill>
                <a:effectLst/>
                <a:uLnTx/>
                <a:uFillTx/>
                <a:latin typeface="+mj-lt"/>
                <a:ea typeface="+mj-ea"/>
                <a:cs typeface="+mj-cs"/>
              </a:rPr>
            </a:br>
            <a:r>
              <a:rPr kumimoji="0" lang="en-US" sz="2800" b="0" i="0" u="none" strike="noStrike" kern="1200" cap="none" spc="300" normalizeH="0" baseline="0" noProof="0" dirty="0" err="1">
                <a:ln>
                  <a:noFill/>
                </a:ln>
                <a:solidFill>
                  <a:schemeClr val="bg1"/>
                </a:solidFill>
                <a:effectLst/>
                <a:uLnTx/>
                <a:uFillTx/>
                <a:latin typeface="+mj-lt"/>
                <a:ea typeface="+mj-ea"/>
                <a:cs typeface="+mj-cs"/>
              </a:rPr>
              <a:t>Mesomedes</a:t>
            </a:r>
            <a:r>
              <a:rPr kumimoji="0" lang="en-US" sz="2800" b="0" i="0" u="none" strike="noStrike" kern="1200" cap="none" spc="300" normalizeH="0" baseline="0" noProof="0" dirty="0">
                <a:ln>
                  <a:noFill/>
                </a:ln>
                <a:solidFill>
                  <a:schemeClr val="bg1"/>
                </a:solidFill>
                <a:effectLst/>
                <a:uLnTx/>
                <a:uFillTx/>
                <a:latin typeface="+mj-lt"/>
                <a:ea typeface="+mj-ea"/>
                <a:cs typeface="+mj-cs"/>
              </a:rPr>
              <a:t> and Alciphron</a:t>
            </a:r>
          </a:p>
        </p:txBody>
      </p:sp>
    </p:spTree>
    <p:extLst>
      <p:ext uri="{BB962C8B-B14F-4D97-AF65-F5344CB8AC3E}">
        <p14:creationId xmlns:p14="http://schemas.microsoft.com/office/powerpoint/2010/main" val="19843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9BDB-8D5A-4B2F-8A4A-246A7F19B8DE}"/>
              </a:ext>
            </a:extLst>
          </p:cNvPr>
          <p:cNvSpPr>
            <a:spLocks noGrp="1"/>
          </p:cNvSpPr>
          <p:nvPr>
            <p:ph type="title"/>
          </p:nvPr>
        </p:nvSpPr>
        <p:spPr/>
        <p:txBody>
          <a:bodyPr/>
          <a:lstStyle/>
          <a:p>
            <a:r>
              <a:rPr lang="en-US" dirty="0"/>
              <a:t>An Emperor and His Favorite</a:t>
            </a:r>
          </a:p>
        </p:txBody>
      </p:sp>
      <p:sp>
        <p:nvSpPr>
          <p:cNvPr id="4" name="Content Placeholder 3">
            <a:extLst>
              <a:ext uri="{FF2B5EF4-FFF2-40B4-BE49-F238E27FC236}">
                <a16:creationId xmlns:a16="http://schemas.microsoft.com/office/drawing/2014/main" id="{24C4D51B-3D6E-4802-ACA3-FF4850AF1E0D}"/>
              </a:ext>
            </a:extLst>
          </p:cNvPr>
          <p:cNvSpPr>
            <a:spLocks noGrp="1"/>
          </p:cNvSpPr>
          <p:nvPr>
            <p:ph idx="1"/>
          </p:nvPr>
        </p:nvSpPr>
        <p:spPr>
          <a:xfrm>
            <a:off x="1217614" y="1828800"/>
            <a:ext cx="9753600" cy="2332654"/>
          </a:xfrm>
        </p:spPr>
        <p:txBody>
          <a:bodyPr/>
          <a:lstStyle/>
          <a:p>
            <a:pPr marL="45720" indent="0">
              <a:buNone/>
            </a:pPr>
            <a:r>
              <a:rPr lang="en-US" dirty="0"/>
              <a:t>“</a:t>
            </a:r>
            <a:r>
              <a:rPr lang="en-US" dirty="0" err="1"/>
              <a:t>Mesomedes</a:t>
            </a:r>
            <a:r>
              <a:rPr lang="en-US" dirty="0"/>
              <a:t>, Cretan, lyric poet. Born during the reign of Hadrian, his freedman and a member of his circle of favorites (?). And so he composed an </a:t>
            </a:r>
            <a:r>
              <a:rPr lang="en-US" i="1" dirty="0"/>
              <a:t>In Praise of Antinous</a:t>
            </a:r>
            <a:r>
              <a:rPr lang="en-US" dirty="0"/>
              <a:t>.” (</a:t>
            </a:r>
            <a:r>
              <a:rPr lang="en-US" i="1" dirty="0" err="1"/>
              <a:t>Suda</a:t>
            </a:r>
            <a:r>
              <a:rPr lang="en-US" dirty="0"/>
              <a:t>)</a:t>
            </a:r>
          </a:p>
        </p:txBody>
      </p:sp>
      <p:pic>
        <p:nvPicPr>
          <p:cNvPr id="11" name="Content Placeholder 5" descr="See caption">
            <a:extLst>
              <a:ext uri="{FF2B5EF4-FFF2-40B4-BE49-F238E27FC236}">
                <a16:creationId xmlns:a16="http://schemas.microsoft.com/office/drawing/2014/main" id="{C90D7144-2C26-4A81-BD18-C659A3A02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386" y="4712848"/>
            <a:ext cx="1759076" cy="2145151"/>
          </a:xfrm>
          <a:prstGeom prst="rect">
            <a:avLst/>
          </a:prstGeom>
        </p:spPr>
      </p:pic>
      <p:sp>
        <p:nvSpPr>
          <p:cNvPr id="12" name="TextBox 11">
            <a:extLst>
              <a:ext uri="{FF2B5EF4-FFF2-40B4-BE49-F238E27FC236}">
                <a16:creationId xmlns:a16="http://schemas.microsoft.com/office/drawing/2014/main" id="{22A8A316-0463-4DDF-896B-66599F9C7A83}"/>
              </a:ext>
            </a:extLst>
          </p:cNvPr>
          <p:cNvSpPr txBox="1"/>
          <p:nvPr/>
        </p:nvSpPr>
        <p:spPr>
          <a:xfrm>
            <a:off x="3618229" y="6068402"/>
            <a:ext cx="2281394" cy="341632"/>
          </a:xfrm>
          <a:prstGeom prst="rect">
            <a:avLst/>
          </a:prstGeom>
          <a:noFill/>
        </p:spPr>
        <p:txBody>
          <a:bodyPr wrap="none" rtlCol="0" anchor="b" anchorCtr="0">
            <a:spAutoFit/>
          </a:bodyPr>
          <a:lstStyle/>
          <a:p>
            <a:pPr>
              <a:lnSpc>
                <a:spcPct val="90000"/>
              </a:lnSpc>
            </a:pPr>
            <a:r>
              <a:rPr lang="en-US" dirty="0"/>
              <a:t>Hadrian, r. 117–138</a:t>
            </a:r>
          </a:p>
        </p:txBody>
      </p:sp>
      <p:pic>
        <p:nvPicPr>
          <p:cNvPr id="8" name="Picture 7" descr="See caption">
            <a:extLst>
              <a:ext uri="{FF2B5EF4-FFF2-40B4-BE49-F238E27FC236}">
                <a16:creationId xmlns:a16="http://schemas.microsoft.com/office/drawing/2014/main" id="{CFFDC0B8-6064-4956-92C4-DA2067BC2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1270" y="4161454"/>
            <a:ext cx="1684948" cy="2696546"/>
          </a:xfrm>
          <a:prstGeom prst="rect">
            <a:avLst/>
          </a:prstGeom>
        </p:spPr>
      </p:pic>
      <p:sp>
        <p:nvSpPr>
          <p:cNvPr id="10" name="TextBox 9">
            <a:extLst>
              <a:ext uri="{FF2B5EF4-FFF2-40B4-BE49-F238E27FC236}">
                <a16:creationId xmlns:a16="http://schemas.microsoft.com/office/drawing/2014/main" id="{06441D0A-4A59-4B23-BC2F-AB9709592107}"/>
              </a:ext>
            </a:extLst>
          </p:cNvPr>
          <p:cNvSpPr txBox="1"/>
          <p:nvPr/>
        </p:nvSpPr>
        <p:spPr>
          <a:xfrm>
            <a:off x="7831984" y="6068403"/>
            <a:ext cx="2659702" cy="341632"/>
          </a:xfrm>
          <a:prstGeom prst="rect">
            <a:avLst/>
          </a:prstGeom>
          <a:noFill/>
        </p:spPr>
        <p:txBody>
          <a:bodyPr wrap="none" rtlCol="0" anchor="b" anchorCtr="0">
            <a:spAutoFit/>
          </a:bodyPr>
          <a:lstStyle/>
          <a:p>
            <a:pPr>
              <a:lnSpc>
                <a:spcPct val="90000"/>
              </a:lnSpc>
            </a:pPr>
            <a:r>
              <a:rPr lang="en-US" dirty="0"/>
              <a:t>Antinous (ca. 111-130)</a:t>
            </a:r>
          </a:p>
        </p:txBody>
      </p:sp>
    </p:spTree>
    <p:extLst>
      <p:ext uri="{BB962C8B-B14F-4D97-AF65-F5344CB8AC3E}">
        <p14:creationId xmlns:p14="http://schemas.microsoft.com/office/powerpoint/2010/main" val="408431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F16F-2A64-47E5-BB14-2FA0A7A34539}"/>
              </a:ext>
            </a:extLst>
          </p:cNvPr>
          <p:cNvSpPr>
            <a:spLocks noGrp="1"/>
          </p:cNvSpPr>
          <p:nvPr>
            <p:ph type="title"/>
          </p:nvPr>
        </p:nvSpPr>
        <p:spPr/>
        <p:txBody>
          <a:bodyPr/>
          <a:lstStyle/>
          <a:p>
            <a:r>
              <a:rPr lang="en-US" dirty="0" err="1"/>
              <a:t>Mesomedes</a:t>
            </a:r>
            <a:r>
              <a:rPr lang="en-US" dirty="0"/>
              <a:t> </a:t>
            </a:r>
            <a:r>
              <a:rPr lang="en-US" i="1" dirty="0"/>
              <a:t>Hymn to the Muse</a:t>
            </a:r>
            <a:endParaRPr lang="en-US" dirty="0"/>
          </a:p>
        </p:txBody>
      </p:sp>
      <p:sp>
        <p:nvSpPr>
          <p:cNvPr id="4" name="Content Placeholder 3">
            <a:extLst>
              <a:ext uri="{FF2B5EF4-FFF2-40B4-BE49-F238E27FC236}">
                <a16:creationId xmlns:a16="http://schemas.microsoft.com/office/drawing/2014/main" id="{2364AD8B-4ABF-46CE-9A61-C22C861102FA}"/>
              </a:ext>
            </a:extLst>
          </p:cNvPr>
          <p:cNvSpPr>
            <a:spLocks noGrp="1"/>
          </p:cNvSpPr>
          <p:nvPr>
            <p:ph sz="half" idx="1"/>
          </p:nvPr>
        </p:nvSpPr>
        <p:spPr>
          <a:xfrm>
            <a:off x="1233279" y="1828800"/>
            <a:ext cx="5069198" cy="4343400"/>
          </a:xfrm>
        </p:spPr>
        <p:txBody>
          <a:bodyPr>
            <a:normAutofit/>
          </a:bodyPr>
          <a:lstStyle/>
          <a:p>
            <a:pPr marL="45720" indent="0">
              <a:lnSpc>
                <a:spcPct val="125000"/>
              </a:lnSpc>
              <a:buNone/>
            </a:pPr>
            <a:r>
              <a:rPr lang="en-US" dirty="0"/>
              <a:t>Sing, Muse dear to me,</a:t>
            </a:r>
            <a:br>
              <a:rPr lang="en-US" dirty="0"/>
            </a:br>
            <a:r>
              <a:rPr lang="en-US" dirty="0"/>
              <a:t>be the leader of my song;</a:t>
            </a:r>
            <a:br>
              <a:rPr lang="en-US" dirty="0"/>
            </a:br>
            <a:r>
              <a:rPr lang="en-US" dirty="0"/>
              <a:t>may the breeze from your groves</a:t>
            </a:r>
            <a:br>
              <a:rPr lang="en-US" dirty="0"/>
            </a:br>
            <a:r>
              <a:rPr lang="en-US" dirty="0"/>
              <a:t>stir my thoughts.</a:t>
            </a:r>
          </a:p>
        </p:txBody>
      </p:sp>
      <p:sp>
        <p:nvSpPr>
          <p:cNvPr id="5" name="Content Placeholder 4">
            <a:extLst>
              <a:ext uri="{FF2B5EF4-FFF2-40B4-BE49-F238E27FC236}">
                <a16:creationId xmlns:a16="http://schemas.microsoft.com/office/drawing/2014/main" id="{B4C11E50-0A43-4636-8701-78ECA6ECC53B}"/>
              </a:ext>
            </a:extLst>
          </p:cNvPr>
          <p:cNvSpPr>
            <a:spLocks noGrp="1"/>
          </p:cNvSpPr>
          <p:nvPr>
            <p:ph sz="half" idx="2"/>
          </p:nvPr>
        </p:nvSpPr>
        <p:spPr>
          <a:xfrm>
            <a:off x="6527948" y="1828800"/>
            <a:ext cx="5660875" cy="4343400"/>
          </a:xfrm>
        </p:spPr>
        <p:txBody>
          <a:bodyPr>
            <a:normAutofit/>
          </a:bodyPr>
          <a:lstStyle/>
          <a:p>
            <a:pPr marL="45720" indent="0">
              <a:lnSpc>
                <a:spcPct val="125000"/>
              </a:lnSpc>
              <a:buNone/>
            </a:pPr>
            <a:r>
              <a:rPr lang="en-US" dirty="0"/>
              <a:t>Wise Calliope,</a:t>
            </a:r>
            <a:br>
              <a:rPr lang="en-US" dirty="0"/>
            </a:br>
            <a:r>
              <a:rPr lang="en-US" dirty="0"/>
              <a:t>leader of the pleasant Muses,</a:t>
            </a:r>
            <a:br>
              <a:rPr lang="en-US" dirty="0"/>
            </a:br>
            <a:r>
              <a:rPr lang="en-US" dirty="0"/>
              <a:t>and wise mystery-giver,</a:t>
            </a:r>
            <a:br>
              <a:rPr lang="en-US" dirty="0"/>
            </a:br>
            <a:r>
              <a:rPr lang="en-US" dirty="0"/>
              <a:t>offspring of Leto, Delian Paean,</a:t>
            </a:r>
            <a:br>
              <a:rPr lang="en-US" dirty="0"/>
            </a:br>
            <a:r>
              <a:rPr lang="en-US" dirty="0"/>
              <a:t>stand both of you by me in kindness.</a:t>
            </a:r>
            <a:br>
              <a:rPr lang="en-US" dirty="0"/>
            </a:br>
            <a:r>
              <a:rPr lang="en-US" dirty="0"/>
              <a:t>(poem 1, </a:t>
            </a:r>
            <a:r>
              <a:rPr lang="en-US" sz="2400" dirty="0"/>
              <a:t>trans. Whitmarsh</a:t>
            </a:r>
            <a:r>
              <a:rPr lang="en-US" dirty="0"/>
              <a:t>)</a:t>
            </a:r>
          </a:p>
        </p:txBody>
      </p:sp>
      <p:cxnSp>
        <p:nvCxnSpPr>
          <p:cNvPr id="7" name="Straight Connector 6">
            <a:extLst>
              <a:ext uri="{FF2B5EF4-FFF2-40B4-BE49-F238E27FC236}">
                <a16:creationId xmlns:a16="http://schemas.microsoft.com/office/drawing/2014/main" id="{92B4C92E-1FF4-47B0-B9FF-B991F7D2D143}"/>
              </a:ext>
              <a:ext uri="{C183D7F6-B498-43B3-948B-1728B52AA6E4}">
                <adec:decorative xmlns:adec="http://schemas.microsoft.com/office/drawing/2017/decorative" val="1"/>
              </a:ext>
            </a:extLst>
          </p:cNvPr>
          <p:cNvCxnSpPr/>
          <p:nvPr/>
        </p:nvCxnSpPr>
        <p:spPr>
          <a:xfrm>
            <a:off x="6099327"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05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8542-B034-4A6E-80E7-AE5AC5445EEC}"/>
              </a:ext>
            </a:extLst>
          </p:cNvPr>
          <p:cNvSpPr>
            <a:spLocks noGrp="1"/>
          </p:cNvSpPr>
          <p:nvPr>
            <p:ph type="title"/>
          </p:nvPr>
        </p:nvSpPr>
        <p:spPr/>
        <p:txBody>
          <a:bodyPr/>
          <a:lstStyle/>
          <a:p>
            <a:r>
              <a:rPr lang="en-US" dirty="0" err="1"/>
              <a:t>Mesomedes</a:t>
            </a:r>
            <a:r>
              <a:rPr lang="en-US" dirty="0"/>
              <a:t> </a:t>
            </a:r>
            <a:r>
              <a:rPr lang="en-US" i="1" dirty="0"/>
              <a:t>To a Gnat</a:t>
            </a:r>
          </a:p>
        </p:txBody>
      </p:sp>
      <p:sp>
        <p:nvSpPr>
          <p:cNvPr id="3" name="Content Placeholder 2">
            <a:extLst>
              <a:ext uri="{FF2B5EF4-FFF2-40B4-BE49-F238E27FC236}">
                <a16:creationId xmlns:a16="http://schemas.microsoft.com/office/drawing/2014/main" id="{E4AFAF39-E293-4A21-9B9D-B00A1371945A}"/>
              </a:ext>
            </a:extLst>
          </p:cNvPr>
          <p:cNvSpPr>
            <a:spLocks noGrp="1"/>
          </p:cNvSpPr>
          <p:nvPr>
            <p:ph idx="1"/>
          </p:nvPr>
        </p:nvSpPr>
        <p:spPr>
          <a:xfrm>
            <a:off x="1217614" y="1828800"/>
            <a:ext cx="9753600" cy="5029200"/>
          </a:xfrm>
        </p:spPr>
        <p:txBody>
          <a:bodyPr>
            <a:normAutofit/>
          </a:bodyPr>
          <a:lstStyle/>
          <a:p>
            <a:pPr marL="45720" indent="0">
              <a:buNone/>
            </a:pPr>
            <a:r>
              <a:rPr lang="en-US" dirty="0"/>
              <a:t>A gnat paused on an elephant’s</a:t>
            </a:r>
            <a:br>
              <a:rPr lang="en-US" dirty="0"/>
            </a:br>
            <a:r>
              <a:rPr lang="en-US" dirty="0"/>
              <a:t>ear, beating his wing that was no wing.</a:t>
            </a:r>
            <a:br>
              <a:rPr lang="en-US" dirty="0"/>
            </a:br>
            <a:r>
              <a:rPr lang="en-US" dirty="0"/>
              <a:t>His words were foolish: ‘I am flying away,</a:t>
            </a:r>
            <a:br>
              <a:rPr lang="en-US" dirty="0"/>
            </a:br>
            <a:r>
              <a:rPr lang="en-US" dirty="0"/>
              <a:t>for you are unable to bear my weight’.</a:t>
            </a:r>
            <a:br>
              <a:rPr lang="en-US" dirty="0"/>
            </a:br>
            <a:r>
              <a:rPr lang="en-US" dirty="0"/>
              <a:t>The other said, with a happy laugh,</a:t>
            </a:r>
            <a:br>
              <a:rPr lang="en-US" dirty="0"/>
            </a:br>
            <a:r>
              <a:rPr lang="en-US" dirty="0"/>
              <a:t>‘I did not </a:t>
            </a:r>
            <a:r>
              <a:rPr lang="en-US" dirty="0" err="1"/>
              <a:t>realise</a:t>
            </a:r>
            <a:r>
              <a:rPr lang="en-US" dirty="0"/>
              <a:t> when you flew in,</a:t>
            </a:r>
            <a:br>
              <a:rPr lang="en-US" dirty="0"/>
            </a:br>
            <a:r>
              <a:rPr lang="en-US" dirty="0"/>
              <a:t>nor shall I </a:t>
            </a:r>
            <a:r>
              <a:rPr lang="en-US" dirty="0" err="1"/>
              <a:t>realise</a:t>
            </a:r>
            <a:r>
              <a:rPr lang="en-US" dirty="0"/>
              <a:t> when you fly away, gnat.’ (poem 8, trans. Whitmarsh)</a:t>
            </a:r>
          </a:p>
        </p:txBody>
      </p:sp>
    </p:spTree>
    <p:extLst>
      <p:ext uri="{BB962C8B-B14F-4D97-AF65-F5344CB8AC3E}">
        <p14:creationId xmlns:p14="http://schemas.microsoft.com/office/powerpoint/2010/main" val="197888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Alciphron </a:t>
            </a:r>
            <a:r>
              <a:rPr lang="en-US" i="1" dirty="0"/>
              <a:t>Letters</a:t>
            </a:r>
            <a:endParaRPr lang="en-US" dirty="0"/>
          </a:p>
        </p:txBody>
      </p:sp>
      <p:sp>
        <p:nvSpPr>
          <p:cNvPr id="3" name="Text Placeholder 2"/>
          <p:cNvSpPr>
            <a:spLocks noGrp="1"/>
          </p:cNvSpPr>
          <p:nvPr>
            <p:ph type="body" idx="1"/>
          </p:nvPr>
        </p:nvSpPr>
        <p:spPr/>
        <p:txBody>
          <a:bodyPr/>
          <a:lstStyle/>
          <a:p>
            <a:r>
              <a:rPr lang="en-US" dirty="0"/>
              <a:t>(</a:t>
            </a:r>
            <a:r>
              <a:rPr lang="en-US" dirty="0" err="1"/>
              <a:t>Dys</a:t>
            </a:r>
            <a:r>
              <a:rPr lang="en-US" dirty="0"/>
              <a:t>)functional, subelite competition</a:t>
            </a:r>
          </a:p>
        </p:txBody>
      </p:sp>
    </p:spTree>
    <p:extLst>
      <p:ext uri="{BB962C8B-B14F-4D97-AF65-F5344CB8AC3E}">
        <p14:creationId xmlns:p14="http://schemas.microsoft.com/office/powerpoint/2010/main" val="389604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Alciphron and His Collection</a:t>
            </a:r>
          </a:p>
        </p:txBody>
      </p:sp>
      <p:sp>
        <p:nvSpPr>
          <p:cNvPr id="3" name="Content Placeholder 2"/>
          <p:cNvSpPr>
            <a:spLocks noGrp="1"/>
          </p:cNvSpPr>
          <p:nvPr>
            <p:ph sz="half" idx="1"/>
          </p:nvPr>
        </p:nvSpPr>
        <p:spPr/>
        <p:txBody>
          <a:bodyPr>
            <a:normAutofit/>
          </a:bodyPr>
          <a:lstStyle/>
          <a:p>
            <a:r>
              <a:rPr lang="en-US" dirty="0"/>
              <a:t>Rhetorician</a:t>
            </a:r>
          </a:p>
          <a:p>
            <a:r>
              <a:rPr lang="en-US" dirty="0"/>
              <a:t>Ca. 200 </a:t>
            </a:r>
            <a:r>
              <a:rPr lang="en-US" cap="small" dirty="0"/>
              <a:t>ce</a:t>
            </a:r>
            <a:r>
              <a:rPr lang="en-US" dirty="0"/>
              <a:t>?</a:t>
            </a:r>
          </a:p>
        </p:txBody>
      </p:sp>
      <p:sp>
        <p:nvSpPr>
          <p:cNvPr id="13" name="Content Placeholder 12"/>
          <p:cNvSpPr>
            <a:spLocks noGrp="1"/>
          </p:cNvSpPr>
          <p:nvPr>
            <p:ph sz="half" idx="2"/>
          </p:nvPr>
        </p:nvSpPr>
        <p:spPr/>
        <p:txBody>
          <a:bodyPr>
            <a:normAutofit/>
          </a:bodyPr>
          <a:lstStyle/>
          <a:p>
            <a:r>
              <a:rPr lang="en-US" dirty="0"/>
              <a:t>Letters of</a:t>
            </a:r>
          </a:p>
          <a:p>
            <a:pPr lvl="1"/>
            <a:r>
              <a:rPr lang="en-US" dirty="0"/>
              <a:t>Fishermen</a:t>
            </a:r>
          </a:p>
          <a:p>
            <a:pPr lvl="1"/>
            <a:r>
              <a:rPr lang="en-US" dirty="0"/>
              <a:t>Farmers</a:t>
            </a:r>
          </a:p>
          <a:p>
            <a:pPr lvl="1"/>
            <a:r>
              <a:rPr lang="en-US" dirty="0"/>
              <a:t>Parasites</a:t>
            </a:r>
          </a:p>
          <a:p>
            <a:pPr lvl="2"/>
            <a:r>
              <a:rPr lang="en-US" dirty="0"/>
              <a:t>Professional spongers</a:t>
            </a:r>
          </a:p>
          <a:p>
            <a:pPr lvl="1"/>
            <a:r>
              <a:rPr lang="en-US" dirty="0"/>
              <a:t>Courtesans</a:t>
            </a:r>
          </a:p>
          <a:p>
            <a:pPr lvl="2"/>
            <a:r>
              <a:rPr lang="en-US" dirty="0"/>
              <a:t>Women sex workers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42" y="3583965"/>
            <a:ext cx="3413264" cy="2666612"/>
          </a:xfrm>
          <a:prstGeom prst="rect">
            <a:avLst/>
          </a:prstGeom>
        </p:spPr>
      </p:pic>
    </p:spTree>
    <p:extLst>
      <p:ext uri="{BB962C8B-B14F-4D97-AF65-F5344CB8AC3E}">
        <p14:creationId xmlns:p14="http://schemas.microsoft.com/office/powerpoint/2010/main" val="255883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normAutofit/>
          </a:bodyPr>
          <a:lstStyle/>
          <a:p>
            <a:r>
              <a:rPr lang="en-US" dirty="0"/>
              <a:t>A Net and Two Fishermen</a:t>
            </a:r>
          </a:p>
        </p:txBody>
      </p:sp>
      <p:sp>
        <p:nvSpPr>
          <p:cNvPr id="9" name="Content Placeholder 8">
            <a:extLst>
              <a:ext uri="{FF2B5EF4-FFF2-40B4-BE49-F238E27FC236}">
                <a16:creationId xmlns:a16="http://schemas.microsoft.com/office/drawing/2014/main" id="{97641121-E387-4AB6-8987-727E347D5C69}"/>
              </a:ext>
            </a:extLst>
          </p:cNvPr>
          <p:cNvSpPr>
            <a:spLocks noGrp="1"/>
          </p:cNvSpPr>
          <p:nvPr>
            <p:ph idx="1"/>
          </p:nvPr>
        </p:nvSpPr>
        <p:spPr>
          <a:xfrm>
            <a:off x="1217614" y="1828800"/>
            <a:ext cx="6633381" cy="4343400"/>
          </a:xfrm>
        </p:spPr>
        <p:txBody>
          <a:bodyPr/>
          <a:lstStyle/>
          <a:p>
            <a:pPr marL="45720" indent="0">
              <a:buNone/>
            </a:pPr>
            <a:r>
              <a:rPr lang="en-US" dirty="0"/>
              <a:t>“I asked, when I saw on the beach at </a:t>
            </a:r>
            <a:r>
              <a:rPr lang="en-US" dirty="0" err="1"/>
              <a:t>Sunium</a:t>
            </a:r>
            <a:r>
              <a:rPr lang="en-US" dirty="0"/>
              <a:t> an old and badly worn fishing-net, whose it was and how it came to be lying there…. (1.17)</a:t>
            </a:r>
          </a:p>
        </p:txBody>
      </p:sp>
      <p:pic>
        <p:nvPicPr>
          <p:cNvPr id="5" name="Picture 4" descr="See cap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995" y="1828800"/>
            <a:ext cx="3120216" cy="2105536"/>
          </a:xfrm>
          <a:prstGeom prst="rect">
            <a:avLst/>
          </a:prstGeom>
        </p:spPr>
      </p:pic>
      <p:sp>
        <p:nvSpPr>
          <p:cNvPr id="6" name="TextBox 5"/>
          <p:cNvSpPr txBox="1"/>
          <p:nvPr/>
        </p:nvSpPr>
        <p:spPr>
          <a:xfrm>
            <a:off x="7544277" y="4000500"/>
            <a:ext cx="3733651" cy="286232"/>
          </a:xfrm>
          <a:prstGeom prst="rect">
            <a:avLst/>
          </a:prstGeom>
          <a:noFill/>
        </p:spPr>
        <p:txBody>
          <a:bodyPr wrap="square" lIns="0" rIns="0" rtlCol="0" anchor="ctr" anchorCtr="0">
            <a:spAutoFit/>
          </a:bodyPr>
          <a:lstStyle/>
          <a:p>
            <a:pPr algn="ctr">
              <a:lnSpc>
                <a:spcPct val="90000"/>
              </a:lnSpc>
            </a:pPr>
            <a:r>
              <a:rPr lang="en-US" sz="1400" dirty="0">
                <a:solidFill>
                  <a:schemeClr val="tx2"/>
                </a:solidFill>
                <a:latin typeface="Calibri Light" panose="020F0302020204030204" pitchFamily="34" charset="0"/>
                <a:cs typeface="Calibri Light" panose="020F0302020204030204" pitchFamily="34" charset="0"/>
              </a:rPr>
              <a:t>Detail, Mosaic, ca. 200 </a:t>
            </a:r>
            <a:r>
              <a:rPr lang="en-US" sz="1400" cap="small" dirty="0">
                <a:solidFill>
                  <a:schemeClr val="tx2"/>
                </a:solidFill>
                <a:latin typeface="Calibri Light" panose="020F0302020204030204" pitchFamily="34" charset="0"/>
                <a:cs typeface="Calibri Light" panose="020F0302020204030204" pitchFamily="34" charset="0"/>
              </a:rPr>
              <a:t>ce</a:t>
            </a:r>
            <a:r>
              <a:rPr lang="en-US" sz="1400" dirty="0">
                <a:solidFill>
                  <a:schemeClr val="tx2"/>
                </a:solidFill>
                <a:latin typeface="Calibri Light" panose="020F0302020204030204" pitchFamily="34" charset="0"/>
                <a:cs typeface="Calibri Light" panose="020F0302020204030204" pitchFamily="34" charset="0"/>
              </a:rPr>
              <a:t>. </a:t>
            </a:r>
            <a:r>
              <a:rPr lang="en-US" sz="1400" dirty="0" err="1">
                <a:solidFill>
                  <a:schemeClr val="tx2"/>
                </a:solidFill>
                <a:latin typeface="Calibri Light" panose="020F0302020204030204" pitchFamily="34" charset="0"/>
                <a:cs typeface="Calibri Light" panose="020F0302020204030204" pitchFamily="34" charset="0"/>
              </a:rPr>
              <a:t>Lepcis</a:t>
            </a:r>
            <a:r>
              <a:rPr lang="en-US" sz="1400" dirty="0">
                <a:solidFill>
                  <a:schemeClr val="tx2"/>
                </a:solidFill>
                <a:latin typeface="Calibri Light" panose="020F0302020204030204" pitchFamily="34" charset="0"/>
                <a:cs typeface="Calibri Light" panose="020F0302020204030204" pitchFamily="34" charset="0"/>
              </a:rPr>
              <a:t> Magna, Libya</a:t>
            </a:r>
          </a:p>
        </p:txBody>
      </p:sp>
    </p:spTree>
    <p:extLst>
      <p:ext uri="{BB962C8B-B14F-4D97-AF65-F5344CB8AC3E}">
        <p14:creationId xmlns:p14="http://schemas.microsoft.com/office/powerpoint/2010/main" val="25280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normAutofit/>
          </a:bodyPr>
          <a:lstStyle/>
          <a:p>
            <a:r>
              <a:rPr lang="en-US" dirty="0"/>
              <a:t>A Net and Two Fishermen </a:t>
            </a:r>
            <a:r>
              <a:rPr lang="en-US" sz="3600" dirty="0"/>
              <a:t>(cont’d)</a:t>
            </a:r>
            <a:endParaRPr lang="en-US" dirty="0"/>
          </a:p>
        </p:txBody>
      </p:sp>
      <p:sp>
        <p:nvSpPr>
          <p:cNvPr id="9" name="Content Placeholder 8">
            <a:extLst>
              <a:ext uri="{FF2B5EF4-FFF2-40B4-BE49-F238E27FC236}">
                <a16:creationId xmlns:a16="http://schemas.microsoft.com/office/drawing/2014/main" id="{97641121-E387-4AB6-8987-727E347D5C69}"/>
              </a:ext>
            </a:extLst>
          </p:cNvPr>
          <p:cNvSpPr>
            <a:spLocks noGrp="1"/>
          </p:cNvSpPr>
          <p:nvPr>
            <p:ph idx="1"/>
          </p:nvPr>
        </p:nvSpPr>
        <p:spPr>
          <a:xfrm>
            <a:off x="1217614" y="1828800"/>
            <a:ext cx="6633381" cy="4343400"/>
          </a:xfrm>
        </p:spPr>
        <p:txBody>
          <a:bodyPr/>
          <a:lstStyle/>
          <a:p>
            <a:pPr marL="45720" indent="0">
              <a:buNone/>
            </a:pPr>
            <a:r>
              <a:rPr lang="en-US" dirty="0"/>
              <a:t>“And do you, since that which you have consigned to utter destruction is in no sense being taken away from you, be prompt to make a gift of it.” (1.17)</a:t>
            </a:r>
          </a:p>
        </p:txBody>
      </p:sp>
      <p:pic>
        <p:nvPicPr>
          <p:cNvPr id="7" name="Picture 6" descr="See caption">
            <a:extLst>
              <a:ext uri="{FF2B5EF4-FFF2-40B4-BE49-F238E27FC236}">
                <a16:creationId xmlns:a16="http://schemas.microsoft.com/office/drawing/2014/main" id="{EFAEEC6F-85A3-4459-8E8B-6BE274B50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995" y="1828800"/>
            <a:ext cx="3120216" cy="2105536"/>
          </a:xfrm>
          <a:prstGeom prst="rect">
            <a:avLst/>
          </a:prstGeom>
        </p:spPr>
      </p:pic>
      <p:sp>
        <p:nvSpPr>
          <p:cNvPr id="8" name="TextBox 7">
            <a:extLst>
              <a:ext uri="{FF2B5EF4-FFF2-40B4-BE49-F238E27FC236}">
                <a16:creationId xmlns:a16="http://schemas.microsoft.com/office/drawing/2014/main" id="{AAB35D3E-C247-451D-A4A4-5F134751E931}"/>
              </a:ext>
            </a:extLst>
          </p:cNvPr>
          <p:cNvSpPr txBox="1"/>
          <p:nvPr/>
        </p:nvSpPr>
        <p:spPr>
          <a:xfrm>
            <a:off x="7544277" y="4000500"/>
            <a:ext cx="3733651" cy="286232"/>
          </a:xfrm>
          <a:prstGeom prst="rect">
            <a:avLst/>
          </a:prstGeom>
          <a:noFill/>
        </p:spPr>
        <p:txBody>
          <a:bodyPr wrap="square" lIns="0" rIns="0" rtlCol="0" anchor="ctr" anchorCtr="0">
            <a:spAutoFit/>
          </a:bodyPr>
          <a:lstStyle/>
          <a:p>
            <a:pPr algn="ctr">
              <a:lnSpc>
                <a:spcPct val="90000"/>
              </a:lnSpc>
            </a:pPr>
            <a:r>
              <a:rPr lang="en-US" sz="1400" dirty="0">
                <a:solidFill>
                  <a:schemeClr val="tx2"/>
                </a:solidFill>
                <a:latin typeface="Calibri Light" panose="020F0302020204030204" pitchFamily="34" charset="0"/>
                <a:cs typeface="Calibri Light" panose="020F0302020204030204" pitchFamily="34" charset="0"/>
              </a:rPr>
              <a:t>Detail, Mosaic, ca. 200 </a:t>
            </a:r>
            <a:r>
              <a:rPr lang="en-US" sz="1400" cap="small" dirty="0">
                <a:solidFill>
                  <a:schemeClr val="tx2"/>
                </a:solidFill>
                <a:latin typeface="Calibri Light" panose="020F0302020204030204" pitchFamily="34" charset="0"/>
                <a:cs typeface="Calibri Light" panose="020F0302020204030204" pitchFamily="34" charset="0"/>
              </a:rPr>
              <a:t>ce</a:t>
            </a:r>
            <a:r>
              <a:rPr lang="en-US" sz="1400" dirty="0">
                <a:solidFill>
                  <a:schemeClr val="tx2"/>
                </a:solidFill>
                <a:latin typeface="Calibri Light" panose="020F0302020204030204" pitchFamily="34" charset="0"/>
                <a:cs typeface="Calibri Light" panose="020F0302020204030204" pitchFamily="34" charset="0"/>
              </a:rPr>
              <a:t>. </a:t>
            </a:r>
            <a:r>
              <a:rPr lang="en-US" sz="1400" dirty="0" err="1">
                <a:solidFill>
                  <a:schemeClr val="tx2"/>
                </a:solidFill>
                <a:latin typeface="Calibri Light" panose="020F0302020204030204" pitchFamily="34" charset="0"/>
                <a:cs typeface="Calibri Light" panose="020F0302020204030204" pitchFamily="34" charset="0"/>
              </a:rPr>
              <a:t>Lepcis</a:t>
            </a:r>
            <a:r>
              <a:rPr lang="en-US" sz="1400" dirty="0">
                <a:solidFill>
                  <a:schemeClr val="tx2"/>
                </a:solidFill>
                <a:latin typeface="Calibri Light" panose="020F0302020204030204" pitchFamily="34" charset="0"/>
                <a:cs typeface="Calibri Light" panose="020F0302020204030204" pitchFamily="34" charset="0"/>
              </a:rPr>
              <a:t> Magna, Libya</a:t>
            </a:r>
          </a:p>
        </p:txBody>
      </p:sp>
    </p:spTree>
    <p:extLst>
      <p:ext uri="{BB962C8B-B14F-4D97-AF65-F5344CB8AC3E}">
        <p14:creationId xmlns:p14="http://schemas.microsoft.com/office/powerpoint/2010/main" val="345955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normAutofit/>
          </a:bodyPr>
          <a:lstStyle/>
          <a:p>
            <a:r>
              <a:rPr lang="en-US" dirty="0"/>
              <a:t>A Net and Two Fishermen </a:t>
            </a:r>
            <a:r>
              <a:rPr lang="en-US" sz="3600" dirty="0"/>
              <a:t>(cont’d, 2)</a:t>
            </a:r>
            <a:endParaRPr lang="en-US" dirty="0"/>
          </a:p>
        </p:txBody>
      </p:sp>
      <p:sp>
        <p:nvSpPr>
          <p:cNvPr id="9" name="Content Placeholder 8">
            <a:extLst>
              <a:ext uri="{FF2B5EF4-FFF2-40B4-BE49-F238E27FC236}">
                <a16:creationId xmlns:a16="http://schemas.microsoft.com/office/drawing/2014/main" id="{97641121-E387-4AB6-8987-727E347D5C69}"/>
              </a:ext>
            </a:extLst>
          </p:cNvPr>
          <p:cNvSpPr>
            <a:spLocks noGrp="1"/>
          </p:cNvSpPr>
          <p:nvPr>
            <p:ph idx="1"/>
          </p:nvPr>
        </p:nvSpPr>
        <p:spPr>
          <a:xfrm>
            <a:off x="1217614" y="1828800"/>
            <a:ext cx="6633381" cy="4343400"/>
          </a:xfrm>
        </p:spPr>
        <p:txBody>
          <a:bodyPr>
            <a:normAutofit lnSpcReduction="10000"/>
          </a:bodyPr>
          <a:lstStyle/>
          <a:p>
            <a:pPr marL="45720" indent="0">
              <a:buNone/>
            </a:pPr>
            <a:r>
              <a:rPr lang="en-US" dirty="0"/>
              <a:t>“Ill-natured and envious is the eye of your </a:t>
            </a:r>
            <a:r>
              <a:rPr lang="en-US" dirty="0" err="1"/>
              <a:t>neighbour</a:t>
            </a:r>
            <a:r>
              <a:rPr lang="en-US" dirty="0"/>
              <a:t>, says the proverb. ... Restrain your hands, or rather your insatiate desires, and don’t let the itching for other people’s property drive you to request unfair </a:t>
            </a:r>
            <a:r>
              <a:rPr lang="en-US" dirty="0" err="1"/>
              <a:t>favours</a:t>
            </a:r>
            <a:r>
              <a:rPr lang="en-US" dirty="0"/>
              <a:t>” (1.18)</a:t>
            </a:r>
          </a:p>
        </p:txBody>
      </p:sp>
      <p:pic>
        <p:nvPicPr>
          <p:cNvPr id="7" name="Picture 6" descr="See caption">
            <a:extLst>
              <a:ext uri="{FF2B5EF4-FFF2-40B4-BE49-F238E27FC236}">
                <a16:creationId xmlns:a16="http://schemas.microsoft.com/office/drawing/2014/main" id="{FCC8EC0F-4E53-44C2-A18B-CF93E695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995" y="1828800"/>
            <a:ext cx="3120216" cy="2105536"/>
          </a:xfrm>
          <a:prstGeom prst="rect">
            <a:avLst/>
          </a:prstGeom>
        </p:spPr>
      </p:pic>
      <p:sp>
        <p:nvSpPr>
          <p:cNvPr id="8" name="TextBox 7">
            <a:extLst>
              <a:ext uri="{FF2B5EF4-FFF2-40B4-BE49-F238E27FC236}">
                <a16:creationId xmlns:a16="http://schemas.microsoft.com/office/drawing/2014/main" id="{5ADC28AA-4900-4AFC-B02B-AA9F247A138E}"/>
              </a:ext>
            </a:extLst>
          </p:cNvPr>
          <p:cNvSpPr txBox="1"/>
          <p:nvPr/>
        </p:nvSpPr>
        <p:spPr>
          <a:xfrm>
            <a:off x="7544277" y="4000500"/>
            <a:ext cx="3733651" cy="286232"/>
          </a:xfrm>
          <a:prstGeom prst="rect">
            <a:avLst/>
          </a:prstGeom>
          <a:noFill/>
        </p:spPr>
        <p:txBody>
          <a:bodyPr wrap="square" lIns="0" rIns="0" rtlCol="0" anchor="ctr" anchorCtr="0">
            <a:spAutoFit/>
          </a:bodyPr>
          <a:lstStyle/>
          <a:p>
            <a:pPr algn="ctr">
              <a:lnSpc>
                <a:spcPct val="90000"/>
              </a:lnSpc>
            </a:pPr>
            <a:r>
              <a:rPr lang="en-US" sz="1400" dirty="0">
                <a:solidFill>
                  <a:schemeClr val="tx2"/>
                </a:solidFill>
                <a:latin typeface="Calibri Light" panose="020F0302020204030204" pitchFamily="34" charset="0"/>
                <a:cs typeface="Calibri Light" panose="020F0302020204030204" pitchFamily="34" charset="0"/>
              </a:rPr>
              <a:t>Detail, Mosaic, ca. 200 </a:t>
            </a:r>
            <a:r>
              <a:rPr lang="en-US" sz="1400" cap="small" dirty="0">
                <a:solidFill>
                  <a:schemeClr val="tx2"/>
                </a:solidFill>
                <a:latin typeface="Calibri Light" panose="020F0302020204030204" pitchFamily="34" charset="0"/>
                <a:cs typeface="Calibri Light" panose="020F0302020204030204" pitchFamily="34" charset="0"/>
              </a:rPr>
              <a:t>ce</a:t>
            </a:r>
            <a:r>
              <a:rPr lang="en-US" sz="1400" dirty="0">
                <a:solidFill>
                  <a:schemeClr val="tx2"/>
                </a:solidFill>
                <a:latin typeface="Calibri Light" panose="020F0302020204030204" pitchFamily="34" charset="0"/>
                <a:cs typeface="Calibri Light" panose="020F0302020204030204" pitchFamily="34" charset="0"/>
              </a:rPr>
              <a:t>. </a:t>
            </a:r>
            <a:r>
              <a:rPr lang="en-US" sz="1400" dirty="0" err="1">
                <a:solidFill>
                  <a:schemeClr val="tx2"/>
                </a:solidFill>
                <a:latin typeface="Calibri Light" panose="020F0302020204030204" pitchFamily="34" charset="0"/>
                <a:cs typeface="Calibri Light" panose="020F0302020204030204" pitchFamily="34" charset="0"/>
              </a:rPr>
              <a:t>Lepcis</a:t>
            </a:r>
            <a:r>
              <a:rPr lang="en-US" sz="1400" dirty="0">
                <a:solidFill>
                  <a:schemeClr val="tx2"/>
                </a:solidFill>
                <a:latin typeface="Calibri Light" panose="020F0302020204030204" pitchFamily="34" charset="0"/>
                <a:cs typeface="Calibri Light" panose="020F0302020204030204" pitchFamily="34" charset="0"/>
              </a:rPr>
              <a:t> Magna, Libya</a:t>
            </a:r>
          </a:p>
        </p:txBody>
      </p:sp>
    </p:spTree>
    <p:extLst>
      <p:ext uri="{BB962C8B-B14F-4D97-AF65-F5344CB8AC3E}">
        <p14:creationId xmlns:p14="http://schemas.microsoft.com/office/powerpoint/2010/main" val="153667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normAutofit/>
          </a:bodyPr>
          <a:lstStyle/>
          <a:p>
            <a:r>
              <a:rPr lang="en-US" dirty="0"/>
              <a:t>A Net and Two Fishermen </a:t>
            </a:r>
            <a:r>
              <a:rPr lang="en-US" sz="3600" dirty="0"/>
              <a:t>(cont’d, 3)</a:t>
            </a:r>
            <a:endParaRPr lang="en-US" dirty="0"/>
          </a:p>
        </p:txBody>
      </p:sp>
      <p:sp>
        <p:nvSpPr>
          <p:cNvPr id="9" name="Content Placeholder 8">
            <a:extLst>
              <a:ext uri="{FF2B5EF4-FFF2-40B4-BE49-F238E27FC236}">
                <a16:creationId xmlns:a16="http://schemas.microsoft.com/office/drawing/2014/main" id="{97641121-E387-4AB6-8987-727E347D5C69}"/>
              </a:ext>
            </a:extLst>
          </p:cNvPr>
          <p:cNvSpPr>
            <a:spLocks noGrp="1"/>
          </p:cNvSpPr>
          <p:nvPr>
            <p:ph idx="1"/>
          </p:nvPr>
        </p:nvSpPr>
        <p:spPr>
          <a:xfrm>
            <a:off x="1217614" y="1828800"/>
            <a:ext cx="6633381" cy="4343400"/>
          </a:xfrm>
        </p:spPr>
        <p:txBody>
          <a:bodyPr>
            <a:normAutofit/>
          </a:bodyPr>
          <a:lstStyle/>
          <a:p>
            <a:pPr marL="45720" indent="0">
              <a:buNone/>
            </a:pPr>
            <a:r>
              <a:rPr lang="en-US" dirty="0"/>
              <a:t>“I did not ask you for what you own, but for what you do not own. And since you are not willing that another should own what you do not own, keep what you do not own.” (1.19)</a:t>
            </a:r>
          </a:p>
        </p:txBody>
      </p:sp>
      <p:pic>
        <p:nvPicPr>
          <p:cNvPr id="7" name="Picture 6" descr="See caption">
            <a:extLst>
              <a:ext uri="{FF2B5EF4-FFF2-40B4-BE49-F238E27FC236}">
                <a16:creationId xmlns:a16="http://schemas.microsoft.com/office/drawing/2014/main" id="{FCC8EC0F-4E53-44C2-A18B-CF93E695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995" y="1828800"/>
            <a:ext cx="3120216" cy="2105536"/>
          </a:xfrm>
          <a:prstGeom prst="rect">
            <a:avLst/>
          </a:prstGeom>
        </p:spPr>
      </p:pic>
      <p:sp>
        <p:nvSpPr>
          <p:cNvPr id="8" name="TextBox 7">
            <a:extLst>
              <a:ext uri="{FF2B5EF4-FFF2-40B4-BE49-F238E27FC236}">
                <a16:creationId xmlns:a16="http://schemas.microsoft.com/office/drawing/2014/main" id="{5ADC28AA-4900-4AFC-B02B-AA9F247A138E}"/>
              </a:ext>
            </a:extLst>
          </p:cNvPr>
          <p:cNvSpPr txBox="1"/>
          <p:nvPr/>
        </p:nvSpPr>
        <p:spPr>
          <a:xfrm>
            <a:off x="7544277" y="4000500"/>
            <a:ext cx="3733651" cy="286232"/>
          </a:xfrm>
          <a:prstGeom prst="rect">
            <a:avLst/>
          </a:prstGeom>
          <a:noFill/>
        </p:spPr>
        <p:txBody>
          <a:bodyPr wrap="square" lIns="0" rIns="0" rtlCol="0" anchor="ctr" anchorCtr="0">
            <a:spAutoFit/>
          </a:bodyPr>
          <a:lstStyle/>
          <a:p>
            <a:pPr algn="ctr">
              <a:lnSpc>
                <a:spcPct val="90000"/>
              </a:lnSpc>
            </a:pPr>
            <a:r>
              <a:rPr lang="en-US" sz="1400" dirty="0">
                <a:solidFill>
                  <a:schemeClr val="tx2"/>
                </a:solidFill>
                <a:latin typeface="Calibri Light" panose="020F0302020204030204" pitchFamily="34" charset="0"/>
                <a:cs typeface="Calibri Light" panose="020F0302020204030204" pitchFamily="34" charset="0"/>
              </a:rPr>
              <a:t>Detail, Mosaic, ca. 200 </a:t>
            </a:r>
            <a:r>
              <a:rPr lang="en-US" sz="1400" cap="small" dirty="0">
                <a:solidFill>
                  <a:schemeClr val="tx2"/>
                </a:solidFill>
                <a:latin typeface="Calibri Light" panose="020F0302020204030204" pitchFamily="34" charset="0"/>
                <a:cs typeface="Calibri Light" panose="020F0302020204030204" pitchFamily="34" charset="0"/>
              </a:rPr>
              <a:t>ce</a:t>
            </a:r>
            <a:r>
              <a:rPr lang="en-US" sz="1400" dirty="0">
                <a:solidFill>
                  <a:schemeClr val="tx2"/>
                </a:solidFill>
                <a:latin typeface="Calibri Light" panose="020F0302020204030204" pitchFamily="34" charset="0"/>
                <a:cs typeface="Calibri Light" panose="020F0302020204030204" pitchFamily="34" charset="0"/>
              </a:rPr>
              <a:t>. </a:t>
            </a:r>
            <a:r>
              <a:rPr lang="en-US" sz="1400" dirty="0" err="1">
                <a:solidFill>
                  <a:schemeClr val="tx2"/>
                </a:solidFill>
                <a:latin typeface="Calibri Light" panose="020F0302020204030204" pitchFamily="34" charset="0"/>
                <a:cs typeface="Calibri Light" panose="020F0302020204030204" pitchFamily="34" charset="0"/>
              </a:rPr>
              <a:t>Lepcis</a:t>
            </a:r>
            <a:r>
              <a:rPr lang="en-US" sz="1400" dirty="0">
                <a:solidFill>
                  <a:schemeClr val="tx2"/>
                </a:solidFill>
                <a:latin typeface="Calibri Light" panose="020F0302020204030204" pitchFamily="34" charset="0"/>
                <a:cs typeface="Calibri Light" panose="020F0302020204030204" pitchFamily="34" charset="0"/>
              </a:rPr>
              <a:t> Magna, Libya</a:t>
            </a:r>
          </a:p>
        </p:txBody>
      </p:sp>
    </p:spTree>
    <p:extLst>
      <p:ext uri="{BB962C8B-B14F-4D97-AF65-F5344CB8AC3E}">
        <p14:creationId xmlns:p14="http://schemas.microsoft.com/office/powerpoint/2010/main" val="9619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C12E-A8F6-48C5-8C41-BFE274CDB1C9}"/>
              </a:ext>
            </a:extLst>
          </p:cNvPr>
          <p:cNvSpPr>
            <a:spLocks noGrp="1"/>
          </p:cNvSpPr>
          <p:nvPr>
            <p:ph type="title"/>
          </p:nvPr>
        </p:nvSpPr>
        <p:spPr/>
        <p:txBody>
          <a:bodyPr/>
          <a:lstStyle/>
          <a:p>
            <a:r>
              <a:rPr lang="en-US" dirty="0"/>
              <a:t>A Widow’s Plight (2.35)</a:t>
            </a:r>
          </a:p>
        </p:txBody>
      </p:sp>
      <p:sp>
        <p:nvSpPr>
          <p:cNvPr id="3" name="Content Placeholder 2">
            <a:extLst>
              <a:ext uri="{FF2B5EF4-FFF2-40B4-BE49-F238E27FC236}">
                <a16:creationId xmlns:a16="http://schemas.microsoft.com/office/drawing/2014/main" id="{1E03E0BD-9B0F-4F0F-8A16-8A7A2CBC9174}"/>
              </a:ext>
            </a:extLst>
          </p:cNvPr>
          <p:cNvSpPr>
            <a:spLocks noGrp="1"/>
          </p:cNvSpPr>
          <p:nvPr>
            <p:ph idx="1"/>
          </p:nvPr>
        </p:nvSpPr>
        <p:spPr/>
        <p:txBody>
          <a:bodyPr>
            <a:normAutofit fontScale="92500"/>
          </a:bodyPr>
          <a:lstStyle/>
          <a:p>
            <a:pPr marL="45720" indent="0">
              <a:buNone/>
            </a:pPr>
            <a:r>
              <a:rPr lang="en-US" dirty="0"/>
              <a:t>“I had plaited a harvest-wreath of flowers and was on my way to lay it on the cairn of </a:t>
            </a:r>
            <a:r>
              <a:rPr lang="en-US" dirty="0" err="1"/>
              <a:t>Phaedrias</a:t>
            </a:r>
            <a:r>
              <a:rPr lang="en-US" dirty="0"/>
              <a:t>…. Then all of a sudden there rose up before me a troop of high-spirited young fellows, … confederates of </a:t>
            </a:r>
            <a:r>
              <a:rPr lang="en-US" dirty="0" err="1"/>
              <a:t>Moschion</a:t>
            </a:r>
            <a:r>
              <a:rPr lang="en-US" dirty="0"/>
              <a:t>…. I didn’t know that, in refusing him, I was to bring upon myself a forced bridal…. So I have a husband won of outrage (</a:t>
            </a:r>
            <a:r>
              <a:rPr lang="en-US" i="1" dirty="0"/>
              <a:t>hubris</a:t>
            </a:r>
            <a:r>
              <a:rPr lang="en-US" dirty="0"/>
              <a:t>), against my will indeed, but yet I have him.”</a:t>
            </a:r>
          </a:p>
        </p:txBody>
      </p:sp>
    </p:spTree>
    <p:extLst>
      <p:ext uri="{BB962C8B-B14F-4D97-AF65-F5344CB8AC3E}">
        <p14:creationId xmlns:p14="http://schemas.microsoft.com/office/powerpoint/2010/main" val="30340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4E4A-20A4-4BDA-852C-5A40FE4BC5DC}"/>
              </a:ext>
            </a:extLst>
          </p:cNvPr>
          <p:cNvSpPr>
            <a:spLocks noGrp="1"/>
          </p:cNvSpPr>
          <p:nvPr>
            <p:ph type="title"/>
          </p:nvPr>
        </p:nvSpPr>
        <p:spPr>
          <a:xfrm>
            <a:off x="5443581" y="386150"/>
            <a:ext cx="6094645" cy="1089529"/>
          </a:xfrm>
          <a:noFill/>
        </p:spPr>
        <p:txBody>
          <a:bodyPr wrap="square" anchor="t" anchorCtr="0">
            <a:spAutoFit/>
          </a:bodyPr>
          <a:lstStyle/>
          <a:p>
            <a:pPr algn="l"/>
            <a:r>
              <a:rPr lang="en-US" sz="3600" dirty="0" err="1">
                <a:solidFill>
                  <a:schemeClr val="bg1"/>
                </a:solidFill>
              </a:rPr>
              <a:t>Mesomedes</a:t>
            </a:r>
            <a:r>
              <a:rPr lang="en-US" sz="3600" dirty="0">
                <a:solidFill>
                  <a:schemeClr val="bg1"/>
                </a:solidFill>
              </a:rPr>
              <a:t> </a:t>
            </a:r>
            <a:r>
              <a:rPr lang="en-US" sz="3600" i="1" dirty="0">
                <a:solidFill>
                  <a:schemeClr val="bg1"/>
                </a:solidFill>
              </a:rPr>
              <a:t>Hymn to the Muse</a:t>
            </a:r>
            <a:r>
              <a:rPr lang="en-US" sz="3600" dirty="0">
                <a:solidFill>
                  <a:schemeClr val="bg1"/>
                </a:solidFill>
              </a:rPr>
              <a:t> (poem[s] 1)</a:t>
            </a:r>
          </a:p>
        </p:txBody>
      </p:sp>
      <p:pic>
        <p:nvPicPr>
          <p:cNvPr id="4" name="Picture 3" descr="See caption">
            <a:extLst>
              <a:ext uri="{FF2B5EF4-FFF2-40B4-BE49-F238E27FC236}">
                <a16:creationId xmlns:a16="http://schemas.microsoft.com/office/drawing/2014/main" id="{AA4402E7-298F-4A53-9F15-80D85E1CB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267" cy="6858000"/>
          </a:xfrm>
          <a:prstGeom prst="rect">
            <a:avLst/>
          </a:prstGeom>
        </p:spPr>
      </p:pic>
      <p:sp>
        <p:nvSpPr>
          <p:cNvPr id="5" name="TextBox 4">
            <a:extLst>
              <a:ext uri="{FF2B5EF4-FFF2-40B4-BE49-F238E27FC236}">
                <a16:creationId xmlns:a16="http://schemas.microsoft.com/office/drawing/2014/main" id="{70B5BE53-FF6A-4323-A23C-EB78A7E263CB}"/>
              </a:ext>
            </a:extLst>
          </p:cNvPr>
          <p:cNvSpPr txBox="1"/>
          <p:nvPr/>
        </p:nvSpPr>
        <p:spPr>
          <a:xfrm>
            <a:off x="5443582" y="6215285"/>
            <a:ext cx="6094646" cy="341632"/>
          </a:xfrm>
          <a:prstGeom prst="rect">
            <a:avLst/>
          </a:prstGeom>
          <a:noFill/>
        </p:spPr>
        <p:txBody>
          <a:bodyPr wrap="square" rtlCol="0" anchor="b" anchorCtr="0">
            <a:spAutoFit/>
          </a:bodyPr>
          <a:lstStyle/>
          <a:p>
            <a:pPr>
              <a:lnSpc>
                <a:spcPct val="90000"/>
              </a:lnSpc>
            </a:pPr>
            <a:r>
              <a:rPr lang="en-US" dirty="0">
                <a:solidFill>
                  <a:schemeClr val="bg1"/>
                </a:solidFill>
              </a:rPr>
              <a:t>Calliope, Muse of Poetry, Villa </a:t>
            </a:r>
            <a:r>
              <a:rPr lang="en-US" dirty="0" err="1">
                <a:solidFill>
                  <a:schemeClr val="bg1"/>
                </a:solidFill>
              </a:rPr>
              <a:t>Moregine</a:t>
            </a:r>
            <a:r>
              <a:rPr lang="en-US" dirty="0">
                <a:solidFill>
                  <a:schemeClr val="bg1"/>
                </a:solidFill>
              </a:rPr>
              <a:t>, 54–68 CE</a:t>
            </a:r>
          </a:p>
        </p:txBody>
      </p:sp>
      <p:sp>
        <p:nvSpPr>
          <p:cNvPr id="6" name="TextBox 5">
            <a:extLst>
              <a:ext uri="{FF2B5EF4-FFF2-40B4-BE49-F238E27FC236}">
                <a16:creationId xmlns:a16="http://schemas.microsoft.com/office/drawing/2014/main" id="{7E585E38-702C-4733-B7B3-78D787703587}"/>
              </a:ext>
            </a:extLst>
          </p:cNvPr>
          <p:cNvSpPr txBox="1"/>
          <p:nvPr/>
        </p:nvSpPr>
        <p:spPr>
          <a:xfrm>
            <a:off x="5443582" y="1844935"/>
            <a:ext cx="6094646" cy="4001095"/>
          </a:xfrm>
          <a:prstGeom prst="rect">
            <a:avLst/>
          </a:prstGeom>
          <a:noFill/>
        </p:spPr>
        <p:txBody>
          <a:bodyPr wrap="square" rtlCol="0" anchor="ctr" anchorCtr="0">
            <a:spAutoFit/>
          </a:bodyPr>
          <a:lstStyle/>
          <a:p>
            <a:pPr>
              <a:lnSpc>
                <a:spcPct val="90000"/>
              </a:lnSpc>
            </a:pPr>
            <a:r>
              <a:rPr lang="en-US" sz="2600" dirty="0">
                <a:solidFill>
                  <a:schemeClr val="bg1"/>
                </a:solidFill>
              </a:rPr>
              <a:t>Sing, Muse dear to me,</a:t>
            </a:r>
            <a:br>
              <a:rPr lang="en-US" sz="2600" dirty="0">
                <a:solidFill>
                  <a:schemeClr val="bg1"/>
                </a:solidFill>
              </a:rPr>
            </a:br>
            <a:r>
              <a:rPr lang="en-US" sz="2600" dirty="0">
                <a:solidFill>
                  <a:schemeClr val="bg1"/>
                </a:solidFill>
              </a:rPr>
              <a:t>be the leader of my song;</a:t>
            </a:r>
            <a:br>
              <a:rPr lang="en-US" sz="2600" dirty="0">
                <a:solidFill>
                  <a:schemeClr val="bg1"/>
                </a:solidFill>
              </a:rPr>
            </a:br>
            <a:r>
              <a:rPr lang="en-US" sz="2600" dirty="0">
                <a:solidFill>
                  <a:schemeClr val="bg1"/>
                </a:solidFill>
              </a:rPr>
              <a:t>may the breeze from your groves </a:t>
            </a:r>
          </a:p>
          <a:p>
            <a:pPr>
              <a:lnSpc>
                <a:spcPct val="90000"/>
              </a:lnSpc>
            </a:pPr>
            <a:r>
              <a:rPr lang="en-US" sz="2600" dirty="0">
                <a:solidFill>
                  <a:schemeClr val="bg1"/>
                </a:solidFill>
              </a:rPr>
              <a:t>stir my thoughts.</a:t>
            </a:r>
          </a:p>
          <a:p>
            <a:pPr>
              <a:lnSpc>
                <a:spcPct val="90000"/>
              </a:lnSpc>
              <a:spcBef>
                <a:spcPts val="2400"/>
              </a:spcBef>
            </a:pPr>
            <a:r>
              <a:rPr lang="en-US" sz="2600" dirty="0">
                <a:solidFill>
                  <a:schemeClr val="bg1"/>
                </a:solidFill>
              </a:rPr>
              <a:t>Wise Calliope,</a:t>
            </a:r>
            <a:br>
              <a:rPr lang="en-US" sz="2600" dirty="0">
                <a:solidFill>
                  <a:schemeClr val="bg1"/>
                </a:solidFill>
              </a:rPr>
            </a:br>
            <a:r>
              <a:rPr lang="en-US" sz="2600" dirty="0">
                <a:solidFill>
                  <a:schemeClr val="bg1"/>
                </a:solidFill>
              </a:rPr>
              <a:t>leader of the pleasant Muses,</a:t>
            </a:r>
            <a:br>
              <a:rPr lang="en-US" sz="2600" dirty="0">
                <a:solidFill>
                  <a:schemeClr val="bg1"/>
                </a:solidFill>
              </a:rPr>
            </a:br>
            <a:r>
              <a:rPr lang="en-US" sz="2600" dirty="0">
                <a:solidFill>
                  <a:schemeClr val="bg1"/>
                </a:solidFill>
              </a:rPr>
              <a:t>and wise mystery-giver,</a:t>
            </a:r>
            <a:br>
              <a:rPr lang="en-US" sz="2600" dirty="0">
                <a:solidFill>
                  <a:schemeClr val="bg1"/>
                </a:solidFill>
              </a:rPr>
            </a:br>
            <a:r>
              <a:rPr lang="en-US" sz="2600" dirty="0">
                <a:solidFill>
                  <a:schemeClr val="bg1"/>
                </a:solidFill>
              </a:rPr>
              <a:t>offspring of Leto, Delian Paean,</a:t>
            </a:r>
            <a:br>
              <a:rPr lang="en-US" sz="2600" dirty="0">
                <a:solidFill>
                  <a:schemeClr val="bg1"/>
                </a:solidFill>
              </a:rPr>
            </a:br>
            <a:r>
              <a:rPr lang="en-US" sz="2600" dirty="0">
                <a:solidFill>
                  <a:schemeClr val="bg1"/>
                </a:solidFill>
              </a:rPr>
              <a:t>stand both of you by me in kindness.</a:t>
            </a:r>
            <a:br>
              <a:rPr lang="en-US" sz="2600" dirty="0">
                <a:solidFill>
                  <a:schemeClr val="bg1"/>
                </a:solidFill>
              </a:rPr>
            </a:br>
            <a:r>
              <a:rPr lang="en-US" sz="2400" dirty="0">
                <a:solidFill>
                  <a:schemeClr val="bg1"/>
                </a:solidFill>
              </a:rPr>
              <a:t>(</a:t>
            </a:r>
            <a:r>
              <a:rPr lang="en-US" sz="2400" dirty="0">
                <a:solidFill>
                  <a:schemeClr val="bg1"/>
                </a:solidFill>
                <a:hlinkClick r:id="rId4"/>
              </a:rPr>
              <a:t>trans. Whitmarsh</a:t>
            </a:r>
            <a:r>
              <a:rPr lang="en-US" sz="2400" dirty="0">
                <a:solidFill>
                  <a:schemeClr val="bg1"/>
                </a:solidFill>
              </a:rPr>
              <a:t>, from Borg </a:t>
            </a:r>
            <a:r>
              <a:rPr lang="en-US" sz="2400" i="1" dirty="0">
                <a:solidFill>
                  <a:schemeClr val="bg1"/>
                </a:solidFill>
              </a:rPr>
              <a:t>Paideia</a:t>
            </a:r>
            <a:r>
              <a:rPr lang="en-US" sz="2400" dirty="0">
                <a:solidFill>
                  <a:schemeClr val="bg1"/>
                </a:solidFill>
              </a:rPr>
              <a:t>)</a:t>
            </a:r>
            <a:endParaRPr lang="en-US" sz="2600" dirty="0">
              <a:solidFill>
                <a:schemeClr val="bg1"/>
              </a:solidFill>
            </a:endParaRPr>
          </a:p>
        </p:txBody>
      </p:sp>
    </p:spTree>
    <p:extLst>
      <p:ext uri="{BB962C8B-B14F-4D97-AF65-F5344CB8AC3E}">
        <p14:creationId xmlns:p14="http://schemas.microsoft.com/office/powerpoint/2010/main" val="52690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Rivalry </a:t>
            </a:r>
            <a:r>
              <a:rPr lang="en-US" sz="3200" dirty="0"/>
              <a:t>(4.7)</a:t>
            </a:r>
            <a:endParaRPr lang="en-US" dirty="0"/>
          </a:p>
        </p:txBody>
      </p:sp>
      <p:sp>
        <p:nvSpPr>
          <p:cNvPr id="3" name="Content Placeholder 2"/>
          <p:cNvSpPr>
            <a:spLocks noGrp="1"/>
          </p:cNvSpPr>
          <p:nvPr>
            <p:ph sz="half" idx="1"/>
          </p:nvPr>
        </p:nvSpPr>
        <p:spPr/>
        <p:txBody>
          <a:bodyPr>
            <a:normAutofit/>
          </a:bodyPr>
          <a:lstStyle/>
          <a:p>
            <a:r>
              <a:rPr lang="en-US" dirty="0"/>
              <a:t>A boy</a:t>
            </a:r>
          </a:p>
          <a:p>
            <a:pPr lvl="1"/>
            <a:r>
              <a:rPr lang="en-US" dirty="0"/>
              <a:t>Euthydemus</a:t>
            </a:r>
          </a:p>
          <a:p>
            <a:r>
              <a:rPr lang="en-US" dirty="0"/>
              <a:t>A courtesan</a:t>
            </a:r>
          </a:p>
          <a:p>
            <a:pPr lvl="1"/>
            <a:r>
              <a:rPr lang="en-US" dirty="0"/>
              <a:t>Thais</a:t>
            </a:r>
          </a:p>
          <a:p>
            <a:r>
              <a:rPr lang="en-US" dirty="0"/>
              <a:t>A sophist</a:t>
            </a:r>
          </a:p>
          <a:p>
            <a:pPr lvl="1"/>
            <a:r>
              <a:rPr lang="en-US" dirty="0"/>
              <a:t>[name?]</a:t>
            </a:r>
          </a:p>
        </p:txBody>
      </p:sp>
      <p:sp>
        <p:nvSpPr>
          <p:cNvPr id="4" name="Content Placeholder 3"/>
          <p:cNvSpPr>
            <a:spLocks noGrp="1"/>
          </p:cNvSpPr>
          <p:nvPr>
            <p:ph sz="half" idx="2"/>
          </p:nvPr>
        </p:nvSpPr>
        <p:spPr/>
        <p:txBody>
          <a:bodyPr>
            <a:normAutofit/>
          </a:bodyPr>
          <a:lstStyle/>
          <a:p>
            <a:pPr marL="45720" indent="0">
              <a:buNone/>
            </a:pPr>
            <a:r>
              <a:rPr lang="en-US" dirty="0"/>
              <a:t>“Do you think a sophist is any better than a courtesan? So far, possibly, as the means by which they seek to persuade are different; but one end — gain — is the object of both.”</a:t>
            </a:r>
          </a:p>
        </p:txBody>
      </p:sp>
    </p:spTree>
    <p:extLst>
      <p:ext uri="{BB962C8B-B14F-4D97-AF65-F5344CB8AC3E}">
        <p14:creationId xmlns:p14="http://schemas.microsoft.com/office/powerpoint/2010/main" val="124541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537B6-9B2F-4D85-90EB-7B9FA1421718}"/>
              </a:ext>
            </a:extLst>
          </p:cNvPr>
          <p:cNvSpPr txBox="1">
            <a:spLocks noGrp="1"/>
          </p:cNvSpPr>
          <p:nvPr>
            <p:ph type="title" idx="4294967295"/>
          </p:nvPr>
        </p:nvSpPr>
        <p:spPr>
          <a:xfrm>
            <a:off x="9018104" y="5604958"/>
            <a:ext cx="3021496" cy="10895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chemeClr val="bg1"/>
                </a:solidFill>
                <a:effectLst/>
                <a:uLnTx/>
                <a:uFillTx/>
                <a:latin typeface="+mj-lt"/>
                <a:ea typeface="+mj-ea"/>
                <a:cs typeface="+mj-cs"/>
                <a:hlinkClick r:id="rId3"/>
              </a:rPr>
              <a:t>Mesomedes</a:t>
            </a:r>
            <a:r>
              <a:rPr kumimoji="0" lang="en-US" sz="1800" b="0" i="0" u="none" strike="noStrike" kern="1200" cap="none" spc="0" normalizeH="0" baseline="0" noProof="0" dirty="0">
                <a:ln>
                  <a:noFill/>
                </a:ln>
                <a:solidFill>
                  <a:schemeClr val="bg1"/>
                </a:solidFill>
                <a:effectLst/>
                <a:uLnTx/>
                <a:uFillTx/>
                <a:latin typeface="+mj-lt"/>
                <a:ea typeface="+mj-ea"/>
                <a:cs typeface="+mj-cs"/>
                <a:hlinkClick r:id="rId3"/>
              </a:rPr>
              <a:t> </a:t>
            </a:r>
            <a:r>
              <a:rPr kumimoji="0" lang="en-US" sz="1800" b="0" i="1" u="none" strike="noStrike" kern="1200" cap="none" spc="0" normalizeH="0" baseline="0" noProof="0" dirty="0">
                <a:ln>
                  <a:noFill/>
                </a:ln>
                <a:solidFill>
                  <a:schemeClr val="bg1"/>
                </a:solidFill>
                <a:effectLst/>
                <a:uLnTx/>
                <a:uFillTx/>
                <a:latin typeface="+mj-lt"/>
                <a:ea typeface="+mj-ea"/>
                <a:cs typeface="+mj-cs"/>
                <a:hlinkClick r:id="rId3"/>
              </a:rPr>
              <a:t>Hymn to the Muse</a:t>
            </a:r>
            <a:r>
              <a:rPr kumimoji="0" lang="en-US" sz="1800" b="0" i="0" u="none" strike="noStrike" kern="1200" cap="none" spc="0" normalizeH="0" baseline="0" noProof="0" dirty="0">
                <a:ln>
                  <a:noFill/>
                </a:ln>
                <a:solidFill>
                  <a:schemeClr val="bg1"/>
                </a:solidFill>
                <a:effectLst/>
                <a:uLnTx/>
                <a:uFillTx/>
                <a:latin typeface="+mj-lt"/>
                <a:ea typeface="+mj-ea"/>
                <a:cs typeface="+mj-cs"/>
                <a:hlinkClick r:id="rId3"/>
              </a:rPr>
              <a:t> (poem[s] 1). YouTube, Atrium </a:t>
            </a:r>
            <a:r>
              <a:rPr kumimoji="0" lang="en-US" sz="1800" b="0" i="0" u="none" strike="noStrike" kern="1200" cap="none" spc="0" normalizeH="0" baseline="0" noProof="0" dirty="0" err="1">
                <a:ln>
                  <a:noFill/>
                </a:ln>
                <a:solidFill>
                  <a:schemeClr val="bg1"/>
                </a:solidFill>
                <a:effectLst/>
                <a:uLnTx/>
                <a:uFillTx/>
                <a:latin typeface="+mj-lt"/>
                <a:ea typeface="+mj-ea"/>
                <a:cs typeface="+mj-cs"/>
                <a:hlinkClick r:id="rId3"/>
              </a:rPr>
              <a:t>Musicae</a:t>
            </a:r>
            <a:r>
              <a:rPr kumimoji="0" lang="en-US" sz="1800" b="0" i="0" u="none" strike="noStrike" kern="1200" cap="none" spc="0" normalizeH="0" baseline="0" noProof="0" dirty="0">
                <a:ln>
                  <a:noFill/>
                </a:ln>
                <a:solidFill>
                  <a:schemeClr val="bg1"/>
                </a:solidFill>
                <a:effectLst/>
                <a:uLnTx/>
                <a:uFillTx/>
                <a:latin typeface="+mj-lt"/>
                <a:ea typeface="+mj-ea"/>
                <a:cs typeface="+mj-cs"/>
                <a:hlinkClick r:id="rId3"/>
              </a:rPr>
              <a:t> de Madrid</a:t>
            </a:r>
          </a:p>
        </p:txBody>
      </p:sp>
      <p:pic>
        <p:nvPicPr>
          <p:cNvPr id="5" name="Picture 4" descr="See caption">
            <a:extLst>
              <a:ext uri="{FF2B5EF4-FFF2-40B4-BE49-F238E27FC236}">
                <a16:creationId xmlns:a16="http://schemas.microsoft.com/office/drawing/2014/main" id="{F415CE51-150E-4424-BDCF-03D08798E94A}"/>
              </a:ext>
            </a:extLst>
          </p:cNvPr>
          <p:cNvPicPr>
            <a:picLocks noChangeAspect="1"/>
          </p:cNvPicPr>
          <p:nvPr/>
        </p:nvPicPr>
        <p:blipFill>
          <a:blip r:embed="rId4"/>
          <a:stretch>
            <a:fillRect/>
          </a:stretch>
        </p:blipFill>
        <p:spPr>
          <a:xfrm>
            <a:off x="0" y="0"/>
            <a:ext cx="9018104" cy="6858000"/>
          </a:xfrm>
          <a:prstGeom prst="rect">
            <a:avLst/>
          </a:prstGeom>
        </p:spPr>
      </p:pic>
    </p:spTree>
    <p:extLst>
      <p:ext uri="{BB962C8B-B14F-4D97-AF65-F5344CB8AC3E}">
        <p14:creationId xmlns:p14="http://schemas.microsoft.com/office/powerpoint/2010/main" val="1936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939C87-BE21-4381-987E-01BEAA4B4424}"/>
              </a:ext>
            </a:extLst>
          </p:cNvPr>
          <p:cNvSpPr txBox="1">
            <a:spLocks noGrp="1"/>
          </p:cNvSpPr>
          <p:nvPr>
            <p:ph type="title" idx="4294967295"/>
          </p:nvPr>
        </p:nvSpPr>
        <p:spPr>
          <a:xfrm>
            <a:off x="5443581" y="386150"/>
            <a:ext cx="6094645" cy="10895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bg1"/>
                </a:solidFill>
                <a:effectLst/>
                <a:uLnTx/>
                <a:uFillTx/>
                <a:latin typeface="+mj-lt"/>
                <a:ea typeface="+mj-ea"/>
                <a:cs typeface="+mj-cs"/>
              </a:rPr>
              <a:t>Mesomedes</a:t>
            </a:r>
            <a:r>
              <a:rPr kumimoji="0" lang="en-US" sz="3600" b="0" i="0" u="none" strike="noStrike" kern="1200" cap="none" spc="0" normalizeH="0" baseline="0" noProof="0" dirty="0">
                <a:ln>
                  <a:noFill/>
                </a:ln>
                <a:solidFill>
                  <a:schemeClr val="bg1"/>
                </a:solidFill>
                <a:effectLst/>
                <a:uLnTx/>
                <a:uFillTx/>
                <a:latin typeface="+mj-lt"/>
                <a:ea typeface="+mj-ea"/>
                <a:cs typeface="+mj-cs"/>
              </a:rPr>
              <a:t> </a:t>
            </a:r>
            <a:r>
              <a:rPr kumimoji="0" lang="en-US" sz="3600" b="0" i="1" u="none" strike="noStrike" kern="1200" cap="none" spc="0" normalizeH="0" baseline="0" noProof="0" dirty="0">
                <a:ln>
                  <a:noFill/>
                </a:ln>
                <a:solidFill>
                  <a:schemeClr val="bg1"/>
                </a:solidFill>
                <a:effectLst/>
                <a:uLnTx/>
                <a:uFillTx/>
                <a:latin typeface="+mj-lt"/>
                <a:ea typeface="+mj-ea"/>
                <a:cs typeface="+mj-cs"/>
              </a:rPr>
              <a:t>Hymn to the Muse</a:t>
            </a:r>
            <a:r>
              <a:rPr kumimoji="0" lang="en-US" sz="3600" b="0" i="0" u="none" strike="noStrike" kern="1200" cap="none" spc="0" normalizeH="0" baseline="0" noProof="0" dirty="0">
                <a:ln>
                  <a:noFill/>
                </a:ln>
                <a:solidFill>
                  <a:schemeClr val="bg1"/>
                </a:solidFill>
                <a:effectLst/>
                <a:uLnTx/>
                <a:uFillTx/>
                <a:latin typeface="+mj-lt"/>
                <a:ea typeface="+mj-ea"/>
                <a:cs typeface="+mj-cs"/>
              </a:rPr>
              <a:t> (poem[s] 1), cont’d</a:t>
            </a:r>
          </a:p>
        </p:txBody>
      </p:sp>
      <p:pic>
        <p:nvPicPr>
          <p:cNvPr id="7" name="Picture 6" descr="See caption">
            <a:extLst>
              <a:ext uri="{FF2B5EF4-FFF2-40B4-BE49-F238E27FC236}">
                <a16:creationId xmlns:a16="http://schemas.microsoft.com/office/drawing/2014/main" id="{270F7D69-A4E6-4134-9A84-EF61B18C3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982" y="0"/>
            <a:ext cx="3459313" cy="6858000"/>
          </a:xfrm>
          <a:prstGeom prst="rect">
            <a:avLst/>
          </a:prstGeom>
        </p:spPr>
      </p:pic>
      <p:sp>
        <p:nvSpPr>
          <p:cNvPr id="11" name="TextBox 10">
            <a:extLst>
              <a:ext uri="{FF2B5EF4-FFF2-40B4-BE49-F238E27FC236}">
                <a16:creationId xmlns:a16="http://schemas.microsoft.com/office/drawing/2014/main" id="{0A387A4A-9B24-49B4-80CA-C1997DEEB903}"/>
              </a:ext>
            </a:extLst>
          </p:cNvPr>
          <p:cNvSpPr txBox="1"/>
          <p:nvPr/>
        </p:nvSpPr>
        <p:spPr>
          <a:xfrm>
            <a:off x="5443582" y="1844935"/>
            <a:ext cx="6094646" cy="4001095"/>
          </a:xfrm>
          <a:prstGeom prst="rect">
            <a:avLst/>
          </a:prstGeom>
          <a:noFill/>
        </p:spPr>
        <p:txBody>
          <a:bodyPr wrap="square" rtlCol="0" anchor="ctr" anchorCtr="0">
            <a:spAutoFit/>
          </a:bodyPr>
          <a:lstStyle/>
          <a:p>
            <a:pPr>
              <a:lnSpc>
                <a:spcPct val="90000"/>
              </a:lnSpc>
            </a:pPr>
            <a:r>
              <a:rPr lang="en-US" sz="2600" dirty="0">
                <a:solidFill>
                  <a:schemeClr val="bg1"/>
                </a:solidFill>
              </a:rPr>
              <a:t>Sing, Muse dear to me,</a:t>
            </a:r>
            <a:br>
              <a:rPr lang="en-US" sz="2600" dirty="0">
                <a:solidFill>
                  <a:schemeClr val="bg1"/>
                </a:solidFill>
              </a:rPr>
            </a:br>
            <a:r>
              <a:rPr lang="en-US" sz="2600" dirty="0">
                <a:solidFill>
                  <a:schemeClr val="bg1"/>
                </a:solidFill>
              </a:rPr>
              <a:t>be the leader of my song;</a:t>
            </a:r>
            <a:br>
              <a:rPr lang="en-US" sz="2600" dirty="0">
                <a:solidFill>
                  <a:schemeClr val="bg1"/>
                </a:solidFill>
              </a:rPr>
            </a:br>
            <a:r>
              <a:rPr lang="en-US" sz="2600" dirty="0">
                <a:solidFill>
                  <a:schemeClr val="bg1"/>
                </a:solidFill>
              </a:rPr>
              <a:t>may the breeze from your groves </a:t>
            </a:r>
          </a:p>
          <a:p>
            <a:pPr>
              <a:lnSpc>
                <a:spcPct val="90000"/>
              </a:lnSpc>
            </a:pPr>
            <a:r>
              <a:rPr lang="en-US" sz="2600" dirty="0">
                <a:solidFill>
                  <a:schemeClr val="bg1"/>
                </a:solidFill>
              </a:rPr>
              <a:t>stir my thoughts.</a:t>
            </a:r>
          </a:p>
          <a:p>
            <a:pPr>
              <a:lnSpc>
                <a:spcPct val="90000"/>
              </a:lnSpc>
              <a:spcBef>
                <a:spcPts val="2400"/>
              </a:spcBef>
            </a:pPr>
            <a:r>
              <a:rPr lang="en-US" sz="2600" dirty="0">
                <a:solidFill>
                  <a:schemeClr val="bg1"/>
                </a:solidFill>
              </a:rPr>
              <a:t>Wise Calliope,</a:t>
            </a:r>
            <a:br>
              <a:rPr lang="en-US" sz="2600" dirty="0">
                <a:solidFill>
                  <a:schemeClr val="bg1"/>
                </a:solidFill>
              </a:rPr>
            </a:br>
            <a:r>
              <a:rPr lang="en-US" sz="2600" dirty="0">
                <a:solidFill>
                  <a:schemeClr val="bg1"/>
                </a:solidFill>
              </a:rPr>
              <a:t>leader of the pleasant Muses,</a:t>
            </a:r>
            <a:br>
              <a:rPr lang="en-US" sz="2600" dirty="0">
                <a:solidFill>
                  <a:schemeClr val="bg1"/>
                </a:solidFill>
              </a:rPr>
            </a:br>
            <a:r>
              <a:rPr lang="en-US" sz="2600" dirty="0">
                <a:solidFill>
                  <a:schemeClr val="bg1"/>
                </a:solidFill>
              </a:rPr>
              <a:t>and wise mystery-giver,</a:t>
            </a:r>
            <a:br>
              <a:rPr lang="en-US" sz="2600" dirty="0">
                <a:solidFill>
                  <a:schemeClr val="bg1"/>
                </a:solidFill>
              </a:rPr>
            </a:br>
            <a:r>
              <a:rPr lang="en-US" sz="2600" dirty="0">
                <a:solidFill>
                  <a:schemeClr val="bg1"/>
                </a:solidFill>
              </a:rPr>
              <a:t>offspring of Leto, Delian Paean,</a:t>
            </a:r>
            <a:br>
              <a:rPr lang="en-US" sz="2600" dirty="0">
                <a:solidFill>
                  <a:schemeClr val="bg1"/>
                </a:solidFill>
              </a:rPr>
            </a:br>
            <a:r>
              <a:rPr lang="en-US" sz="2600" dirty="0">
                <a:solidFill>
                  <a:schemeClr val="bg1"/>
                </a:solidFill>
              </a:rPr>
              <a:t>stand both of you by me in kindness.</a:t>
            </a:r>
            <a:br>
              <a:rPr lang="en-US" sz="2600" dirty="0">
                <a:solidFill>
                  <a:schemeClr val="bg1"/>
                </a:solidFill>
              </a:rPr>
            </a:br>
            <a:r>
              <a:rPr lang="en-US" sz="2400" dirty="0">
                <a:solidFill>
                  <a:schemeClr val="bg1"/>
                </a:solidFill>
              </a:rPr>
              <a:t>(</a:t>
            </a:r>
            <a:r>
              <a:rPr lang="en-US" sz="2400" dirty="0">
                <a:solidFill>
                  <a:schemeClr val="bg1"/>
                </a:solidFill>
                <a:hlinkClick r:id="rId4"/>
              </a:rPr>
              <a:t>trans. Whitmarsh</a:t>
            </a:r>
            <a:r>
              <a:rPr lang="en-US" sz="2400" dirty="0">
                <a:solidFill>
                  <a:schemeClr val="bg1"/>
                </a:solidFill>
              </a:rPr>
              <a:t>, from Borg </a:t>
            </a:r>
            <a:r>
              <a:rPr lang="en-US" sz="2400" i="1" dirty="0">
                <a:solidFill>
                  <a:schemeClr val="bg1"/>
                </a:solidFill>
              </a:rPr>
              <a:t>Paideia</a:t>
            </a:r>
            <a:r>
              <a:rPr lang="en-US" sz="2400" dirty="0">
                <a:solidFill>
                  <a:schemeClr val="bg1"/>
                </a:solidFill>
              </a:rPr>
              <a:t>)</a:t>
            </a:r>
            <a:endParaRPr lang="en-US" sz="2600" dirty="0">
              <a:solidFill>
                <a:schemeClr val="bg1"/>
              </a:solidFill>
            </a:endParaRPr>
          </a:p>
        </p:txBody>
      </p:sp>
      <p:sp>
        <p:nvSpPr>
          <p:cNvPr id="8" name="TextBox 7">
            <a:extLst>
              <a:ext uri="{FF2B5EF4-FFF2-40B4-BE49-F238E27FC236}">
                <a16:creationId xmlns:a16="http://schemas.microsoft.com/office/drawing/2014/main" id="{D3D2AD60-6AA8-4409-B615-5FC82FD61C9E}"/>
              </a:ext>
            </a:extLst>
          </p:cNvPr>
          <p:cNvSpPr txBox="1"/>
          <p:nvPr/>
        </p:nvSpPr>
        <p:spPr>
          <a:xfrm>
            <a:off x="5443581" y="6411088"/>
            <a:ext cx="6477072" cy="341632"/>
          </a:xfrm>
          <a:prstGeom prst="rect">
            <a:avLst/>
          </a:prstGeom>
          <a:noFill/>
        </p:spPr>
        <p:txBody>
          <a:bodyPr wrap="square" rtlCol="0" anchor="b" anchorCtr="0">
            <a:spAutoFit/>
          </a:bodyPr>
          <a:lstStyle/>
          <a:p>
            <a:pPr>
              <a:lnSpc>
                <a:spcPct val="90000"/>
              </a:lnSpc>
            </a:pPr>
            <a:r>
              <a:rPr lang="en-US" dirty="0">
                <a:solidFill>
                  <a:schemeClr val="bg1"/>
                </a:solidFill>
              </a:rPr>
              <a:t>Eutyches (mummy portrait) </a:t>
            </a:r>
            <a:r>
              <a:rPr lang="en-US" dirty="0" err="1">
                <a:solidFill>
                  <a:schemeClr val="bg1"/>
                </a:solidFill>
                <a:hlinkClick r:id="rId5"/>
              </a:rPr>
              <a:t>Worp</a:t>
            </a:r>
            <a:r>
              <a:rPr lang="en-US" dirty="0">
                <a:solidFill>
                  <a:schemeClr val="bg1"/>
                </a:solidFill>
                <a:hlinkClick r:id="rId5"/>
              </a:rPr>
              <a:t>, Bagnall on inscription</a:t>
            </a:r>
            <a:endParaRPr lang="en-US" dirty="0">
              <a:solidFill>
                <a:schemeClr val="bg1"/>
              </a:solidFill>
            </a:endParaRPr>
          </a:p>
        </p:txBody>
      </p:sp>
    </p:spTree>
    <p:extLst>
      <p:ext uri="{BB962C8B-B14F-4D97-AF65-F5344CB8AC3E}">
        <p14:creationId xmlns:p14="http://schemas.microsoft.com/office/powerpoint/2010/main" val="130553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pPr lvl="0"/>
            <a:r>
              <a:rPr lang="en-US" dirty="0"/>
              <a:t>Discussion</a:t>
            </a:r>
          </a:p>
          <a:p>
            <a:pPr lvl="1"/>
            <a:r>
              <a:rPr lang="en-US" b="0" i="0" dirty="0">
                <a:solidFill>
                  <a:srgbClr val="666666"/>
                </a:solidFill>
                <a:effectLst/>
                <a:latin typeface="Century Gothic" panose="020B0502020202020204" pitchFamily="34" charset="0"/>
              </a:rPr>
              <a:t>Sub-elite </a:t>
            </a:r>
            <a:r>
              <a:rPr lang="en-US" b="0" i="1" dirty="0">
                <a:solidFill>
                  <a:srgbClr val="666666"/>
                </a:solidFill>
                <a:effectLst/>
                <a:latin typeface="Century Gothic" panose="020B0502020202020204" pitchFamily="34" charset="0"/>
              </a:rPr>
              <a:t>paideia</a:t>
            </a:r>
          </a:p>
          <a:p>
            <a:pPr lvl="0"/>
            <a:r>
              <a:rPr lang="en-US" dirty="0" err="1"/>
              <a:t>Mesomedes</a:t>
            </a:r>
            <a:endParaRPr lang="en-US" dirty="0"/>
          </a:p>
          <a:p>
            <a:pPr lvl="1"/>
            <a:r>
              <a:rPr lang="en-US" dirty="0"/>
              <a:t>Patron, Client, </a:t>
            </a:r>
            <a:r>
              <a:rPr lang="en-US" i="1" dirty="0"/>
              <a:t>paideia</a:t>
            </a:r>
          </a:p>
          <a:p>
            <a:pPr lvl="0"/>
            <a:r>
              <a:rPr lang="en-US" dirty="0" err="1"/>
              <a:t>Alciphron</a:t>
            </a:r>
            <a:r>
              <a:rPr lang="en-US" dirty="0"/>
              <a:t> </a:t>
            </a:r>
            <a:r>
              <a:rPr lang="en-US" i="1" dirty="0"/>
              <a:t>Letters</a:t>
            </a:r>
          </a:p>
          <a:p>
            <a:pPr lvl="1"/>
            <a:r>
              <a:rPr lang="en-US" dirty="0"/>
              <a:t>(</a:t>
            </a:r>
            <a:r>
              <a:rPr lang="en-US" dirty="0" err="1"/>
              <a:t>Dys</a:t>
            </a:r>
            <a:r>
              <a:rPr lang="en-US" dirty="0"/>
              <a:t>)functional, </a:t>
            </a:r>
            <a:r>
              <a:rPr lang="en-US" dirty="0" err="1"/>
              <a:t>subelite</a:t>
            </a:r>
            <a:r>
              <a:rPr lang="en-US" dirty="0"/>
              <a:t> competition</a:t>
            </a:r>
          </a:p>
        </p:txBody>
      </p:sp>
    </p:spTree>
    <p:extLst>
      <p:ext uri="{BB962C8B-B14F-4D97-AF65-F5344CB8AC3E}">
        <p14:creationId xmlns:p14="http://schemas.microsoft.com/office/powerpoint/2010/main" val="85083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944B-08D0-4484-90D4-BF0C3F07BA23}"/>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A9C307AB-BF0B-4A3F-B3AE-2A17F938D649}"/>
              </a:ext>
            </a:extLst>
          </p:cNvPr>
          <p:cNvSpPr>
            <a:spLocks noGrp="1"/>
          </p:cNvSpPr>
          <p:nvPr>
            <p:ph type="body" idx="1"/>
          </p:nvPr>
        </p:nvSpPr>
        <p:spPr/>
        <p:txBody>
          <a:bodyPr/>
          <a:lstStyle/>
          <a:p>
            <a:r>
              <a:rPr lang="en-US" b="0" i="0" dirty="0">
                <a:solidFill>
                  <a:srgbClr val="666666"/>
                </a:solidFill>
                <a:effectLst/>
                <a:latin typeface="Century Gothic" panose="020B0502020202020204" pitchFamily="34" charset="0"/>
              </a:rPr>
              <a:t>Sub-elite </a:t>
            </a:r>
            <a:r>
              <a:rPr lang="en-US" b="0" i="1" dirty="0">
                <a:solidFill>
                  <a:srgbClr val="666666"/>
                </a:solidFill>
                <a:effectLst/>
                <a:latin typeface="Century Gothic" panose="020B0502020202020204" pitchFamily="34" charset="0"/>
              </a:rPr>
              <a:t>paideia</a:t>
            </a:r>
            <a:endParaRPr lang="en-US" b="0" i="0" dirty="0">
              <a:solidFill>
                <a:srgbClr val="666666"/>
              </a:solidFill>
              <a:effectLst/>
              <a:latin typeface="Century Gothic" panose="020B0502020202020204" pitchFamily="34" charset="0"/>
            </a:endParaRPr>
          </a:p>
        </p:txBody>
      </p:sp>
    </p:spTree>
    <p:extLst>
      <p:ext uri="{BB962C8B-B14F-4D97-AF65-F5344CB8AC3E}">
        <p14:creationId xmlns:p14="http://schemas.microsoft.com/office/powerpoint/2010/main" val="119547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49F0-5DDC-4FBC-8D11-7A32AC55E817}"/>
              </a:ext>
            </a:extLst>
          </p:cNvPr>
          <p:cNvSpPr>
            <a:spLocks noGrp="1"/>
          </p:cNvSpPr>
          <p:nvPr>
            <p:ph type="title"/>
          </p:nvPr>
        </p:nvSpPr>
        <p:spPr/>
        <p:txBody>
          <a:bodyPr/>
          <a:lstStyle/>
          <a:p>
            <a:r>
              <a:rPr lang="en-US" dirty="0"/>
              <a:t>SWA Prompt</a:t>
            </a:r>
          </a:p>
        </p:txBody>
      </p:sp>
      <p:sp>
        <p:nvSpPr>
          <p:cNvPr id="3" name="Content Placeholder 2">
            <a:extLst>
              <a:ext uri="{FF2B5EF4-FFF2-40B4-BE49-F238E27FC236}">
                <a16:creationId xmlns:a16="http://schemas.microsoft.com/office/drawing/2014/main" id="{76374F0B-7223-4D6A-87A9-BA31545C46F5}"/>
              </a:ext>
            </a:extLst>
          </p:cNvPr>
          <p:cNvSpPr>
            <a:spLocks noGrp="1"/>
          </p:cNvSpPr>
          <p:nvPr>
            <p:ph idx="1"/>
          </p:nvPr>
        </p:nvSpPr>
        <p:spPr/>
        <p:txBody>
          <a:bodyPr>
            <a:normAutofit fontScale="92500"/>
          </a:bodyPr>
          <a:lstStyle/>
          <a:p>
            <a:pPr marL="45720" indent="0">
              <a:buNone/>
            </a:pPr>
            <a:r>
              <a:rPr lang="en-US" dirty="0"/>
              <a:t>How might these readings change/modify your view of the second sophistic? How is dramatizing members of the sub-elite (Alciphron's letter writers) as in possession of </a:t>
            </a:r>
            <a:r>
              <a:rPr lang="en-US" i="1" dirty="0"/>
              <a:t>paideia</a:t>
            </a:r>
            <a:r>
              <a:rPr lang="en-US" dirty="0"/>
              <a:t> absurd — or is it absurd? And what does it mean that a real-life member of the sub-elite (</a:t>
            </a:r>
            <a:r>
              <a:rPr lang="en-US" dirty="0" err="1"/>
              <a:t>Mesomedes</a:t>
            </a:r>
            <a:r>
              <a:rPr lang="en-US" dirty="0"/>
              <a:t>) plays much the same </a:t>
            </a:r>
            <a:r>
              <a:rPr lang="en-US" i="1" dirty="0"/>
              <a:t>paideia</a:t>
            </a:r>
            <a:r>
              <a:rPr lang="en-US" dirty="0"/>
              <a:t> game as a Polemon or Herodes Atticus?</a:t>
            </a:r>
          </a:p>
        </p:txBody>
      </p:sp>
    </p:spTree>
    <p:extLst>
      <p:ext uri="{BB962C8B-B14F-4D97-AF65-F5344CB8AC3E}">
        <p14:creationId xmlns:p14="http://schemas.microsoft.com/office/powerpoint/2010/main" val="69575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9C46-278F-4F2F-871A-F4DB69D35F3A}"/>
              </a:ext>
            </a:extLst>
          </p:cNvPr>
          <p:cNvSpPr>
            <a:spLocks noGrp="1"/>
          </p:cNvSpPr>
          <p:nvPr>
            <p:ph type="title"/>
          </p:nvPr>
        </p:nvSpPr>
        <p:spPr/>
        <p:txBody>
          <a:bodyPr/>
          <a:lstStyle/>
          <a:p>
            <a:r>
              <a:rPr lang="en-US" dirty="0" err="1"/>
              <a:t>Mesomedes</a:t>
            </a:r>
            <a:endParaRPr lang="en-US" dirty="0"/>
          </a:p>
        </p:txBody>
      </p:sp>
      <p:sp>
        <p:nvSpPr>
          <p:cNvPr id="3" name="Text Placeholder 2">
            <a:extLst>
              <a:ext uri="{FF2B5EF4-FFF2-40B4-BE49-F238E27FC236}">
                <a16:creationId xmlns:a16="http://schemas.microsoft.com/office/drawing/2014/main" id="{371439A0-EEE7-4B89-86E5-85A1BECF5B32}"/>
              </a:ext>
            </a:extLst>
          </p:cNvPr>
          <p:cNvSpPr>
            <a:spLocks noGrp="1"/>
          </p:cNvSpPr>
          <p:nvPr>
            <p:ph type="body" idx="1"/>
          </p:nvPr>
        </p:nvSpPr>
        <p:spPr/>
        <p:txBody>
          <a:bodyPr/>
          <a:lstStyle/>
          <a:p>
            <a:r>
              <a:rPr lang="en-US" dirty="0"/>
              <a:t>Patron, Client, </a:t>
            </a:r>
            <a:r>
              <a:rPr lang="en-US" i="1" dirty="0"/>
              <a:t>paideia</a:t>
            </a:r>
            <a:endParaRPr lang="en-US" dirty="0"/>
          </a:p>
        </p:txBody>
      </p:sp>
    </p:spTree>
    <p:extLst>
      <p:ext uri="{BB962C8B-B14F-4D97-AF65-F5344CB8AC3E}">
        <p14:creationId xmlns:p14="http://schemas.microsoft.com/office/powerpoint/2010/main" val="427860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C4D3-FD2F-4303-831C-2641B4192B31}"/>
              </a:ext>
            </a:extLst>
          </p:cNvPr>
          <p:cNvSpPr>
            <a:spLocks noGrp="1"/>
          </p:cNvSpPr>
          <p:nvPr>
            <p:ph type="title"/>
          </p:nvPr>
        </p:nvSpPr>
        <p:spPr/>
        <p:txBody>
          <a:bodyPr/>
          <a:lstStyle/>
          <a:p>
            <a:r>
              <a:rPr lang="en-US" dirty="0" err="1"/>
              <a:t>Mesomedes</a:t>
            </a:r>
            <a:r>
              <a:rPr lang="en-US" dirty="0"/>
              <a:t> of Crete</a:t>
            </a:r>
          </a:p>
        </p:txBody>
      </p:sp>
      <p:sp>
        <p:nvSpPr>
          <p:cNvPr id="3" name="Content Placeholder 2">
            <a:extLst>
              <a:ext uri="{FF2B5EF4-FFF2-40B4-BE49-F238E27FC236}">
                <a16:creationId xmlns:a16="http://schemas.microsoft.com/office/drawing/2014/main" id="{0A965957-FC94-4AC3-BE13-2592B4A23356}"/>
              </a:ext>
            </a:extLst>
          </p:cNvPr>
          <p:cNvSpPr>
            <a:spLocks noGrp="1"/>
          </p:cNvSpPr>
          <p:nvPr>
            <p:ph idx="1"/>
          </p:nvPr>
        </p:nvSpPr>
        <p:spPr>
          <a:xfrm>
            <a:off x="1217614" y="1828800"/>
            <a:ext cx="7889064" cy="4343400"/>
          </a:xfrm>
        </p:spPr>
        <p:txBody>
          <a:bodyPr>
            <a:normAutofit fontScale="92500" lnSpcReduction="10000"/>
          </a:bodyPr>
          <a:lstStyle/>
          <a:p>
            <a:r>
              <a:rPr lang="en-US" dirty="0"/>
              <a:t>Active 144 CE</a:t>
            </a:r>
          </a:p>
          <a:p>
            <a:r>
              <a:rPr lang="en-US" dirty="0"/>
              <a:t>Slave (</a:t>
            </a:r>
            <a:r>
              <a:rPr lang="en-US" i="1" dirty="0" err="1"/>
              <a:t>servus</a:t>
            </a:r>
            <a:r>
              <a:rPr lang="en-US" dirty="0"/>
              <a:t>/</a:t>
            </a:r>
            <a:r>
              <a:rPr lang="en-US" i="1" dirty="0" err="1"/>
              <a:t>doulos</a:t>
            </a:r>
            <a:r>
              <a:rPr lang="en-US" dirty="0"/>
              <a:t>) of</a:t>
            </a:r>
          </a:p>
          <a:p>
            <a:pPr lvl="1"/>
            <a:r>
              <a:rPr lang="en-US" dirty="0"/>
              <a:t>Hadrian (“master” = </a:t>
            </a:r>
            <a:r>
              <a:rPr lang="en-US" i="1" dirty="0"/>
              <a:t>dominus</a:t>
            </a:r>
            <a:r>
              <a:rPr lang="en-US" dirty="0"/>
              <a:t>/</a:t>
            </a:r>
            <a:r>
              <a:rPr lang="en-US" i="1" dirty="0"/>
              <a:t>despotēs</a:t>
            </a:r>
            <a:r>
              <a:rPr lang="en-US" dirty="0"/>
              <a:t>)</a:t>
            </a:r>
          </a:p>
          <a:p>
            <a:r>
              <a:rPr lang="en-US" dirty="0"/>
              <a:t>Freedman (</a:t>
            </a:r>
            <a:r>
              <a:rPr lang="en-US" i="1" dirty="0" err="1"/>
              <a:t>libertus</a:t>
            </a:r>
            <a:r>
              <a:rPr lang="en-US" dirty="0"/>
              <a:t>, </a:t>
            </a:r>
            <a:r>
              <a:rPr lang="en-US" i="1" dirty="0" err="1"/>
              <a:t>apeleutheros</a:t>
            </a:r>
            <a:r>
              <a:rPr lang="en-US" dirty="0"/>
              <a:t>). Thus…</a:t>
            </a:r>
          </a:p>
          <a:p>
            <a:pPr lvl="1"/>
            <a:r>
              <a:rPr lang="en-US" i="1" dirty="0" err="1"/>
              <a:t>cliens</a:t>
            </a:r>
            <a:r>
              <a:rPr lang="en-US" dirty="0"/>
              <a:t>/</a:t>
            </a:r>
            <a:r>
              <a:rPr lang="en-US" i="1" dirty="0" err="1"/>
              <a:t>pelatēs</a:t>
            </a:r>
            <a:r>
              <a:rPr lang="en-US" dirty="0"/>
              <a:t> of</a:t>
            </a:r>
          </a:p>
          <a:p>
            <a:pPr lvl="1"/>
            <a:r>
              <a:rPr lang="en-US" dirty="0"/>
              <a:t>current patron (</a:t>
            </a:r>
            <a:r>
              <a:rPr lang="en-US" i="1" dirty="0" err="1"/>
              <a:t>patronus</a:t>
            </a:r>
            <a:r>
              <a:rPr lang="en-US" dirty="0"/>
              <a:t>/</a:t>
            </a:r>
            <a:r>
              <a:rPr lang="en-US" i="1" dirty="0" err="1"/>
              <a:t>prostatēs</a:t>
            </a:r>
            <a:r>
              <a:rPr lang="en-US" dirty="0"/>
              <a:t>) Hadrian</a:t>
            </a:r>
            <a:endParaRPr lang="en-US" i="1" dirty="0"/>
          </a:p>
        </p:txBody>
      </p:sp>
      <p:pic>
        <p:nvPicPr>
          <p:cNvPr id="4" name="Content Placeholder 5" descr="See caption">
            <a:extLst>
              <a:ext uri="{FF2B5EF4-FFF2-40B4-BE49-F238E27FC236}">
                <a16:creationId xmlns:a16="http://schemas.microsoft.com/office/drawing/2014/main" id="{D0FAF4DA-C0D4-4712-A5D5-9DED336D8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2137" y="1842075"/>
            <a:ext cx="1759076" cy="2145151"/>
          </a:xfrm>
          <a:prstGeom prst="rect">
            <a:avLst/>
          </a:prstGeom>
        </p:spPr>
      </p:pic>
      <p:sp>
        <p:nvSpPr>
          <p:cNvPr id="5" name="TextBox 4">
            <a:extLst>
              <a:ext uri="{FF2B5EF4-FFF2-40B4-BE49-F238E27FC236}">
                <a16:creationId xmlns:a16="http://schemas.microsoft.com/office/drawing/2014/main" id="{89482F8A-473D-4DD5-A6A9-35F1A3D20ABD}"/>
              </a:ext>
            </a:extLst>
          </p:cNvPr>
          <p:cNvSpPr txBox="1"/>
          <p:nvPr/>
        </p:nvSpPr>
        <p:spPr>
          <a:xfrm>
            <a:off x="8983038" y="4058285"/>
            <a:ext cx="2281394" cy="341632"/>
          </a:xfrm>
          <a:prstGeom prst="rect">
            <a:avLst/>
          </a:prstGeom>
          <a:noFill/>
        </p:spPr>
        <p:txBody>
          <a:bodyPr wrap="none" rtlCol="0" anchor="b" anchorCtr="0">
            <a:spAutoFit/>
          </a:bodyPr>
          <a:lstStyle/>
          <a:p>
            <a:pPr>
              <a:lnSpc>
                <a:spcPct val="90000"/>
              </a:lnSpc>
            </a:pPr>
            <a:r>
              <a:rPr lang="en-US" dirty="0"/>
              <a:t>Hadrian, r. 117–138</a:t>
            </a:r>
          </a:p>
        </p:txBody>
      </p:sp>
    </p:spTree>
    <p:extLst>
      <p:ext uri="{BB962C8B-B14F-4D97-AF65-F5344CB8AC3E}">
        <p14:creationId xmlns:p14="http://schemas.microsoft.com/office/powerpoint/2010/main" val="372024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fg">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b" anchorCtr="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rfg_template.potx" id="{076DD235-00A9-4DBA-B3ED-31054D324487}" vid="{D99F8447-0817-4691-A7D5-EE3341976636}"/>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rfg_template_2026-03-10</Template>
  <TotalTime>347</TotalTime>
  <Words>1940</Words>
  <Application>Microsoft Office PowerPoint</Application>
  <PresentationFormat>Custom</PresentationFormat>
  <Paragraphs>138</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Century Gothic</vt:lpstr>
      <vt:lpstr>rfg</vt:lpstr>
      <vt:lpstr>Sub-elite paideia Mesomedes and Alciphron</vt:lpstr>
      <vt:lpstr>Mesomedes Hymn to the Muse (poem[s] 1)</vt:lpstr>
      <vt:lpstr>Mesomedes Hymn to the Muse (poem[s] 1). YouTube, Atrium Musicae de Madrid</vt:lpstr>
      <vt:lpstr>Mesomedes Hymn to the Muse (poem[s] 1), cont’d</vt:lpstr>
      <vt:lpstr>Agenda</vt:lpstr>
      <vt:lpstr>Discussion</vt:lpstr>
      <vt:lpstr>SWA Prompt</vt:lpstr>
      <vt:lpstr>Mesomedes</vt:lpstr>
      <vt:lpstr>Mesomedes of Crete</vt:lpstr>
      <vt:lpstr>An Emperor and His Favorite</vt:lpstr>
      <vt:lpstr>Mesomedes Hymn to the Muse</vt:lpstr>
      <vt:lpstr>Mesomedes To a Gnat</vt:lpstr>
      <vt:lpstr>Alciphron Letters</vt:lpstr>
      <vt:lpstr>Alciphron and His Collection</vt:lpstr>
      <vt:lpstr>A Net and Two Fishermen</vt:lpstr>
      <vt:lpstr>A Net and Two Fishermen (cont’d)</vt:lpstr>
      <vt:lpstr>A Net and Two Fishermen (cont’d, 2)</vt:lpstr>
      <vt:lpstr>A Net and Two Fishermen (cont’d, 3)</vt:lpstr>
      <vt:lpstr>A Widow’s Plight (2.35)</vt:lpstr>
      <vt:lpstr>Professional Rivalry (4.7)</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Scholtz</dc:creator>
  <cp:lastModifiedBy>Andrew Scholtz</cp:lastModifiedBy>
  <cp:revision>53</cp:revision>
  <cp:lastPrinted>2026-03-23T20:35:13Z</cp:lastPrinted>
  <dcterms:created xsi:type="dcterms:W3CDTF">2026-03-22T20:39:46Z</dcterms:created>
  <dcterms:modified xsi:type="dcterms:W3CDTF">2026-03-23T20:46:46Z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